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8" r:id="rId3"/>
    <p:sldId id="291" r:id="rId4"/>
    <p:sldId id="305" r:id="rId5"/>
    <p:sldId id="259" r:id="rId6"/>
    <p:sldId id="260" r:id="rId7"/>
    <p:sldId id="264" r:id="rId8"/>
    <p:sldId id="268" r:id="rId9"/>
    <p:sldId id="269" r:id="rId10"/>
    <p:sldId id="271" r:id="rId11"/>
    <p:sldId id="273" r:id="rId12"/>
    <p:sldId id="303" r:id="rId13"/>
    <p:sldId id="274" r:id="rId14"/>
    <p:sldId id="265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61" r:id="rId24"/>
    <p:sldId id="284" r:id="rId25"/>
    <p:sldId id="263" r:id="rId26"/>
    <p:sldId id="285" r:id="rId27"/>
    <p:sldId id="286" r:id="rId28"/>
    <p:sldId id="287" r:id="rId29"/>
    <p:sldId id="288" r:id="rId30"/>
    <p:sldId id="289" r:id="rId31"/>
    <p:sldId id="293" r:id="rId32"/>
    <p:sldId id="294" r:id="rId33"/>
    <p:sldId id="295" r:id="rId34"/>
    <p:sldId id="296" r:id="rId35"/>
    <p:sldId id="298" r:id="rId36"/>
    <p:sldId id="299" r:id="rId37"/>
    <p:sldId id="300" r:id="rId38"/>
    <p:sldId id="301" r:id="rId39"/>
    <p:sldId id="302" r:id="rId40"/>
    <p:sldId id="304" r:id="rId41"/>
    <p:sldId id="267" r:id="rId42"/>
    <p:sldId id="292" r:id="rId43"/>
  </p:sldIdLst>
  <p:sldSz cx="12192000" cy="6858000"/>
  <p:notesSz cx="6865938" cy="91582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A6F4"/>
    <a:srgbClr val="820000"/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E796F54-34B8-45D1-9FEE-9D63F8D3E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373B01-2774-4D8C-9000-896D7A9D33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A3BF530E-AABA-49B4-84EE-8B57C0DAF225}" type="datetimeFigureOut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F4C006-2C03-473B-9748-38764ED1BF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3E2157A-6705-48C9-BFFE-464D9FDFA1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9109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97E75389-7F08-4B48-9C25-FB01AABA58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7544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9C0A85EA-C886-406F-BDE7-731C423645A8}" type="datetimeFigureOut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4588"/>
            <a:ext cx="5495925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407426"/>
            <a:ext cx="5492750" cy="3606076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E1C17003-6A3F-4027-A3C3-9AD4597674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6601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ECB0A6-8768-4A82-B845-F6A85BF75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60054"/>
            <a:ext cx="9144000" cy="2387600"/>
          </a:xfrm>
        </p:spPr>
        <p:txBody>
          <a:bodyPr anchor="b"/>
          <a:lstStyle>
            <a:lvl1pPr algn="ctr">
              <a:defRPr sz="60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EDBB45E-C685-414B-8FCE-FEAE35362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57C11B-7594-4DFD-A3CF-2AD8188D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CFF1-DE49-4B3E-A81C-0811F95A3810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7C9C14-ECFC-43BF-BFC4-766DBC76E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19B2588-B852-4AEE-911C-BB7CF7282E82}"/>
              </a:ext>
            </a:extLst>
          </p:cNvPr>
          <p:cNvCxnSpPr/>
          <p:nvPr userDrawn="1"/>
        </p:nvCxnSpPr>
        <p:spPr>
          <a:xfrm>
            <a:off x="1524000" y="3165894"/>
            <a:ext cx="9144000" cy="0"/>
          </a:xfrm>
          <a:prstGeom prst="line">
            <a:avLst/>
          </a:prstGeom>
          <a:ln w="76200">
            <a:solidFill>
              <a:srgbClr val="8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E19E9BA5-8EC6-4D79-8BFC-857C77A3A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fld id="{04FDA885-5356-4B12-A793-9925FD0B30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81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88FDC7-18A1-44E2-AE82-5CD536BEB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>
            <a:lvl1pPr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1892EC-ADAB-470A-B88C-D444719BD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4351338"/>
          </a:xfrm>
        </p:spPr>
        <p:txBody>
          <a:bodyPr/>
          <a:lstStyle>
            <a:lvl1pPr>
              <a:lnSpc>
                <a:spcPts val="3800"/>
              </a:lnSpc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  <a:lvl2pPr marL="685800" indent="-228600">
              <a:lnSpc>
                <a:spcPts val="3800"/>
              </a:lnSpc>
              <a:buFont typeface="Wingdings" panose="05000000000000000000" pitchFamily="2" charset="2"/>
              <a:buChar char="§"/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2pPr>
            <a:lvl3pPr marL="1143000" indent="-228600">
              <a:lnSpc>
                <a:spcPts val="3800"/>
              </a:lnSpc>
              <a:buFont typeface="함초롬돋움" panose="020B0604000101010101" pitchFamily="50" charset="-127"/>
              <a:buChar char="-"/>
              <a:defRPr sz="22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3pPr>
            <a:lvl4pPr>
              <a:lnSpc>
                <a:spcPts val="3800"/>
              </a:lnSpc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4pPr>
            <a:lvl5pPr>
              <a:lnSpc>
                <a:spcPts val="3800"/>
              </a:lnSpc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2501A1-D62C-4DAE-AB50-9F10424C3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fld id="{4AFE0BFA-EF39-4615-878E-5252F1BF7D97}" type="datetime1">
              <a:rPr lang="ko-KR" altLang="en-US" smtClean="0"/>
              <a:pPr/>
              <a:t>2019-09-18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1B0B0F5-6957-42A2-AD1D-632737B10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BA23F7-5741-49AF-ADFE-61D9850A1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fld id="{04FDA885-5356-4B12-A793-9925FD0B30C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8191DA3-8B7F-4196-BDF4-09F68333973C}"/>
              </a:ext>
            </a:extLst>
          </p:cNvPr>
          <p:cNvCxnSpPr>
            <a:cxnSpLocks/>
          </p:cNvCxnSpPr>
          <p:nvPr userDrawn="1"/>
        </p:nvCxnSpPr>
        <p:spPr>
          <a:xfrm>
            <a:off x="144303" y="1256125"/>
            <a:ext cx="11756367" cy="0"/>
          </a:xfrm>
          <a:prstGeom prst="line">
            <a:avLst/>
          </a:prstGeom>
          <a:ln w="76200">
            <a:solidFill>
              <a:srgbClr val="8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64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E2375D-F62B-4E14-8B0F-AAF113CF1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3C47EF-08B0-44E3-889B-B35802BA8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3FB24D-32BA-4E49-A263-6BC3FB1A1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A622F-6B9B-4CDE-8BF2-DE771D506E07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84691B-110D-4D8C-84F5-CC8DB56F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99E3C8C-7130-4293-92D5-929351AEA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656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59429D-08C3-4CAF-8ACA-DD8C4E5C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40C3683-98AB-4401-A5F6-AF78BAD1D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51E5D6C-D6E6-4795-8778-5087D5D83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7131B7-798B-427C-892B-0ABDD9C0A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DA21-7F6E-44D3-9B7A-3B3E3893058D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BCACAB-28F1-45E9-BBFE-E686BCACA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DBA6A1-1875-4683-A068-AAA6F255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6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92474A-193D-4853-8032-AC583A25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E08F90-3518-47FD-8037-265A7643A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FA420FB-E820-47C4-A0A7-177762005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6B6B9A8-A3E4-49B7-A110-69CE718D8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F6419DA-4388-48EE-847B-D41BC4BAF5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6B99159-FBE2-4996-BB81-5FAE80CD2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A7EEC-D2A0-4522-92BC-BDB99B5A6365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FA9FD7B-77C8-412D-9A1A-85931758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EB72EA6-CC6B-497D-BDDC-A28FBB2D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042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3833DA-5FAD-47E8-8A73-A39E2807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791308A-1F86-4856-B9FA-F916AAEB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3C4A6-8FD8-4836-A108-A8E7C25AECF0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4AF3832-3172-444D-A244-A79246152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02E0B9B-D94C-41FF-95C2-134FB278A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0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781DC75-9EEC-4DD7-9AE5-4754F429D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10C3B-FE31-42C9-89B1-7AF75B183BFE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B8848F-2201-44C7-944B-CA1A4A612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33F327-0168-446E-89F0-32D18207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308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3A4F60-A394-471D-AB15-2E6B1066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0BE0FD-D304-496C-B148-BDAD495A1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C76A09-7AE3-4FAF-9B43-B40B981A5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A11CEFC-0102-45CF-A220-83A35CED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06FF-10B9-432D-B5F2-992D5D506CD7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57913DB-6082-4CB5-BF2E-6FBCC454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63F8C5B-4AA6-440F-A874-1E89377D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68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7095AC-A4A8-4342-B734-A3EA97A6D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050FCF6-ED4B-46D7-A820-28EDADDE1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9954E7A-1B9A-468D-877D-B01DFFA80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848B34-8017-4731-AEAB-66D7501D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17D3-E187-4C09-B224-BD2882EF3E48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333457-E147-4B40-8ACD-61FC729E4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D0DCD-A985-4CA5-B0CE-12E4E228D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691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A45BD5-19CB-48F3-BF2F-E44AE5B9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3BB099A-5957-492A-BC60-21E8BA2EA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31A452-030B-4B87-B0DB-FB5222CA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E13A6-94EF-45F5-BAF4-D422F909099F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B7104B-5380-4CB8-AF69-499439A4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37064A-BA17-4B28-BC7B-B8F0FC69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74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E203F17-DC38-4526-862D-D90529CFD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F1E654D-BC01-411A-86A2-6C8067B02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904C87-CB0A-4563-9E74-E3107C8F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68B3-A048-4DAA-B93C-6F20A5504329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9111F2-97CB-43C1-8AA6-7D60021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106A88-65D3-4DFB-8D56-63AE1A33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57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A41BF89-BF49-4931-B32D-26EB8E5A5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2CF4AA-FC6B-4925-809F-39F72F635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A4CE55-0C84-48AA-BA57-A72A82A04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74FF0-5A28-46B6-B76B-9B1734E72531}" type="datetime1">
              <a:rPr lang="ko-KR" altLang="en-US" smtClean="0"/>
              <a:t>2019-09-18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354BB0-A6FD-4964-8FD0-B8C4DD27CE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54B3FE-74A8-472E-9435-FE5724E4B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49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inix.tistory.com/397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cus.co.kr/1387" TargetMode="External"/><Relationship Id="rId2" Type="http://schemas.openxmlformats.org/officeDocument/2006/relationships/hyperlink" Target="https://minix.tistory.com/39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CB26EF-4D86-4D21-AB52-C578147A4A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튜토리얼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A4A7AF-4493-4635-A5F3-1DEF8D4B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00DC5B4-BF98-4721-8196-0ADF6BC23E9E}"/>
              </a:ext>
            </a:extLst>
          </p:cNvPr>
          <p:cNvSpPr/>
          <p:nvPr/>
        </p:nvSpPr>
        <p:spPr>
          <a:xfrm>
            <a:off x="2407920" y="5225759"/>
            <a:ext cx="737616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24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Seunghoon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Woo</a:t>
            </a:r>
          </a:p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Korea University</a:t>
            </a:r>
          </a:p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September 18</a:t>
            </a:r>
            <a:r>
              <a:rPr lang="en-US" altLang="ko-KR" sz="2400" baseline="300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th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2019</a:t>
            </a:r>
            <a:endParaRPr lang="ko-KR" altLang="en-US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60F7D0F-C6EB-4E35-AA9F-D1F4B3A9E322}"/>
              </a:ext>
            </a:extLst>
          </p:cNvPr>
          <p:cNvSpPr/>
          <p:nvPr/>
        </p:nvSpPr>
        <p:spPr>
          <a:xfrm>
            <a:off x="2496696" y="3307663"/>
            <a:ext cx="737616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What is an SSL Certificate </a:t>
            </a:r>
          </a:p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and </a:t>
            </a:r>
          </a:p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What Does It Do for Me?</a:t>
            </a:r>
          </a:p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(referred to the material of J.K. Harris)</a:t>
            </a:r>
            <a:endParaRPr lang="ko-KR" altLang="en-US" sz="4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703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en-US" altLang="ko-KR" b="1" dirty="0"/>
          </a:p>
          <a:p>
            <a:pPr marL="514350" indent="-514350">
              <a:buFont typeface="+mj-lt"/>
              <a:buAutoNum type="arabicPeriod"/>
            </a:pPr>
            <a:r>
              <a:rPr lang="en-US" altLang="ko-KR" b="1" dirty="0"/>
              <a:t>SSL/TLS </a:t>
            </a:r>
            <a:r>
              <a:rPr lang="ko-KR" altLang="en-US" b="1" dirty="0"/>
              <a:t>활용하기</a:t>
            </a:r>
            <a:endParaRPr lang="en-US" altLang="ko-KR" b="1" dirty="0"/>
          </a:p>
          <a:p>
            <a:pPr marL="514350" indent="-514350">
              <a:buFont typeface="+mj-lt"/>
              <a:buAutoNum type="arabicPeriod"/>
            </a:pPr>
            <a:r>
              <a:rPr lang="it-IT" altLang="ko-KR" b="1" dirty="0"/>
              <a:t>SSL/TLS in OSI model</a:t>
            </a:r>
            <a:endParaRPr lang="ko-KR" altLang="en-US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15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SSL/TLS </a:t>
            </a:r>
            <a:r>
              <a:rPr lang="ko-KR" altLang="en-US" dirty="0"/>
              <a:t>란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어떻게 동작하는지</a:t>
            </a:r>
            <a:endParaRPr lang="en-US" altLang="ko-KR" dirty="0"/>
          </a:p>
          <a:p>
            <a:r>
              <a:rPr lang="ko-KR" altLang="en-US" dirty="0"/>
              <a:t>왜 중요한지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..</a:t>
            </a:r>
          </a:p>
          <a:p>
            <a:r>
              <a:rPr lang="ko-KR" altLang="en-US" dirty="0"/>
              <a:t>일반 유저가 반드시 알아야 할 사항들에 대한 내용을 다룸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Heartbleed </a:t>
            </a:r>
            <a:r>
              <a:rPr lang="ko-KR" altLang="en-US" dirty="0"/>
              <a:t>공격 </a:t>
            </a:r>
            <a:r>
              <a:rPr lang="en-US" altLang="ko-KR" dirty="0"/>
              <a:t>(2014)</a:t>
            </a:r>
          </a:p>
          <a:p>
            <a:pPr lvl="1"/>
            <a:r>
              <a:rPr lang="en-US" altLang="ko-KR" dirty="0"/>
              <a:t>Heartbeat </a:t>
            </a:r>
            <a:r>
              <a:rPr lang="ko-KR" altLang="en-US" dirty="0"/>
              <a:t>에서 유래된 취약점 </a:t>
            </a:r>
            <a:r>
              <a:rPr lang="en-US" altLang="ko-KR" dirty="0"/>
              <a:t>(CVE-2014-0160)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6D3315D-09B2-4C15-923E-DD0D00552B61}"/>
              </a:ext>
            </a:extLst>
          </p:cNvPr>
          <p:cNvSpPr/>
          <p:nvPr/>
        </p:nvSpPr>
        <p:spPr>
          <a:xfrm>
            <a:off x="7941433" y="883999"/>
            <a:ext cx="3802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https://blog.alyac.co.kr/76&gt;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1B6073E-7DB9-4D1A-8788-26AD733E5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05" y="2603726"/>
            <a:ext cx="4578668" cy="360426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74B4DAA-E27E-4745-9CD2-7704EDC75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208" y="2587227"/>
            <a:ext cx="5717677" cy="3004634"/>
          </a:xfrm>
          <a:prstGeom prst="rect">
            <a:avLst/>
          </a:prstGeom>
        </p:spPr>
      </p:pic>
      <p:pic>
        <p:nvPicPr>
          <p:cNvPr id="1026" name="Picture 2" descr="heartbleedì ëí ì´ë¯¸ì§ ê²ìê²°ê³¼">
            <a:extLst>
              <a:ext uri="{FF2B5EF4-FFF2-40B4-BE49-F238E27FC236}">
                <a16:creationId xmlns:a16="http://schemas.microsoft.com/office/drawing/2014/main" id="{4EB9D064-E261-4A82-816F-CD3ED5B37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16" y="129694"/>
            <a:ext cx="910914" cy="10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597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/>
              <a:t>웹 페이지 내에서 </a:t>
            </a:r>
            <a:r>
              <a:rPr lang="en-US" altLang="ko-KR" b="1" dirty="0"/>
              <a:t>encryption </a:t>
            </a:r>
            <a:r>
              <a:rPr lang="ko-KR" altLang="en-US" b="1" dirty="0"/>
              <a:t>관련 동작을 수행하는 어떤 것</a:t>
            </a:r>
            <a:endParaRPr lang="en-US" altLang="ko-KR" b="1" dirty="0"/>
          </a:p>
          <a:p>
            <a:pPr lvl="1"/>
            <a:r>
              <a:rPr lang="en-US" altLang="ko-KR" dirty="0"/>
              <a:t>http</a:t>
            </a:r>
            <a:r>
              <a:rPr lang="en-US" altLang="ko-KR" b="1" u="sng" dirty="0">
                <a:solidFill>
                  <a:srgbClr val="FF0000"/>
                </a:solidFill>
              </a:rPr>
              <a:t>s</a:t>
            </a:r>
            <a:r>
              <a:rPr lang="en-US" altLang="ko-KR" dirty="0"/>
              <a:t>://..</a:t>
            </a:r>
          </a:p>
          <a:p>
            <a:pPr lvl="1"/>
            <a:r>
              <a:rPr lang="ko-KR" altLang="en-US" dirty="0"/>
              <a:t>주소 창 옆에 보이는 자물쇠 아이콘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2"/>
            <a:r>
              <a:rPr lang="ko-KR" altLang="en-US" dirty="0"/>
              <a:t>신용카드 번호를 안전하게 입력할 수 있도록 도와준다 </a:t>
            </a:r>
            <a:r>
              <a:rPr lang="en-US" altLang="ko-KR" dirty="0">
                <a:sym typeface="Wingdings" panose="05000000000000000000" pitchFamily="2" charset="2"/>
              </a:rPr>
              <a:t></a:t>
            </a:r>
          </a:p>
          <a:p>
            <a:pPr lvl="1"/>
            <a:r>
              <a:rPr lang="ko-KR" altLang="en-US" dirty="0">
                <a:sym typeface="Wingdings" panose="05000000000000000000" pitchFamily="2" charset="2"/>
              </a:rPr>
              <a:t>누구나 쓰지만 </a:t>
            </a:r>
            <a:r>
              <a:rPr lang="en-US" altLang="ko-KR" dirty="0">
                <a:sym typeface="Wingdings" panose="05000000000000000000" pitchFamily="2" charset="2"/>
              </a:rPr>
              <a:t>SSL/TLS </a:t>
            </a:r>
            <a:r>
              <a:rPr lang="ko-KR" altLang="en-US" dirty="0">
                <a:sym typeface="Wingdings" panose="05000000000000000000" pitchFamily="2" charset="2"/>
              </a:rPr>
              <a:t>에 대해 잘 아는 사람은 거의 없다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2CC75C3-F121-4967-96B0-C7F17851C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61" y="3429000"/>
            <a:ext cx="5267325" cy="31432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18ABF31-020A-44C2-9E7A-668DFCDB0B93}"/>
              </a:ext>
            </a:extLst>
          </p:cNvPr>
          <p:cNvSpPr/>
          <p:nvPr/>
        </p:nvSpPr>
        <p:spPr>
          <a:xfrm>
            <a:off x="2233741" y="3325379"/>
            <a:ext cx="350982" cy="54263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75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en-US" altLang="ko-KR" dirty="0"/>
              <a:t>SSL / TLS</a:t>
            </a:r>
          </a:p>
          <a:p>
            <a:pPr lvl="1"/>
            <a:r>
              <a:rPr lang="ko-KR" altLang="en-US" dirty="0"/>
              <a:t>네트워크를 통해 작동하는 서버</a:t>
            </a:r>
            <a:r>
              <a:rPr lang="en-US" altLang="ko-KR" dirty="0"/>
              <a:t>, </a:t>
            </a:r>
            <a:r>
              <a:rPr lang="ko-KR" altLang="en-US" dirty="0"/>
              <a:t>시스템 및 어플리케이션 간의 </a:t>
            </a:r>
            <a:r>
              <a:rPr lang="ko-KR" altLang="en-US" b="1" u="sng" dirty="0"/>
              <a:t>인증</a:t>
            </a:r>
            <a:r>
              <a:rPr lang="ko-KR" altLang="en-US" dirty="0"/>
              <a:t> 및 </a:t>
            </a:r>
            <a:br>
              <a:rPr lang="en-US" altLang="ko-KR" dirty="0"/>
            </a:br>
            <a:r>
              <a:rPr lang="ko-KR" altLang="en-US" b="1" u="sng" dirty="0"/>
              <a:t>데이터 암호화</a:t>
            </a:r>
            <a:r>
              <a:rPr lang="ko-KR" altLang="en-US" dirty="0"/>
              <a:t>를 제공하는 </a:t>
            </a:r>
            <a:r>
              <a:rPr lang="ko-KR" altLang="en-US" b="1" dirty="0"/>
              <a:t>암호화 프로토콜</a:t>
            </a:r>
            <a:endParaRPr lang="en-US" altLang="ko-KR" b="1" dirty="0"/>
          </a:p>
          <a:p>
            <a:pPr lvl="1"/>
            <a:r>
              <a:rPr lang="en-US" altLang="ko-KR" dirty="0"/>
              <a:t>Netscape </a:t>
            </a:r>
            <a:r>
              <a:rPr lang="ko-KR" altLang="en-US" dirty="0"/>
              <a:t>에 의해 </a:t>
            </a:r>
            <a:r>
              <a:rPr lang="en-US" altLang="ko-KR" dirty="0"/>
              <a:t>SSL</a:t>
            </a:r>
            <a:r>
              <a:rPr lang="ko-KR" altLang="en-US" dirty="0"/>
              <a:t>이 최초로 개발됨 </a:t>
            </a:r>
            <a:r>
              <a:rPr lang="en-US" altLang="ko-KR" dirty="0"/>
              <a:t>(SSL 2.0, 1995)</a:t>
            </a:r>
          </a:p>
          <a:p>
            <a:pPr lvl="2"/>
            <a:r>
              <a:rPr lang="en-US" altLang="ko-KR" dirty="0"/>
              <a:t>1996</a:t>
            </a:r>
            <a:r>
              <a:rPr lang="ko-KR" altLang="en-US" dirty="0"/>
              <a:t>년에 </a:t>
            </a:r>
            <a:r>
              <a:rPr lang="en-US" altLang="ko-KR" dirty="0"/>
              <a:t>SSL 3.0 </a:t>
            </a:r>
            <a:r>
              <a:rPr lang="ko-KR" altLang="en-US" dirty="0"/>
              <a:t>으로 대체됨</a:t>
            </a:r>
            <a:endParaRPr lang="en-US" altLang="ko-KR" dirty="0"/>
          </a:p>
          <a:p>
            <a:pPr lvl="1"/>
            <a:r>
              <a:rPr lang="en-US" altLang="ko-KR" dirty="0"/>
              <a:t>1999</a:t>
            </a:r>
            <a:r>
              <a:rPr lang="ko-KR" altLang="en-US" dirty="0"/>
              <a:t>년에 </a:t>
            </a:r>
            <a:r>
              <a:rPr lang="en-US" altLang="ko-KR" dirty="0"/>
              <a:t>TLS </a:t>
            </a:r>
            <a:r>
              <a:rPr lang="ko-KR" altLang="en-US" dirty="0"/>
              <a:t>가 도입됨 </a:t>
            </a:r>
            <a:r>
              <a:rPr lang="en-US" altLang="ko-KR" dirty="0"/>
              <a:t>(IETF)</a:t>
            </a:r>
            <a:r>
              <a:rPr lang="ko-KR" altLang="en-US" dirty="0"/>
              <a:t> </a:t>
            </a:r>
            <a:r>
              <a:rPr lang="en-US" altLang="ko-KR" dirty="0"/>
              <a:t>– SSL 3.0 </a:t>
            </a:r>
            <a:r>
              <a:rPr lang="ko-KR" altLang="en-US" dirty="0"/>
              <a:t>기반</a:t>
            </a:r>
            <a:endParaRPr lang="en-US" altLang="ko-KR" dirty="0"/>
          </a:p>
          <a:p>
            <a:pPr lvl="2"/>
            <a:r>
              <a:rPr lang="ko-KR" altLang="en-US" dirty="0"/>
              <a:t>더 안전한</a:t>
            </a:r>
            <a:r>
              <a:rPr lang="en-US" altLang="ko-KR" dirty="0"/>
              <a:t>, </a:t>
            </a:r>
            <a:r>
              <a:rPr lang="ko-KR" altLang="en-US" dirty="0"/>
              <a:t>더 안정성을 높이는 목적으로 고안 됨</a:t>
            </a:r>
            <a:endParaRPr lang="en-US" altLang="ko-KR" dirty="0"/>
          </a:p>
          <a:p>
            <a:pPr lvl="3"/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8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en-US" altLang="ko-KR" dirty="0"/>
              <a:t>RSA </a:t>
            </a:r>
            <a:r>
              <a:rPr lang="ko-KR" altLang="en-US" dirty="0"/>
              <a:t>알고리즘 기반</a:t>
            </a:r>
            <a:endParaRPr lang="en-US" altLang="ko-KR" dirty="0"/>
          </a:p>
          <a:p>
            <a:pPr lvl="2"/>
            <a:r>
              <a:rPr lang="ko-KR" altLang="en-US" dirty="0"/>
              <a:t>공개키 암호시스템 중 하나</a:t>
            </a:r>
            <a:endParaRPr lang="en-US" altLang="ko-KR" dirty="0"/>
          </a:p>
          <a:p>
            <a:pPr lvl="3"/>
            <a:r>
              <a:rPr lang="ko-KR" altLang="en-US" dirty="0"/>
              <a:t>사용자는 각각 개인키와 공개키를 가짐</a:t>
            </a:r>
            <a:endParaRPr lang="en-US" altLang="ko-KR" dirty="0"/>
          </a:p>
          <a:p>
            <a:pPr lvl="3"/>
            <a:r>
              <a:rPr lang="ko-KR" altLang="en-US" dirty="0"/>
              <a:t>이 두 키를 활용해서 암호화 및 복호화를 하는 시스템</a:t>
            </a:r>
            <a:endParaRPr lang="en-US" altLang="ko-KR" dirty="0"/>
          </a:p>
          <a:p>
            <a:pPr lvl="3"/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DB7FF6-FADE-4210-A53D-A1FF2AA1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571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ko-KR" altLang="en-US" dirty="0"/>
              <a:t>기존 암호 알고리즘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C0572E2F-2068-4330-8CFE-A26082E2CD96}"/>
              </a:ext>
            </a:extLst>
          </p:cNvPr>
          <p:cNvSpPr/>
          <p:nvPr/>
        </p:nvSpPr>
        <p:spPr>
          <a:xfrm>
            <a:off x="3335540" y="3711332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B2D563-C291-4FB8-A34E-188ABAE2E3E4}"/>
              </a:ext>
            </a:extLst>
          </p:cNvPr>
          <p:cNvSpPr txBox="1"/>
          <p:nvPr/>
        </p:nvSpPr>
        <p:spPr>
          <a:xfrm>
            <a:off x="3429546" y="3977501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BFA93D49-787F-4205-93E1-3389D677B340}"/>
              </a:ext>
            </a:extLst>
          </p:cNvPr>
          <p:cNvSpPr/>
          <p:nvPr/>
        </p:nvSpPr>
        <p:spPr>
          <a:xfrm>
            <a:off x="7397285" y="3711332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F22147-A1E4-4217-8BE9-02FB6E84AE4A}"/>
              </a:ext>
            </a:extLst>
          </p:cNvPr>
          <p:cNvSpPr txBox="1"/>
          <p:nvPr/>
        </p:nvSpPr>
        <p:spPr>
          <a:xfrm>
            <a:off x="7547237" y="3977501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489" y="4665916"/>
            <a:ext cx="749262" cy="74926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948" y="4680453"/>
            <a:ext cx="749262" cy="749262"/>
          </a:xfrm>
          <a:prstGeom prst="rect">
            <a:avLst/>
          </a:prstGeom>
        </p:spPr>
      </p:pic>
      <p:cxnSp>
        <p:nvCxnSpPr>
          <p:cNvPr id="14" name="직선 화살표 연결선 13"/>
          <p:cNvCxnSpPr/>
          <p:nvPr/>
        </p:nvCxnSpPr>
        <p:spPr>
          <a:xfrm>
            <a:off x="4407604" y="4160108"/>
            <a:ext cx="2808087" cy="205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슬라이드 번호 개체 틀 3">
            <a:extLst>
              <a:ext uri="{FF2B5EF4-FFF2-40B4-BE49-F238E27FC236}">
                <a16:creationId xmlns:a16="http://schemas.microsoft.com/office/drawing/2014/main" id="{A9FCD524-1473-4D8F-8218-1044A2E2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095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ko-KR" altLang="en-US" dirty="0"/>
              <a:t>기존 암호 알고리즘 </a:t>
            </a:r>
            <a:r>
              <a:rPr lang="en-US" altLang="ko-KR" dirty="0"/>
              <a:t>- </a:t>
            </a:r>
            <a:r>
              <a:rPr lang="ko-KR" altLang="en-US" dirty="0"/>
              <a:t>한계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C0572E2F-2068-4330-8CFE-A26082E2CD96}"/>
              </a:ext>
            </a:extLst>
          </p:cNvPr>
          <p:cNvSpPr/>
          <p:nvPr/>
        </p:nvSpPr>
        <p:spPr>
          <a:xfrm>
            <a:off x="3335540" y="3711332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B2D563-C291-4FB8-A34E-188ABAE2E3E4}"/>
              </a:ext>
            </a:extLst>
          </p:cNvPr>
          <p:cNvSpPr txBox="1"/>
          <p:nvPr/>
        </p:nvSpPr>
        <p:spPr>
          <a:xfrm>
            <a:off x="3429546" y="3977501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BFA93D49-787F-4205-93E1-3389D677B340}"/>
              </a:ext>
            </a:extLst>
          </p:cNvPr>
          <p:cNvSpPr/>
          <p:nvPr/>
        </p:nvSpPr>
        <p:spPr>
          <a:xfrm>
            <a:off x="7397285" y="3752522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063" y="4659539"/>
            <a:ext cx="749262" cy="749262"/>
          </a:xfrm>
          <a:prstGeom prst="rect">
            <a:avLst/>
          </a:prstGeom>
        </p:spPr>
      </p:pic>
      <p:cxnSp>
        <p:nvCxnSpPr>
          <p:cNvPr id="14" name="직선 화살표 연결선 13"/>
          <p:cNvCxnSpPr/>
          <p:nvPr/>
        </p:nvCxnSpPr>
        <p:spPr>
          <a:xfrm>
            <a:off x="4407604" y="4160108"/>
            <a:ext cx="2808087" cy="205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V="1">
            <a:off x="4418804" y="3223430"/>
            <a:ext cx="2742226" cy="9366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V="1">
            <a:off x="4407604" y="2112373"/>
            <a:ext cx="2769224" cy="204361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731" y="3881192"/>
            <a:ext cx="749262" cy="749262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BFA93D49-787F-4205-93E1-3389D677B340}"/>
              </a:ext>
            </a:extLst>
          </p:cNvPr>
          <p:cNvSpPr/>
          <p:nvPr/>
        </p:nvSpPr>
        <p:spPr>
          <a:xfrm>
            <a:off x="7397285" y="2772595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F22147-A1E4-4217-8BE9-02FB6E84AE4A}"/>
              </a:ext>
            </a:extLst>
          </p:cNvPr>
          <p:cNvSpPr txBox="1"/>
          <p:nvPr/>
        </p:nvSpPr>
        <p:spPr>
          <a:xfrm>
            <a:off x="7682049" y="3038764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</a:t>
            </a:r>
            <a:endParaRPr lang="ko-KR" altLang="en-US" b="1" dirty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731" y="2901265"/>
            <a:ext cx="749262" cy="749262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FA93D49-787F-4205-93E1-3389D677B340}"/>
              </a:ext>
            </a:extLst>
          </p:cNvPr>
          <p:cNvSpPr/>
          <p:nvPr/>
        </p:nvSpPr>
        <p:spPr>
          <a:xfrm>
            <a:off x="7397285" y="18101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F22147-A1E4-4217-8BE9-02FB6E84AE4A}"/>
              </a:ext>
            </a:extLst>
          </p:cNvPr>
          <p:cNvSpPr txBox="1"/>
          <p:nvPr/>
        </p:nvSpPr>
        <p:spPr>
          <a:xfrm>
            <a:off x="7547237" y="204248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BFA93D49-787F-4205-93E1-3389D677B340}"/>
              </a:ext>
            </a:extLst>
          </p:cNvPr>
          <p:cNvSpPr/>
          <p:nvPr/>
        </p:nvSpPr>
        <p:spPr>
          <a:xfrm>
            <a:off x="7397285" y="4759339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731" y="4888009"/>
            <a:ext cx="749262" cy="749262"/>
          </a:xfrm>
          <a:prstGeom prst="rect">
            <a:avLst/>
          </a:prstGeom>
        </p:spPr>
      </p:pic>
      <p:sp>
        <p:nvSpPr>
          <p:cNvPr id="29" name="타원 28">
            <a:extLst>
              <a:ext uri="{FF2B5EF4-FFF2-40B4-BE49-F238E27FC236}">
                <a16:creationId xmlns:a16="http://schemas.microsoft.com/office/drawing/2014/main" id="{BFA93D49-787F-4205-93E1-3389D677B340}"/>
              </a:ext>
            </a:extLst>
          </p:cNvPr>
          <p:cNvSpPr/>
          <p:nvPr/>
        </p:nvSpPr>
        <p:spPr>
          <a:xfrm>
            <a:off x="7397285" y="5781131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731" y="5909801"/>
            <a:ext cx="749262" cy="74926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1F22147-A1E4-4217-8BE9-02FB6E84AE4A}"/>
              </a:ext>
            </a:extLst>
          </p:cNvPr>
          <p:cNvSpPr txBox="1"/>
          <p:nvPr/>
        </p:nvSpPr>
        <p:spPr>
          <a:xfrm>
            <a:off x="7682049" y="3987266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D</a:t>
            </a:r>
            <a:endParaRPr lang="ko-KR" altLang="en-US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F22147-A1E4-4217-8BE9-02FB6E84AE4A}"/>
              </a:ext>
            </a:extLst>
          </p:cNvPr>
          <p:cNvSpPr txBox="1"/>
          <p:nvPr/>
        </p:nvSpPr>
        <p:spPr>
          <a:xfrm>
            <a:off x="7682049" y="500437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E</a:t>
            </a:r>
            <a:endParaRPr lang="ko-KR" altLang="en-US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F22147-A1E4-4217-8BE9-02FB6E84AE4A}"/>
              </a:ext>
            </a:extLst>
          </p:cNvPr>
          <p:cNvSpPr txBox="1"/>
          <p:nvPr/>
        </p:nvSpPr>
        <p:spPr>
          <a:xfrm>
            <a:off x="7682049" y="604187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F</a:t>
            </a:r>
            <a:endParaRPr lang="ko-KR" altLang="en-US" b="1" dirty="0"/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4427967" y="4171932"/>
            <a:ext cx="2742226" cy="9366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418804" y="4188438"/>
            <a:ext cx="2769224" cy="204361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그림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494" y="5132570"/>
            <a:ext cx="749262" cy="749262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223" y="5666131"/>
            <a:ext cx="749262" cy="749262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13" y="5639501"/>
            <a:ext cx="749262" cy="749262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866" y="5781131"/>
            <a:ext cx="749262" cy="749262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892771" y="6348201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…</a:t>
            </a:r>
            <a:endParaRPr lang="ko-KR" altLang="en-US" b="1" dirty="0"/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419" y="5427750"/>
            <a:ext cx="749262" cy="749262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163" y="5691765"/>
            <a:ext cx="749262" cy="74926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973" y="5409993"/>
            <a:ext cx="749262" cy="749262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147" y="5058001"/>
            <a:ext cx="749262" cy="749262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876" y="4704012"/>
            <a:ext cx="749262" cy="749262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60" y="4569083"/>
            <a:ext cx="749262" cy="749262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500" y="4640145"/>
            <a:ext cx="834741" cy="834741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544" y="4678488"/>
            <a:ext cx="749262" cy="749262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4" y="5110760"/>
            <a:ext cx="749262" cy="749262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381" y="5131966"/>
            <a:ext cx="749262" cy="749262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605924" y="6549759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…</a:t>
            </a:r>
            <a:endParaRPr lang="ko-KR" altLang="en-US" b="1" dirty="0"/>
          </a:p>
        </p:txBody>
      </p:sp>
      <p:pic>
        <p:nvPicPr>
          <p:cNvPr id="56" name="그림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714" y="5310731"/>
            <a:ext cx="749262" cy="749262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857" y="5655394"/>
            <a:ext cx="749262" cy="749262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413" y="5201450"/>
            <a:ext cx="749262" cy="749262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110" y="1852524"/>
            <a:ext cx="749262" cy="749262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342" y="5215898"/>
            <a:ext cx="749262" cy="749262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848" y="4779410"/>
            <a:ext cx="749262" cy="749262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81" y="5406279"/>
            <a:ext cx="749262" cy="749262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804" y="5515527"/>
            <a:ext cx="749262" cy="749262"/>
          </a:xfrm>
          <a:prstGeom prst="rect">
            <a:avLst/>
          </a:prstGeom>
        </p:spPr>
      </p:pic>
      <p:sp>
        <p:nvSpPr>
          <p:cNvPr id="64" name="슬라이드 번호 개체 틀 3">
            <a:extLst>
              <a:ext uri="{FF2B5EF4-FFF2-40B4-BE49-F238E27FC236}">
                <a16:creationId xmlns:a16="http://schemas.microsoft.com/office/drawing/2014/main" id="{35776B02-D17D-47C3-9A8D-DF05D0AF1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7375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ko-KR" altLang="en-US" dirty="0"/>
              <a:t>공개 키 알고리즘 </a:t>
            </a:r>
            <a:r>
              <a:rPr lang="en-US" altLang="ko-KR" dirty="0"/>
              <a:t>(IDEA)</a:t>
            </a:r>
          </a:p>
          <a:p>
            <a:pPr lvl="2"/>
            <a:endParaRPr lang="en-US" altLang="ko-KR" dirty="0"/>
          </a:p>
        </p:txBody>
      </p:sp>
      <p:grpSp>
        <p:nvGrpSpPr>
          <p:cNvPr id="3" name="그룹 2"/>
          <p:cNvGrpSpPr/>
          <p:nvPr/>
        </p:nvGrpSpPr>
        <p:grpSpPr>
          <a:xfrm>
            <a:off x="2568993" y="3818424"/>
            <a:ext cx="7054015" cy="901670"/>
            <a:chOff x="1920443" y="3818424"/>
            <a:chExt cx="7054015" cy="90167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C0572E2F-2068-4330-8CFE-A26082E2CD96}"/>
                </a:ext>
              </a:extLst>
            </p:cNvPr>
            <p:cNvSpPr/>
            <p:nvPr/>
          </p:nvSpPr>
          <p:spPr>
            <a:xfrm>
              <a:off x="1920443" y="3818424"/>
              <a:ext cx="901670" cy="9016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AB2D563-C291-4FB8-A34E-188ABAE2E3E4}"/>
                </a:ext>
              </a:extLst>
            </p:cNvPr>
            <p:cNvSpPr txBox="1"/>
            <p:nvPr/>
          </p:nvSpPr>
          <p:spPr>
            <a:xfrm>
              <a:off x="2014449" y="408459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Alice</a:t>
              </a:r>
              <a:endParaRPr lang="ko-KR" altLang="en-US" b="1" dirty="0"/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BFA93D49-787F-4205-93E1-3389D677B340}"/>
                </a:ext>
              </a:extLst>
            </p:cNvPr>
            <p:cNvSpPr/>
            <p:nvPr/>
          </p:nvSpPr>
          <p:spPr>
            <a:xfrm>
              <a:off x="8072788" y="3818424"/>
              <a:ext cx="901670" cy="9016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F22147-A1E4-4217-8BE9-02FB6E84AE4A}"/>
                </a:ext>
              </a:extLst>
            </p:cNvPr>
            <p:cNvSpPr txBox="1"/>
            <p:nvPr/>
          </p:nvSpPr>
          <p:spPr>
            <a:xfrm>
              <a:off x="8222740" y="4084593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Bob</a:t>
              </a:r>
              <a:endParaRPr lang="ko-KR" altLang="en-US" b="1" dirty="0"/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3329897" y="4263081"/>
              <a:ext cx="443253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직사각형 50"/>
          <p:cNvSpPr/>
          <p:nvPr/>
        </p:nvSpPr>
        <p:spPr>
          <a:xfrm>
            <a:off x="8315202" y="5845483"/>
            <a:ext cx="996778" cy="8059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err="1">
                <a:solidFill>
                  <a:schemeClr val="tx1"/>
                </a:solidFill>
              </a:rPr>
              <a:t>M</a:t>
            </a:r>
            <a:r>
              <a:rPr lang="en-US" altLang="ko-KR" b="1" baseline="-25000" dirty="0" err="1">
                <a:solidFill>
                  <a:schemeClr val="tx1"/>
                </a:solidFill>
              </a:rPr>
              <a:t>Bob</a:t>
            </a:r>
            <a:endParaRPr lang="ko-KR" altLang="en-US" b="1" baseline="-25000" dirty="0">
              <a:solidFill>
                <a:schemeClr val="tx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52265" y="5834004"/>
            <a:ext cx="553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/>
              <a:t>+</a:t>
            </a:r>
            <a:endParaRPr lang="ko-KR" altLang="en-US" sz="4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9403796" y="5806527"/>
            <a:ext cx="553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/>
              <a:t>=</a:t>
            </a:r>
            <a:endParaRPr lang="ko-KR" altLang="en-US" sz="4000" b="1" dirty="0"/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350" y="3379476"/>
            <a:ext cx="700726" cy="700726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441" y="5778750"/>
            <a:ext cx="700726" cy="700726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896696" y="4819380"/>
            <a:ext cx="2519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공개 키로 </a:t>
            </a:r>
            <a:r>
              <a:rPr lang="en-US" altLang="ko-KR" dirty="0"/>
              <a:t>Bob</a:t>
            </a:r>
            <a:r>
              <a:rPr lang="ko-KR" altLang="en-US" dirty="0"/>
              <a:t>이 </a:t>
            </a:r>
            <a:br>
              <a:rPr lang="en-US" altLang="ko-KR" dirty="0"/>
            </a:br>
            <a:r>
              <a:rPr lang="en-US" altLang="ko-KR" dirty="0"/>
              <a:t>Alice</a:t>
            </a:r>
            <a:r>
              <a:rPr lang="ko-KR" altLang="en-US" dirty="0"/>
              <a:t>에게 보낼 </a:t>
            </a:r>
            <a:br>
              <a:rPr lang="en-US" altLang="ko-KR" dirty="0"/>
            </a:br>
            <a:r>
              <a:rPr lang="ko-KR" altLang="en-US" dirty="0"/>
              <a:t>메시지</a:t>
            </a:r>
            <a:r>
              <a:rPr lang="ko-KR" altLang="en-US" b="1" dirty="0"/>
              <a:t> 암호화</a:t>
            </a:r>
          </a:p>
        </p:txBody>
      </p:sp>
      <p:pic>
        <p:nvPicPr>
          <p:cNvPr id="74" name="그림 7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80" y="3261101"/>
            <a:ext cx="749262" cy="749262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893" y="5706345"/>
            <a:ext cx="877026" cy="877026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826" y="6037641"/>
            <a:ext cx="637024" cy="637024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71" y="4594397"/>
            <a:ext cx="700726" cy="70072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18831" y="3463739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개인 키</a:t>
            </a:r>
            <a:endParaRPr lang="ko-KR" alt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18831" y="4793506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공개 키</a:t>
            </a:r>
            <a:endParaRPr lang="ko-KR" altLang="en-US" b="1" dirty="0"/>
          </a:p>
        </p:txBody>
      </p:sp>
      <p:sp>
        <p:nvSpPr>
          <p:cNvPr id="22" name="슬라이드 번호 개체 틀 3">
            <a:extLst>
              <a:ext uri="{FF2B5EF4-FFF2-40B4-BE49-F238E27FC236}">
                <a16:creationId xmlns:a16="http://schemas.microsoft.com/office/drawing/2014/main" id="{3D676587-A830-4D2B-AB1C-AEE91F8C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4562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ko-KR" altLang="en-US" dirty="0"/>
              <a:t>공개 키 알고리즘 </a:t>
            </a:r>
            <a:r>
              <a:rPr lang="en-US" altLang="ko-KR" dirty="0"/>
              <a:t>(IDEA)</a:t>
            </a:r>
          </a:p>
          <a:p>
            <a:pPr lvl="2"/>
            <a:endParaRPr lang="en-US" altLang="ko-KR" dirty="0"/>
          </a:p>
        </p:txBody>
      </p:sp>
      <p:grpSp>
        <p:nvGrpSpPr>
          <p:cNvPr id="3" name="그룹 2"/>
          <p:cNvGrpSpPr/>
          <p:nvPr/>
        </p:nvGrpSpPr>
        <p:grpSpPr>
          <a:xfrm>
            <a:off x="2568993" y="3818424"/>
            <a:ext cx="7054015" cy="901670"/>
            <a:chOff x="1920443" y="3818424"/>
            <a:chExt cx="7054015" cy="901670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C0572E2F-2068-4330-8CFE-A26082E2CD96}"/>
                </a:ext>
              </a:extLst>
            </p:cNvPr>
            <p:cNvSpPr/>
            <p:nvPr/>
          </p:nvSpPr>
          <p:spPr>
            <a:xfrm>
              <a:off x="1920443" y="3818424"/>
              <a:ext cx="901670" cy="9016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AB2D563-C291-4FB8-A34E-188ABAE2E3E4}"/>
                </a:ext>
              </a:extLst>
            </p:cNvPr>
            <p:cNvSpPr txBox="1"/>
            <p:nvPr/>
          </p:nvSpPr>
          <p:spPr>
            <a:xfrm>
              <a:off x="2014449" y="4084593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Alice</a:t>
              </a:r>
              <a:endParaRPr lang="ko-KR" altLang="en-US" b="1" dirty="0"/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BFA93D49-787F-4205-93E1-3389D677B340}"/>
                </a:ext>
              </a:extLst>
            </p:cNvPr>
            <p:cNvSpPr/>
            <p:nvPr/>
          </p:nvSpPr>
          <p:spPr>
            <a:xfrm>
              <a:off x="8072788" y="3818424"/>
              <a:ext cx="901670" cy="9016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F22147-A1E4-4217-8BE9-02FB6E84AE4A}"/>
                </a:ext>
              </a:extLst>
            </p:cNvPr>
            <p:cNvSpPr txBox="1"/>
            <p:nvPr/>
          </p:nvSpPr>
          <p:spPr>
            <a:xfrm>
              <a:off x="8222740" y="4084593"/>
              <a:ext cx="619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Bob</a:t>
              </a:r>
              <a:endParaRPr lang="ko-KR" altLang="en-US" b="1" dirty="0"/>
            </a:p>
          </p:txBody>
        </p:sp>
      </p:grpSp>
      <p:cxnSp>
        <p:nvCxnSpPr>
          <p:cNvPr id="22" name="직선 화살표 연결선 21"/>
          <p:cNvCxnSpPr/>
          <p:nvPr/>
        </p:nvCxnSpPr>
        <p:spPr>
          <a:xfrm flipH="1">
            <a:off x="3968667" y="4272694"/>
            <a:ext cx="443253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71337" y="3903362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암호문 전송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707" y="2838573"/>
            <a:ext cx="877026" cy="87702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40" y="3169869"/>
            <a:ext cx="637024" cy="63702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36" y="5578685"/>
            <a:ext cx="877026" cy="877026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820" y="5824725"/>
            <a:ext cx="637024" cy="6370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574492" y="4904760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복호화</a:t>
            </a:r>
            <a:r>
              <a:rPr lang="ko-KR" altLang="en-US" b="1" dirty="0"/>
              <a:t> </a:t>
            </a:r>
            <a:r>
              <a:rPr lang="ko-KR" altLang="en-US" dirty="0"/>
              <a:t>및 메시지 확인</a:t>
            </a: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368" y="5573790"/>
            <a:ext cx="749262" cy="74926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274844" y="5579782"/>
            <a:ext cx="553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/>
              <a:t>+</a:t>
            </a:r>
            <a:endParaRPr lang="ko-KR" altLang="en-US" sz="4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665797" y="5534459"/>
            <a:ext cx="553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/>
              <a:t>=</a:t>
            </a:r>
            <a:endParaRPr lang="ko-KR" altLang="en-US" sz="4000" b="1" dirty="0"/>
          </a:p>
        </p:txBody>
      </p:sp>
      <p:sp>
        <p:nvSpPr>
          <p:cNvPr id="36" name="직사각형 35"/>
          <p:cNvSpPr/>
          <p:nvPr/>
        </p:nvSpPr>
        <p:spPr>
          <a:xfrm>
            <a:off x="4263321" y="5571466"/>
            <a:ext cx="996778" cy="8059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 err="1">
                <a:solidFill>
                  <a:schemeClr val="tx1"/>
                </a:solidFill>
              </a:rPr>
              <a:t>M</a:t>
            </a:r>
            <a:r>
              <a:rPr lang="en-US" altLang="ko-KR" b="1" baseline="-25000" dirty="0" err="1">
                <a:solidFill>
                  <a:schemeClr val="tx1"/>
                </a:solidFill>
              </a:rPr>
              <a:t>Bob</a:t>
            </a:r>
            <a:endParaRPr lang="ko-KR" altLang="en-US" b="1" baseline="-250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89624" y="6436128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개인 키</a:t>
            </a:r>
            <a:endParaRPr lang="ko-KR" altLang="en-US" b="1" dirty="0"/>
          </a:p>
        </p:txBody>
      </p:sp>
      <p:sp>
        <p:nvSpPr>
          <p:cNvPr id="21" name="슬라이드 번호 개체 틀 3">
            <a:extLst>
              <a:ext uri="{FF2B5EF4-FFF2-40B4-BE49-F238E27FC236}">
                <a16:creationId xmlns:a16="http://schemas.microsoft.com/office/drawing/2014/main" id="{1F973CCD-4387-4728-A9BA-CC6C60832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5294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en-US" altLang="ko-KR" dirty="0"/>
              <a:t>IDEA!</a:t>
            </a:r>
          </a:p>
          <a:p>
            <a:pPr lvl="2"/>
            <a:r>
              <a:rPr lang="ko-KR" altLang="en-US" dirty="0"/>
              <a:t>최초 공개키 암호화를 통해서 연결 성립</a:t>
            </a:r>
            <a:endParaRPr lang="en-US" altLang="ko-KR" dirty="0"/>
          </a:p>
          <a:p>
            <a:pPr lvl="2"/>
            <a:r>
              <a:rPr lang="ko-KR" altLang="en-US" dirty="0"/>
              <a:t>이후 연결이 성립하면 </a:t>
            </a:r>
            <a:r>
              <a:rPr lang="en-US" altLang="ko-KR" dirty="0"/>
              <a:t>(server-client), </a:t>
            </a:r>
            <a:r>
              <a:rPr lang="ko-KR" altLang="en-US" dirty="0"/>
              <a:t>대칭키를 활용해서 데이터 전달</a:t>
            </a:r>
            <a:endParaRPr lang="en-US" altLang="ko-KR" dirty="0"/>
          </a:p>
        </p:txBody>
      </p:sp>
      <p:sp>
        <p:nvSpPr>
          <p:cNvPr id="21" name="슬라이드 번호 개체 틀 3">
            <a:extLst>
              <a:ext uri="{FF2B5EF4-FFF2-40B4-BE49-F238E27FC236}">
                <a16:creationId xmlns:a16="http://schemas.microsoft.com/office/drawing/2014/main" id="{6CFA68A9-D1FE-4772-A4B9-6E2C54B4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0040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710813" cy="4351338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ko-KR" altLang="en-US" dirty="0"/>
              <a:t>공개 키 알고리즘 </a:t>
            </a:r>
            <a:r>
              <a:rPr lang="en-US" altLang="ko-KR" dirty="0"/>
              <a:t>(IDEA)</a:t>
            </a:r>
          </a:p>
          <a:p>
            <a:pPr lvl="2"/>
            <a:r>
              <a:rPr lang="ko-KR" altLang="en-US" dirty="0"/>
              <a:t>수학적으로</a:t>
            </a:r>
            <a:r>
              <a:rPr lang="en-US" altLang="ko-KR" dirty="0"/>
              <a:t>, </a:t>
            </a:r>
            <a:r>
              <a:rPr lang="ko-KR" altLang="en-US" dirty="0" err="1"/>
              <a:t>일방향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단방향</a:t>
            </a:r>
            <a:r>
              <a:rPr lang="en-US" altLang="ko-KR" dirty="0"/>
              <a:t>)</a:t>
            </a:r>
            <a:r>
              <a:rPr lang="ko-KR" altLang="en-US" dirty="0"/>
              <a:t> 함수가 필요함</a:t>
            </a:r>
            <a:endParaRPr lang="en-US" altLang="ko-KR" dirty="0"/>
          </a:p>
          <a:p>
            <a:pPr lvl="2"/>
            <a:r>
              <a:rPr lang="ko-KR" altLang="en-US" dirty="0"/>
              <a:t>즉 암호화는 간단히 아무나 할 수 있지만</a:t>
            </a:r>
            <a:r>
              <a:rPr lang="en-US" altLang="ko-KR" dirty="0"/>
              <a:t>,</a:t>
            </a:r>
            <a:r>
              <a:rPr lang="ko-KR" altLang="en-US" dirty="0"/>
              <a:t> 복호화는 </a:t>
            </a:r>
            <a:r>
              <a:rPr lang="en-US" altLang="ko-KR" dirty="0"/>
              <a:t>Alice </a:t>
            </a:r>
            <a:r>
              <a:rPr lang="ko-KR" altLang="en-US" dirty="0"/>
              <a:t>만 가능하도록 해야 함</a:t>
            </a:r>
            <a:endParaRPr lang="en-US" altLang="ko-KR" dirty="0"/>
          </a:p>
          <a:p>
            <a:pPr lvl="3"/>
            <a:r>
              <a:rPr lang="ko-KR" altLang="en-US" dirty="0"/>
              <a:t>외부인 공격 방지 및 보안성을 위해서</a:t>
            </a:r>
            <a:endParaRPr lang="en-US" altLang="ko-KR" dirty="0"/>
          </a:p>
          <a:p>
            <a:pPr lvl="2"/>
            <a:r>
              <a:rPr lang="ko-KR" altLang="en-US" dirty="0" err="1"/>
              <a:t>모듈러</a:t>
            </a:r>
            <a:r>
              <a:rPr lang="ko-KR" altLang="en-US" dirty="0"/>
              <a:t> 함수를 적용</a:t>
            </a:r>
            <a:endParaRPr lang="en-US" altLang="ko-KR" dirty="0"/>
          </a:p>
          <a:p>
            <a:pPr lvl="3"/>
            <a:endParaRPr lang="en-US" altLang="ko-KR" dirty="0"/>
          </a:p>
          <a:p>
            <a:pPr lvl="2"/>
            <a:endParaRPr lang="en-US" altLang="ko-KR" dirty="0"/>
          </a:p>
          <a:p>
            <a:pPr lvl="1"/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21" name="슬라이드 번호 개체 틀 3">
            <a:extLst>
              <a:ext uri="{FF2B5EF4-FFF2-40B4-BE49-F238E27FC236}">
                <a16:creationId xmlns:a16="http://schemas.microsoft.com/office/drawing/2014/main" id="{A9EE94B4-C360-4BD8-A50F-8A33A383B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03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en-US" altLang="ko-KR" b="1" dirty="0"/>
              <a:t> </a:t>
            </a:r>
          </a:p>
          <a:p>
            <a:pPr lvl="1"/>
            <a:r>
              <a:rPr lang="en-US" altLang="ko-KR" b="1" dirty="0"/>
              <a:t> </a:t>
            </a:r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  <a:r>
              <a:rPr lang="en-US" altLang="ko-KR" dirty="0"/>
              <a:t> :</a:t>
            </a:r>
            <a:r>
              <a:rPr lang="ko-KR" altLang="en-US" dirty="0"/>
              <a:t> 전송하고 싶은 메시지</a:t>
            </a:r>
            <a:r>
              <a:rPr lang="en-US" altLang="ko-KR" dirty="0"/>
              <a:t> </a:t>
            </a:r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c  </a:t>
            </a:r>
            <a:r>
              <a:rPr lang="en-US" altLang="ko-KR" dirty="0"/>
              <a:t>: </a:t>
            </a:r>
            <a:r>
              <a:rPr lang="ko-KR" altLang="en-US" dirty="0"/>
              <a:t>암호화된 메시지</a:t>
            </a:r>
            <a:endParaRPr lang="en-US" altLang="ko-KR" dirty="0"/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n</a:t>
            </a:r>
            <a:r>
              <a:rPr lang="en-US" altLang="ko-KR" dirty="0"/>
              <a:t>  :</a:t>
            </a:r>
            <a:r>
              <a:rPr lang="ko-KR" altLang="en-US" dirty="0"/>
              <a:t> 공개키 </a:t>
            </a:r>
            <a:endParaRPr lang="en-US" altLang="ko-KR" dirty="0"/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e</a:t>
            </a:r>
            <a:r>
              <a:rPr lang="en-US" altLang="ko-KR" i="1" dirty="0"/>
              <a:t>  </a:t>
            </a:r>
            <a:r>
              <a:rPr lang="en-US" altLang="ko-KR" dirty="0"/>
              <a:t>: </a:t>
            </a:r>
            <a:r>
              <a:rPr lang="ko-KR" altLang="en-US" dirty="0"/>
              <a:t>공개키 </a:t>
            </a:r>
            <a:r>
              <a:rPr lang="en-US" altLang="ko-KR" dirty="0"/>
              <a:t>(</a:t>
            </a:r>
            <a:r>
              <a:rPr lang="ko-KR" altLang="en-US" dirty="0"/>
              <a:t>주로 </a:t>
            </a:r>
            <a:r>
              <a:rPr lang="en-US" altLang="ko-KR" dirty="0"/>
              <a:t>65537)</a:t>
            </a:r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en-US" altLang="ko-KR" dirty="0"/>
              <a:t>  : </a:t>
            </a:r>
            <a:r>
              <a:rPr lang="ko-KR" altLang="en-US" dirty="0"/>
              <a:t>개인키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45F8C3C-147D-483F-8DEA-9CDFC8B8CC93}"/>
                  </a:ext>
                </a:extLst>
              </p:cNvPr>
              <p:cNvSpPr txBox="1"/>
              <p:nvPr/>
            </p:nvSpPr>
            <p:spPr>
              <a:xfrm>
                <a:off x="1095829" y="2031998"/>
                <a:ext cx="24039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45F8C3C-147D-483F-8DEA-9CDFC8B8C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29" y="2031998"/>
                <a:ext cx="2403928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FC5737-363D-4045-A9E0-A4F70C9756DC}"/>
                  </a:ext>
                </a:extLst>
              </p:cNvPr>
              <p:cNvSpPr txBox="1"/>
              <p:nvPr/>
            </p:nvSpPr>
            <p:spPr>
              <a:xfrm>
                <a:off x="1095829" y="2520548"/>
                <a:ext cx="2357505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FC5737-363D-4045-A9E0-A4F70C97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29" y="2520548"/>
                <a:ext cx="2357505" cy="4385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4585B58E-328F-4AA6-8DFC-B08C786B8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367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  <a:p>
            <a:pPr lvl="1"/>
            <a:r>
              <a:rPr lang="en-US" altLang="ko-KR" b="1" dirty="0"/>
              <a:t> </a:t>
            </a:r>
          </a:p>
          <a:p>
            <a:pPr lvl="1"/>
            <a:r>
              <a:rPr lang="en-US" altLang="ko-KR" b="1" dirty="0"/>
              <a:t> </a:t>
            </a:r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  <a:r>
              <a:rPr lang="en-US" altLang="ko-KR" dirty="0"/>
              <a:t> :</a:t>
            </a:r>
            <a:r>
              <a:rPr lang="ko-KR" altLang="en-US" dirty="0"/>
              <a:t> 전송하고 싶은 메시지</a:t>
            </a:r>
            <a:r>
              <a:rPr lang="en-US" altLang="ko-KR" dirty="0"/>
              <a:t> </a:t>
            </a:r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c  </a:t>
            </a:r>
            <a:r>
              <a:rPr lang="en-US" altLang="ko-KR" dirty="0"/>
              <a:t>: </a:t>
            </a:r>
            <a:r>
              <a:rPr lang="ko-KR" altLang="en-US" dirty="0"/>
              <a:t>암호화된 메시지</a:t>
            </a:r>
            <a:endParaRPr lang="en-US" altLang="ko-KR" dirty="0"/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n</a:t>
            </a:r>
            <a:r>
              <a:rPr lang="en-US" altLang="ko-KR" dirty="0"/>
              <a:t>  :</a:t>
            </a:r>
            <a:r>
              <a:rPr lang="ko-KR" altLang="en-US" dirty="0"/>
              <a:t> 공개키 </a:t>
            </a:r>
            <a:endParaRPr lang="en-US" altLang="ko-KR" dirty="0"/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e</a:t>
            </a:r>
            <a:r>
              <a:rPr lang="en-US" altLang="ko-KR" i="1" dirty="0"/>
              <a:t>  </a:t>
            </a:r>
            <a:r>
              <a:rPr lang="en-US" altLang="ko-KR" dirty="0"/>
              <a:t>: </a:t>
            </a:r>
            <a:r>
              <a:rPr lang="ko-KR" altLang="en-US" dirty="0"/>
              <a:t>공개키 </a:t>
            </a:r>
            <a:r>
              <a:rPr lang="en-US" altLang="ko-KR" dirty="0"/>
              <a:t>(</a:t>
            </a:r>
            <a:r>
              <a:rPr lang="ko-KR" altLang="en-US" dirty="0"/>
              <a:t>주로 </a:t>
            </a:r>
            <a:r>
              <a:rPr lang="en-US" altLang="ko-KR" dirty="0"/>
              <a:t>65537)</a:t>
            </a:r>
          </a:p>
          <a:p>
            <a:pPr lvl="1"/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en-US" altLang="ko-KR" dirty="0"/>
              <a:t>  : </a:t>
            </a:r>
            <a:r>
              <a:rPr lang="ko-KR" altLang="en-US" dirty="0"/>
              <a:t>개인키</a:t>
            </a:r>
            <a:endParaRPr lang="en-US" altLang="ko-KR" dirty="0"/>
          </a:p>
          <a:p>
            <a:pPr lvl="2"/>
            <a:r>
              <a:rPr lang="ko-KR" altLang="en-US" dirty="0"/>
              <a:t>이 </a:t>
            </a:r>
            <a:r>
              <a:rPr lang="en-US" altLang="ko-KR" i="1" dirty="0"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en-US" altLang="ko-KR" dirty="0"/>
              <a:t> </a:t>
            </a:r>
            <a:r>
              <a:rPr lang="ko-KR" altLang="en-US" dirty="0"/>
              <a:t>를 </a:t>
            </a:r>
            <a:r>
              <a:rPr lang="en-US" altLang="ko-KR" dirty="0"/>
              <a:t>Alice </a:t>
            </a:r>
            <a:r>
              <a:rPr lang="ko-KR" altLang="en-US" dirty="0"/>
              <a:t>는 쉽게 구할 수 있지만</a:t>
            </a:r>
            <a:r>
              <a:rPr lang="en-US" altLang="ko-KR" dirty="0"/>
              <a:t>, </a:t>
            </a:r>
            <a:r>
              <a:rPr lang="ko-KR" altLang="en-US" dirty="0"/>
              <a:t>외부인은 쉽게 구할 수 없도록 해야 함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45F8C3C-147D-483F-8DEA-9CDFC8B8CC93}"/>
                  </a:ext>
                </a:extLst>
              </p:cNvPr>
              <p:cNvSpPr txBox="1"/>
              <p:nvPr/>
            </p:nvSpPr>
            <p:spPr>
              <a:xfrm>
                <a:off x="1095829" y="2031998"/>
                <a:ext cx="24039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45F8C3C-147D-483F-8DEA-9CDFC8B8C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29" y="2031998"/>
                <a:ext cx="2403928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FC5737-363D-4045-A9E0-A4F70C9756DC}"/>
                  </a:ext>
                </a:extLst>
              </p:cNvPr>
              <p:cNvSpPr txBox="1"/>
              <p:nvPr/>
            </p:nvSpPr>
            <p:spPr>
              <a:xfrm>
                <a:off x="1095829" y="2520548"/>
                <a:ext cx="2357505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FC5737-363D-4045-A9E0-A4F70C97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29" y="2520548"/>
                <a:ext cx="2357505" cy="4385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타원 5">
            <a:extLst>
              <a:ext uri="{FF2B5EF4-FFF2-40B4-BE49-F238E27FC236}">
                <a16:creationId xmlns:a16="http://schemas.microsoft.com/office/drawing/2014/main" id="{28964B0C-5EB1-4307-9813-26FFA13B003E}"/>
              </a:ext>
            </a:extLst>
          </p:cNvPr>
          <p:cNvSpPr/>
          <p:nvPr/>
        </p:nvSpPr>
        <p:spPr>
          <a:xfrm>
            <a:off x="4735973" y="2978165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E189B-33C1-4F11-83C5-598327101887}"/>
              </a:ext>
            </a:extLst>
          </p:cNvPr>
          <p:cNvSpPr txBox="1"/>
          <p:nvPr/>
        </p:nvSpPr>
        <p:spPr>
          <a:xfrm>
            <a:off x="4829979" y="3244334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DF08EAEE-0B61-4987-A121-09D1275DE8EF}"/>
              </a:ext>
            </a:extLst>
          </p:cNvPr>
          <p:cNvSpPr/>
          <p:nvPr/>
        </p:nvSpPr>
        <p:spPr>
          <a:xfrm>
            <a:off x="10675945" y="2978165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733852-DB4B-4339-BD34-788E1F812B85}"/>
              </a:ext>
            </a:extLst>
          </p:cNvPr>
          <p:cNvSpPr txBox="1"/>
          <p:nvPr/>
        </p:nvSpPr>
        <p:spPr>
          <a:xfrm>
            <a:off x="10850611" y="3244334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60A92A3C-77E2-42FC-B7C6-E92710A103F9}"/>
              </a:ext>
            </a:extLst>
          </p:cNvPr>
          <p:cNvCxnSpPr>
            <a:cxnSpLocks/>
          </p:cNvCxnSpPr>
          <p:nvPr/>
        </p:nvCxnSpPr>
        <p:spPr>
          <a:xfrm flipH="1">
            <a:off x="5759116" y="3072066"/>
            <a:ext cx="49168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A122DBB-3100-474A-864F-4C3B50A5F5E2}"/>
                  </a:ext>
                </a:extLst>
              </p:cNvPr>
              <p:cNvSpPr txBox="1"/>
              <p:nvPr/>
            </p:nvSpPr>
            <p:spPr>
              <a:xfrm>
                <a:off x="7168199" y="2378785"/>
                <a:ext cx="24039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A122DBB-3100-474A-864F-4C3B50A5F5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199" y="2378785"/>
                <a:ext cx="240392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연결선: 구부러짐 13">
            <a:extLst>
              <a:ext uri="{FF2B5EF4-FFF2-40B4-BE49-F238E27FC236}">
                <a16:creationId xmlns:a16="http://schemas.microsoft.com/office/drawing/2014/main" id="{9E9A6E25-CB0A-4E8F-B123-B21156E8AE05}"/>
              </a:ext>
            </a:extLst>
          </p:cNvPr>
          <p:cNvCxnSpPr>
            <a:cxnSpLocks/>
            <a:stCxn id="6" idx="2"/>
            <a:endCxn id="6" idx="5"/>
          </p:cNvCxnSpPr>
          <p:nvPr/>
        </p:nvCxnSpPr>
        <p:spPr>
          <a:xfrm rot="10800000" flipH="1" flipV="1">
            <a:off x="4735972" y="3429000"/>
            <a:ext cx="769623" cy="318788"/>
          </a:xfrm>
          <a:prstGeom prst="curvedConnector4">
            <a:avLst>
              <a:gd name="adj1" fmla="val -29703"/>
              <a:gd name="adj2" fmla="val 2533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1B738BD-9F28-47A8-A26F-5329767247B9}"/>
                  </a:ext>
                </a:extLst>
              </p:cNvPr>
              <p:cNvSpPr txBox="1"/>
              <p:nvPr/>
            </p:nvSpPr>
            <p:spPr>
              <a:xfrm>
                <a:off x="4917247" y="4321847"/>
                <a:ext cx="2357505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1B738BD-9F28-47A8-A26F-532976724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247" y="4321847"/>
                <a:ext cx="2357505" cy="4385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슬라이드 번호 개체 틀 3">
            <a:extLst>
              <a:ext uri="{FF2B5EF4-FFF2-40B4-BE49-F238E27FC236}">
                <a16:creationId xmlns:a16="http://schemas.microsoft.com/office/drawing/2014/main" id="{0562407A-E281-4AA6-A013-6190D9D8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64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내용 개체 틀 2">
                <a:extLst>
                  <a:ext uri="{FF2B5EF4-FFF2-40B4-BE49-F238E27FC236}">
                    <a16:creationId xmlns:a16="http://schemas.microsoft.com/office/drawing/2014/main" id="{78F0315A-3CA3-408B-9AD1-8D076AFE78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8470" y="1429792"/>
                <a:ext cx="11710813" cy="4971007"/>
              </a:xfrm>
            </p:spPr>
            <p:txBody>
              <a:bodyPr/>
              <a:lstStyle/>
              <a:p>
                <a:r>
                  <a:rPr lang="ko-KR" altLang="en-US" b="1" dirty="0"/>
                  <a:t>어떻게 동작하는가</a:t>
                </a:r>
                <a:r>
                  <a:rPr lang="en-US" altLang="ko-KR" b="1" dirty="0"/>
                  <a:t>?</a:t>
                </a:r>
              </a:p>
              <a:p>
                <a:pPr lvl="1"/>
                <a:r>
                  <a:rPr lang="en-US" altLang="ko-KR" b="1" dirty="0"/>
                  <a:t> </a:t>
                </a:r>
                <a:r>
                  <a:rPr lang="ko-KR" altLang="en-US" dirty="0" err="1"/>
                  <a:t>오일러</a:t>
                </a:r>
                <a:r>
                  <a:rPr lang="ko-KR" altLang="en-US" dirty="0"/>
                  <a:t> 정리 및 </a:t>
                </a:r>
                <a:r>
                  <a:rPr lang="ko-KR" altLang="en-US" dirty="0" err="1"/>
                  <a:t>오일러</a:t>
                </a:r>
                <a:r>
                  <a:rPr lang="ko-KR" altLang="en-US" dirty="0"/>
                  <a:t> 파이함수에서 아이디어를 얻음</a:t>
                </a:r>
                <a:endParaRPr lang="en-US" altLang="ko-KR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ko-KR" altLang="en-US" sz="2400" i="1">
                            <a:latin typeface="Cambria Math" panose="02040503050406030204" pitchFamily="18" charset="0"/>
                          </a:rPr>
                          <m:t>𝜑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=1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ko-KR" sz="2400" dirty="0"/>
              </a:p>
              <a:p>
                <a:pPr lvl="2"/>
                <a:r>
                  <a:rPr lang="ko-KR" altLang="en-US" sz="2000" dirty="0"/>
                  <a:t>여기서</a:t>
                </a:r>
                <a:r>
                  <a:rPr lang="ko-KR" altLang="en-US" sz="2400" dirty="0"/>
                  <a:t> </a:t>
                </a:r>
                <a14:m>
                  <m:oMath xmlns:m="http://schemas.openxmlformats.org/officeDocument/2006/math">
                    <m:r>
                      <a:rPr lang="ko-KR" altLang="en-US" sz="24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2400" dirty="0"/>
                  <a:t> </a:t>
                </a:r>
                <a:r>
                  <a:rPr lang="ko-KR" altLang="en-US" sz="2400" dirty="0"/>
                  <a:t>은 </a:t>
                </a:r>
                <a:r>
                  <a:rPr lang="en-US" altLang="ko-KR" sz="2400" dirty="0"/>
                  <a:t>1</a:t>
                </a:r>
                <a:r>
                  <a:rPr lang="ko-KR" altLang="en-US" sz="2400" dirty="0"/>
                  <a:t>부터 </a:t>
                </a:r>
                <a:r>
                  <a:rPr lang="en-US" altLang="ko-KR" sz="2400" dirty="0"/>
                  <a:t>n </a:t>
                </a:r>
                <a:r>
                  <a:rPr lang="ko-KR" altLang="en-US" sz="2400" dirty="0"/>
                  <a:t>까지의 정수 중</a:t>
                </a:r>
                <a:r>
                  <a:rPr lang="en-US" altLang="ko-KR" sz="2400" dirty="0"/>
                  <a:t>, n </a:t>
                </a:r>
                <a:r>
                  <a:rPr lang="ko-KR" altLang="en-US" sz="2400" dirty="0"/>
                  <a:t>과 서로소인 정수의 개수</a:t>
                </a:r>
                <a:endParaRPr lang="en-US" altLang="ko-KR" sz="2400" dirty="0"/>
              </a:p>
              <a:p>
                <a:pPr lvl="3"/>
                <a:r>
                  <a:rPr lang="ko-KR" altLang="en-US" sz="2000" dirty="0"/>
                  <a:t>예를 들어 </a:t>
                </a:r>
                <a14:m>
                  <m:oMath xmlns:m="http://schemas.openxmlformats.org/officeDocument/2006/math">
                    <m:r>
                      <a:rPr lang="ko-KR" altLang="en-US" sz="2000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altLang="ko-KR" sz="2000" dirty="0"/>
                  <a:t> </a:t>
                </a:r>
                <a:r>
                  <a:rPr lang="ko-KR" altLang="en-US" sz="2000" dirty="0"/>
                  <a:t>은 </a:t>
                </a:r>
                <a:r>
                  <a:rPr lang="en-US" altLang="ko-KR" sz="2000" b="1" dirty="0">
                    <a:solidFill>
                      <a:srgbClr val="FF0000"/>
                    </a:solidFill>
                  </a:rPr>
                  <a:t>1</a:t>
                </a:r>
                <a:r>
                  <a:rPr lang="en-US" altLang="ko-KR" sz="2000" dirty="0"/>
                  <a:t>, 2, 3, 4, </a:t>
                </a:r>
                <a:r>
                  <a:rPr lang="en-US" altLang="ko-KR" sz="2000" b="1" dirty="0">
                    <a:solidFill>
                      <a:srgbClr val="FF0000"/>
                    </a:solidFill>
                  </a:rPr>
                  <a:t>5</a:t>
                </a:r>
                <a:r>
                  <a:rPr lang="en-US" altLang="ko-KR" sz="2000" dirty="0"/>
                  <a:t>, 6 </a:t>
                </a:r>
                <a:r>
                  <a:rPr lang="ko-KR" altLang="en-US" sz="2000" dirty="0"/>
                  <a:t>에서 </a:t>
                </a:r>
                <a14:m>
                  <m:oMath xmlns:m="http://schemas.openxmlformats.org/officeDocument/2006/math">
                    <m:r>
                      <a:rPr lang="ko-KR" altLang="en-US" sz="2000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altLang="ko-KR" sz="2000" dirty="0"/>
                  <a:t>=2</a:t>
                </a:r>
              </a:p>
              <a:p>
                <a:pPr lvl="2"/>
                <a:r>
                  <a:rPr lang="en-US" altLang="ko-KR" sz="2400" dirty="0"/>
                  <a:t>(IDEA) </a:t>
                </a:r>
                <a14:m>
                  <m:oMath xmlns:m="http://schemas.openxmlformats.org/officeDocument/2006/math">
                    <m:r>
                      <a:rPr lang="ko-KR" altLang="en-US" sz="24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2400" dirty="0"/>
                  <a:t> </a:t>
                </a:r>
                <a:r>
                  <a:rPr lang="ko-KR" altLang="en-US" sz="2400" dirty="0"/>
                  <a:t>에서 </a:t>
                </a:r>
                <a:r>
                  <a:rPr lang="en-US" altLang="ko-KR" sz="2400" dirty="0"/>
                  <a:t>n </a:t>
                </a:r>
                <a:r>
                  <a:rPr lang="ko-KR" altLang="en-US" sz="2400" dirty="0"/>
                  <a:t>이 소수인 경우는 항상 </a:t>
                </a:r>
                <a14:m>
                  <m:oMath xmlns:m="http://schemas.openxmlformats.org/officeDocument/2006/math">
                    <m:r>
                      <a:rPr lang="ko-KR" altLang="en-US" sz="24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2400" dirty="0"/>
                  <a:t>  = n-1</a:t>
                </a:r>
              </a:p>
              <a:p>
                <a:pPr lvl="3"/>
                <a:r>
                  <a:rPr lang="en-US" altLang="ko-KR" sz="2000" dirty="0"/>
                  <a:t>n</a:t>
                </a:r>
                <a:r>
                  <a:rPr lang="ko-KR" altLang="en-US" sz="2000" dirty="0"/>
                  <a:t>이 소수라면 </a:t>
                </a:r>
                <a:r>
                  <a:rPr lang="en-US" altLang="ko-KR" sz="2000" dirty="0"/>
                  <a:t>1</a:t>
                </a:r>
                <a:r>
                  <a:rPr lang="ko-KR" altLang="en-US" sz="2000" dirty="0"/>
                  <a:t>과 자기자신을 제외하고는 공통인수를 갖는 수가 없기 때문에</a:t>
                </a:r>
                <a:r>
                  <a:rPr lang="en-US" altLang="ko-KR" sz="2000" dirty="0"/>
                  <a:t>!</a:t>
                </a:r>
              </a:p>
              <a:p>
                <a:pPr lvl="2"/>
                <a:r>
                  <a:rPr lang="ko-KR" altLang="en-US" sz="2400" dirty="0"/>
                  <a:t>또한 </a:t>
                </a:r>
                <a14:m>
                  <m:oMath xmlns:m="http://schemas.openxmlformats.org/officeDocument/2006/math">
                    <m:r>
                      <a:rPr lang="ko-KR" altLang="en-US" sz="24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2400" dirty="0"/>
                  <a:t> </a:t>
                </a:r>
                <a:r>
                  <a:rPr lang="ko-KR" altLang="en-US" sz="2400" dirty="0"/>
                  <a:t>는 곱의 법칙을 따름</a:t>
                </a:r>
                <a:endParaRPr lang="en-US" altLang="ko-KR" sz="2400" dirty="0"/>
              </a:p>
              <a:p>
                <a:pPr lvl="3"/>
                <a14:m>
                  <m:oMath xmlns:m="http://schemas.openxmlformats.org/officeDocument/2006/math">
                    <m:r>
                      <a:rPr lang="ko-KR" altLang="en-US" sz="2000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ko-KR" altLang="en-US" sz="2000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ko-KR" altLang="en-US" sz="20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altLang="ko-KR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ko-KR" sz="2000" dirty="0"/>
              </a:p>
              <a:p>
                <a:pPr marL="914400" lvl="2" indent="0">
                  <a:buNone/>
                </a:pPr>
                <a:endParaRPr lang="en-US" altLang="ko-KR" dirty="0"/>
              </a:p>
            </p:txBody>
          </p:sp>
        </mc:Choice>
        <mc:Fallback xmlns="">
          <p:sp>
            <p:nvSpPr>
              <p:cNvPr id="7" name="내용 개체 틀 2">
                <a:extLst>
                  <a:ext uri="{FF2B5EF4-FFF2-40B4-BE49-F238E27FC236}">
                    <a16:creationId xmlns:a16="http://schemas.microsoft.com/office/drawing/2014/main" id="{78F0315A-3CA3-408B-9AD1-8D076AFE78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8470" y="1429792"/>
                <a:ext cx="11710813" cy="4971007"/>
              </a:xfrm>
              <a:blipFill>
                <a:blip r:embed="rId2"/>
                <a:stretch>
                  <a:fillRect l="-937" t="-1227" b="-12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슬라이드 번호 개체 틀 3">
            <a:extLst>
              <a:ext uri="{FF2B5EF4-FFF2-40B4-BE49-F238E27FC236}">
                <a16:creationId xmlns:a16="http://schemas.microsoft.com/office/drawing/2014/main" id="{E832C4B1-E880-4D9A-A719-03EAEAA4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606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내용 개체 틀 2">
                <a:extLst>
                  <a:ext uri="{FF2B5EF4-FFF2-40B4-BE49-F238E27FC236}">
                    <a16:creationId xmlns:a16="http://schemas.microsoft.com/office/drawing/2014/main" id="{78F0315A-3CA3-408B-9AD1-8D076AFE78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8470" y="1429792"/>
                <a:ext cx="11710813" cy="4971007"/>
              </a:xfrm>
            </p:spPr>
            <p:txBody>
              <a:bodyPr/>
              <a:lstStyle/>
              <a:p>
                <a:r>
                  <a:rPr lang="ko-KR" altLang="en-US" b="1" dirty="0"/>
                  <a:t>어떻게 동작하는가</a:t>
                </a:r>
                <a:r>
                  <a:rPr lang="en-US" altLang="ko-KR" b="1" dirty="0"/>
                  <a:t>?</a:t>
                </a:r>
              </a:p>
              <a:p>
                <a:pPr lvl="1"/>
                <a:r>
                  <a:rPr lang="en-US" altLang="ko-KR" b="1" dirty="0"/>
                  <a:t> </a:t>
                </a:r>
                <a:r>
                  <a:rPr lang="ko-KR" altLang="en-US" dirty="0" err="1"/>
                  <a:t>오일러</a:t>
                </a:r>
                <a:r>
                  <a:rPr lang="ko-KR" altLang="en-US" dirty="0"/>
                  <a:t> 정리 및 </a:t>
                </a:r>
                <a:r>
                  <a:rPr lang="ko-KR" altLang="en-US" dirty="0" err="1"/>
                  <a:t>오일러</a:t>
                </a:r>
                <a:r>
                  <a:rPr lang="ko-KR" altLang="en-US" dirty="0"/>
                  <a:t> 파이함수에서 아이디어를 얻음</a:t>
                </a:r>
                <a:endParaRPr lang="en-US" altLang="ko-KR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ko-KR" altLang="en-US" sz="2400" i="1">
                            <a:latin typeface="Cambria Math" panose="02040503050406030204" pitchFamily="18" charset="0"/>
                          </a:rPr>
                          <m:t>𝜑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=1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ko-KR" sz="2400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 ∗ </m:t>
                        </m:r>
                        <m:r>
                          <a:rPr lang="ko-KR" altLang="en-US" sz="2400" i="1">
                            <a:latin typeface="Cambria Math" panose="02040503050406030204" pitchFamily="18" charset="0"/>
                          </a:rPr>
                          <m:t>𝜑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=1 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ko-KR" sz="2400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 ∗ 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 ∗ </m:t>
                        </m:r>
                        <m:r>
                          <a:rPr lang="ko-KR" altLang="en-US" sz="2400" i="1">
                            <a:latin typeface="Cambria Math" panose="02040503050406030204" pitchFamily="18" charset="0"/>
                          </a:rPr>
                          <m:t>𝜑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 ∗ 1</m:t>
                        </m:r>
                      </m:e>
                      <m:sup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ko-KR" sz="2400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 ∗ </m:t>
                        </m:r>
                        <m:r>
                          <a:rPr lang="ko-KR" altLang="en-US" sz="2400" i="1">
                            <a:latin typeface="Cambria Math" panose="02040503050406030204" pitchFamily="18" charset="0"/>
                          </a:rPr>
                          <m:t>𝜑</m:t>
                        </m:r>
                        <m:d>
                          <m:dPr>
                            <m:ctrlPr>
                              <a:rPr lang="en-US" altLang="ko-KR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ko-KR" sz="2400" dirty="0"/>
              </a:p>
              <a:p>
                <a:pPr lvl="1"/>
                <a:r>
                  <a:rPr lang="ko-KR" altLang="en-US" sz="2600" dirty="0"/>
                  <a:t>다시 앞의 </a:t>
                </a:r>
                <a:r>
                  <a:rPr lang="en-US" altLang="ko-KR" sz="2600" dirty="0"/>
                  <a:t>RSA </a:t>
                </a:r>
                <a:r>
                  <a:rPr lang="ko-KR" altLang="en-US" sz="2600" dirty="0"/>
                  <a:t>식에서</a:t>
                </a:r>
                <a:r>
                  <a:rPr lang="en-US" altLang="ko-KR" sz="2600" dirty="0"/>
                  <a:t>,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ko-KR" altLang="en-US" sz="2400" dirty="0"/>
                  <a:t> 인 </a:t>
                </a:r>
                <a14:m>
                  <m:oMath xmlns:m="http://schemas.openxmlformats.org/officeDocument/2006/math"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ko-KR" sz="2400" dirty="0"/>
                  <a:t> </a:t>
                </a:r>
                <a:r>
                  <a:rPr lang="ko-KR" altLang="en-US" sz="2400" dirty="0"/>
                  <a:t>을 구하는데</a:t>
                </a:r>
                <a:r>
                  <a:rPr lang="en-US" altLang="ko-KR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ko-KR" sz="2400" dirty="0"/>
                  <a:t> </a:t>
                </a:r>
                <a:r>
                  <a:rPr lang="ko-KR" altLang="en-US" sz="2400" dirty="0"/>
                  <a:t>이므로 합치면</a:t>
                </a:r>
                <a:br>
                  <a:rPr lang="en-US" altLang="ko-KR" sz="2400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ko-KR" sz="2400" dirty="0"/>
              </a:p>
              <a:p>
                <a:pPr lvl="2"/>
                <a:endParaRPr lang="en-US" altLang="ko-KR" sz="2400" dirty="0"/>
              </a:p>
              <a:p>
                <a:pPr marL="914400" lvl="2" indent="0">
                  <a:buNone/>
                </a:pPr>
                <a:endParaRPr lang="en-US" altLang="ko-KR" dirty="0"/>
              </a:p>
            </p:txBody>
          </p:sp>
        </mc:Choice>
        <mc:Fallback xmlns="">
          <p:sp>
            <p:nvSpPr>
              <p:cNvPr id="7" name="내용 개체 틀 2">
                <a:extLst>
                  <a:ext uri="{FF2B5EF4-FFF2-40B4-BE49-F238E27FC236}">
                    <a16:creationId xmlns:a16="http://schemas.microsoft.com/office/drawing/2014/main" id="{78F0315A-3CA3-408B-9AD1-8D076AFE78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8470" y="1429792"/>
                <a:ext cx="11710813" cy="4971007"/>
              </a:xfrm>
              <a:blipFill>
                <a:blip r:embed="rId2"/>
                <a:stretch>
                  <a:fillRect l="-937" t="-12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6FAEA12B-D7C6-452C-8DE9-A92F88CE6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8275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내용 개체 틀 2">
                <a:extLst>
                  <a:ext uri="{FF2B5EF4-FFF2-40B4-BE49-F238E27FC236}">
                    <a16:creationId xmlns:a16="http://schemas.microsoft.com/office/drawing/2014/main" id="{78F0315A-3CA3-408B-9AD1-8D076AFE78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8470" y="1429792"/>
                <a:ext cx="11710813" cy="4971007"/>
              </a:xfrm>
            </p:spPr>
            <p:txBody>
              <a:bodyPr/>
              <a:lstStyle/>
              <a:p>
                <a:r>
                  <a:rPr lang="ko-KR" altLang="en-US" b="1" dirty="0"/>
                  <a:t>어떻게 동작하는가</a:t>
                </a:r>
                <a:r>
                  <a:rPr lang="en-US" altLang="ko-KR" b="1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ko-KR" dirty="0"/>
                  <a:t> (modulo symmetry)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 ∗ </m:t>
                        </m:r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𝜑</m:t>
                        </m:r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altLang="ko-K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ko-KR" dirty="0"/>
              </a:p>
              <a:p>
                <a:pPr lvl="1"/>
                <a:r>
                  <a:rPr lang="ko-KR" altLang="en-US" dirty="0"/>
                  <a:t>따</a:t>
                </a:r>
                <a14:m>
                  <m:oMath xmlns:m="http://schemas.openxmlformats.org/officeDocument/2006/math">
                    <m:r>
                      <a:rPr lang="ko-KR" altLang="en-US" b="0" i="1" smtClean="0">
                        <a:latin typeface="Cambria Math" panose="02040503050406030204" pitchFamily="18" charset="0"/>
                      </a:rPr>
                      <m:t>라</m:t>
                    </m:r>
                    <m:r>
                      <a:rPr lang="ko-KR" altLang="en-US" i="1">
                        <a:latin typeface="Cambria Math" panose="02040503050406030204" pitchFamily="18" charset="0"/>
                      </a:rPr>
                      <m:t>서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∗ </m:t>
                    </m:r>
                    <m:r>
                      <a:rPr lang="ko-KR" altLang="en-US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ko-KR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ko-KR" dirty="0"/>
              </a:p>
              <a:p>
                <a:pPr lvl="2"/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en-US" dirty="0"/>
                  <a:t>를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ko-KR" dirty="0"/>
                  <a:t> </a:t>
                </a:r>
                <a:r>
                  <a:rPr lang="ko-KR" altLang="en-US" dirty="0"/>
                  <a:t>로 나눴을 때 나머지가 </a:t>
                </a:r>
                <a:r>
                  <a:rPr lang="en-US" altLang="ko-KR" dirty="0"/>
                  <a:t>1 </a:t>
                </a:r>
                <a:r>
                  <a:rPr lang="ko-KR" altLang="en-US" dirty="0"/>
                  <a:t>인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ko-KR" dirty="0"/>
                  <a:t> </a:t>
                </a:r>
                <a:r>
                  <a:rPr lang="ko-KR" altLang="en-US" dirty="0"/>
                  <a:t>를 구하면 끝</a:t>
                </a:r>
                <a:endParaRPr lang="en-US" altLang="ko-KR" dirty="0"/>
              </a:p>
              <a:p>
                <a:pPr lvl="2"/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ko-KR" dirty="0"/>
                  <a:t> </a:t>
                </a:r>
                <a:r>
                  <a:rPr lang="ko-KR" altLang="en-US" dirty="0"/>
                  <a:t>은</a:t>
                </a:r>
                <a:r>
                  <a:rPr lang="en-US" altLang="ko-KR" dirty="0"/>
                  <a:t>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ko-KR" dirty="0"/>
                  <a:t> </a:t>
                </a:r>
                <a:r>
                  <a:rPr lang="ko-KR" altLang="en-US" dirty="0"/>
                  <a:t>의 소인수분해가 필수적</a:t>
                </a:r>
                <a:endParaRPr lang="en-US" altLang="ko-KR" dirty="0"/>
              </a:p>
              <a:p>
                <a:pPr lvl="3"/>
                <a:r>
                  <a:rPr lang="ko-KR" altLang="en-US" dirty="0"/>
                  <a:t>엄청나게 큰 수를 소인수분해 하는 것은 엄청나게 오래 걸림</a:t>
                </a:r>
                <a:endParaRPr lang="en-US" altLang="ko-KR" dirty="0"/>
              </a:p>
              <a:p>
                <a:pPr lvl="3"/>
                <a:r>
                  <a:rPr lang="en-US" altLang="ko-KR" dirty="0"/>
                  <a:t>Alice </a:t>
                </a:r>
                <a:r>
                  <a:rPr lang="ko-KR" altLang="en-US" dirty="0"/>
                  <a:t>는 </a:t>
                </a:r>
                <a:r>
                  <a:rPr lang="en-US" altLang="ko-KR" dirty="0"/>
                  <a:t>n = p * q </a:t>
                </a:r>
                <a:r>
                  <a:rPr lang="ko-KR" altLang="en-US" dirty="0"/>
                  <a:t>인 소수 </a:t>
                </a:r>
                <a:r>
                  <a:rPr lang="en-US" altLang="ko-KR" dirty="0"/>
                  <a:t>p </a:t>
                </a:r>
                <a:r>
                  <a:rPr lang="ko-KR" altLang="en-US" dirty="0"/>
                  <a:t>와 </a:t>
                </a:r>
                <a:r>
                  <a:rPr lang="en-US" altLang="ko-KR" dirty="0"/>
                  <a:t>q</a:t>
                </a:r>
                <a:r>
                  <a:rPr lang="ko-KR" altLang="en-US" dirty="0"/>
                  <a:t>를 알고 있기 때문에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ko-KR" dirty="0"/>
                  <a:t> = (p-1)(q-1) </a:t>
                </a:r>
                <a:r>
                  <a:rPr lang="ko-KR" altLang="en-US" dirty="0"/>
                  <a:t>쉽게 구함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7" name="내용 개체 틀 2">
                <a:extLst>
                  <a:ext uri="{FF2B5EF4-FFF2-40B4-BE49-F238E27FC236}">
                    <a16:creationId xmlns:a16="http://schemas.microsoft.com/office/drawing/2014/main" id="{78F0315A-3CA3-408B-9AD1-8D076AFE78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8470" y="1429792"/>
                <a:ext cx="11710813" cy="4971007"/>
              </a:xfrm>
              <a:blipFill>
                <a:blip r:embed="rId2"/>
                <a:stretch>
                  <a:fillRect l="-937" t="-12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슬라이드 번호 개체 틀 3">
            <a:extLst>
              <a:ext uri="{FF2B5EF4-FFF2-40B4-BE49-F238E27FC236}">
                <a16:creationId xmlns:a16="http://schemas.microsoft.com/office/drawing/2014/main" id="{EDED8472-07DA-46F9-9D03-415A4A874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031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ko-KR" altLang="en-US" b="1" dirty="0"/>
              <a:t>어떻게 동작하는가</a:t>
            </a:r>
            <a:r>
              <a:rPr lang="en-US" altLang="ko-KR" b="1" dirty="0"/>
              <a:t>?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23030B9-930B-4F18-B349-540C4837C49C}"/>
              </a:ext>
            </a:extLst>
          </p:cNvPr>
          <p:cNvSpPr/>
          <p:nvPr/>
        </p:nvSpPr>
        <p:spPr>
          <a:xfrm>
            <a:off x="2915881" y="4854317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37997-03D6-43A3-8C64-8708B25F731A}"/>
              </a:ext>
            </a:extLst>
          </p:cNvPr>
          <p:cNvSpPr txBox="1"/>
          <p:nvPr/>
        </p:nvSpPr>
        <p:spPr>
          <a:xfrm>
            <a:off x="3009887" y="5120486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4696CD0-6B93-44E2-8601-B492213B6EAD}"/>
              </a:ext>
            </a:extLst>
          </p:cNvPr>
          <p:cNvSpPr/>
          <p:nvPr/>
        </p:nvSpPr>
        <p:spPr>
          <a:xfrm>
            <a:off x="8855853" y="4854317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7065A-74D1-419F-99FB-A42639949D56}"/>
              </a:ext>
            </a:extLst>
          </p:cNvPr>
          <p:cNvSpPr txBox="1"/>
          <p:nvPr/>
        </p:nvSpPr>
        <p:spPr>
          <a:xfrm>
            <a:off x="9030519" y="5120486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C3A4647-752D-477E-8064-B45AC653E6A1}"/>
                  </a:ext>
                </a:extLst>
              </p:cNvPr>
              <p:cNvSpPr txBox="1"/>
              <p:nvPr/>
            </p:nvSpPr>
            <p:spPr>
              <a:xfrm>
                <a:off x="321443" y="2163477"/>
                <a:ext cx="9669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=53</m:t>
                      </m:r>
                    </m:oMath>
                  </m:oMathPara>
                </a14:m>
                <a:endParaRPr lang="en-US" altLang="ko-KR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=59</m:t>
                      </m:r>
                    </m:oMath>
                  </m:oMathPara>
                </a14:m>
                <a:endParaRPr lang="en-US" altLang="ko-KR" b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C3A4647-752D-477E-8064-B45AC653E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43" y="2163477"/>
                <a:ext cx="966931" cy="646331"/>
              </a:xfrm>
              <a:prstGeom prst="rect">
                <a:avLst/>
              </a:prstGeom>
              <a:blipFill>
                <a:blip r:embed="rId2"/>
                <a:stretch>
                  <a:fillRect b="-471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E28627C1-C328-4246-ABE5-7872C5F89434}"/>
              </a:ext>
            </a:extLst>
          </p:cNvPr>
          <p:cNvCxnSpPr/>
          <p:nvPr/>
        </p:nvCxnSpPr>
        <p:spPr>
          <a:xfrm>
            <a:off x="3910148" y="5081510"/>
            <a:ext cx="484196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DED9D0B6-064C-4220-9F2A-2FB8F4D1EDCF}"/>
                  </a:ext>
                </a:extLst>
              </p:cNvPr>
              <p:cNvSpPr/>
              <p:nvPr/>
            </p:nvSpPr>
            <p:spPr>
              <a:xfrm>
                <a:off x="5736920" y="4673202"/>
                <a:ext cx="8226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DED9D0B6-064C-4220-9F2A-2FB8F4D1ED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920" y="4673202"/>
                <a:ext cx="82266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B26E05A9-27E9-4C1A-8D02-489DB64B9D02}"/>
                  </a:ext>
                </a:extLst>
              </p:cNvPr>
              <p:cNvSpPr/>
              <p:nvPr/>
            </p:nvSpPr>
            <p:spPr>
              <a:xfrm>
                <a:off x="5533338" y="4364000"/>
                <a:ext cx="12298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=3127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B26E05A9-27E9-4C1A-8D02-489DB64B9D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338" y="4364000"/>
                <a:ext cx="122982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78FF1B7-43B8-48AB-957E-58216E133FBC}"/>
              </a:ext>
            </a:extLst>
          </p:cNvPr>
          <p:cNvCxnSpPr/>
          <p:nvPr/>
        </p:nvCxnSpPr>
        <p:spPr>
          <a:xfrm flipH="1">
            <a:off x="3971108" y="5489818"/>
            <a:ext cx="47200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2F0F48F-F703-4572-BF2C-F9AAA983A5CC}"/>
                  </a:ext>
                </a:extLst>
              </p:cNvPr>
              <p:cNvSpPr/>
              <p:nvPr/>
            </p:nvSpPr>
            <p:spPr>
              <a:xfrm>
                <a:off x="5533338" y="5658076"/>
                <a:ext cx="20633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3127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2F0F48F-F703-4572-BF2C-F9AAA983A5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338" y="5658076"/>
                <a:ext cx="206338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6AE64F7B-5080-4782-829C-45EE632EED4B}"/>
                  </a:ext>
                </a:extLst>
              </p:cNvPr>
              <p:cNvSpPr/>
              <p:nvPr/>
            </p:nvSpPr>
            <p:spPr>
              <a:xfrm>
                <a:off x="321443" y="2742592"/>
                <a:ext cx="12298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=3127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6AE64F7B-5080-4782-829C-45EE632EED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43" y="2742592"/>
                <a:ext cx="122982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372FE1A4-316A-4E4B-85FB-C83DFC442199}"/>
                  </a:ext>
                </a:extLst>
              </p:cNvPr>
              <p:cNvSpPr/>
              <p:nvPr/>
            </p:nvSpPr>
            <p:spPr>
              <a:xfrm>
                <a:off x="321443" y="3017141"/>
                <a:ext cx="15961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b="1" i="1">
                          <a:latin typeface="Cambria Math" panose="02040503050406030204" pitchFamily="18" charset="0"/>
                        </a:rPr>
                        <m:t>𝝋</m:t>
                      </m:r>
                      <m:d>
                        <m:d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d>
                      <m:r>
                        <a:rPr lang="en-US" altLang="ko-KR">
                          <a:latin typeface="Cambria Math" panose="02040503050406030204" pitchFamily="18" charset="0"/>
                        </a:rPr>
                        <m:t>=3016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372FE1A4-316A-4E4B-85FB-C83DFC4421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43" y="3017141"/>
                <a:ext cx="1596142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68561E4C-32F9-4643-8212-64D4FAB4833D}"/>
                  </a:ext>
                </a:extLst>
              </p:cNvPr>
              <p:cNvSpPr/>
              <p:nvPr/>
            </p:nvSpPr>
            <p:spPr>
              <a:xfrm>
                <a:off x="332294" y="3328198"/>
                <a:ext cx="8226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68561E4C-32F9-4643-8212-64D4FAB483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94" y="3328198"/>
                <a:ext cx="82266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A420BDF0-5E57-4C8D-8F6C-E2EB30CF282C}"/>
                  </a:ext>
                </a:extLst>
              </p:cNvPr>
              <p:cNvSpPr/>
              <p:nvPr/>
            </p:nvSpPr>
            <p:spPr>
              <a:xfrm>
                <a:off x="272717" y="3630733"/>
                <a:ext cx="4150495" cy="629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 ∗ 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𝜑</m:t>
                          </m:r>
                          <m:d>
                            <m:d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m:rPr>
                              <m:nor/>
                            </m:rPr>
                            <a:rPr lang="en-US" altLang="ko-KR" dirty="0"/>
                            <m:t> </m:t>
                          </m:r>
                        </m:num>
                        <m:den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=2011 (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𝑙𝑒𝑡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=2)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A420BDF0-5E57-4C8D-8F6C-E2EB30CF28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717" y="3630733"/>
                <a:ext cx="4150495" cy="6298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연결선: 구부러짐 27">
            <a:extLst>
              <a:ext uri="{FF2B5EF4-FFF2-40B4-BE49-F238E27FC236}">
                <a16:creationId xmlns:a16="http://schemas.microsoft.com/office/drawing/2014/main" id="{B6A049A7-3EEC-4E34-82F1-9C48FEA84E46}"/>
              </a:ext>
            </a:extLst>
          </p:cNvPr>
          <p:cNvCxnSpPr>
            <a:stCxn id="4" idx="4"/>
            <a:endCxn id="4" idx="1"/>
          </p:cNvCxnSpPr>
          <p:nvPr/>
        </p:nvCxnSpPr>
        <p:spPr>
          <a:xfrm rot="5400000" flipH="1">
            <a:off x="2822510" y="5211782"/>
            <a:ext cx="769623" cy="318788"/>
          </a:xfrm>
          <a:prstGeom prst="curvedConnector5">
            <a:avLst>
              <a:gd name="adj1" fmla="val -29703"/>
              <a:gd name="adj2" fmla="val 330597"/>
              <a:gd name="adj3" fmla="val 10367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E59CB651-FD76-475B-9BA5-588732C446AD}"/>
                  </a:ext>
                </a:extLst>
              </p:cNvPr>
              <p:cNvSpPr/>
              <p:nvPr/>
            </p:nvSpPr>
            <p:spPr>
              <a:xfrm>
                <a:off x="2175628" y="6115596"/>
                <a:ext cx="23736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2011</m:t>
                          </m:r>
                        </m:sup>
                      </m:sSup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3127</m:t>
                      </m:r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E59CB651-FD76-475B-9BA5-588732C446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628" y="6115596"/>
                <a:ext cx="237366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슬라이드 번호 개체 틀 3">
            <a:extLst>
              <a:ext uri="{FF2B5EF4-FFF2-40B4-BE49-F238E27FC236}">
                <a16:creationId xmlns:a16="http://schemas.microsoft.com/office/drawing/2014/main" id="{1829C561-9485-46E8-AA0E-09E33208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248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en-US" altLang="ko-KR" b="1" dirty="0"/>
              <a:t>Problem</a:t>
            </a:r>
            <a:r>
              <a:rPr lang="ko-KR" altLang="en-US" b="1" dirty="0"/>
              <a:t> </a:t>
            </a:r>
            <a:r>
              <a:rPr lang="en-US" altLang="ko-KR" b="1" dirty="0"/>
              <a:t>– Man In The Middle (MITM)</a:t>
            </a:r>
          </a:p>
          <a:p>
            <a:pPr lvl="1"/>
            <a:r>
              <a:rPr lang="ko-KR" altLang="en-US" b="1" dirty="0"/>
              <a:t>신뢰성 있는 암호 키 교환방식</a:t>
            </a:r>
            <a:r>
              <a:rPr lang="en-US" altLang="ko-KR" b="1" dirty="0"/>
              <a:t>?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B3E36BE-3239-4D3F-A242-2251C1940664}"/>
              </a:ext>
            </a:extLst>
          </p:cNvPr>
          <p:cNvSpPr/>
          <p:nvPr/>
        </p:nvSpPr>
        <p:spPr>
          <a:xfrm>
            <a:off x="5694279" y="4427597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6812CF-B419-47BD-AD35-7B875948CF41}"/>
              </a:ext>
            </a:extLst>
          </p:cNvPr>
          <p:cNvSpPr txBox="1"/>
          <p:nvPr/>
        </p:nvSpPr>
        <p:spPr>
          <a:xfrm>
            <a:off x="5673670" y="4693766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Charlie</a:t>
            </a:r>
            <a:endParaRPr lang="ko-KR" altLang="en-US" b="1" dirty="0"/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F76061BC-31DE-4CD2-855E-DA5899FD9909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3625963" y="3580855"/>
            <a:ext cx="5038302" cy="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0E144AD3-E4D4-46F3-8271-D1BA4056F393}"/>
              </a:ext>
            </a:extLst>
          </p:cNvPr>
          <p:cNvCxnSpPr>
            <a:cxnSpLocks/>
            <a:endCxn id="27" idx="3"/>
          </p:cNvCxnSpPr>
          <p:nvPr/>
        </p:nvCxnSpPr>
        <p:spPr>
          <a:xfrm rot="5400000">
            <a:off x="7217041" y="3299160"/>
            <a:ext cx="978789" cy="217975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3CC2E18-8CAE-45ED-A76B-6B0631DFCFE7}"/>
              </a:ext>
            </a:extLst>
          </p:cNvPr>
          <p:cNvSpPr txBox="1"/>
          <p:nvPr/>
        </p:nvSpPr>
        <p:spPr>
          <a:xfrm>
            <a:off x="6793631" y="5004608"/>
            <a:ext cx="2254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Bob </a:t>
            </a:r>
            <a:r>
              <a:rPr lang="ko-KR" altLang="en-US" dirty="0"/>
              <a:t>암호 키 전달</a:t>
            </a: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EBE54704-04FA-41FB-B217-4BBB2A437E22}"/>
              </a:ext>
            </a:extLst>
          </p:cNvPr>
          <p:cNvCxnSpPr>
            <a:cxnSpLocks/>
            <a:stCxn id="27" idx="1"/>
          </p:cNvCxnSpPr>
          <p:nvPr/>
        </p:nvCxnSpPr>
        <p:spPr>
          <a:xfrm rot="10800000">
            <a:off x="3175128" y="4031690"/>
            <a:ext cx="2498542" cy="84674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F70E83C-D127-4527-A5AE-9C9DF47F2F9C}"/>
              </a:ext>
            </a:extLst>
          </p:cNvPr>
          <p:cNvSpPr txBox="1"/>
          <p:nvPr/>
        </p:nvSpPr>
        <p:spPr>
          <a:xfrm>
            <a:off x="3205726" y="5004608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Charlie </a:t>
            </a:r>
            <a:r>
              <a:rPr lang="ko-KR" altLang="en-US" dirty="0"/>
              <a:t>암호 키 전달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CAB79DCD-E70A-4648-990B-80878731BD00}"/>
              </a:ext>
            </a:extLst>
          </p:cNvPr>
          <p:cNvSpPr/>
          <p:nvPr/>
        </p:nvSpPr>
        <p:spPr>
          <a:xfrm>
            <a:off x="2724293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870CCB-1D52-4209-AA25-A46FC436F04C}"/>
              </a:ext>
            </a:extLst>
          </p:cNvPr>
          <p:cNvSpPr txBox="1"/>
          <p:nvPr/>
        </p:nvSpPr>
        <p:spPr>
          <a:xfrm>
            <a:off x="2814078" y="3396189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A7357720-36C8-42A0-B32A-381D44C10E95}"/>
              </a:ext>
            </a:extLst>
          </p:cNvPr>
          <p:cNvSpPr/>
          <p:nvPr/>
        </p:nvSpPr>
        <p:spPr>
          <a:xfrm>
            <a:off x="8664265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E43C2F-0551-457D-BE2C-258BC23C9AB4}"/>
              </a:ext>
            </a:extLst>
          </p:cNvPr>
          <p:cNvSpPr txBox="1"/>
          <p:nvPr/>
        </p:nvSpPr>
        <p:spPr>
          <a:xfrm>
            <a:off x="8848627" y="339618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DE9D45-B4C7-4673-ACAD-B2D3EC00D1A7}"/>
              </a:ext>
            </a:extLst>
          </p:cNvPr>
          <p:cNvSpPr txBox="1"/>
          <p:nvPr/>
        </p:nvSpPr>
        <p:spPr>
          <a:xfrm>
            <a:off x="4870280" y="3153758"/>
            <a:ext cx="2387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Bob, </a:t>
            </a:r>
            <a:r>
              <a:rPr lang="ko-KR" altLang="en-US" dirty="0"/>
              <a:t>암호 키 좀 줘</a:t>
            </a:r>
          </a:p>
        </p:txBody>
      </p:sp>
      <p:sp>
        <p:nvSpPr>
          <p:cNvPr id="25" name="슬라이드 번호 개체 틀 3">
            <a:extLst>
              <a:ext uri="{FF2B5EF4-FFF2-40B4-BE49-F238E27FC236}">
                <a16:creationId xmlns:a16="http://schemas.microsoft.com/office/drawing/2014/main" id="{5C89E212-2337-43AD-9373-FFEA3E2B7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662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en-US" altLang="ko-KR" b="1" dirty="0"/>
              <a:t>Problem</a:t>
            </a:r>
            <a:r>
              <a:rPr lang="ko-KR" altLang="en-US" b="1" dirty="0"/>
              <a:t> </a:t>
            </a:r>
            <a:r>
              <a:rPr lang="en-US" altLang="ko-KR" b="1" dirty="0"/>
              <a:t>– Man In The Middle (MITM)</a:t>
            </a:r>
          </a:p>
          <a:p>
            <a:pPr lvl="1"/>
            <a:r>
              <a:rPr lang="ko-KR" altLang="en-US" b="1" dirty="0"/>
              <a:t>신뢰성 있는 암호 키 교환방식</a:t>
            </a:r>
            <a:r>
              <a:rPr lang="en-US" altLang="ko-KR" b="1" dirty="0"/>
              <a:t>?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23030B9-930B-4F18-B349-540C4837C49C}"/>
              </a:ext>
            </a:extLst>
          </p:cNvPr>
          <p:cNvSpPr/>
          <p:nvPr/>
        </p:nvSpPr>
        <p:spPr>
          <a:xfrm>
            <a:off x="2724293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37997-03D6-43A3-8C64-8708B25F731A}"/>
              </a:ext>
            </a:extLst>
          </p:cNvPr>
          <p:cNvSpPr txBox="1"/>
          <p:nvPr/>
        </p:nvSpPr>
        <p:spPr>
          <a:xfrm>
            <a:off x="2860604" y="339618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4696CD0-6B93-44E2-8601-B492213B6EAD}"/>
              </a:ext>
            </a:extLst>
          </p:cNvPr>
          <p:cNvSpPr/>
          <p:nvPr/>
        </p:nvSpPr>
        <p:spPr>
          <a:xfrm>
            <a:off x="8664265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7065A-74D1-419F-99FB-A42639949D56}"/>
              </a:ext>
            </a:extLst>
          </p:cNvPr>
          <p:cNvSpPr txBox="1"/>
          <p:nvPr/>
        </p:nvSpPr>
        <p:spPr>
          <a:xfrm>
            <a:off x="8778966" y="3396189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B3E36BE-3239-4D3F-A242-2251C1940664}"/>
              </a:ext>
            </a:extLst>
          </p:cNvPr>
          <p:cNvSpPr/>
          <p:nvPr/>
        </p:nvSpPr>
        <p:spPr>
          <a:xfrm>
            <a:off x="5694279" y="4427597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6812CF-B419-47BD-AD35-7B875948CF41}"/>
              </a:ext>
            </a:extLst>
          </p:cNvPr>
          <p:cNvSpPr txBox="1"/>
          <p:nvPr/>
        </p:nvSpPr>
        <p:spPr>
          <a:xfrm>
            <a:off x="5673670" y="4693766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Charlie</a:t>
            </a:r>
            <a:endParaRPr lang="ko-KR" altLang="en-US" b="1" dirty="0"/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F76061BC-31DE-4CD2-855E-DA5899FD9909}"/>
              </a:ext>
            </a:extLst>
          </p:cNvPr>
          <p:cNvCxnSpPr>
            <a:stCxn id="4" idx="6"/>
            <a:endCxn id="22" idx="1"/>
          </p:cNvCxnSpPr>
          <p:nvPr/>
        </p:nvCxnSpPr>
        <p:spPr>
          <a:xfrm>
            <a:off x="3625963" y="3580855"/>
            <a:ext cx="2200363" cy="97878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6B4096A3-AB02-4FAC-9C11-1D3E88D44D89}"/>
              </a:ext>
            </a:extLst>
          </p:cNvPr>
          <p:cNvCxnSpPr>
            <a:stCxn id="22" idx="7"/>
            <a:endCxn id="6" idx="2"/>
          </p:cNvCxnSpPr>
          <p:nvPr/>
        </p:nvCxnSpPr>
        <p:spPr>
          <a:xfrm rot="5400000" flipH="1" flipV="1">
            <a:off x="7074689" y="2970069"/>
            <a:ext cx="978789" cy="220036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B316CE9-E274-4144-BA94-81F4CD0288FC}"/>
              </a:ext>
            </a:extLst>
          </p:cNvPr>
          <p:cNvSpPr txBox="1"/>
          <p:nvPr/>
        </p:nvSpPr>
        <p:spPr>
          <a:xfrm>
            <a:off x="3565702" y="3153758"/>
            <a:ext cx="248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Alice </a:t>
            </a:r>
            <a:r>
              <a:rPr lang="ko-KR" altLang="en-US" dirty="0"/>
              <a:t>암호 키 좀 줘</a:t>
            </a:r>
            <a:r>
              <a:rPr lang="en-US" altLang="ko-KR" dirty="0"/>
              <a:t>!</a:t>
            </a:r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14B9C4-2875-4720-BDCA-17BC9D30958E}"/>
              </a:ext>
            </a:extLst>
          </p:cNvPr>
          <p:cNvSpPr txBox="1"/>
          <p:nvPr/>
        </p:nvSpPr>
        <p:spPr>
          <a:xfrm>
            <a:off x="6304831" y="3153758"/>
            <a:ext cx="248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Alice </a:t>
            </a:r>
            <a:r>
              <a:rPr lang="ko-KR" altLang="en-US" dirty="0"/>
              <a:t>암호 키 좀 줘</a:t>
            </a:r>
            <a:r>
              <a:rPr lang="en-US" altLang="ko-KR" dirty="0"/>
              <a:t>!</a:t>
            </a:r>
            <a:endParaRPr lang="ko-KR" altLang="en-US" dirty="0"/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0E144AD3-E4D4-46F3-8271-D1BA4056F393}"/>
              </a:ext>
            </a:extLst>
          </p:cNvPr>
          <p:cNvCxnSpPr>
            <a:stCxn id="6" idx="3"/>
            <a:endCxn id="27" idx="3"/>
          </p:cNvCxnSpPr>
          <p:nvPr/>
        </p:nvCxnSpPr>
        <p:spPr>
          <a:xfrm rot="5400000">
            <a:off x="7217041" y="3299160"/>
            <a:ext cx="978789" cy="217975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3CC2E18-8CAE-45ED-A76B-6B0631DFCFE7}"/>
              </a:ext>
            </a:extLst>
          </p:cNvPr>
          <p:cNvSpPr txBox="1"/>
          <p:nvPr/>
        </p:nvSpPr>
        <p:spPr>
          <a:xfrm>
            <a:off x="6793631" y="5004608"/>
            <a:ext cx="234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Alice </a:t>
            </a:r>
            <a:r>
              <a:rPr lang="ko-KR" altLang="en-US" dirty="0"/>
              <a:t>암호 키 전달</a:t>
            </a: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EBE54704-04FA-41FB-B217-4BBB2A437E22}"/>
              </a:ext>
            </a:extLst>
          </p:cNvPr>
          <p:cNvCxnSpPr>
            <a:cxnSpLocks/>
            <a:stCxn id="27" idx="1"/>
            <a:endCxn id="4" idx="4"/>
          </p:cNvCxnSpPr>
          <p:nvPr/>
        </p:nvCxnSpPr>
        <p:spPr>
          <a:xfrm rot="10800000">
            <a:off x="3175128" y="4031690"/>
            <a:ext cx="2498542" cy="84674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F70E83C-D127-4527-A5AE-9C9DF47F2F9C}"/>
              </a:ext>
            </a:extLst>
          </p:cNvPr>
          <p:cNvSpPr txBox="1"/>
          <p:nvPr/>
        </p:nvSpPr>
        <p:spPr>
          <a:xfrm>
            <a:off x="3205726" y="5004608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4. Charlie </a:t>
            </a:r>
            <a:r>
              <a:rPr lang="ko-KR" altLang="en-US" dirty="0"/>
              <a:t>암호 키 전달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478B9D-CCBB-4052-8B3E-B30BDDFE953D}"/>
              </a:ext>
            </a:extLst>
          </p:cNvPr>
          <p:cNvSpPr/>
          <p:nvPr/>
        </p:nvSpPr>
        <p:spPr>
          <a:xfrm>
            <a:off x="1489166" y="2682240"/>
            <a:ext cx="8682445" cy="264702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b="1" dirty="0">
                <a:solidFill>
                  <a:schemeClr val="tx1"/>
                </a:solidFill>
              </a:rPr>
              <a:t>신뢰성 있는 제 </a:t>
            </a:r>
            <a:r>
              <a:rPr lang="en-US" altLang="ko-KR" sz="4800" b="1" dirty="0">
                <a:solidFill>
                  <a:schemeClr val="tx1"/>
                </a:solidFill>
              </a:rPr>
              <a:t>3</a:t>
            </a:r>
            <a:r>
              <a:rPr lang="ko-KR" altLang="en-US" sz="4800" b="1" dirty="0">
                <a:solidFill>
                  <a:schemeClr val="tx1"/>
                </a:solidFill>
              </a:rPr>
              <a:t>자의 개입</a:t>
            </a:r>
            <a:endParaRPr lang="en-US" altLang="ko-KR" sz="48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4800" b="1" dirty="0">
                <a:solidFill>
                  <a:schemeClr val="tx1"/>
                </a:solidFill>
              </a:rPr>
              <a:t>(Trusted Third Party)</a:t>
            </a:r>
            <a:endParaRPr lang="ko-KR" altLang="en-US" sz="4800" b="1" dirty="0">
              <a:solidFill>
                <a:schemeClr val="tx1"/>
              </a:solidFill>
            </a:endParaRPr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783F2C03-8018-4D72-B62B-798742E1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85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ko-KR" altLang="en-US" b="1" dirty="0"/>
              <a:t>신뢰성 있는 암호 키 교환방식</a:t>
            </a:r>
            <a:endParaRPr lang="en-US" altLang="ko-KR" b="1" dirty="0"/>
          </a:p>
          <a:p>
            <a:pPr lvl="1"/>
            <a:r>
              <a:rPr lang="en-US" altLang="ko-KR" b="1" dirty="0"/>
              <a:t>Vera</a:t>
            </a:r>
          </a:p>
          <a:p>
            <a:pPr lvl="2"/>
            <a:r>
              <a:rPr lang="ko-KR" altLang="en-US" dirty="0"/>
              <a:t>자신의 공개키와 개인키를 가지고 있음</a:t>
            </a:r>
            <a:endParaRPr lang="en-US" altLang="ko-KR" dirty="0"/>
          </a:p>
          <a:p>
            <a:pPr lvl="2"/>
            <a:r>
              <a:rPr lang="ko-KR" altLang="en-US" dirty="0"/>
              <a:t>자신의 공개키를 널리 뿌림 </a:t>
            </a:r>
            <a:r>
              <a:rPr lang="en-US" altLang="ko-KR" dirty="0"/>
              <a:t>(distribute)</a:t>
            </a:r>
          </a:p>
          <a:p>
            <a:pPr lvl="1"/>
            <a:r>
              <a:rPr lang="en-US" altLang="ko-KR" b="1" dirty="0"/>
              <a:t>Bob</a:t>
            </a:r>
          </a:p>
          <a:p>
            <a:pPr lvl="2"/>
            <a:r>
              <a:rPr lang="ko-KR" altLang="en-US" dirty="0"/>
              <a:t>자신의 공개 키를 </a:t>
            </a:r>
            <a:r>
              <a:rPr lang="en-US" altLang="ko-KR" dirty="0"/>
              <a:t>Vera </a:t>
            </a:r>
            <a:r>
              <a:rPr lang="ko-KR" altLang="en-US" dirty="0"/>
              <a:t>에게 전달</a:t>
            </a:r>
            <a:endParaRPr lang="en-US" altLang="ko-KR" dirty="0"/>
          </a:p>
          <a:p>
            <a:pPr lvl="2"/>
            <a:r>
              <a:rPr lang="en-US" altLang="ko-KR" dirty="0"/>
              <a:t>Vera </a:t>
            </a:r>
            <a:r>
              <a:rPr lang="ko-KR" altLang="en-US" dirty="0"/>
              <a:t>는 해당 키와 </a:t>
            </a:r>
            <a:r>
              <a:rPr lang="en-US" altLang="ko-KR" dirty="0"/>
              <a:t>Bob </a:t>
            </a:r>
            <a:r>
              <a:rPr lang="ko-KR" altLang="en-US" dirty="0"/>
              <a:t>을 확인한 후 </a:t>
            </a:r>
            <a:r>
              <a:rPr lang="en-US" altLang="ko-KR" dirty="0"/>
              <a:t>“</a:t>
            </a:r>
            <a:r>
              <a:rPr lang="ko-KR" altLang="en-US" dirty="0"/>
              <a:t>디지털 서명</a:t>
            </a:r>
            <a:r>
              <a:rPr lang="en-US" altLang="ko-KR" dirty="0"/>
              <a:t>” </a:t>
            </a:r>
            <a:r>
              <a:rPr lang="ko-KR" altLang="en-US" dirty="0"/>
              <a:t>을 진행</a:t>
            </a:r>
            <a:endParaRPr lang="en-US" altLang="ko-KR" dirty="0"/>
          </a:p>
          <a:p>
            <a:pPr lvl="3"/>
            <a:r>
              <a:rPr lang="en-US" altLang="ko-KR" dirty="0"/>
              <a:t>SSL/TLS Certificate (.</a:t>
            </a:r>
            <a:r>
              <a:rPr lang="en-US" altLang="ko-KR" dirty="0" err="1"/>
              <a:t>crt</a:t>
            </a:r>
            <a:r>
              <a:rPr lang="en-US" altLang="ko-KR" dirty="0"/>
              <a:t>) </a:t>
            </a:r>
          </a:p>
          <a:p>
            <a:pPr lvl="2"/>
            <a:r>
              <a:rPr lang="ko-KR" altLang="en-US" dirty="0"/>
              <a:t>이 서명 파일을 </a:t>
            </a:r>
            <a:r>
              <a:rPr lang="en-US" altLang="ko-KR" dirty="0"/>
              <a:t>Bob</a:t>
            </a:r>
            <a:r>
              <a:rPr lang="ko-KR" altLang="en-US" dirty="0"/>
              <a:t>에게 전달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396B47A8-225D-4B12-956D-A8DA72FA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0950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EC0E9D-DD5A-4BD5-A3A1-CCBAC58613B2}"/>
              </a:ext>
            </a:extLst>
          </p:cNvPr>
          <p:cNvSpPr/>
          <p:nvPr/>
        </p:nvSpPr>
        <p:spPr>
          <a:xfrm>
            <a:off x="7941433" y="883999"/>
            <a:ext cx="4090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https://minix.tistory.com/397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8" name="Picture 4" descr="SSLì ëìë°©ë²">
            <a:extLst>
              <a:ext uri="{FF2B5EF4-FFF2-40B4-BE49-F238E27FC236}">
                <a16:creationId xmlns:a16="http://schemas.microsoft.com/office/drawing/2014/main" id="{09987291-C30E-4BEB-806A-D6E88F7988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9" y="1362314"/>
            <a:ext cx="5930265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SLì ëìë°©ë²">
            <a:extLst>
              <a:ext uri="{FF2B5EF4-FFF2-40B4-BE49-F238E27FC236}">
                <a16:creationId xmlns:a16="http://schemas.microsoft.com/office/drawing/2014/main" id="{864C6BD4-BA55-4A9F-A095-6BE9EEB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9" y="3510202"/>
            <a:ext cx="2944178" cy="325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SLì ëìë°©ë²">
            <a:extLst>
              <a:ext uri="{FF2B5EF4-FFF2-40B4-BE49-F238E27FC236}">
                <a16:creationId xmlns:a16="http://schemas.microsoft.com/office/drawing/2014/main" id="{931A3F79-9233-4BC4-876B-D14B7BEA7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344" y="3531157"/>
            <a:ext cx="2944178" cy="323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SLì ëìë°©ë²">
            <a:extLst>
              <a:ext uri="{FF2B5EF4-FFF2-40B4-BE49-F238E27FC236}">
                <a16:creationId xmlns:a16="http://schemas.microsoft.com/office/drawing/2014/main" id="{702E53E0-16CB-4DE0-AED8-AE5DA64C2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431" y="1362314"/>
            <a:ext cx="5877879" cy="324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슬라이드 번호 개체 틀 3">
            <a:extLst>
              <a:ext uri="{FF2B5EF4-FFF2-40B4-BE49-F238E27FC236}">
                <a16:creationId xmlns:a16="http://schemas.microsoft.com/office/drawing/2014/main" id="{4B42C31B-DE74-4B3E-BF53-3F272101E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812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EC0E9D-DD5A-4BD5-A3A1-CCBAC58613B2}"/>
              </a:ext>
            </a:extLst>
          </p:cNvPr>
          <p:cNvSpPr/>
          <p:nvPr/>
        </p:nvSpPr>
        <p:spPr>
          <a:xfrm>
            <a:off x="7941433" y="883999"/>
            <a:ext cx="4090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https://minix.tistory.com/397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8" name="Picture 4" descr="SSLì ëìë°©ë²">
            <a:extLst>
              <a:ext uri="{FF2B5EF4-FFF2-40B4-BE49-F238E27FC236}">
                <a16:creationId xmlns:a16="http://schemas.microsoft.com/office/drawing/2014/main" id="{09987291-C30E-4BEB-806A-D6E88F7988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9" y="1362314"/>
            <a:ext cx="5930265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SLì ëìë°©ë²">
            <a:extLst>
              <a:ext uri="{FF2B5EF4-FFF2-40B4-BE49-F238E27FC236}">
                <a16:creationId xmlns:a16="http://schemas.microsoft.com/office/drawing/2014/main" id="{864C6BD4-BA55-4A9F-A095-6BE9EEBBB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9" y="3510202"/>
            <a:ext cx="2944178" cy="325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SLì ëìë°©ë²">
            <a:extLst>
              <a:ext uri="{FF2B5EF4-FFF2-40B4-BE49-F238E27FC236}">
                <a16:creationId xmlns:a16="http://schemas.microsoft.com/office/drawing/2014/main" id="{931A3F79-9233-4BC4-876B-D14B7BEA7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344" y="3531157"/>
            <a:ext cx="2944178" cy="323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SLì ëìë°©ë²">
            <a:extLst>
              <a:ext uri="{FF2B5EF4-FFF2-40B4-BE49-F238E27FC236}">
                <a16:creationId xmlns:a16="http://schemas.microsoft.com/office/drawing/2014/main" id="{702E53E0-16CB-4DE0-AED8-AE5DA64C2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431" y="1362314"/>
            <a:ext cx="5877879" cy="324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SLì ëìë°©ë²">
            <a:extLst>
              <a:ext uri="{FF2B5EF4-FFF2-40B4-BE49-F238E27FC236}">
                <a16:creationId xmlns:a16="http://schemas.microsoft.com/office/drawing/2014/main" id="{370DA1AB-9557-4422-A0E9-08C619665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808" y="3257795"/>
            <a:ext cx="2696379" cy="351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슬라이드 번호 개체 틀 3">
            <a:extLst>
              <a:ext uri="{FF2B5EF4-FFF2-40B4-BE49-F238E27FC236}">
                <a16:creationId xmlns:a16="http://schemas.microsoft.com/office/drawing/2014/main" id="{A2E69184-B305-4E11-B2B8-053B7A21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129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EC0E9D-DD5A-4BD5-A3A1-CCBAC58613B2}"/>
              </a:ext>
            </a:extLst>
          </p:cNvPr>
          <p:cNvSpPr/>
          <p:nvPr/>
        </p:nvSpPr>
        <p:spPr>
          <a:xfrm>
            <a:off x="7941433" y="883999"/>
            <a:ext cx="3729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u="sng" dirty="0">
                <a:solidFill>
                  <a:schemeClr val="bg2">
                    <a:lumMod val="50000"/>
                  </a:schemeClr>
                </a:solidFill>
              </a:rPr>
              <a:t>the material of J.K. Harris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4D2551-8C33-4849-BB19-69A5EAC4B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288" y="1685253"/>
            <a:ext cx="7850432" cy="5016548"/>
          </a:xfrm>
          <a:prstGeom prst="rect">
            <a:avLst/>
          </a:prstGeom>
        </p:spPr>
      </p:pic>
      <p:sp>
        <p:nvSpPr>
          <p:cNvPr id="9" name="슬라이드 번호 개체 틀 3">
            <a:extLst>
              <a:ext uri="{FF2B5EF4-FFF2-40B4-BE49-F238E27FC236}">
                <a16:creationId xmlns:a16="http://schemas.microsoft.com/office/drawing/2014/main" id="{ACE1E204-0762-4756-A94A-5490AB61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747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en-US" altLang="ko-KR" b="1" dirty="0" err="1"/>
              <a:t>Still..have..problem</a:t>
            </a:r>
            <a:r>
              <a:rPr lang="ko-KR" altLang="en-US" b="1" dirty="0"/>
              <a:t> </a:t>
            </a:r>
            <a:r>
              <a:rPr lang="en-US" altLang="ko-KR" b="1" dirty="0"/>
              <a:t>– Man In The Middle (MITM)</a:t>
            </a:r>
          </a:p>
          <a:p>
            <a:pPr lvl="1"/>
            <a:r>
              <a:rPr lang="ko-KR" altLang="en-US" b="1" dirty="0"/>
              <a:t>그 인증서가 </a:t>
            </a:r>
            <a:r>
              <a:rPr lang="en-US" altLang="ko-KR" b="1" dirty="0"/>
              <a:t>Bob </a:t>
            </a:r>
            <a:r>
              <a:rPr lang="ko-KR" altLang="en-US" b="1" dirty="0"/>
              <a:t>의 인증서인지 알 수 있을까</a:t>
            </a:r>
            <a:r>
              <a:rPr lang="en-US" altLang="ko-KR" b="1" dirty="0"/>
              <a:t>?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23030B9-930B-4F18-B349-540C4837C49C}"/>
              </a:ext>
            </a:extLst>
          </p:cNvPr>
          <p:cNvSpPr/>
          <p:nvPr/>
        </p:nvSpPr>
        <p:spPr>
          <a:xfrm>
            <a:off x="2724293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37997-03D6-43A3-8C64-8708B25F731A}"/>
              </a:ext>
            </a:extLst>
          </p:cNvPr>
          <p:cNvSpPr txBox="1"/>
          <p:nvPr/>
        </p:nvSpPr>
        <p:spPr>
          <a:xfrm>
            <a:off x="2814078" y="3396189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4696CD0-6B93-44E2-8601-B492213B6EAD}"/>
              </a:ext>
            </a:extLst>
          </p:cNvPr>
          <p:cNvSpPr/>
          <p:nvPr/>
        </p:nvSpPr>
        <p:spPr>
          <a:xfrm>
            <a:off x="8664265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7065A-74D1-419F-99FB-A42639949D56}"/>
              </a:ext>
            </a:extLst>
          </p:cNvPr>
          <p:cNvSpPr txBox="1"/>
          <p:nvPr/>
        </p:nvSpPr>
        <p:spPr>
          <a:xfrm>
            <a:off x="8848627" y="339618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B3E36BE-3239-4D3F-A242-2251C1940664}"/>
              </a:ext>
            </a:extLst>
          </p:cNvPr>
          <p:cNvSpPr/>
          <p:nvPr/>
        </p:nvSpPr>
        <p:spPr>
          <a:xfrm>
            <a:off x="5694279" y="4427597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6812CF-B419-47BD-AD35-7B875948CF41}"/>
              </a:ext>
            </a:extLst>
          </p:cNvPr>
          <p:cNvSpPr txBox="1"/>
          <p:nvPr/>
        </p:nvSpPr>
        <p:spPr>
          <a:xfrm>
            <a:off x="5673670" y="4693766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Charlie</a:t>
            </a:r>
            <a:endParaRPr lang="ko-KR" alt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316CE9-E274-4144-BA94-81F4CD0288FC}"/>
              </a:ext>
            </a:extLst>
          </p:cNvPr>
          <p:cNvSpPr txBox="1"/>
          <p:nvPr/>
        </p:nvSpPr>
        <p:spPr>
          <a:xfrm>
            <a:off x="4992394" y="3153758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Bob, </a:t>
            </a:r>
            <a:r>
              <a:rPr lang="ko-KR" altLang="en-US" dirty="0"/>
              <a:t>인증서 좀 줘</a:t>
            </a: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0E144AD3-E4D4-46F3-8271-D1BA4056F393}"/>
              </a:ext>
            </a:extLst>
          </p:cNvPr>
          <p:cNvCxnSpPr>
            <a:stCxn id="6" idx="3"/>
            <a:endCxn id="27" idx="3"/>
          </p:cNvCxnSpPr>
          <p:nvPr/>
        </p:nvCxnSpPr>
        <p:spPr>
          <a:xfrm rot="5400000">
            <a:off x="7217041" y="3299160"/>
            <a:ext cx="978789" cy="217975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3CC2E18-8CAE-45ED-A76B-6B0631DFCFE7}"/>
              </a:ext>
            </a:extLst>
          </p:cNvPr>
          <p:cNvSpPr txBox="1"/>
          <p:nvPr/>
        </p:nvSpPr>
        <p:spPr>
          <a:xfrm>
            <a:off x="6793631" y="500460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Bob </a:t>
            </a:r>
            <a:r>
              <a:rPr lang="ko-KR" altLang="en-US" dirty="0"/>
              <a:t>인증서 전달</a:t>
            </a: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EBE54704-04FA-41FB-B217-4BBB2A437E22}"/>
              </a:ext>
            </a:extLst>
          </p:cNvPr>
          <p:cNvCxnSpPr>
            <a:cxnSpLocks/>
            <a:stCxn id="27" idx="1"/>
            <a:endCxn id="4" idx="4"/>
          </p:cNvCxnSpPr>
          <p:nvPr/>
        </p:nvCxnSpPr>
        <p:spPr>
          <a:xfrm rot="10800000">
            <a:off x="3175128" y="4031690"/>
            <a:ext cx="2498542" cy="84674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F70E83C-D127-4527-A5AE-9C9DF47F2F9C}"/>
              </a:ext>
            </a:extLst>
          </p:cNvPr>
          <p:cNvSpPr txBox="1"/>
          <p:nvPr/>
        </p:nvSpPr>
        <p:spPr>
          <a:xfrm>
            <a:off x="3205726" y="5004608"/>
            <a:ext cx="2873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Charlie </a:t>
            </a:r>
            <a:r>
              <a:rPr lang="ko-KR" altLang="en-US" dirty="0"/>
              <a:t>인증서 전달</a:t>
            </a:r>
            <a:endParaRPr lang="en-US" altLang="ko-KR" dirty="0"/>
          </a:p>
          <a:p>
            <a:r>
              <a:rPr lang="en-US" altLang="ko-KR" dirty="0"/>
              <a:t>(Vera</a:t>
            </a:r>
            <a:r>
              <a:rPr lang="ko-KR" altLang="en-US" dirty="0"/>
              <a:t>에게 이미 인증 받음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8" name="슬라이드 번호 개체 틀 3">
            <a:extLst>
              <a:ext uri="{FF2B5EF4-FFF2-40B4-BE49-F238E27FC236}">
                <a16:creationId xmlns:a16="http://schemas.microsoft.com/office/drawing/2014/main" id="{5DE7F915-42F2-4BC3-8378-612C46518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26</a:t>
            </a:fld>
            <a:endParaRPr lang="ko-KR" altLang="en-US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22594466-0366-4A79-8A5B-27092AD954BC}"/>
              </a:ext>
            </a:extLst>
          </p:cNvPr>
          <p:cNvCxnSpPr>
            <a:stCxn id="4" idx="6"/>
            <a:endCxn id="6" idx="2"/>
          </p:cNvCxnSpPr>
          <p:nvPr/>
        </p:nvCxnSpPr>
        <p:spPr>
          <a:xfrm>
            <a:off x="3625963" y="3580855"/>
            <a:ext cx="503830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457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en-US" altLang="ko-KR" b="1" dirty="0" err="1"/>
              <a:t>Still..have..a..problem</a:t>
            </a:r>
            <a:r>
              <a:rPr lang="ko-KR" altLang="en-US" b="1" dirty="0"/>
              <a:t> </a:t>
            </a:r>
            <a:r>
              <a:rPr lang="en-US" altLang="ko-KR" b="1" dirty="0"/>
              <a:t>– Man In The Middle (MITM)</a:t>
            </a:r>
          </a:p>
          <a:p>
            <a:pPr lvl="1"/>
            <a:r>
              <a:rPr lang="ko-KR" altLang="en-US" b="1" dirty="0"/>
              <a:t>그 인증서가 </a:t>
            </a:r>
            <a:r>
              <a:rPr lang="en-US" altLang="ko-KR" b="1" dirty="0"/>
              <a:t>Bob </a:t>
            </a:r>
            <a:r>
              <a:rPr lang="ko-KR" altLang="en-US" b="1" dirty="0"/>
              <a:t>의 인증서인지 알 수 있을까</a:t>
            </a:r>
            <a:r>
              <a:rPr lang="en-US" altLang="ko-KR" b="1" dirty="0"/>
              <a:t>?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23030B9-930B-4F18-B349-540C4837C49C}"/>
              </a:ext>
            </a:extLst>
          </p:cNvPr>
          <p:cNvSpPr/>
          <p:nvPr/>
        </p:nvSpPr>
        <p:spPr>
          <a:xfrm>
            <a:off x="2724293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37997-03D6-43A3-8C64-8708B25F731A}"/>
              </a:ext>
            </a:extLst>
          </p:cNvPr>
          <p:cNvSpPr txBox="1"/>
          <p:nvPr/>
        </p:nvSpPr>
        <p:spPr>
          <a:xfrm>
            <a:off x="2814078" y="3396189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4696CD0-6B93-44E2-8601-B492213B6EAD}"/>
              </a:ext>
            </a:extLst>
          </p:cNvPr>
          <p:cNvSpPr/>
          <p:nvPr/>
        </p:nvSpPr>
        <p:spPr>
          <a:xfrm>
            <a:off x="8664265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7065A-74D1-419F-99FB-A42639949D56}"/>
              </a:ext>
            </a:extLst>
          </p:cNvPr>
          <p:cNvSpPr txBox="1"/>
          <p:nvPr/>
        </p:nvSpPr>
        <p:spPr>
          <a:xfrm>
            <a:off x="8848627" y="339618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B3E36BE-3239-4D3F-A242-2251C1940664}"/>
              </a:ext>
            </a:extLst>
          </p:cNvPr>
          <p:cNvSpPr/>
          <p:nvPr/>
        </p:nvSpPr>
        <p:spPr>
          <a:xfrm>
            <a:off x="5694279" y="4427597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6812CF-B419-47BD-AD35-7B875948CF41}"/>
              </a:ext>
            </a:extLst>
          </p:cNvPr>
          <p:cNvSpPr txBox="1"/>
          <p:nvPr/>
        </p:nvSpPr>
        <p:spPr>
          <a:xfrm>
            <a:off x="5673670" y="4693766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Charlie</a:t>
            </a:r>
            <a:endParaRPr lang="ko-KR" altLang="en-US" b="1" dirty="0"/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F76061BC-31DE-4CD2-855E-DA5899FD9909}"/>
              </a:ext>
            </a:extLst>
          </p:cNvPr>
          <p:cNvCxnSpPr>
            <a:stCxn id="4" idx="6"/>
            <a:endCxn id="22" idx="1"/>
          </p:cNvCxnSpPr>
          <p:nvPr/>
        </p:nvCxnSpPr>
        <p:spPr>
          <a:xfrm>
            <a:off x="3625963" y="3580855"/>
            <a:ext cx="2200363" cy="97878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6B4096A3-AB02-4FAC-9C11-1D3E88D44D89}"/>
              </a:ext>
            </a:extLst>
          </p:cNvPr>
          <p:cNvCxnSpPr>
            <a:stCxn id="22" idx="7"/>
            <a:endCxn id="6" idx="2"/>
          </p:cNvCxnSpPr>
          <p:nvPr/>
        </p:nvCxnSpPr>
        <p:spPr>
          <a:xfrm rot="5400000" flipH="1" flipV="1">
            <a:off x="7074689" y="2970069"/>
            <a:ext cx="978789" cy="220036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B316CE9-E274-4144-BA94-81F4CD0288FC}"/>
              </a:ext>
            </a:extLst>
          </p:cNvPr>
          <p:cNvSpPr txBox="1"/>
          <p:nvPr/>
        </p:nvSpPr>
        <p:spPr>
          <a:xfrm>
            <a:off x="3565702" y="3153758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Bob, </a:t>
            </a:r>
            <a:r>
              <a:rPr lang="ko-KR" altLang="en-US" dirty="0"/>
              <a:t>인증서 좀 줘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14B9C4-2875-4720-BDCA-17BC9D30958E}"/>
              </a:ext>
            </a:extLst>
          </p:cNvPr>
          <p:cNvSpPr txBox="1"/>
          <p:nvPr/>
        </p:nvSpPr>
        <p:spPr>
          <a:xfrm>
            <a:off x="6304831" y="3153758"/>
            <a:ext cx="237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Bob, </a:t>
            </a:r>
            <a:r>
              <a:rPr lang="ko-KR" altLang="en-US" dirty="0"/>
              <a:t>인증서 좀 줘</a:t>
            </a:r>
            <a:r>
              <a:rPr lang="en-US" altLang="ko-KR" dirty="0"/>
              <a:t>!</a:t>
            </a:r>
            <a:endParaRPr lang="ko-KR" altLang="en-US" dirty="0"/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0E144AD3-E4D4-46F3-8271-D1BA4056F393}"/>
              </a:ext>
            </a:extLst>
          </p:cNvPr>
          <p:cNvCxnSpPr>
            <a:stCxn id="6" idx="3"/>
            <a:endCxn id="27" idx="3"/>
          </p:cNvCxnSpPr>
          <p:nvPr/>
        </p:nvCxnSpPr>
        <p:spPr>
          <a:xfrm rot="5400000">
            <a:off x="7217041" y="3299160"/>
            <a:ext cx="978789" cy="217975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3CC2E18-8CAE-45ED-A76B-6B0631DFCFE7}"/>
              </a:ext>
            </a:extLst>
          </p:cNvPr>
          <p:cNvSpPr txBox="1"/>
          <p:nvPr/>
        </p:nvSpPr>
        <p:spPr>
          <a:xfrm>
            <a:off x="6793631" y="500460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Bob </a:t>
            </a:r>
            <a:r>
              <a:rPr lang="ko-KR" altLang="en-US" dirty="0"/>
              <a:t>인증서 전달</a:t>
            </a: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EBE54704-04FA-41FB-B217-4BBB2A437E22}"/>
              </a:ext>
            </a:extLst>
          </p:cNvPr>
          <p:cNvCxnSpPr>
            <a:cxnSpLocks/>
            <a:stCxn id="27" idx="1"/>
            <a:endCxn id="4" idx="4"/>
          </p:cNvCxnSpPr>
          <p:nvPr/>
        </p:nvCxnSpPr>
        <p:spPr>
          <a:xfrm rot="10800000">
            <a:off x="3175128" y="4031690"/>
            <a:ext cx="2498542" cy="84674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2CB706C-5F74-4493-9304-24726A5605FD}"/>
              </a:ext>
            </a:extLst>
          </p:cNvPr>
          <p:cNvSpPr/>
          <p:nvPr/>
        </p:nvSpPr>
        <p:spPr>
          <a:xfrm>
            <a:off x="1489166" y="2682240"/>
            <a:ext cx="8682445" cy="264702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b="1" dirty="0">
                <a:solidFill>
                  <a:schemeClr val="tx1"/>
                </a:solidFill>
              </a:rPr>
              <a:t>인증서에 포함된 </a:t>
            </a:r>
            <a:br>
              <a:rPr lang="en-US" altLang="ko-KR" sz="4800" b="1" dirty="0">
                <a:solidFill>
                  <a:schemeClr val="tx1"/>
                </a:solidFill>
              </a:rPr>
            </a:br>
            <a:r>
              <a:rPr lang="en-US" altLang="ko-KR" sz="4800" b="1" dirty="0">
                <a:solidFill>
                  <a:schemeClr val="tx1"/>
                </a:solidFill>
              </a:rPr>
              <a:t>Bob</a:t>
            </a:r>
            <a:r>
              <a:rPr lang="ko-KR" altLang="en-US" sz="4800" b="1" dirty="0">
                <a:solidFill>
                  <a:schemeClr val="tx1"/>
                </a:solidFill>
              </a:rPr>
              <a:t>의 </a:t>
            </a:r>
            <a:r>
              <a:rPr lang="en-US" altLang="ko-KR" sz="4800" b="1" dirty="0">
                <a:solidFill>
                  <a:schemeClr val="tx1"/>
                </a:solidFill>
              </a:rPr>
              <a:t>“</a:t>
            </a:r>
            <a:r>
              <a:rPr lang="ko-KR" altLang="en-US" sz="4800" b="1" dirty="0">
                <a:solidFill>
                  <a:schemeClr val="tx1"/>
                </a:solidFill>
              </a:rPr>
              <a:t>이름</a:t>
            </a:r>
            <a:r>
              <a:rPr lang="en-US" altLang="ko-KR" sz="4800" b="1" dirty="0">
                <a:solidFill>
                  <a:schemeClr val="tx1"/>
                </a:solidFill>
              </a:rPr>
              <a:t>”</a:t>
            </a:r>
            <a:r>
              <a:rPr lang="ko-KR" altLang="en-US" sz="4800" b="1" dirty="0">
                <a:solidFill>
                  <a:schemeClr val="tx1"/>
                </a:solidFill>
              </a:rPr>
              <a:t> 을 확인</a:t>
            </a:r>
          </a:p>
        </p:txBody>
      </p:sp>
      <p:sp>
        <p:nvSpPr>
          <p:cNvPr id="19" name="슬라이드 번호 개체 틀 3">
            <a:extLst>
              <a:ext uri="{FF2B5EF4-FFF2-40B4-BE49-F238E27FC236}">
                <a16:creationId xmlns:a16="http://schemas.microsoft.com/office/drawing/2014/main" id="{B8C09675-EA92-4AAB-8AE9-22821631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0230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en-US" altLang="ko-KR" b="1" dirty="0" err="1"/>
              <a:t>Still..have..a..problem</a:t>
            </a:r>
            <a:r>
              <a:rPr lang="ko-KR" altLang="en-US" b="1" dirty="0"/>
              <a:t> </a:t>
            </a:r>
            <a:r>
              <a:rPr lang="en-US" altLang="ko-KR" b="1" dirty="0"/>
              <a:t>– Man In The Middle (MITM)</a:t>
            </a:r>
          </a:p>
          <a:p>
            <a:pPr lvl="1"/>
            <a:r>
              <a:rPr lang="ko-KR" altLang="en-US" b="1" dirty="0"/>
              <a:t>그 인증서가 </a:t>
            </a:r>
            <a:r>
              <a:rPr lang="en-US" altLang="ko-KR" b="1" dirty="0"/>
              <a:t>Bob </a:t>
            </a:r>
            <a:r>
              <a:rPr lang="ko-KR" altLang="en-US" b="1" dirty="0"/>
              <a:t>의 인증서인지 알 수 있을까</a:t>
            </a:r>
            <a:r>
              <a:rPr lang="en-US" altLang="ko-KR" b="1" dirty="0"/>
              <a:t>?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23030B9-930B-4F18-B349-540C4837C49C}"/>
              </a:ext>
            </a:extLst>
          </p:cNvPr>
          <p:cNvSpPr/>
          <p:nvPr/>
        </p:nvSpPr>
        <p:spPr>
          <a:xfrm>
            <a:off x="2724293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37997-03D6-43A3-8C64-8708B25F731A}"/>
              </a:ext>
            </a:extLst>
          </p:cNvPr>
          <p:cNvSpPr txBox="1"/>
          <p:nvPr/>
        </p:nvSpPr>
        <p:spPr>
          <a:xfrm>
            <a:off x="2814078" y="3396189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Alice</a:t>
            </a:r>
            <a:endParaRPr lang="ko-KR" altLang="en-US" b="1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4696CD0-6B93-44E2-8601-B492213B6EAD}"/>
              </a:ext>
            </a:extLst>
          </p:cNvPr>
          <p:cNvSpPr/>
          <p:nvPr/>
        </p:nvSpPr>
        <p:spPr>
          <a:xfrm>
            <a:off x="8664265" y="3130020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7065A-74D1-419F-99FB-A42639949D56}"/>
              </a:ext>
            </a:extLst>
          </p:cNvPr>
          <p:cNvSpPr txBox="1"/>
          <p:nvPr/>
        </p:nvSpPr>
        <p:spPr>
          <a:xfrm>
            <a:off x="8848627" y="339618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Bob</a:t>
            </a:r>
            <a:endParaRPr lang="ko-KR" altLang="en-US" b="1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B3E36BE-3239-4D3F-A242-2251C1940664}"/>
              </a:ext>
            </a:extLst>
          </p:cNvPr>
          <p:cNvSpPr/>
          <p:nvPr/>
        </p:nvSpPr>
        <p:spPr>
          <a:xfrm>
            <a:off x="5694279" y="4427597"/>
            <a:ext cx="901670" cy="9016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6812CF-B419-47BD-AD35-7B875948CF41}"/>
              </a:ext>
            </a:extLst>
          </p:cNvPr>
          <p:cNvSpPr txBox="1"/>
          <p:nvPr/>
        </p:nvSpPr>
        <p:spPr>
          <a:xfrm>
            <a:off x="5673670" y="4693766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Charlie</a:t>
            </a:r>
            <a:endParaRPr lang="ko-KR" altLang="en-US" b="1" dirty="0"/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F76061BC-31DE-4CD2-855E-DA5899FD9909}"/>
              </a:ext>
            </a:extLst>
          </p:cNvPr>
          <p:cNvCxnSpPr>
            <a:stCxn id="4" idx="6"/>
            <a:endCxn id="22" idx="1"/>
          </p:cNvCxnSpPr>
          <p:nvPr/>
        </p:nvCxnSpPr>
        <p:spPr>
          <a:xfrm>
            <a:off x="3625963" y="3580855"/>
            <a:ext cx="2200363" cy="97878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6B4096A3-AB02-4FAC-9C11-1D3E88D44D89}"/>
              </a:ext>
            </a:extLst>
          </p:cNvPr>
          <p:cNvCxnSpPr>
            <a:stCxn id="22" idx="7"/>
            <a:endCxn id="6" idx="2"/>
          </p:cNvCxnSpPr>
          <p:nvPr/>
        </p:nvCxnSpPr>
        <p:spPr>
          <a:xfrm rot="5400000" flipH="1" flipV="1">
            <a:off x="7074689" y="2970069"/>
            <a:ext cx="978789" cy="220036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B316CE9-E274-4144-BA94-81F4CD0288FC}"/>
              </a:ext>
            </a:extLst>
          </p:cNvPr>
          <p:cNvSpPr txBox="1"/>
          <p:nvPr/>
        </p:nvSpPr>
        <p:spPr>
          <a:xfrm>
            <a:off x="3565702" y="3153758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Bob, </a:t>
            </a:r>
            <a:r>
              <a:rPr lang="ko-KR" altLang="en-US" dirty="0"/>
              <a:t>인증서 좀 줘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14B9C4-2875-4720-BDCA-17BC9D30958E}"/>
              </a:ext>
            </a:extLst>
          </p:cNvPr>
          <p:cNvSpPr txBox="1"/>
          <p:nvPr/>
        </p:nvSpPr>
        <p:spPr>
          <a:xfrm>
            <a:off x="6304831" y="3153758"/>
            <a:ext cx="237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Bob, </a:t>
            </a:r>
            <a:r>
              <a:rPr lang="ko-KR" altLang="en-US" dirty="0"/>
              <a:t>인증서 좀 줘</a:t>
            </a:r>
            <a:r>
              <a:rPr lang="en-US" altLang="ko-KR" dirty="0"/>
              <a:t>!</a:t>
            </a:r>
            <a:endParaRPr lang="ko-KR" altLang="en-US" dirty="0"/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0E144AD3-E4D4-46F3-8271-D1BA4056F393}"/>
              </a:ext>
            </a:extLst>
          </p:cNvPr>
          <p:cNvCxnSpPr>
            <a:stCxn id="6" idx="3"/>
            <a:endCxn id="27" idx="3"/>
          </p:cNvCxnSpPr>
          <p:nvPr/>
        </p:nvCxnSpPr>
        <p:spPr>
          <a:xfrm rot="5400000">
            <a:off x="7217041" y="3299160"/>
            <a:ext cx="978789" cy="217975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3CC2E18-8CAE-45ED-A76B-6B0631DFCFE7}"/>
              </a:ext>
            </a:extLst>
          </p:cNvPr>
          <p:cNvSpPr txBox="1"/>
          <p:nvPr/>
        </p:nvSpPr>
        <p:spPr>
          <a:xfrm>
            <a:off x="6793631" y="500460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Bob </a:t>
            </a:r>
            <a:r>
              <a:rPr lang="ko-KR" altLang="en-US" dirty="0"/>
              <a:t>인증서 전달</a:t>
            </a:r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EBE54704-04FA-41FB-B217-4BBB2A437E22}"/>
              </a:ext>
            </a:extLst>
          </p:cNvPr>
          <p:cNvCxnSpPr>
            <a:cxnSpLocks/>
            <a:stCxn id="27" idx="1"/>
            <a:endCxn id="4" idx="4"/>
          </p:cNvCxnSpPr>
          <p:nvPr/>
        </p:nvCxnSpPr>
        <p:spPr>
          <a:xfrm rot="10800000">
            <a:off x="3175128" y="4031690"/>
            <a:ext cx="2498542" cy="84674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2CB706C-5F74-4493-9304-24726A5605FD}"/>
              </a:ext>
            </a:extLst>
          </p:cNvPr>
          <p:cNvSpPr/>
          <p:nvPr/>
        </p:nvSpPr>
        <p:spPr>
          <a:xfrm>
            <a:off x="1489166" y="2682240"/>
            <a:ext cx="8682445" cy="264702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b="1" dirty="0">
                <a:solidFill>
                  <a:schemeClr val="tx1"/>
                </a:solidFill>
              </a:rPr>
              <a:t>인증서에 포함된 </a:t>
            </a:r>
            <a:br>
              <a:rPr lang="en-US" altLang="ko-KR" sz="4800" b="1" dirty="0">
                <a:solidFill>
                  <a:schemeClr val="tx1"/>
                </a:solidFill>
              </a:rPr>
            </a:br>
            <a:r>
              <a:rPr lang="en-US" altLang="ko-KR" sz="4800" b="1" dirty="0">
                <a:solidFill>
                  <a:schemeClr val="tx1"/>
                </a:solidFill>
              </a:rPr>
              <a:t>Bob</a:t>
            </a:r>
            <a:r>
              <a:rPr lang="ko-KR" altLang="en-US" sz="4800" b="1" dirty="0">
                <a:solidFill>
                  <a:schemeClr val="tx1"/>
                </a:solidFill>
              </a:rPr>
              <a:t>의 </a:t>
            </a:r>
            <a:r>
              <a:rPr lang="en-US" altLang="ko-KR" sz="4800" b="1" dirty="0">
                <a:solidFill>
                  <a:schemeClr val="tx1"/>
                </a:solidFill>
              </a:rPr>
              <a:t>“</a:t>
            </a:r>
            <a:r>
              <a:rPr lang="ko-KR" altLang="en-US" sz="4800" b="1" dirty="0">
                <a:solidFill>
                  <a:schemeClr val="tx1"/>
                </a:solidFill>
              </a:rPr>
              <a:t>이름</a:t>
            </a:r>
            <a:r>
              <a:rPr lang="en-US" altLang="ko-KR" sz="4800" b="1" dirty="0">
                <a:solidFill>
                  <a:schemeClr val="tx1"/>
                </a:solidFill>
              </a:rPr>
              <a:t>”</a:t>
            </a:r>
            <a:r>
              <a:rPr lang="ko-KR" altLang="en-US" sz="4800" b="1" dirty="0">
                <a:solidFill>
                  <a:schemeClr val="tx1"/>
                </a:solidFill>
              </a:rPr>
              <a:t> 을 확인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A9FBFD-2772-4CBB-826F-76C890F439A6}"/>
              </a:ext>
            </a:extLst>
          </p:cNvPr>
          <p:cNvSpPr txBox="1"/>
          <p:nvPr/>
        </p:nvSpPr>
        <p:spPr>
          <a:xfrm>
            <a:off x="3527735" y="5950145"/>
            <a:ext cx="4208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/>
              <a:t>Bob</a:t>
            </a:r>
            <a:r>
              <a:rPr lang="ko-KR" altLang="en-US" sz="3200" b="1" dirty="0"/>
              <a:t>의 </a:t>
            </a:r>
            <a:r>
              <a:rPr lang="en-US" altLang="ko-KR" sz="3200" b="1" dirty="0"/>
              <a:t>domain name</a:t>
            </a:r>
            <a:endParaRPr lang="ko-KR" altLang="en-US" sz="3200" b="1" dirty="0"/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5D58539C-D4DE-48FA-9AB0-67381B81B43E}"/>
              </a:ext>
            </a:extLst>
          </p:cNvPr>
          <p:cNvSpPr/>
          <p:nvPr/>
        </p:nvSpPr>
        <p:spPr>
          <a:xfrm rot="16200000" flipV="1">
            <a:off x="5290441" y="4901293"/>
            <a:ext cx="846742" cy="94288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슬라이드 번호 개체 틀 3">
            <a:extLst>
              <a:ext uri="{FF2B5EF4-FFF2-40B4-BE49-F238E27FC236}">
                <a16:creationId xmlns:a16="http://schemas.microsoft.com/office/drawing/2014/main" id="{576BB90F-A702-4303-BB86-98CC22AA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500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en-US" altLang="ko-KR" b="1" dirty="0" err="1"/>
              <a:t>Still..have..a..problem</a:t>
            </a:r>
            <a:r>
              <a:rPr lang="ko-KR" altLang="en-US" b="1" dirty="0"/>
              <a:t> </a:t>
            </a:r>
            <a:r>
              <a:rPr lang="en-US" altLang="ko-KR" b="1" dirty="0"/>
              <a:t>– Man In The Middle (MITM)</a:t>
            </a:r>
          </a:p>
          <a:p>
            <a:r>
              <a:rPr lang="en-US" altLang="ko-KR" dirty="0"/>
              <a:t>Similar names</a:t>
            </a:r>
          </a:p>
          <a:p>
            <a:pPr lvl="1"/>
            <a:r>
              <a:rPr lang="en-US" altLang="ko-KR" dirty="0"/>
              <a:t>www.amazon.com –&gt; www.amazone.com</a:t>
            </a:r>
          </a:p>
          <a:p>
            <a:pPr lvl="1"/>
            <a:r>
              <a:rPr lang="en-US" altLang="ko-KR" dirty="0"/>
              <a:t>www.capitalone.com –&gt; www.capitolone.com</a:t>
            </a:r>
          </a:p>
          <a:p>
            <a:pPr lvl="1"/>
            <a:r>
              <a:rPr lang="en-US" altLang="ko-KR" dirty="0"/>
              <a:t>www.there.com –&gt; www.their.com</a:t>
            </a:r>
          </a:p>
          <a:p>
            <a:pPr marL="457200" lvl="1" indent="0">
              <a:buNone/>
            </a:pPr>
            <a:endParaRPr lang="en-US" altLang="ko-KR" b="1" dirty="0"/>
          </a:p>
        </p:txBody>
      </p:sp>
      <p:sp>
        <p:nvSpPr>
          <p:cNvPr id="21" name="슬라이드 번호 개체 틀 3">
            <a:extLst>
              <a:ext uri="{FF2B5EF4-FFF2-40B4-BE49-F238E27FC236}">
                <a16:creationId xmlns:a16="http://schemas.microsoft.com/office/drawing/2014/main" id="{952448F8-FB08-42EE-8005-63F1B7B59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610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이해하기</a:t>
            </a:r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78F0315A-3CA3-408B-9AD1-8D076AFE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4971007"/>
          </a:xfrm>
        </p:spPr>
        <p:txBody>
          <a:bodyPr/>
          <a:lstStyle/>
          <a:p>
            <a:r>
              <a:rPr lang="en-US" altLang="ko-KR" b="1" dirty="0" err="1"/>
              <a:t>Still..have..a..problem</a:t>
            </a:r>
            <a:r>
              <a:rPr lang="ko-KR" altLang="en-US" b="1" dirty="0"/>
              <a:t> </a:t>
            </a:r>
            <a:r>
              <a:rPr lang="en-US" altLang="ko-KR" b="1" dirty="0"/>
              <a:t>– Man In The Middle (MITM)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3DA6A28-D70F-4F17-B017-7A57E71F9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983" y="2277557"/>
            <a:ext cx="5920521" cy="3714589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059BF53A-4348-419D-A10B-5635D7664CDE}"/>
              </a:ext>
            </a:extLst>
          </p:cNvPr>
          <p:cNvSpPr/>
          <p:nvPr/>
        </p:nvSpPr>
        <p:spPr>
          <a:xfrm>
            <a:off x="7780499" y="884178"/>
            <a:ext cx="4523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u="sng" dirty="0">
                <a:solidFill>
                  <a:schemeClr val="bg2">
                    <a:lumMod val="50000"/>
                  </a:schemeClr>
                </a:solidFill>
              </a:rPr>
              <a:t>https://chamori.tistory.com/32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슬라이드 번호 개체 틀 3">
            <a:extLst>
              <a:ext uri="{FF2B5EF4-FFF2-40B4-BE49-F238E27FC236}">
                <a16:creationId xmlns:a16="http://schemas.microsoft.com/office/drawing/2014/main" id="{F6A08D89-08BE-4254-A616-DF1B38D1A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27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활용하기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5085307"/>
          </a:xfrm>
        </p:spPr>
        <p:txBody>
          <a:bodyPr/>
          <a:lstStyle/>
          <a:p>
            <a:r>
              <a:rPr lang="en-US" altLang="ko-KR" dirty="0"/>
              <a:t>OpenSSL</a:t>
            </a:r>
            <a:r>
              <a:rPr lang="ko-KR" altLang="en-US" dirty="0"/>
              <a:t>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&gt;&gt; </a:t>
            </a:r>
            <a:r>
              <a:rPr lang="en-US" altLang="ko-KR" dirty="0" err="1"/>
              <a:t>openssl</a:t>
            </a:r>
            <a:r>
              <a:rPr lang="en-US" altLang="ko-KR" dirty="0"/>
              <a:t> </a:t>
            </a:r>
            <a:r>
              <a:rPr lang="en-US" altLang="ko-KR" dirty="0" err="1"/>
              <a:t>genrsa</a:t>
            </a:r>
            <a:r>
              <a:rPr lang="en-US" altLang="ko-KR" dirty="0"/>
              <a:t> -out </a:t>
            </a:r>
            <a:r>
              <a:rPr lang="en-US" altLang="ko-KR" dirty="0" err="1"/>
              <a:t>server.key</a:t>
            </a:r>
            <a:r>
              <a:rPr lang="en-US" altLang="ko-KR" dirty="0"/>
              <a:t> 1024</a:t>
            </a:r>
          </a:p>
          <a:p>
            <a:pPr marL="0" indent="0">
              <a:buNone/>
            </a:pPr>
            <a:r>
              <a:rPr lang="en-US" altLang="ko-KR" dirty="0"/>
              <a:t>&gt;&gt; </a:t>
            </a:r>
            <a:r>
              <a:rPr lang="en-US" altLang="ko-KR" dirty="0" err="1"/>
              <a:t>openssl</a:t>
            </a:r>
            <a:r>
              <a:rPr lang="en-US" altLang="ko-KR" dirty="0"/>
              <a:t> </a:t>
            </a:r>
            <a:r>
              <a:rPr lang="en-US" altLang="ko-KR" dirty="0" err="1"/>
              <a:t>rsa</a:t>
            </a:r>
            <a:r>
              <a:rPr lang="en-US" altLang="ko-KR" dirty="0"/>
              <a:t> in </a:t>
            </a:r>
            <a:r>
              <a:rPr lang="en-US" altLang="ko-KR" dirty="0" err="1"/>
              <a:t>server.key</a:t>
            </a:r>
            <a:r>
              <a:rPr lang="en-US" altLang="ko-KR" dirty="0"/>
              <a:t> -text -</a:t>
            </a:r>
            <a:r>
              <a:rPr lang="en-US" altLang="ko-KR" dirty="0" err="1"/>
              <a:t>noout</a:t>
            </a:r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85D8806-C858-4528-A525-80FBB4D48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945" y="0"/>
            <a:ext cx="3744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335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85D8806-C858-4528-A525-80FBB4D48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0" y="0"/>
            <a:ext cx="3744452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142F9-FDAE-4762-91EA-1DA58A60BA8E}"/>
                  </a:ext>
                </a:extLst>
              </p:cNvPr>
              <p:cNvSpPr txBox="1"/>
              <p:nvPr/>
            </p:nvSpPr>
            <p:spPr>
              <a:xfrm>
                <a:off x="5835152" y="3086553"/>
                <a:ext cx="4635436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5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5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142F9-FDAE-4762-91EA-1DA58A60B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152" y="3086553"/>
                <a:ext cx="4635436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E20EAA-DC09-46A8-967C-2C970B7253A8}"/>
                  </a:ext>
                </a:extLst>
              </p:cNvPr>
              <p:cNvSpPr txBox="1"/>
              <p:nvPr/>
            </p:nvSpPr>
            <p:spPr>
              <a:xfrm>
                <a:off x="5835152" y="3917550"/>
                <a:ext cx="4545411" cy="8458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5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5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E20EAA-DC09-46A8-967C-2C970B725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152" y="3917550"/>
                <a:ext cx="4545411" cy="8458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연결선: 구부러짐 12">
            <a:extLst>
              <a:ext uri="{FF2B5EF4-FFF2-40B4-BE49-F238E27FC236}">
                <a16:creationId xmlns:a16="http://schemas.microsoft.com/office/drawing/2014/main" id="{1FC22D1B-6B11-4375-AE97-2309F89808C7}"/>
              </a:ext>
            </a:extLst>
          </p:cNvPr>
          <p:cNvCxnSpPr/>
          <p:nvPr/>
        </p:nvCxnSpPr>
        <p:spPr>
          <a:xfrm rot="10800000">
            <a:off x="2714172" y="1480458"/>
            <a:ext cx="5123543" cy="1756229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연결선: 구부러짐 14">
            <a:extLst>
              <a:ext uri="{FF2B5EF4-FFF2-40B4-BE49-F238E27FC236}">
                <a16:creationId xmlns:a16="http://schemas.microsoft.com/office/drawing/2014/main" id="{17654C33-CB4B-498A-9F58-D2958B3F3CFA}"/>
              </a:ext>
            </a:extLst>
          </p:cNvPr>
          <p:cNvCxnSpPr>
            <a:cxnSpLocks/>
            <a:stCxn id="10" idx="3"/>
          </p:cNvCxnSpPr>
          <p:nvPr/>
        </p:nvCxnSpPr>
        <p:spPr>
          <a:xfrm flipH="1" flipV="1">
            <a:off x="4441374" y="595088"/>
            <a:ext cx="6029214" cy="2906964"/>
          </a:xfrm>
          <a:prstGeom prst="curvedConnector3">
            <a:avLst>
              <a:gd name="adj1" fmla="val -3792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오른쪽 대괄호 15">
            <a:extLst>
              <a:ext uri="{FF2B5EF4-FFF2-40B4-BE49-F238E27FC236}">
                <a16:creationId xmlns:a16="http://schemas.microsoft.com/office/drawing/2014/main" id="{AC8A1CAD-6CCF-4E80-A513-984D414A690C}"/>
              </a:ext>
            </a:extLst>
          </p:cNvPr>
          <p:cNvSpPr/>
          <p:nvPr/>
        </p:nvSpPr>
        <p:spPr>
          <a:xfrm>
            <a:off x="3928632" y="86084"/>
            <a:ext cx="411139" cy="1394374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대괄호 24">
            <a:extLst>
              <a:ext uri="{FF2B5EF4-FFF2-40B4-BE49-F238E27FC236}">
                <a16:creationId xmlns:a16="http://schemas.microsoft.com/office/drawing/2014/main" id="{28EA0A4E-D2C0-4F90-A267-312C74370661}"/>
              </a:ext>
            </a:extLst>
          </p:cNvPr>
          <p:cNvSpPr/>
          <p:nvPr/>
        </p:nvSpPr>
        <p:spPr>
          <a:xfrm>
            <a:off x="3914117" y="1762196"/>
            <a:ext cx="411139" cy="1047614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연결선: 구부러짐 26">
            <a:extLst>
              <a:ext uri="{FF2B5EF4-FFF2-40B4-BE49-F238E27FC236}">
                <a16:creationId xmlns:a16="http://schemas.microsoft.com/office/drawing/2014/main" id="{0EAA5E79-859A-414D-9B20-11DF57F1D729}"/>
              </a:ext>
            </a:extLst>
          </p:cNvPr>
          <p:cNvCxnSpPr/>
          <p:nvPr/>
        </p:nvCxnSpPr>
        <p:spPr>
          <a:xfrm rot="10800000">
            <a:off x="4441375" y="2358573"/>
            <a:ext cx="3396341" cy="1777998"/>
          </a:xfrm>
          <a:prstGeom prst="curvedConnector3">
            <a:avLst>
              <a:gd name="adj1" fmla="val 82906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920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SSL/TLS </a:t>
            </a:r>
            <a:r>
              <a:rPr lang="ko-KR" altLang="en-US" b="1" dirty="0"/>
              <a:t>활용하기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5085307"/>
          </a:xfrm>
        </p:spPr>
        <p:txBody>
          <a:bodyPr/>
          <a:lstStyle/>
          <a:p>
            <a:r>
              <a:rPr lang="en-US" altLang="ko-KR" dirty="0"/>
              <a:t>OpenSSL</a:t>
            </a:r>
            <a:r>
              <a:rPr lang="ko-KR" altLang="en-US" dirty="0"/>
              <a:t>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&gt;&gt; </a:t>
            </a:r>
            <a:r>
              <a:rPr lang="en-US" altLang="ko-KR" dirty="0" err="1"/>
              <a:t>openssl</a:t>
            </a:r>
            <a:r>
              <a:rPr lang="en-US" altLang="ko-KR" dirty="0"/>
              <a:t> req</a:t>
            </a:r>
            <a:r>
              <a:rPr lang="ko-KR" altLang="en-US" dirty="0"/>
              <a:t> </a:t>
            </a:r>
            <a:r>
              <a:rPr lang="en-US" altLang="ko-KR" dirty="0"/>
              <a:t>–new</a:t>
            </a:r>
            <a:r>
              <a:rPr lang="ko-KR" altLang="en-US" dirty="0"/>
              <a:t> </a:t>
            </a:r>
            <a:r>
              <a:rPr lang="en-US" altLang="ko-KR" dirty="0"/>
              <a:t>–key</a:t>
            </a:r>
            <a:r>
              <a:rPr lang="ko-KR" altLang="en-US" dirty="0"/>
              <a:t> </a:t>
            </a:r>
            <a:r>
              <a:rPr lang="en-US" altLang="ko-KR" dirty="0" err="1"/>
              <a:t>server.key</a:t>
            </a:r>
            <a:r>
              <a:rPr lang="ko-KR" altLang="en-US" dirty="0"/>
              <a:t> </a:t>
            </a:r>
            <a:r>
              <a:rPr lang="en-US" altLang="ko-KR" dirty="0"/>
              <a:t>–out</a:t>
            </a:r>
            <a:r>
              <a:rPr lang="ko-KR" altLang="en-US" dirty="0"/>
              <a:t> </a:t>
            </a:r>
            <a:r>
              <a:rPr lang="en-US" altLang="ko-KR" dirty="0" err="1"/>
              <a:t>server.csr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9698B6D-98D2-47CE-8AB8-6C0319F4F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453" y="2912450"/>
            <a:ext cx="9058847" cy="382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726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/>
              <a:t>활용하기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5085307"/>
          </a:xfrm>
        </p:spPr>
        <p:txBody>
          <a:bodyPr/>
          <a:lstStyle/>
          <a:p>
            <a:r>
              <a:rPr lang="en-US" altLang="ko-KR" dirty="0"/>
              <a:t>OpenSSL</a:t>
            </a:r>
            <a:r>
              <a:rPr lang="ko-KR" altLang="en-US" dirty="0"/>
              <a:t> </a:t>
            </a:r>
            <a:endParaRPr lang="en-US" altLang="ko-KR" dirty="0"/>
          </a:p>
          <a:p>
            <a:pPr lvl="1"/>
            <a:r>
              <a:rPr lang="en-US" altLang="ko-KR" dirty="0"/>
              <a:t>CSR </a:t>
            </a:r>
            <a:r>
              <a:rPr lang="ko-KR" altLang="en-US" dirty="0"/>
              <a:t>내용 확인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E99BFC3-5C15-481C-B0E8-415BAE2B1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705" y="1695449"/>
            <a:ext cx="6696075" cy="48196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B7ADDB-5523-4A17-881F-127A4491D2CE}"/>
                  </a:ext>
                </a:extLst>
              </p:cNvPr>
              <p:cNvSpPr txBox="1"/>
              <p:nvPr/>
            </p:nvSpPr>
            <p:spPr>
              <a:xfrm>
                <a:off x="0" y="3908649"/>
                <a:ext cx="4635436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5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5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B7ADDB-5523-4A17-881F-127A4491D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08649"/>
                <a:ext cx="4635436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11A0E6-0662-4F3E-86DF-C0CCBA0CA26B}"/>
                  </a:ext>
                </a:extLst>
              </p:cNvPr>
              <p:cNvSpPr txBox="1"/>
              <p:nvPr/>
            </p:nvSpPr>
            <p:spPr>
              <a:xfrm>
                <a:off x="0" y="4739646"/>
                <a:ext cx="4545411" cy="8458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sz="5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ko-KR" sz="5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5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ko-KR" altLang="en-US" sz="5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11A0E6-0662-4F3E-86DF-C0CCBA0CA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39646"/>
                <a:ext cx="4545411" cy="8458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098249A0-3A18-4DD0-95A7-6563D66C76B6}"/>
              </a:ext>
            </a:extLst>
          </p:cNvPr>
          <p:cNvCxnSpPr/>
          <p:nvPr/>
        </p:nvCxnSpPr>
        <p:spPr>
          <a:xfrm>
            <a:off x="4518705" y="2656114"/>
            <a:ext cx="183855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5104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/>
              <a:t>활용하기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5085307"/>
          </a:xfrm>
        </p:spPr>
        <p:txBody>
          <a:bodyPr/>
          <a:lstStyle/>
          <a:p>
            <a:r>
              <a:rPr lang="en-US" altLang="ko-KR" dirty="0"/>
              <a:t>OpenSSL</a:t>
            </a:r>
            <a:r>
              <a:rPr lang="ko-KR" altLang="en-US" dirty="0"/>
              <a:t> </a:t>
            </a:r>
            <a:endParaRPr lang="en-US" altLang="ko-KR" dirty="0"/>
          </a:p>
          <a:p>
            <a:pPr lvl="1"/>
            <a:r>
              <a:rPr lang="ko-KR" altLang="en-US" dirty="0"/>
              <a:t>돈과 </a:t>
            </a:r>
            <a:r>
              <a:rPr lang="en-US" altLang="ko-KR" dirty="0"/>
              <a:t>.</a:t>
            </a:r>
            <a:r>
              <a:rPr lang="en-US" altLang="ko-KR" dirty="0" err="1"/>
              <a:t>csr</a:t>
            </a:r>
            <a:r>
              <a:rPr lang="en-US" altLang="ko-KR" dirty="0"/>
              <a:t> </a:t>
            </a:r>
            <a:r>
              <a:rPr lang="ko-KR" altLang="en-US" dirty="0"/>
              <a:t>파일을 인증업체 </a:t>
            </a:r>
            <a:r>
              <a:rPr lang="en-US" altLang="ko-KR" dirty="0"/>
              <a:t>(ex: Verisign) </a:t>
            </a:r>
            <a:r>
              <a:rPr lang="ko-KR" altLang="en-US" dirty="0"/>
              <a:t>에게 보냄</a:t>
            </a:r>
            <a:endParaRPr lang="en-US" altLang="ko-KR" dirty="0"/>
          </a:p>
          <a:p>
            <a:pPr lvl="1"/>
            <a:r>
              <a:rPr lang="en-US" altLang="ko-KR" dirty="0"/>
              <a:t>Verisign </a:t>
            </a:r>
            <a:r>
              <a:rPr lang="ko-KR" altLang="en-US" dirty="0"/>
              <a:t>은 보낸 사람</a:t>
            </a:r>
            <a:r>
              <a:rPr lang="en-US" altLang="ko-KR" dirty="0"/>
              <a:t>(</a:t>
            </a:r>
            <a:r>
              <a:rPr lang="ko-KR" altLang="en-US" dirty="0"/>
              <a:t>우리</a:t>
            </a:r>
            <a:r>
              <a:rPr lang="en-US" altLang="ko-KR" dirty="0"/>
              <a:t>) </a:t>
            </a:r>
            <a:r>
              <a:rPr lang="ko-KR" altLang="en-US" dirty="0"/>
              <a:t>가 누구인지 확인</a:t>
            </a:r>
            <a:endParaRPr lang="en-US" altLang="ko-KR" dirty="0"/>
          </a:p>
          <a:p>
            <a:pPr lvl="1"/>
            <a:r>
              <a:rPr lang="ko-KR" altLang="en-US" dirty="0"/>
              <a:t>정상적으로 확인되면 디지털서명 및 인증서를 보내줌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35</a:t>
            </a:fld>
            <a:endParaRPr lang="ko-KR" altLang="en-US"/>
          </a:p>
        </p:txBody>
      </p:sp>
      <p:pic>
        <p:nvPicPr>
          <p:cNvPr id="12" name="Picture 4" descr="SSLì ëìë°©ë²">
            <a:extLst>
              <a:ext uri="{FF2B5EF4-FFF2-40B4-BE49-F238E27FC236}">
                <a16:creationId xmlns:a16="http://schemas.microsoft.com/office/drawing/2014/main" id="{33E27694-0246-410B-AE6B-D995D6C60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1" y="3972445"/>
            <a:ext cx="5930265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SLì ëìë°©ë²">
            <a:extLst>
              <a:ext uri="{FF2B5EF4-FFF2-40B4-BE49-F238E27FC236}">
                <a16:creationId xmlns:a16="http://schemas.microsoft.com/office/drawing/2014/main" id="{F9066EBC-93B6-4504-86E9-E2AB710A4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450" y="3609519"/>
            <a:ext cx="2944178" cy="325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SSLì ëìë°©ë²">
            <a:extLst>
              <a:ext uri="{FF2B5EF4-FFF2-40B4-BE49-F238E27FC236}">
                <a16:creationId xmlns:a16="http://schemas.microsoft.com/office/drawing/2014/main" id="{B241331D-7B0C-4283-940F-5DB4F6BFB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105" y="3630474"/>
            <a:ext cx="2944178" cy="323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4036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/>
          <a:p>
            <a:r>
              <a:rPr lang="it-IT" altLang="ko-KR" b="1" dirty="0"/>
              <a:t>SSL/TLS in OSI model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36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3A7874-7086-4985-8568-D946D44005DC}"/>
              </a:ext>
            </a:extLst>
          </p:cNvPr>
          <p:cNvSpPr/>
          <p:nvPr/>
        </p:nvSpPr>
        <p:spPr>
          <a:xfrm>
            <a:off x="7780499" y="884178"/>
            <a:ext cx="4523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u="sng" dirty="0">
                <a:solidFill>
                  <a:schemeClr val="bg2">
                    <a:lumMod val="50000"/>
                  </a:schemeClr>
                </a:solidFill>
              </a:rPr>
              <a:t>https://soul0.tistory.com/510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6B3097F-9E9E-41A9-AFEE-2A8FF89D1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323" y="1685432"/>
            <a:ext cx="7074477" cy="4528705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06ACA423-8BAA-4D6F-A7AA-244115A2D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2"/>
            <a:ext cx="11710813" cy="5085307"/>
          </a:xfrm>
        </p:spPr>
        <p:txBody>
          <a:bodyPr/>
          <a:lstStyle/>
          <a:p>
            <a:r>
              <a:rPr lang="ko-KR" altLang="en-US" dirty="0"/>
              <a:t>프로토콜 스택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83404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/>
          <a:p>
            <a:r>
              <a:rPr lang="it-IT" altLang="ko-KR" b="1" dirty="0"/>
              <a:t>SSL/TLS in OSI model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3A7874-7086-4985-8568-D946D44005DC}"/>
              </a:ext>
            </a:extLst>
          </p:cNvPr>
          <p:cNvSpPr/>
          <p:nvPr/>
        </p:nvSpPr>
        <p:spPr>
          <a:xfrm>
            <a:off x="7780499" y="884178"/>
            <a:ext cx="4523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u="sng" dirty="0">
                <a:solidFill>
                  <a:schemeClr val="bg2">
                    <a:lumMod val="50000"/>
                  </a:schemeClr>
                </a:solidFill>
              </a:rPr>
              <a:t>https://soul0.tistory.com/510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6B3097F-9E9E-41A9-AFEE-2A8FF89D1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8784"/>
            <a:ext cx="5846675" cy="3742732"/>
          </a:xfrm>
          <a:prstGeom prst="rect">
            <a:avLst/>
          </a:prstGeom>
        </p:spPr>
      </p:pic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6BE0C491-2541-49F7-8B51-44D140386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4351338"/>
          </a:xfrm>
        </p:spPr>
        <p:txBody>
          <a:bodyPr/>
          <a:lstStyle/>
          <a:p>
            <a:r>
              <a:rPr lang="en-US" altLang="ko-KR" dirty="0"/>
              <a:t>Record – TCP </a:t>
            </a:r>
            <a:r>
              <a:rPr lang="ko-KR" altLang="en-US" dirty="0"/>
              <a:t>프로토콜 위에서 동작</a:t>
            </a:r>
            <a:endParaRPr lang="en-US" altLang="ko-KR" dirty="0"/>
          </a:p>
          <a:p>
            <a:pPr lvl="1"/>
            <a:r>
              <a:rPr lang="ko-KR" altLang="en-US" dirty="0"/>
              <a:t>상위계층 메시지를 분할</a:t>
            </a:r>
            <a:r>
              <a:rPr lang="en-US" altLang="ko-KR" dirty="0"/>
              <a:t>, </a:t>
            </a:r>
            <a:r>
              <a:rPr lang="ko-KR" altLang="en-US" dirty="0"/>
              <a:t>압축</a:t>
            </a:r>
            <a:endParaRPr lang="en-US" altLang="ko-KR" dirty="0"/>
          </a:p>
          <a:p>
            <a:pPr lvl="1"/>
            <a:r>
              <a:rPr lang="ko-KR" altLang="en-US" dirty="0"/>
              <a:t>메시지인증코드</a:t>
            </a:r>
            <a:r>
              <a:rPr lang="en-US" altLang="ko-KR" dirty="0"/>
              <a:t>(MAC)</a:t>
            </a:r>
            <a:r>
              <a:rPr lang="ko-KR" altLang="en-US" dirty="0"/>
              <a:t> 추가 및 암호화 </a:t>
            </a:r>
            <a:endParaRPr lang="en-US" altLang="ko-KR" dirty="0"/>
          </a:p>
          <a:p>
            <a:pPr marL="457200" lvl="1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9652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/>
          <a:p>
            <a:r>
              <a:rPr lang="it-IT" altLang="ko-KR" b="1" dirty="0"/>
              <a:t>SSL/TLS in OSI model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38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3A7874-7086-4985-8568-D946D44005DC}"/>
              </a:ext>
            </a:extLst>
          </p:cNvPr>
          <p:cNvSpPr/>
          <p:nvPr/>
        </p:nvSpPr>
        <p:spPr>
          <a:xfrm>
            <a:off x="7780499" y="884178"/>
            <a:ext cx="4523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u="sng" dirty="0">
                <a:solidFill>
                  <a:schemeClr val="bg2">
                    <a:lumMod val="50000"/>
                  </a:schemeClr>
                </a:solidFill>
              </a:rPr>
              <a:t>https://soul0.tistory.com/510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6B3097F-9E9E-41A9-AFEE-2A8FF89D1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8784"/>
            <a:ext cx="5846675" cy="3742732"/>
          </a:xfrm>
          <a:prstGeom prst="rect">
            <a:avLst/>
          </a:prstGeom>
        </p:spPr>
      </p:pic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6BE0C491-2541-49F7-8B51-44D140386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4351338"/>
          </a:xfrm>
        </p:spPr>
        <p:txBody>
          <a:bodyPr/>
          <a:lstStyle/>
          <a:p>
            <a:r>
              <a:rPr lang="en-US" altLang="ko-KR" dirty="0"/>
              <a:t>Handshake</a:t>
            </a:r>
          </a:p>
          <a:p>
            <a:pPr lvl="1"/>
            <a:r>
              <a:rPr lang="ko-KR" altLang="en-US" dirty="0"/>
              <a:t>클라이언트 </a:t>
            </a:r>
            <a:r>
              <a:rPr lang="en-US" altLang="ko-KR" dirty="0"/>
              <a:t>&lt;-&gt; </a:t>
            </a:r>
            <a:r>
              <a:rPr lang="ko-KR" altLang="en-US" dirty="0"/>
              <a:t>서버</a:t>
            </a:r>
            <a:endParaRPr lang="en-US" altLang="ko-KR" dirty="0"/>
          </a:p>
          <a:p>
            <a:pPr lvl="1"/>
            <a:r>
              <a:rPr lang="ko-KR" altLang="en-US" dirty="0"/>
              <a:t>상대방 확인</a:t>
            </a:r>
            <a:endParaRPr lang="en-US" altLang="ko-KR" dirty="0"/>
          </a:p>
          <a:p>
            <a:pPr lvl="1"/>
            <a:r>
              <a:rPr lang="ko-KR" altLang="en-US" dirty="0"/>
              <a:t>사용할 키 교환 방식</a:t>
            </a:r>
            <a:r>
              <a:rPr lang="en-US" altLang="ko-KR" dirty="0"/>
              <a:t>, </a:t>
            </a:r>
            <a:r>
              <a:rPr lang="ko-KR" altLang="en-US" dirty="0"/>
              <a:t>암호화 방식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키 생성에 필요한 값 등 교환</a:t>
            </a:r>
            <a:endParaRPr lang="en-US" altLang="ko-KR" dirty="0"/>
          </a:p>
          <a:p>
            <a:pPr marL="457200" lvl="1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66005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/>
          <a:p>
            <a:r>
              <a:rPr lang="it-IT" altLang="ko-KR" b="1" dirty="0"/>
              <a:t>SSL/TLS in OSI model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39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3A7874-7086-4985-8568-D946D44005DC}"/>
              </a:ext>
            </a:extLst>
          </p:cNvPr>
          <p:cNvSpPr/>
          <p:nvPr/>
        </p:nvSpPr>
        <p:spPr>
          <a:xfrm>
            <a:off x="7780499" y="884178"/>
            <a:ext cx="4523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u="sng" dirty="0">
                <a:solidFill>
                  <a:schemeClr val="bg2">
                    <a:lumMod val="50000"/>
                  </a:schemeClr>
                </a:solidFill>
              </a:rPr>
              <a:t>https://soul0.tistory.com/510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6B3097F-9E9E-41A9-AFEE-2A8FF89D1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8784"/>
            <a:ext cx="5846675" cy="3742732"/>
          </a:xfrm>
          <a:prstGeom prst="rect">
            <a:avLst/>
          </a:prstGeom>
        </p:spPr>
      </p:pic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6BE0C491-2541-49F7-8B51-44D140386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4351338"/>
          </a:xfrm>
        </p:spPr>
        <p:txBody>
          <a:bodyPr/>
          <a:lstStyle/>
          <a:p>
            <a:r>
              <a:rPr lang="en-US" altLang="ko-KR" dirty="0"/>
              <a:t>Change Cipher Spec</a:t>
            </a:r>
          </a:p>
          <a:p>
            <a:pPr lvl="1"/>
            <a:r>
              <a:rPr lang="en-US" altLang="ko-KR" dirty="0"/>
              <a:t>Handshake</a:t>
            </a:r>
            <a:r>
              <a:rPr lang="ko-KR" altLang="en-US" dirty="0"/>
              <a:t> 과정에서 생성된</a:t>
            </a:r>
            <a:br>
              <a:rPr lang="en-US" altLang="ko-KR" dirty="0"/>
            </a:br>
            <a:r>
              <a:rPr lang="ko-KR" altLang="en-US" dirty="0"/>
              <a:t>데이터 암호화용 대칭 키 확인</a:t>
            </a:r>
            <a:endParaRPr lang="en-US" altLang="ko-KR" dirty="0"/>
          </a:p>
          <a:p>
            <a:pPr lvl="1"/>
            <a:r>
              <a:rPr lang="ko-KR" altLang="en-US" dirty="0"/>
              <a:t>대칭 키로 데이터를 암호화하라는</a:t>
            </a:r>
            <a:br>
              <a:rPr lang="en-US" altLang="ko-KR" dirty="0"/>
            </a:br>
            <a:r>
              <a:rPr lang="ko-KR" altLang="en-US" dirty="0"/>
              <a:t>신호 전송</a:t>
            </a:r>
            <a:endParaRPr lang="en-US" altLang="ko-KR" dirty="0"/>
          </a:p>
          <a:p>
            <a:pPr marL="457200" lvl="1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0521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/>
          <a:p>
            <a:r>
              <a:rPr lang="it-IT" altLang="ko-KR" b="1" dirty="0"/>
              <a:t>SSL/TLS in OSI model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3A7874-7086-4985-8568-D946D44005DC}"/>
              </a:ext>
            </a:extLst>
          </p:cNvPr>
          <p:cNvSpPr/>
          <p:nvPr/>
        </p:nvSpPr>
        <p:spPr>
          <a:xfrm>
            <a:off x="7780499" y="884178"/>
            <a:ext cx="4523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u="sng" dirty="0">
                <a:solidFill>
                  <a:schemeClr val="bg2">
                    <a:lumMod val="50000"/>
                  </a:schemeClr>
                </a:solidFill>
              </a:rPr>
              <a:t>https://soul0.tistory.com/510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6B3097F-9E9E-41A9-AFEE-2A8FF89D1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8784"/>
            <a:ext cx="5846675" cy="3742732"/>
          </a:xfrm>
          <a:prstGeom prst="rect">
            <a:avLst/>
          </a:prstGeom>
        </p:spPr>
      </p:pic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6BE0C491-2541-49F7-8B51-44D140386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4351338"/>
          </a:xfrm>
        </p:spPr>
        <p:txBody>
          <a:bodyPr/>
          <a:lstStyle/>
          <a:p>
            <a:r>
              <a:rPr lang="en-US" altLang="ko-KR" dirty="0"/>
              <a:t>Alert</a:t>
            </a:r>
          </a:p>
          <a:p>
            <a:pPr lvl="1"/>
            <a:r>
              <a:rPr lang="ko-KR" altLang="en-US" dirty="0"/>
              <a:t>통신 과정에서 오류 발생 시 경고</a:t>
            </a:r>
          </a:p>
        </p:txBody>
      </p:sp>
    </p:spTree>
    <p:extLst>
      <p:ext uri="{BB962C8B-B14F-4D97-AF65-F5344CB8AC3E}">
        <p14:creationId xmlns:p14="http://schemas.microsoft.com/office/powerpoint/2010/main" val="27353566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 b="1" dirty="0"/>
              <a:t>SSL/TLS in OSI model</a:t>
            </a:r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EC0E9D-DD5A-4BD5-A3A1-CCBAC58613B2}"/>
              </a:ext>
            </a:extLst>
          </p:cNvPr>
          <p:cNvSpPr/>
          <p:nvPr/>
        </p:nvSpPr>
        <p:spPr>
          <a:xfrm>
            <a:off x="7735487" y="883999"/>
            <a:ext cx="4229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&lt;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ko-KR" dirty="0">
                <a:hlinkClick r:id="rId3"/>
              </a:rPr>
              <a:t>https://www.crocus.co.kr/1387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&gt;</a:t>
            </a:r>
            <a:endParaRPr lang="ko-KR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45" y="347840"/>
            <a:ext cx="7411641" cy="6234545"/>
          </a:xfrm>
          <a:prstGeom prst="rect">
            <a:avLst/>
          </a:prstGeom>
        </p:spPr>
      </p:pic>
      <p:sp>
        <p:nvSpPr>
          <p:cNvPr id="5" name="슬라이드 번호 개체 틀 3">
            <a:extLst>
              <a:ext uri="{FF2B5EF4-FFF2-40B4-BE49-F238E27FC236}">
                <a16:creationId xmlns:a16="http://schemas.microsoft.com/office/drawing/2014/main" id="{3E245302-3EA5-475D-A2A8-0C327127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2795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Q&amp;A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3429000"/>
            <a:ext cx="11710813" cy="30860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13800" b="1" dirty="0"/>
              <a:t>Thank you</a:t>
            </a:r>
          </a:p>
          <a:p>
            <a:pPr marL="0" indent="0" algn="ctr">
              <a:buNone/>
            </a:pPr>
            <a:endParaRPr lang="en-US" altLang="ko-KR" sz="4400" b="1" dirty="0"/>
          </a:p>
          <a:p>
            <a:pPr marL="0" indent="0" algn="ctr">
              <a:buNone/>
            </a:pPr>
            <a:r>
              <a:rPr lang="en-US" altLang="ko-KR" sz="4400" b="1" dirty="0"/>
              <a:t>&lt;seunghoonwoo@korea.ac.kr&gt;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901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1508</Words>
  <Application>Microsoft Office PowerPoint</Application>
  <PresentationFormat>와이드스크린</PresentationFormat>
  <Paragraphs>332</Paragraphs>
  <Slides>42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9" baseType="lpstr">
      <vt:lpstr>맑은 고딕</vt:lpstr>
      <vt:lpstr>함초롬돋움</vt:lpstr>
      <vt:lpstr>Arial</vt:lpstr>
      <vt:lpstr>Cambria Math</vt:lpstr>
      <vt:lpstr>times</vt:lpstr>
      <vt:lpstr>Wingdings</vt:lpstr>
      <vt:lpstr>Office 테마</vt:lpstr>
      <vt:lpstr>SSL/TLS 튜토리얼</vt:lpstr>
      <vt:lpstr>목차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이해하기</vt:lpstr>
      <vt:lpstr>SSL/TLS 활용하기</vt:lpstr>
      <vt:lpstr>PowerPoint 프레젠테이션</vt:lpstr>
      <vt:lpstr>SSL/TLS 활용하기</vt:lpstr>
      <vt:lpstr>SSL/TLS 활용하기</vt:lpstr>
      <vt:lpstr>SSL/TLS 활용하기</vt:lpstr>
      <vt:lpstr>SSL/TLS in OSI model</vt:lpstr>
      <vt:lpstr>SSL/TLS in OSI model</vt:lpstr>
      <vt:lpstr>SSL/TLS in OSI model</vt:lpstr>
      <vt:lpstr>SSL/TLS in OSI model</vt:lpstr>
      <vt:lpstr>SSL/TLS in OSI model</vt:lpstr>
      <vt:lpstr>SSL/TLS in OSI model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Woo SeungHoon</dc:creator>
  <cp:lastModifiedBy>SeungHoon Woo</cp:lastModifiedBy>
  <cp:revision>51</cp:revision>
  <cp:lastPrinted>2019-09-18T04:10:23Z</cp:lastPrinted>
  <dcterms:created xsi:type="dcterms:W3CDTF">2019-09-14T14:34:32Z</dcterms:created>
  <dcterms:modified xsi:type="dcterms:W3CDTF">2019-09-18T06:33:52Z</dcterms:modified>
</cp:coreProperties>
</file>