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257" r:id="rId3"/>
    <p:sldId id="306" r:id="rId4"/>
    <p:sldId id="266" r:id="rId5"/>
    <p:sldId id="267" r:id="rId6"/>
    <p:sldId id="307" r:id="rId7"/>
    <p:sldId id="288" r:id="rId8"/>
    <p:sldId id="293" r:id="rId9"/>
    <p:sldId id="300" r:id="rId10"/>
    <p:sldId id="308" r:id="rId11"/>
    <p:sldId id="271" r:id="rId12"/>
    <p:sldId id="272" r:id="rId13"/>
    <p:sldId id="273" r:id="rId14"/>
    <p:sldId id="289" r:id="rId15"/>
    <p:sldId id="299" r:id="rId16"/>
    <p:sldId id="294" r:id="rId17"/>
    <p:sldId id="309" r:id="rId18"/>
    <p:sldId id="291" r:id="rId19"/>
    <p:sldId id="274" r:id="rId20"/>
    <p:sldId id="277" r:id="rId21"/>
    <p:sldId id="278" r:id="rId22"/>
    <p:sldId id="302" r:id="rId23"/>
    <p:sldId id="279" r:id="rId24"/>
    <p:sldId id="295" r:id="rId25"/>
    <p:sldId id="276" r:id="rId26"/>
    <p:sldId id="303" r:id="rId27"/>
    <p:sldId id="281" r:id="rId28"/>
    <p:sldId id="275" r:id="rId29"/>
    <p:sldId id="305" r:id="rId30"/>
    <p:sldId id="283" r:id="rId31"/>
    <p:sldId id="296" r:id="rId32"/>
    <p:sldId id="310" r:id="rId33"/>
    <p:sldId id="260" r:id="rId34"/>
    <p:sldId id="298" r:id="rId35"/>
  </p:sldIdLst>
  <p:sldSz cx="12192000" cy="6858000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35" autoAdjust="0"/>
    <p:restoredTop sz="52437" autoAdjust="0"/>
  </p:normalViewPr>
  <p:slideViewPr>
    <p:cSldViewPr snapToGrid="0">
      <p:cViewPr varScale="1">
        <p:scale>
          <a:sx n="57" d="100"/>
          <a:sy n="57" d="100"/>
        </p:scale>
        <p:origin x="2838" y="72"/>
      </p:cViewPr>
      <p:guideLst/>
    </p:cSldViewPr>
  </p:slideViewPr>
  <p:outlineViewPr>
    <p:cViewPr>
      <p:scale>
        <a:sx n="33" d="100"/>
        <a:sy n="33" d="100"/>
      </p:scale>
      <p:origin x="0" y="-3868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704"/>
    </p:cViewPr>
  </p:sorterViewPr>
  <p:notesViewPr>
    <p:cSldViewPr snapToGrid="0">
      <p:cViewPr varScale="1">
        <p:scale>
          <a:sx n="118" d="100"/>
          <a:sy n="118" d="100"/>
        </p:scale>
        <p:origin x="202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35010D-4BCC-432A-A2DA-2017350B17F0}" type="datetimeFigureOut">
              <a:rPr lang="ko-KR" altLang="en-US" smtClean="0"/>
              <a:t>2014-08-20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54B154-0A6D-4801-93D9-A866F44EC1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33345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800" y="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27FFAC-525C-4B51-A557-EBA773183CD5}" type="datetimeFigureOut">
              <a:rPr lang="ko-KR" altLang="en-US" smtClean="0"/>
              <a:t>2014-08-20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456613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800" y="6456613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DB4699-E3D3-463A-8125-E0FA86F9E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9438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5602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1933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1610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7673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3322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2861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9073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7973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54385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93948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81638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54868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29954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47125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25331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61975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22618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45838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28744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20428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37877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99450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18916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03618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8743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74855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15290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75720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06495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2909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42572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788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24895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4699-E3D3-463A-8125-E0FA86F9E037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7250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1ACC-CE86-4E6C-897A-E6CBB505E179}" type="datetime1">
              <a:rPr lang="ko-KR" altLang="en-US" smtClean="0"/>
              <a:t>2014-08-20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1561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38524-D82F-4AA6-9511-BF7435616023}" type="datetime1">
              <a:rPr lang="ko-KR" altLang="en-US" smtClean="0"/>
              <a:t>2014-08-20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5117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CCA9B-42AA-401E-9735-442B0ED65B56}" type="datetime1">
              <a:rPr lang="ko-KR" altLang="en-US" smtClean="0"/>
              <a:t>2014-08-20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5564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89A58-1EFE-4D4F-A81B-4832B9D206C5}" type="datetime1">
              <a:rPr lang="ko-KR" altLang="en-US" smtClean="0"/>
              <a:t>2014-08-20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040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DEFF2-DC0E-4CE9-BF17-373FB99B4E36}" type="datetime1">
              <a:rPr lang="ko-KR" altLang="en-US" smtClean="0"/>
              <a:t>2014-08-20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6580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FDE1A-F701-40E0-BE7C-966FC47B6983}" type="datetime1">
              <a:rPr lang="ko-KR" altLang="en-US" smtClean="0"/>
              <a:t>2014-08-20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964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11244-78F1-4A15-8217-73358CB68A90}" type="datetime1">
              <a:rPr lang="ko-KR" altLang="en-US" smtClean="0"/>
              <a:t>2014-08-20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3479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13D83-428F-43BF-BDA8-66ACDA0078DE}" type="datetime1">
              <a:rPr lang="ko-KR" altLang="en-US" smtClean="0"/>
              <a:t>2014-08-20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5009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BE169-228D-4FDD-84EF-B1F915BDB5E1}" type="datetime1">
              <a:rPr lang="ko-KR" altLang="en-US" smtClean="0"/>
              <a:t>2014-08-20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3570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5E60D-99D4-463C-9026-8D40E0E68ACA}" type="datetime1">
              <a:rPr lang="ko-KR" altLang="en-US" smtClean="0"/>
              <a:t>2014-08-20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2664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77F8-F7A8-400F-B89F-2987D134D5C3}" type="datetime1">
              <a:rPr lang="ko-KR" altLang="en-US" smtClean="0"/>
              <a:t>2014-08-20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1611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334A9-8F79-4BB6-BD98-98D58460D5B1}" type="datetime1">
              <a:rPr lang="ko-KR" altLang="en-US" smtClean="0"/>
              <a:t>2014-08-20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913A6-8E73-43E1-B19A-BCDFFD2DE3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3089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58799" y="457200"/>
            <a:ext cx="11395161" cy="2277762"/>
          </a:xfrm>
        </p:spPr>
        <p:txBody>
          <a:bodyPr>
            <a:normAutofit/>
          </a:bodyPr>
          <a:lstStyle/>
          <a:p>
            <a:r>
              <a:rPr lang="en-US" altLang="ko-KR" sz="5400" dirty="0" smtClean="0"/>
              <a:t>An Experimental Study of the Learnability of Congestion Control</a:t>
            </a:r>
            <a:endParaRPr lang="ko-KR" altLang="en-US" sz="5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359900" cy="2303462"/>
          </a:xfrm>
        </p:spPr>
        <p:txBody>
          <a:bodyPr>
            <a:normAutofit fontScale="85000" lnSpcReduction="10000"/>
          </a:bodyPr>
          <a:lstStyle/>
          <a:p>
            <a:r>
              <a:rPr lang="en-US" altLang="ko-KR" dirty="0" err="1" smtClean="0"/>
              <a:t>Sigcomm</a:t>
            </a:r>
            <a:r>
              <a:rPr lang="en-US" altLang="ko-KR" dirty="0" smtClean="0"/>
              <a:t> 2014</a:t>
            </a:r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err="1" smtClean="0"/>
              <a:t>Anirudh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Sivaraman</a:t>
            </a:r>
            <a:r>
              <a:rPr lang="en-US" altLang="ko-KR" dirty="0" smtClean="0"/>
              <a:t>, Keith </a:t>
            </a:r>
            <a:r>
              <a:rPr lang="en-US" altLang="ko-KR" dirty="0" err="1" smtClean="0"/>
              <a:t>Winstein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Pratiksha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Thaker</a:t>
            </a:r>
            <a:r>
              <a:rPr lang="en-US" altLang="ko-KR" dirty="0" smtClean="0"/>
              <a:t>, and </a:t>
            </a:r>
            <a:r>
              <a:rPr lang="en-US" altLang="ko-KR" dirty="0" err="1" smtClean="0"/>
              <a:t>Hari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Balakrishnan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MIT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5787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</a:p>
          <a:p>
            <a:r>
              <a:rPr lang="en-US" altLang="ko-KR" dirty="0"/>
              <a:t>Tractable attempts at optimal protocols (Tao)</a:t>
            </a:r>
            <a:endParaRPr lang="en-US" altLang="ko-KR" dirty="0" smtClean="0"/>
          </a:p>
          <a:p>
            <a:r>
              <a:rPr lang="en-US" altLang="ko-KR" dirty="0" smtClean="0"/>
              <a:t>Experimental setup</a:t>
            </a:r>
          </a:p>
          <a:p>
            <a:r>
              <a:rPr lang="en-US" altLang="ko-KR" dirty="0" smtClean="0"/>
              <a:t>Investigating the learnability of congestion control</a:t>
            </a:r>
          </a:p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525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</a:p>
          <a:p>
            <a:r>
              <a:rPr lang="en-US" altLang="ko-KR" dirty="0">
                <a:solidFill>
                  <a:schemeClr val="bg2"/>
                </a:solidFill>
              </a:rPr>
              <a:t>Tractable attempts at optimal protocols (Tao)</a:t>
            </a:r>
            <a:endParaRPr lang="en-US" altLang="ko-KR" dirty="0" smtClean="0">
              <a:solidFill>
                <a:schemeClr val="bg2"/>
              </a:solidFill>
            </a:endParaRPr>
          </a:p>
          <a:p>
            <a:r>
              <a:rPr lang="en-US" altLang="ko-KR" dirty="0" smtClean="0">
                <a:solidFill>
                  <a:schemeClr val="bg2"/>
                </a:solidFill>
              </a:rPr>
              <a:t>Experimental setup</a:t>
            </a:r>
          </a:p>
          <a:p>
            <a:r>
              <a:rPr lang="en-US" altLang="ko-KR" dirty="0" smtClean="0">
                <a:solidFill>
                  <a:schemeClr val="bg2"/>
                </a:solidFill>
              </a:rPr>
              <a:t>Investigating the learnability of congestion control</a:t>
            </a:r>
          </a:p>
          <a:p>
            <a:r>
              <a:rPr lang="en-US" altLang="ko-KR" dirty="0" smtClean="0">
                <a:solidFill>
                  <a:schemeClr val="bg2"/>
                </a:solidFill>
              </a:rPr>
              <a:t>Conclusion</a:t>
            </a:r>
            <a:endParaRPr lang="ko-KR" altLang="en-US" dirty="0">
              <a:solidFill>
                <a:schemeClr val="bg2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2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As the Internet grows and evolves, it appears likely that new </a:t>
            </a:r>
            <a:r>
              <a:rPr lang="en-US" altLang="ko-KR" dirty="0" smtClean="0"/>
              <a:t>network protocols </a:t>
            </a:r>
            <a:r>
              <a:rPr lang="en-US" altLang="ko-KR" dirty="0"/>
              <a:t>will continue to be </a:t>
            </a:r>
            <a:r>
              <a:rPr lang="en-US" altLang="ko-KR" dirty="0" smtClean="0"/>
              <a:t>developed </a:t>
            </a:r>
          </a:p>
          <a:p>
            <a:pPr lvl="1"/>
            <a:r>
              <a:rPr lang="en-US" altLang="ko-KR" dirty="0" smtClean="0"/>
              <a:t>Some of these are for broad use across the wide-area Internet or over cellular network paths</a:t>
            </a:r>
          </a:p>
          <a:p>
            <a:endParaRPr lang="en-US" altLang="ko-KR" dirty="0"/>
          </a:p>
          <a:p>
            <a:r>
              <a:rPr lang="en-US" altLang="ko-KR" dirty="0" smtClean="0"/>
              <a:t>In </a:t>
            </a:r>
            <a:r>
              <a:rPr lang="en-US" altLang="ko-KR" dirty="0"/>
              <a:t>practice, however, it is challenging to guarantee that </a:t>
            </a:r>
            <a:r>
              <a:rPr lang="en-US" altLang="ko-KR" dirty="0" smtClean="0"/>
              <a:t>performance </a:t>
            </a:r>
            <a:r>
              <a:rPr lang="en-US" altLang="ko-KR" dirty="0"/>
              <a:t>on well-characterized test </a:t>
            </a:r>
            <a:r>
              <a:rPr lang="en-US" altLang="ko-KR" dirty="0" smtClean="0"/>
              <a:t>networks will </a:t>
            </a:r>
            <a:r>
              <a:rPr lang="en-US" altLang="ko-KR" dirty="0"/>
              <a:t>extend to real </a:t>
            </a:r>
            <a:r>
              <a:rPr lang="en-US" altLang="ko-KR" dirty="0" smtClean="0"/>
              <a:t>networks</a:t>
            </a:r>
          </a:p>
          <a:p>
            <a:pPr lvl="1"/>
            <a:r>
              <a:rPr lang="en-US" altLang="ko-KR" dirty="0" smtClean="0"/>
              <a:t>This uncertain </a:t>
            </a:r>
            <a:r>
              <a:rPr lang="en-US" altLang="ko-KR" dirty="0"/>
              <a:t>generalizability presents an obstacle to any new </a:t>
            </a:r>
            <a:r>
              <a:rPr lang="en-US" altLang="ko-KR" dirty="0" smtClean="0"/>
              <a:t>protocol’s deployment</a:t>
            </a:r>
            <a:r>
              <a:rPr lang="en-US" altLang="ko-KR" dirty="0"/>
              <a:t>.</a:t>
            </a:r>
            <a:endParaRPr lang="en-US" altLang="ko-KR" dirty="0" smtClean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18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 (Cont.)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Formalizing </a:t>
            </a:r>
            <a:r>
              <a:rPr lang="en-US" altLang="ko-KR" dirty="0"/>
              <a:t>the design process for generating </a:t>
            </a:r>
            <a:r>
              <a:rPr lang="en-US" altLang="ko-KR" dirty="0" smtClean="0"/>
              <a:t>end-to-end </a:t>
            </a:r>
            <a:r>
              <a:rPr lang="en-US" altLang="ko-KR" dirty="0"/>
              <a:t>congestion-control </a:t>
            </a:r>
            <a:r>
              <a:rPr lang="en-US" altLang="ko-KR" dirty="0" smtClean="0"/>
              <a:t>protocols, given imperfect model of the networks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What </a:t>
            </a:r>
            <a:r>
              <a:rPr lang="en-US" altLang="ko-KR" dirty="0"/>
              <a:t>knowledge about the network is important when </a:t>
            </a:r>
            <a:r>
              <a:rPr lang="en-US" altLang="ko-KR" dirty="0" smtClean="0"/>
              <a:t>designing a congestion-control </a:t>
            </a:r>
            <a:r>
              <a:rPr lang="en-US" altLang="ko-KR" dirty="0"/>
              <a:t>protocol and what simplifications are </a:t>
            </a:r>
            <a:r>
              <a:rPr lang="en-US" altLang="ko-KR" dirty="0" smtClean="0"/>
              <a:t>acceptable</a:t>
            </a:r>
          </a:p>
          <a:p>
            <a:pPr lvl="1"/>
            <a:r>
              <a:rPr lang="en-US" altLang="ko-KR" dirty="0"/>
              <a:t>Knowledge of network parameter</a:t>
            </a:r>
          </a:p>
          <a:p>
            <a:pPr lvl="1"/>
            <a:r>
              <a:rPr lang="en-US" altLang="ko-KR" dirty="0"/>
              <a:t>Structural knowledge</a:t>
            </a:r>
          </a:p>
          <a:p>
            <a:pPr lvl="1"/>
            <a:r>
              <a:rPr lang="en-US" altLang="ko-KR" dirty="0"/>
              <a:t>Knowledge about other endpoints</a:t>
            </a:r>
          </a:p>
          <a:p>
            <a:pPr lvl="1"/>
            <a:r>
              <a:rPr lang="en-US" altLang="ko-KR" dirty="0"/>
              <a:t>Knowledge of network signal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085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2"/>
                </a:solidFill>
              </a:rPr>
              <a:t>Introduction</a:t>
            </a:r>
          </a:p>
          <a:p>
            <a:r>
              <a:rPr lang="en-US" altLang="ko-KR" dirty="0"/>
              <a:t>Tractable attempts at optimal protocols (Tao)</a:t>
            </a:r>
            <a:endParaRPr lang="en-US" altLang="ko-KR" dirty="0" smtClean="0"/>
          </a:p>
          <a:p>
            <a:r>
              <a:rPr lang="en-US" altLang="ko-KR" dirty="0" smtClean="0">
                <a:solidFill>
                  <a:schemeClr val="bg2"/>
                </a:solidFill>
              </a:rPr>
              <a:t>Experimental setup</a:t>
            </a:r>
          </a:p>
          <a:p>
            <a:r>
              <a:rPr lang="en-US" altLang="ko-KR" dirty="0" smtClean="0">
                <a:solidFill>
                  <a:schemeClr val="bg2"/>
                </a:solidFill>
              </a:rPr>
              <a:t>Investigating the learnability of congestion control</a:t>
            </a:r>
          </a:p>
          <a:p>
            <a:r>
              <a:rPr lang="en-US" altLang="ko-KR" dirty="0" smtClean="0">
                <a:solidFill>
                  <a:schemeClr val="bg2"/>
                </a:solidFill>
              </a:rPr>
              <a:t>Conclusion</a:t>
            </a:r>
            <a:endParaRPr lang="ko-KR" altLang="en-US" dirty="0">
              <a:solidFill>
                <a:schemeClr val="bg2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861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Tractable attempts at optimal protocols (Tao)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There is no tractable way to calculate the optimal congestion-control protocol for a given network</a:t>
            </a:r>
          </a:p>
          <a:p>
            <a:endParaRPr lang="en-US" altLang="ko-KR" dirty="0"/>
          </a:p>
          <a:p>
            <a:r>
              <a:rPr lang="en-US" altLang="ko-KR" dirty="0" smtClean="0"/>
              <a:t>Using the Remy automatic protocol-design tool, a heuristic search procedure that generates congestion-control protocols, as a proxy for the optimal solution</a:t>
            </a:r>
          </a:p>
          <a:p>
            <a:pPr lvl="1"/>
            <a:r>
              <a:rPr lang="en-US" altLang="ko-KR" dirty="0" smtClean="0"/>
              <a:t>Tao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874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Tractable attempts at optimal protocols (Cont.)</a:t>
            </a:r>
            <a:endParaRPr lang="ko-KR" altLang="en-US" dirty="0"/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/>
          </a:p>
        </p:txBody>
      </p:sp>
      <p:sp>
        <p:nvSpPr>
          <p:cNvPr id="12" name="내용 개체 틀 2"/>
          <p:cNvSpPr>
            <a:spLocks noGrp="1"/>
          </p:cNvSpPr>
          <p:nvPr>
            <p:ph idx="1"/>
          </p:nvPr>
        </p:nvSpPr>
        <p:spPr>
          <a:xfrm>
            <a:off x="990600" y="1978025"/>
            <a:ext cx="10515600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To characterize how close the Tao protocols come to the bound, </a:t>
            </a:r>
            <a:r>
              <a:rPr lang="en-US" altLang="ko-KR" dirty="0" smtClean="0"/>
              <a:t>they </a:t>
            </a:r>
            <a:r>
              <a:rPr lang="en-US" altLang="ko-KR" dirty="0"/>
              <a:t>formalize the notion of a hypothetical “omniscient” protocol</a:t>
            </a:r>
          </a:p>
          <a:p>
            <a:pPr lvl="1"/>
            <a:r>
              <a:rPr lang="en-US" altLang="ko-KR" dirty="0"/>
              <a:t>Omniscient protocol knows 	</a:t>
            </a:r>
          </a:p>
          <a:p>
            <a:pPr lvl="2"/>
            <a:r>
              <a:rPr lang="en-US" altLang="ko-KR" dirty="0"/>
              <a:t>Topology of network</a:t>
            </a:r>
          </a:p>
          <a:p>
            <a:pPr lvl="2"/>
            <a:r>
              <a:rPr lang="en-US" altLang="ko-KR" dirty="0"/>
              <a:t>Link speeds</a:t>
            </a:r>
          </a:p>
          <a:p>
            <a:pPr lvl="2"/>
            <a:r>
              <a:rPr lang="en-US" altLang="ko-KR" dirty="0"/>
              <a:t>Locations of senders and receivers</a:t>
            </a:r>
          </a:p>
          <a:p>
            <a:pPr lvl="2"/>
            <a:r>
              <a:rPr lang="en-US" altLang="ko-KR" dirty="0"/>
              <a:t>Times at which they turn </a:t>
            </a:r>
            <a:r>
              <a:rPr lang="en-US" altLang="ko-KR" dirty="0" smtClean="0"/>
              <a:t>on/off</a:t>
            </a:r>
            <a:endParaRPr lang="en-US" altLang="ko-KR" dirty="0"/>
          </a:p>
          <a:p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030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13150"/>
          <a:stretch/>
        </p:blipFill>
        <p:spPr>
          <a:xfrm>
            <a:off x="6929404" y="1995488"/>
            <a:ext cx="5123460" cy="4473575"/>
          </a:xfrm>
          <a:prstGeom prst="rect">
            <a:avLst/>
          </a:prstGeom>
        </p:spPr>
      </p:pic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Tractable attempts at optimal protocols (Cont.)</a:t>
            </a:r>
            <a:endParaRPr lang="ko-KR" altLang="en-US" dirty="0"/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/>
          </a:p>
        </p:txBody>
      </p:sp>
      <p:sp>
        <p:nvSpPr>
          <p:cNvPr id="9" name="내용 개체 틀 2"/>
          <p:cNvSpPr txBox="1">
            <a:spLocks/>
          </p:cNvSpPr>
          <p:nvPr/>
        </p:nvSpPr>
        <p:spPr>
          <a:xfrm>
            <a:off x="364067" y="2130425"/>
            <a:ext cx="639233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Tao protocol can approach the omniscient protocol and outperform existing human-designed protocols</a:t>
            </a:r>
          </a:p>
          <a:p>
            <a:endParaRPr lang="en-US" altLang="ko-KR" dirty="0"/>
          </a:p>
          <a:p>
            <a:r>
              <a:rPr lang="en-US" altLang="ko-KR" dirty="0"/>
              <a:t>Tao protocols can be used as tractable proxies for an optimal protocol</a:t>
            </a:r>
          </a:p>
          <a:p>
            <a:pPr lvl="1"/>
            <a:r>
              <a:rPr lang="en-US" altLang="ko-KR" dirty="0"/>
              <a:t>The ellipse representing one standard deviation of variation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271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2"/>
                </a:solidFill>
              </a:rPr>
              <a:t>Introduction</a:t>
            </a:r>
          </a:p>
          <a:p>
            <a:r>
              <a:rPr lang="en-US" altLang="ko-KR" dirty="0">
                <a:solidFill>
                  <a:schemeClr val="bg2"/>
                </a:solidFill>
              </a:rPr>
              <a:t>Tractable attempts at optimal protocols (Tao)</a:t>
            </a:r>
            <a:endParaRPr lang="en-US" altLang="ko-KR" dirty="0" smtClean="0">
              <a:solidFill>
                <a:schemeClr val="bg2"/>
              </a:solidFill>
            </a:endParaRPr>
          </a:p>
          <a:p>
            <a:r>
              <a:rPr lang="en-US" altLang="ko-KR" dirty="0" smtClean="0"/>
              <a:t>Experimental setup</a:t>
            </a:r>
          </a:p>
          <a:p>
            <a:r>
              <a:rPr lang="en-US" altLang="ko-KR" dirty="0" smtClean="0">
                <a:solidFill>
                  <a:schemeClr val="bg2"/>
                </a:solidFill>
              </a:rPr>
              <a:t>Investigating the learnability of congestion control</a:t>
            </a:r>
          </a:p>
          <a:p>
            <a:r>
              <a:rPr lang="en-US" altLang="ko-KR" dirty="0" smtClean="0">
                <a:solidFill>
                  <a:schemeClr val="bg2"/>
                </a:solidFill>
              </a:rPr>
              <a:t>Conclusion</a:t>
            </a:r>
            <a:endParaRPr lang="ko-KR" altLang="en-US" dirty="0">
              <a:solidFill>
                <a:schemeClr val="bg2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469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Experimental setup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Experimental procedure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ko-KR" dirty="0" smtClean="0"/>
              <a:t>Specifying a set of training scenarios</a:t>
            </a:r>
          </a:p>
          <a:p>
            <a:pPr marL="971550" lvl="1" indent="-514350">
              <a:buFont typeface="+mj-lt"/>
              <a:buAutoNum type="arabicPeriod"/>
            </a:pPr>
            <a:endParaRPr lang="en-US" altLang="ko-KR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altLang="ko-KR" dirty="0" smtClean="0"/>
              <a:t>Specifying an objective function</a:t>
            </a:r>
          </a:p>
          <a:p>
            <a:pPr marL="971550" lvl="1" indent="-514350">
              <a:buFont typeface="+mj-lt"/>
              <a:buAutoNum type="arabicPeriod"/>
            </a:pPr>
            <a:endParaRPr lang="en-US" altLang="ko-KR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altLang="ko-KR" dirty="0" smtClean="0"/>
              <a:t>Synthesizing </a:t>
            </a:r>
            <a:r>
              <a:rPr lang="en-US" altLang="ko-KR" dirty="0"/>
              <a:t>a congestion-control protocol that </a:t>
            </a:r>
            <a:r>
              <a:rPr lang="en-US" altLang="ko-KR" dirty="0" smtClean="0"/>
              <a:t>maximizes the </a:t>
            </a:r>
            <a:r>
              <a:rPr lang="en-US" altLang="ko-KR" dirty="0"/>
              <a:t>value of </a:t>
            </a:r>
            <a:r>
              <a:rPr lang="en-US" altLang="ko-KR" dirty="0" smtClean="0"/>
              <a:t>objective function (Protocol-design process)</a:t>
            </a:r>
          </a:p>
          <a:p>
            <a:pPr marL="971550" lvl="1" indent="-514350">
              <a:buFont typeface="+mj-lt"/>
              <a:buAutoNum type="arabicPeriod"/>
            </a:pPr>
            <a:endParaRPr lang="en-US" altLang="ko-KR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altLang="ko-KR" dirty="0" smtClean="0"/>
              <a:t>Specifying </a:t>
            </a:r>
            <a:r>
              <a:rPr lang="en-US" altLang="ko-KR" dirty="0"/>
              <a:t>the testing scenarios </a:t>
            </a:r>
            <a:r>
              <a:rPr lang="en-US" altLang="ko-KR" dirty="0" smtClean="0"/>
              <a:t>of network </a:t>
            </a:r>
            <a:r>
              <a:rPr lang="en-US" altLang="ko-KR" dirty="0"/>
              <a:t>configurations, which may be similar or dissimilar to </a:t>
            </a:r>
            <a:r>
              <a:rPr lang="en-US" altLang="ko-KR" dirty="0" smtClean="0"/>
              <a:t>the training </a:t>
            </a:r>
            <a:r>
              <a:rPr lang="en-US" altLang="ko-KR" dirty="0"/>
              <a:t>scenarios</a:t>
            </a:r>
            <a:endParaRPr lang="en-US" altLang="ko-KR" dirty="0" smtClean="0"/>
          </a:p>
          <a:p>
            <a:pPr marL="514350" indent="-514350">
              <a:buFont typeface="+mj-lt"/>
              <a:buAutoNum type="arabicPeriod"/>
            </a:pPr>
            <a:endParaRPr lang="ko-KR" altLang="en-US" sz="3200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311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Specifying a set of training scenarios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 training scenarios specify the set of network configurations</a:t>
            </a:r>
          </a:p>
          <a:p>
            <a:endParaRPr lang="en-US" altLang="ko-KR" dirty="0"/>
          </a:p>
          <a:p>
            <a:r>
              <a:rPr lang="en-US" altLang="ko-KR" dirty="0" smtClean="0"/>
              <a:t>A network configurations specifies</a:t>
            </a:r>
          </a:p>
          <a:p>
            <a:pPr lvl="1"/>
            <a:r>
              <a:rPr lang="en-US" altLang="ko-KR" dirty="0" smtClean="0"/>
              <a:t>The topology : the link speed and propagation delay of each link</a:t>
            </a:r>
          </a:p>
          <a:p>
            <a:pPr lvl="1"/>
            <a:r>
              <a:rPr lang="en-US" altLang="ko-KR" dirty="0" smtClean="0"/>
              <a:t>The locations and the paths of senders and receivers </a:t>
            </a:r>
          </a:p>
          <a:p>
            <a:pPr lvl="1"/>
            <a:r>
              <a:rPr lang="en-US" altLang="ko-KR" dirty="0" smtClean="0"/>
              <a:t>A model of the workload generated by the application running at each endpoint</a:t>
            </a:r>
          </a:p>
          <a:p>
            <a:pPr lvl="1"/>
            <a:r>
              <a:rPr lang="en-US" altLang="ko-KR" dirty="0" smtClean="0"/>
              <a:t>The buffer size and queueing discipline at each gateway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407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Specifying an objective function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Objective function</a:t>
            </a:r>
          </a:p>
          <a:p>
            <a:pPr lvl="1"/>
            <a:r>
              <a:rPr lang="en-US" altLang="ko-KR" dirty="0" smtClean="0"/>
              <a:t>Expressing the protocol designer’s figure of merit for the goodness of a congestion-control protocol</a:t>
            </a:r>
          </a:p>
          <a:p>
            <a:pPr lvl="2"/>
            <a:r>
              <a:rPr lang="en-US" altLang="ko-KR" dirty="0" err="1" smtClean="0"/>
              <a:t>E.g</a:t>
            </a:r>
            <a:r>
              <a:rPr lang="en-US" altLang="ko-KR" dirty="0" smtClean="0"/>
              <a:t>) flow completion time</a:t>
            </a:r>
          </a:p>
          <a:p>
            <a:pPr lvl="2"/>
            <a:endParaRPr lang="en-US" altLang="ko-KR" dirty="0" smtClean="0"/>
          </a:p>
          <a:p>
            <a:pPr lvl="1"/>
            <a:r>
              <a:rPr lang="en-US" altLang="ko-KR" dirty="0" smtClean="0"/>
              <a:t>In this study, they considered objective functions of the form</a:t>
            </a:r>
          </a:p>
          <a:p>
            <a:pPr lvl="1"/>
            <a:endParaRPr lang="en-US" altLang="ko-KR" b="1" dirty="0" smtClean="0"/>
          </a:p>
          <a:p>
            <a:pPr lvl="1"/>
            <a:endParaRPr lang="en-US" altLang="ko-KR" dirty="0" smtClean="0"/>
          </a:p>
          <a:p>
            <a:pPr lvl="2"/>
            <a:endParaRPr lang="en-US" altLang="ko-KR" dirty="0" smtClean="0"/>
          </a:p>
          <a:p>
            <a:pPr lvl="2"/>
            <a:r>
              <a:rPr lang="en-US" altLang="ko-KR" b="1" dirty="0" smtClean="0"/>
              <a:t>‘throughput’</a:t>
            </a:r>
            <a:r>
              <a:rPr lang="en-US" altLang="ko-KR" dirty="0" smtClean="0"/>
              <a:t> : average information transmission rate of a sender-receiver pair</a:t>
            </a:r>
          </a:p>
          <a:p>
            <a:pPr lvl="2"/>
            <a:r>
              <a:rPr lang="en-US" altLang="ko-KR" b="1" dirty="0" smtClean="0"/>
              <a:t>‘delay’ </a:t>
            </a:r>
            <a:r>
              <a:rPr lang="en-US" altLang="ko-KR" dirty="0" smtClean="0"/>
              <a:t>: average per-packet delay of packets in the connection, including propagation delay and queueing delay</a:t>
            </a:r>
          </a:p>
          <a:p>
            <a:pPr lvl="2"/>
            <a:r>
              <a:rPr lang="en-US" altLang="ko-KR" b="1" dirty="0" smtClean="0"/>
              <a:t>‘δ’</a:t>
            </a:r>
            <a:r>
              <a:rPr lang="en-US" altLang="ko-KR" dirty="0" smtClean="0"/>
              <a:t> : relative</a:t>
            </a:r>
            <a:r>
              <a:rPr lang="ko-KR" altLang="en-US" dirty="0" smtClean="0"/>
              <a:t> </a:t>
            </a:r>
            <a:r>
              <a:rPr lang="en-US" altLang="ko-KR" dirty="0" smtClean="0"/>
              <a:t>preference between high throughput and low delay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13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911" y="4001294"/>
            <a:ext cx="4908177" cy="81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59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Protocol-design process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 smtClean="0"/>
              <a:t>Remy models a congestion-control protocol as a set of match-action rules, mapping between the state maintained by the sender and an action to be executed</a:t>
            </a:r>
          </a:p>
          <a:p>
            <a:pPr lvl="1"/>
            <a:r>
              <a:rPr lang="en-US" altLang="ko-KR" b="1" dirty="0" smtClean="0"/>
              <a:t>State</a:t>
            </a:r>
            <a:r>
              <a:rPr lang="en-US" altLang="ko-KR" dirty="0" smtClean="0"/>
              <a:t> : tracks a small set of congestion signals, updated on every acknowledgment</a:t>
            </a:r>
          </a:p>
          <a:p>
            <a:pPr lvl="1"/>
            <a:r>
              <a:rPr lang="en-US" altLang="ko-KR" b="1" dirty="0" smtClean="0"/>
              <a:t>Action</a:t>
            </a:r>
            <a:r>
              <a:rPr lang="en-US" altLang="ko-KR" dirty="0" smtClean="0"/>
              <a:t> : specifies changes in the behavior of the congestion-control protocol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Remy searches for the mapping that maximizes the average value of the objective function </a:t>
            </a:r>
          </a:p>
          <a:p>
            <a:pPr marL="457200" lvl="1" indent="0">
              <a:buNone/>
            </a:pP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Remy then simulates the protocol on the training scenarios</a:t>
            </a:r>
          </a:p>
          <a:p>
            <a:pPr lvl="1"/>
            <a:r>
              <a:rPr lang="en-US" altLang="ko-KR" dirty="0" smtClean="0"/>
              <a:t>Refine the mapping by the result of simulation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pPr lvl="1"/>
            <a:endParaRPr lang="en-US" altLang="ko-KR" dirty="0" smtClean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Wireless Data Communications Lab.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237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Protocol-design </a:t>
            </a:r>
            <a:r>
              <a:rPr lang="en-US" altLang="ko-KR" dirty="0" smtClean="0"/>
              <a:t>process </a:t>
            </a:r>
            <a:r>
              <a:rPr lang="en-US" altLang="ko-KR" dirty="0"/>
              <a:t>(cont.)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For the experiments, a Remy tracks these for signals</a:t>
            </a:r>
          </a:p>
          <a:p>
            <a:pPr lvl="1"/>
            <a:r>
              <a:rPr lang="en-US" altLang="ko-KR" b="1" i="1" dirty="0" err="1" smtClean="0"/>
              <a:t>Rec_ewma</a:t>
            </a:r>
            <a:r>
              <a:rPr lang="en-US" altLang="ko-KR" dirty="0" smtClean="0"/>
              <a:t> : an exponential-weighted moving average (EWMA) of </a:t>
            </a:r>
            <a:r>
              <a:rPr lang="en-US" altLang="ko-KR" dirty="0" err="1" smtClean="0"/>
              <a:t>interarrival</a:t>
            </a:r>
            <a:r>
              <a:rPr lang="en-US" altLang="ko-KR" dirty="0" smtClean="0"/>
              <a:t> time between new ACKs received</a:t>
            </a:r>
          </a:p>
          <a:p>
            <a:pPr lvl="2"/>
            <a:r>
              <a:rPr lang="en-US" altLang="ko-KR" dirty="0" smtClean="0"/>
              <a:t>Weight of 1/8 for new samples</a:t>
            </a:r>
          </a:p>
          <a:p>
            <a:pPr lvl="1"/>
            <a:endParaRPr lang="en-US" altLang="ko-KR" dirty="0"/>
          </a:p>
          <a:p>
            <a:pPr lvl="1"/>
            <a:r>
              <a:rPr lang="en-US" altLang="ko-KR" b="1" i="1" dirty="0" err="1" smtClean="0"/>
              <a:t>Slow_rec_ewma</a:t>
            </a:r>
            <a:r>
              <a:rPr lang="en-US" altLang="ko-KR" i="1" dirty="0" smtClean="0"/>
              <a:t> </a:t>
            </a:r>
            <a:r>
              <a:rPr lang="en-US" altLang="ko-KR" dirty="0" smtClean="0"/>
              <a:t>: the same as </a:t>
            </a:r>
            <a:r>
              <a:rPr lang="en-US" altLang="ko-KR" dirty="0" err="1" smtClean="0"/>
              <a:t>rec_ewma</a:t>
            </a:r>
            <a:r>
              <a:rPr lang="en-US" altLang="ko-KR" dirty="0" smtClean="0"/>
              <a:t>, but with a weight of 1/256 new samples</a:t>
            </a:r>
          </a:p>
          <a:p>
            <a:pPr lvl="1"/>
            <a:endParaRPr lang="en-US" altLang="ko-KR" dirty="0"/>
          </a:p>
          <a:p>
            <a:pPr lvl="1"/>
            <a:r>
              <a:rPr lang="en-US" altLang="ko-KR" b="1" i="1" dirty="0" err="1" smtClean="0"/>
              <a:t>Send_ewma</a:t>
            </a:r>
            <a:r>
              <a:rPr lang="en-US" altLang="ko-KR" dirty="0" smtClean="0"/>
              <a:t> : EWMA of the inter-send time between sender timestamps echoed in the received ACKs</a:t>
            </a:r>
          </a:p>
          <a:p>
            <a:pPr lvl="1"/>
            <a:endParaRPr lang="en-US" altLang="ko-KR" dirty="0"/>
          </a:p>
          <a:p>
            <a:pPr lvl="1"/>
            <a:r>
              <a:rPr lang="en-US" altLang="ko-KR" b="1" i="1" dirty="0" err="1" smtClean="0"/>
              <a:t>Rtt_ratio</a:t>
            </a:r>
            <a:r>
              <a:rPr lang="en-US" altLang="ko-KR" dirty="0" smtClean="0"/>
              <a:t> : the ratio between the most recent RTT and the minimum RTT seen during the current connection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583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Specifying the testing scenarios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Evaluation procedure</a:t>
            </a:r>
          </a:p>
          <a:p>
            <a:pPr lvl="1"/>
            <a:r>
              <a:rPr lang="en-US" altLang="ko-KR" dirty="0" smtClean="0"/>
              <a:t>All evaluations are performed in the ns-2 simulator </a:t>
            </a:r>
          </a:p>
          <a:p>
            <a:pPr lvl="1"/>
            <a:endParaRPr lang="en-US" altLang="ko-KR" dirty="0"/>
          </a:p>
          <a:p>
            <a:pPr lvl="1"/>
            <a:r>
              <a:rPr lang="en-US" altLang="ko-KR" dirty="0" smtClean="0"/>
              <a:t>Comparing the performance of below protocols for measuring how faithfully protocol designers need to understand the network</a:t>
            </a:r>
          </a:p>
          <a:p>
            <a:pPr lvl="2"/>
            <a:r>
              <a:rPr lang="en-US" altLang="ko-KR" dirty="0" smtClean="0"/>
              <a:t>Accurate models of the network</a:t>
            </a:r>
          </a:p>
          <a:p>
            <a:pPr lvl="2"/>
            <a:r>
              <a:rPr lang="en-US" altLang="ko-KR" dirty="0" smtClean="0"/>
              <a:t>Various kinds of imperfect models</a:t>
            </a:r>
          </a:p>
          <a:p>
            <a:pPr lvl="1"/>
            <a:endParaRPr lang="en-US" altLang="ko-KR" dirty="0"/>
          </a:p>
          <a:p>
            <a:pPr lvl="1"/>
            <a:r>
              <a:rPr lang="en-US" altLang="ko-KR" dirty="0" smtClean="0"/>
              <a:t>For reference, they also compare the Tao protocols with two common schemes</a:t>
            </a:r>
          </a:p>
          <a:p>
            <a:pPr lvl="2"/>
            <a:r>
              <a:rPr lang="en-US" altLang="ko-KR" dirty="0" smtClean="0"/>
              <a:t>TCP Cubic : default congestion-control protocol in Linux</a:t>
            </a:r>
          </a:p>
          <a:p>
            <a:pPr lvl="2"/>
            <a:r>
              <a:rPr lang="en-US" altLang="ko-KR" dirty="0" smtClean="0"/>
              <a:t>Cubic over </a:t>
            </a:r>
            <a:r>
              <a:rPr lang="en-US" altLang="ko-KR" dirty="0" err="1" smtClean="0"/>
              <a:t>sfqCoDel</a:t>
            </a:r>
            <a:r>
              <a:rPr lang="en-US" altLang="ko-KR" dirty="0" smtClean="0"/>
              <a:t> : scheduling algorithm runs on bottleneck routers 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80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>
                <a:solidFill>
                  <a:schemeClr val="bg2"/>
                </a:solidFill>
              </a:rPr>
              <a:t>Introduction</a:t>
            </a:r>
          </a:p>
          <a:p>
            <a:r>
              <a:rPr lang="en-US" altLang="ko-KR" dirty="0">
                <a:solidFill>
                  <a:schemeClr val="bg2"/>
                </a:solidFill>
              </a:rPr>
              <a:t>Tractable attempts at optimal protocols (Tao)</a:t>
            </a:r>
            <a:endParaRPr lang="en-US" altLang="ko-KR" dirty="0" smtClean="0">
              <a:solidFill>
                <a:schemeClr val="bg2"/>
              </a:solidFill>
            </a:endParaRPr>
          </a:p>
          <a:p>
            <a:r>
              <a:rPr lang="en-US" altLang="ko-KR" dirty="0" smtClean="0">
                <a:solidFill>
                  <a:schemeClr val="bg2"/>
                </a:solidFill>
              </a:rPr>
              <a:t>Experimental setup</a:t>
            </a:r>
          </a:p>
          <a:p>
            <a:r>
              <a:rPr lang="en-US" altLang="ko-KR" dirty="0" smtClean="0"/>
              <a:t>Investigating the learnability of congestion control</a:t>
            </a:r>
          </a:p>
          <a:p>
            <a:pPr lvl="1"/>
            <a:r>
              <a:rPr lang="en-US" altLang="ko-KR" dirty="0" smtClean="0"/>
              <a:t>Knowledge of link speed</a:t>
            </a:r>
          </a:p>
          <a:p>
            <a:pPr lvl="1"/>
            <a:r>
              <a:rPr lang="en-US" altLang="ko-KR" dirty="0"/>
              <a:t>Knowledge of the degree of </a:t>
            </a:r>
            <a:r>
              <a:rPr lang="en-US" altLang="ko-KR" dirty="0" smtClean="0"/>
              <a:t>multiplexing</a:t>
            </a:r>
          </a:p>
          <a:p>
            <a:pPr lvl="1"/>
            <a:r>
              <a:rPr lang="en-US" altLang="ko-KR" dirty="0"/>
              <a:t>Knowledge of propagation </a:t>
            </a:r>
            <a:r>
              <a:rPr lang="en-US" altLang="ko-KR" dirty="0" smtClean="0"/>
              <a:t>delays</a:t>
            </a:r>
          </a:p>
          <a:p>
            <a:pPr lvl="1"/>
            <a:r>
              <a:rPr lang="en-US" altLang="ko-KR" dirty="0"/>
              <a:t>Structural </a:t>
            </a:r>
            <a:r>
              <a:rPr lang="en-US" altLang="ko-KR" dirty="0" smtClean="0"/>
              <a:t>knowledge</a:t>
            </a:r>
          </a:p>
          <a:p>
            <a:pPr lvl="1"/>
            <a:r>
              <a:rPr lang="en-US" altLang="ko-KR" dirty="0"/>
              <a:t>Knowledge about incumbent endpoints</a:t>
            </a:r>
            <a:endParaRPr lang="en-US" altLang="ko-KR" dirty="0" smtClean="0"/>
          </a:p>
          <a:p>
            <a:r>
              <a:rPr lang="en-US" altLang="ko-KR" dirty="0" smtClean="0">
                <a:solidFill>
                  <a:schemeClr val="bg2"/>
                </a:solidFill>
              </a:rPr>
              <a:t>Conclusion</a:t>
            </a:r>
            <a:endParaRPr lang="ko-KR" altLang="en-US" dirty="0">
              <a:solidFill>
                <a:schemeClr val="bg2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740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Knowledge of link speed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6012543" cy="4351338"/>
          </a:xfrm>
        </p:spPr>
        <p:txBody>
          <a:bodyPr/>
          <a:lstStyle/>
          <a:p>
            <a:r>
              <a:rPr lang="en-US" altLang="ko-KR" dirty="0" smtClean="0"/>
              <a:t>Are</a:t>
            </a:r>
            <a:r>
              <a:rPr lang="ko-KR" altLang="en-US" dirty="0" smtClean="0"/>
              <a:t> </a:t>
            </a:r>
            <a:r>
              <a:rPr lang="en-US" altLang="ko-KR" dirty="0" smtClean="0"/>
              <a:t>“one size fits all” protocols inherently at a disadvantage, because of a tradeoff between the “operating range” of a protocol and its performance?</a:t>
            </a:r>
          </a:p>
          <a:p>
            <a:endParaRPr lang="en-US" altLang="ko-KR" dirty="0"/>
          </a:p>
          <a:p>
            <a:pPr marL="457200" lvl="1" indent="0">
              <a:buNone/>
            </a:pP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18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1208" y="1870075"/>
            <a:ext cx="5140792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01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Knowledge of link </a:t>
            </a:r>
            <a:r>
              <a:rPr lang="en-US" altLang="ko-KR" dirty="0" smtClean="0"/>
              <a:t>speed (Cont.)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Wireless Data Communications Lab.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19</a:t>
            </a:fld>
            <a:endParaRPr lang="ko-KR" altLang="en-US"/>
          </a:p>
        </p:txBody>
      </p:sp>
      <p:pic>
        <p:nvPicPr>
          <p:cNvPr id="7" name="내용 개체 틀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185" y="1615394"/>
            <a:ext cx="5665015" cy="4561569"/>
          </a:xfrm>
          <a:prstGeom prst="rect">
            <a:avLst/>
          </a:prstGeom>
        </p:spPr>
      </p:pic>
      <p:sp>
        <p:nvSpPr>
          <p:cNvPr id="8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5998029" cy="4351338"/>
          </a:xfrm>
        </p:spPr>
        <p:txBody>
          <a:bodyPr/>
          <a:lstStyle/>
          <a:p>
            <a:r>
              <a:rPr lang="en-US" altLang="ko-KR" dirty="0" smtClean="0"/>
              <a:t>The improvements in objective from narrowing down the operating range were modest</a:t>
            </a:r>
          </a:p>
          <a:p>
            <a:pPr lvl="1"/>
            <a:r>
              <a:rPr lang="en-US" altLang="ko-KR" dirty="0" smtClean="0"/>
              <a:t>Though optimizing </a:t>
            </a:r>
            <a:r>
              <a:rPr lang="en-US" altLang="ko-KR" dirty="0"/>
              <a:t>for a smaller range did help modestly over that </a:t>
            </a:r>
            <a:r>
              <a:rPr lang="en-US" altLang="ko-KR" dirty="0" smtClean="0"/>
              <a:t>range</a:t>
            </a:r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6694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223171" cy="1281113"/>
          </a:xfrm>
        </p:spPr>
        <p:txBody>
          <a:bodyPr/>
          <a:lstStyle/>
          <a:p>
            <a:r>
              <a:rPr lang="en-US" altLang="ko-KR" dirty="0"/>
              <a:t>Knowledge of the degree of </a:t>
            </a:r>
            <a:r>
              <a:rPr lang="en-US" altLang="ko-KR" dirty="0" smtClean="0"/>
              <a:t>multiplexing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1" y="1825625"/>
            <a:ext cx="5983513" cy="4351338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Congestion-control protocols have to cope with uncertainty in the degree of multiplexing </a:t>
            </a:r>
          </a:p>
          <a:p>
            <a:pPr lvl="1"/>
            <a:r>
              <a:rPr lang="en-US" altLang="ko-KR" dirty="0" smtClean="0"/>
              <a:t>from one use to the next even when running on a network with a fixed and known topology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Evaluate whether it is possible to learn a protocol that is robust to such uncertainty</a:t>
            </a:r>
          </a:p>
          <a:p>
            <a:pPr lvl="1"/>
            <a:r>
              <a:rPr lang="en-US" altLang="ko-KR" dirty="0" smtClean="0"/>
              <a:t>Increasing the degrees of multiplexing</a:t>
            </a:r>
          </a:p>
          <a:p>
            <a:pPr lvl="1"/>
            <a:r>
              <a:rPr lang="en-US" altLang="ko-KR" dirty="0" smtClean="0"/>
              <a:t>Dumbbell topology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20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1715" y="1825625"/>
            <a:ext cx="5370286" cy="409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2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6917" y="3085521"/>
            <a:ext cx="5087603" cy="3817818"/>
          </a:xfrm>
          <a:prstGeom prst="rect">
            <a:avLst/>
          </a:prstGeom>
        </p:spPr>
      </p:pic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72457" y="2999109"/>
            <a:ext cx="4859694" cy="390422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65114" cy="1325563"/>
          </a:xfrm>
        </p:spPr>
        <p:txBody>
          <a:bodyPr/>
          <a:lstStyle/>
          <a:p>
            <a:r>
              <a:rPr lang="en-US" altLang="ko-KR" dirty="0"/>
              <a:t>Knowledge of the degree of </a:t>
            </a:r>
            <a:r>
              <a:rPr lang="en-US" altLang="ko-KR" dirty="0" smtClean="0"/>
              <a:t>multiplexing (Cont.)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21</a:t>
            </a:fld>
            <a:endParaRPr lang="ko-KR" altLang="en-US"/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Results for two cases</a:t>
            </a:r>
          </a:p>
          <a:p>
            <a:pPr lvl="1"/>
            <a:r>
              <a:rPr lang="en-US" altLang="ko-KR" dirty="0" smtClean="0"/>
              <a:t>Buffer size of five times the bandwidth-delay product</a:t>
            </a:r>
          </a:p>
          <a:p>
            <a:pPr lvl="1"/>
            <a:r>
              <a:rPr lang="en-US" altLang="ko-KR" dirty="0" smtClean="0"/>
              <a:t>The link doesn’t drop any packet</a:t>
            </a:r>
          </a:p>
        </p:txBody>
      </p:sp>
    </p:spTree>
    <p:extLst>
      <p:ext uri="{BB962C8B-B14F-4D97-AF65-F5344CB8AC3E}">
        <p14:creationId xmlns:p14="http://schemas.microsoft.com/office/powerpoint/2010/main" val="212568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65114" cy="1325563"/>
          </a:xfrm>
        </p:spPr>
        <p:txBody>
          <a:bodyPr/>
          <a:lstStyle/>
          <a:p>
            <a:r>
              <a:rPr lang="en-US" altLang="ko-KR" dirty="0"/>
              <a:t>Knowledge of the degree of multiplexing (Cont.)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22</a:t>
            </a:fld>
            <a:endParaRPr lang="ko-KR" altLang="en-US"/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Prior knowledge of the expected degree of multiplexing is beneficial when designing a congestion-control protocol</a:t>
            </a:r>
          </a:p>
          <a:p>
            <a:pPr lvl="1"/>
            <a:r>
              <a:rPr lang="en-US" altLang="ko-KR" dirty="0" smtClean="0"/>
              <a:t>Unlike with link speed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586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Knowledge of propagation </a:t>
            </a:r>
            <a:r>
              <a:rPr lang="en-US" altLang="ko-KR" dirty="0" smtClean="0"/>
              <a:t>delays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6172200" cy="4351338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Today, some specialized congestion-control protocols are tailored for networks with</a:t>
            </a:r>
          </a:p>
          <a:p>
            <a:pPr lvl="1"/>
            <a:r>
              <a:rPr lang="en-US" altLang="ko-KR" dirty="0" smtClean="0"/>
              <a:t>Either large propagation delays or short delays</a:t>
            </a:r>
          </a:p>
          <a:p>
            <a:endParaRPr lang="en-US" altLang="ko-KR" dirty="0"/>
          </a:p>
          <a:p>
            <a:r>
              <a:rPr lang="en-US" altLang="ko-KR" dirty="0" smtClean="0"/>
              <a:t>Evaluate whether it is possible to design a single congestion-control protocol with good performance </a:t>
            </a:r>
          </a:p>
          <a:p>
            <a:pPr lvl="1"/>
            <a:r>
              <a:rPr lang="en-US" altLang="ko-KR" dirty="0" smtClean="0"/>
              <a:t>Without making strong assumptions about the propagation delay a priori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23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5971" y="2174873"/>
            <a:ext cx="5181600" cy="349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18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Knowledge of propagation </a:t>
            </a:r>
            <a:r>
              <a:rPr lang="en-US" altLang="ko-KR" dirty="0" smtClean="0"/>
              <a:t>delays (Cont.)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6012543" cy="4351338"/>
          </a:xfrm>
        </p:spPr>
        <p:txBody>
          <a:bodyPr/>
          <a:lstStyle/>
          <a:p>
            <a:r>
              <a:rPr lang="en-US" altLang="ko-KR" dirty="0" smtClean="0"/>
              <a:t>Adding a little diversity to the training results in performance over the 1-300 </a:t>
            </a:r>
            <a:r>
              <a:rPr lang="en-US" altLang="ko-KR" dirty="0" err="1" smtClean="0"/>
              <a:t>ms</a:t>
            </a:r>
            <a:r>
              <a:rPr lang="en-US" altLang="ko-KR" dirty="0" smtClean="0"/>
              <a:t> range </a:t>
            </a:r>
          </a:p>
          <a:p>
            <a:pPr lvl="1"/>
            <a:r>
              <a:rPr lang="en-US" altLang="ko-KR" dirty="0" smtClean="0"/>
              <a:t>145 – 155 </a:t>
            </a:r>
            <a:r>
              <a:rPr lang="en-US" altLang="ko-KR" dirty="0" err="1" smtClean="0"/>
              <a:t>ms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en-US" altLang="ko-KR" dirty="0" smtClean="0"/>
              <a:t>Prior knowledge of the propagation delay of a target network may not be particularly necessary or valuable to the protocol designer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24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575" y="2047081"/>
            <a:ext cx="5305425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95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Structural </a:t>
            </a:r>
            <a:r>
              <a:rPr lang="en-US" altLang="ko-KR" dirty="0" smtClean="0"/>
              <a:t>knowledge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25</a:t>
            </a:fld>
            <a:endParaRPr lang="ko-KR" altLang="en-US"/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Protocol designers expect that they can reason about the performance of a distributed network algorithm by modeling the network as something simpler than it is</a:t>
            </a:r>
          </a:p>
          <a:p>
            <a:endParaRPr lang="en-US" altLang="ko-KR" dirty="0"/>
          </a:p>
          <a:p>
            <a:r>
              <a:rPr lang="en-US" altLang="ko-KR" dirty="0" smtClean="0"/>
              <a:t>To capture that intuition by studying how difficult it is to learn a congestion-control protocol for a more-complicated network, given a simplified model of that network’s structure</a:t>
            </a:r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4503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Structural </a:t>
            </a:r>
            <a:r>
              <a:rPr lang="en-US" altLang="ko-KR" dirty="0" smtClean="0"/>
              <a:t>knowledge (Cont.)</a:t>
            </a:r>
            <a:endParaRPr lang="ko-KR" altLang="en-US" dirty="0"/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657" y="4001294"/>
            <a:ext cx="5858825" cy="1853407"/>
          </a:xfrm>
          <a:prstGeom prst="rect">
            <a:avLst/>
          </a:prstGeom>
        </p:spPr>
      </p:pic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26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9437" y="4122057"/>
            <a:ext cx="6379906" cy="1425065"/>
          </a:xfrm>
          <a:prstGeom prst="rect">
            <a:avLst/>
          </a:prstGeom>
        </p:spPr>
      </p:pic>
      <p:sp>
        <p:nvSpPr>
          <p:cNvPr id="8" name="내용 개체 틀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Simulated a network with two bottlenecks in parking-lot topology</a:t>
            </a:r>
          </a:p>
          <a:p>
            <a:pPr lvl="1"/>
            <a:r>
              <a:rPr lang="en-US" altLang="ko-KR" dirty="0" smtClean="0"/>
              <a:t>Flow 1 crosses both links ( both bottlenecks )</a:t>
            </a:r>
          </a:p>
          <a:p>
            <a:pPr lvl="1"/>
            <a:r>
              <a:rPr lang="en-US" altLang="ko-KR" dirty="0" smtClean="0"/>
              <a:t>Flow 1 contends Flow 2 &amp; Flow 3 at each bottleneck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979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Structural </a:t>
            </a:r>
            <a:r>
              <a:rPr lang="en-US" altLang="ko-KR" dirty="0" smtClean="0"/>
              <a:t>knowledge (Cont.)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27</a:t>
            </a:fld>
            <a:endParaRPr lang="ko-KR" altLang="en-US"/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21714" y="1690688"/>
            <a:ext cx="5529076" cy="4351338"/>
          </a:xfrm>
          <a:prstGeom prst="rect">
            <a:avLst/>
          </a:prstGeom>
        </p:spPr>
      </p:pic>
      <p:sp>
        <p:nvSpPr>
          <p:cNvPr id="7" name="내용 개체 틀 2"/>
          <p:cNvSpPr txBox="1">
            <a:spLocks/>
          </p:cNvSpPr>
          <p:nvPr/>
        </p:nvSpPr>
        <p:spPr>
          <a:xfrm>
            <a:off x="838200" y="1825625"/>
            <a:ext cx="5983514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Results for Flow 1</a:t>
            </a:r>
          </a:p>
          <a:p>
            <a:pPr lvl="1"/>
            <a:r>
              <a:rPr lang="en-US" altLang="ko-KR" dirty="0" smtClean="0"/>
              <a:t>Shaded area is the full locus of throughputs seen by Flow 1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en-US" altLang="ko-KR" dirty="0" smtClean="0"/>
              <a:t>A congestion-control protocol designed for a simplified model of the network’s structure will experience a small penalty to its performance</a:t>
            </a:r>
          </a:p>
          <a:p>
            <a:endParaRPr lang="en-US" altLang="ko-KR" dirty="0"/>
          </a:p>
          <a:p>
            <a:r>
              <a:rPr lang="en-US" altLang="ko-KR" dirty="0" smtClean="0"/>
              <a:t>Understanding the true network in all its complexity may not be crucial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2948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Knowledge about incumbent endpoints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28</a:t>
            </a:fld>
            <a:endParaRPr lang="ko-KR" altLang="en-US"/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On the broad Internet today, cross-traffic will typically be the product of traditional loss-triggered TCP congestion-control protocol</a:t>
            </a:r>
          </a:p>
          <a:p>
            <a:pPr lvl="1"/>
            <a:r>
              <a:rPr lang="en-US" altLang="ko-KR" dirty="0" err="1" smtClean="0"/>
              <a:t>NewReno</a:t>
            </a:r>
            <a:r>
              <a:rPr lang="en-US" altLang="ko-KR" dirty="0" smtClean="0"/>
              <a:t> or Cubic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Ideally, a newly-designed protocol would </a:t>
            </a:r>
          </a:p>
          <a:p>
            <a:pPr lvl="1"/>
            <a:r>
              <a:rPr lang="en-US" altLang="ko-KR" dirty="0"/>
              <a:t>P</a:t>
            </a:r>
            <a:r>
              <a:rPr lang="en-US" altLang="ko-KR" dirty="0" smtClean="0"/>
              <a:t>erform well when interacting with other endpoints running same protocol</a:t>
            </a:r>
          </a:p>
          <a:p>
            <a:pPr lvl="1"/>
            <a:r>
              <a:rPr lang="en-US" altLang="ko-KR" dirty="0" smtClean="0"/>
              <a:t>Share a network with incumbent endpoints running traditional TCP</a:t>
            </a:r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90529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Knowledge about incumbent endpoints (Cont.)</a:t>
            </a:r>
            <a:endParaRPr lang="ko-KR" altLang="en-US" dirty="0"/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37988" y="1870075"/>
            <a:ext cx="5354012" cy="4071938"/>
          </a:xfrm>
          <a:prstGeom prst="rect">
            <a:avLst/>
          </a:prstGeom>
        </p:spPr>
      </p:pic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29</a:t>
            </a:fld>
            <a:endParaRPr lang="ko-KR" altLang="en-US"/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838200" y="1825625"/>
            <a:ext cx="5998029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What are the consequences of building “TCP-awareness” into a protocol?</a:t>
            </a:r>
          </a:p>
          <a:p>
            <a:endParaRPr lang="en-US" altLang="ko-KR" dirty="0"/>
          </a:p>
          <a:p>
            <a:r>
              <a:rPr lang="en-US" altLang="ko-KR" dirty="0" smtClean="0"/>
              <a:t>By designing two Tao protocols</a:t>
            </a:r>
          </a:p>
          <a:p>
            <a:pPr lvl="1"/>
            <a:r>
              <a:rPr lang="en-US" altLang="ko-KR" b="1" dirty="0" smtClean="0"/>
              <a:t>TCP-Naïve</a:t>
            </a:r>
            <a:r>
              <a:rPr lang="en-US" altLang="ko-KR" dirty="0" smtClean="0"/>
              <a:t> : competing against cross-traffic would be from the same TCP-Naïve protocol</a:t>
            </a:r>
          </a:p>
          <a:p>
            <a:pPr lvl="1"/>
            <a:endParaRPr lang="en-US" altLang="ko-KR" dirty="0" smtClean="0"/>
          </a:p>
          <a:p>
            <a:pPr lvl="1"/>
            <a:r>
              <a:rPr lang="en-US" altLang="ko-KR" b="1" dirty="0" smtClean="0"/>
              <a:t>TCP-Aware</a:t>
            </a:r>
            <a:r>
              <a:rPr lang="en-US" altLang="ko-KR" dirty="0" smtClean="0"/>
              <a:t> : competing against cross-traffic was from traditional TCP half the time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7254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Knowledge about incumbent endpoints (Cont.)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30</a:t>
            </a:fld>
            <a:endParaRPr lang="ko-KR" altLang="en-US"/>
          </a:p>
        </p:txBody>
      </p:sp>
      <p:pic>
        <p:nvPicPr>
          <p:cNvPr id="7" name="내용 개체 틀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64470" y="1690688"/>
            <a:ext cx="5075174" cy="4351338"/>
          </a:xfrm>
          <a:prstGeom prst="rect">
            <a:avLst/>
          </a:prstGeom>
        </p:spPr>
      </p:pic>
      <p:sp>
        <p:nvSpPr>
          <p:cNvPr id="9" name="내용 개체 틀 2"/>
          <p:cNvSpPr txBox="1">
            <a:spLocks/>
          </p:cNvSpPr>
          <p:nvPr/>
        </p:nvSpPr>
        <p:spPr>
          <a:xfrm>
            <a:off x="838200" y="1825625"/>
            <a:ext cx="5969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Compete only with cross-traffic from the same protocol 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In this homogeneous setting, adding TCP-Aware to a Tao protocol builds up standing queues</a:t>
            </a:r>
          </a:p>
          <a:p>
            <a:pPr lvl="1"/>
            <a:r>
              <a:rPr lang="en-US" altLang="ko-KR" dirty="0" smtClean="0"/>
              <a:t>more than doubling the queueing delay without affecting throughput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086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Knowledge about incumbent endpoints (Cont.)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31</a:t>
            </a:fld>
            <a:endParaRPr lang="ko-KR" altLang="en-US"/>
          </a:p>
        </p:txBody>
      </p:sp>
      <p:sp>
        <p:nvSpPr>
          <p:cNvPr id="9" name="내용 개체 틀 2"/>
          <p:cNvSpPr txBox="1">
            <a:spLocks/>
          </p:cNvSpPr>
          <p:nvPr/>
        </p:nvSpPr>
        <p:spPr>
          <a:xfrm>
            <a:off x="838200" y="1825625"/>
            <a:ext cx="599802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Compete with TCP </a:t>
            </a:r>
            <a:r>
              <a:rPr lang="en-US" altLang="ko-KR" dirty="0" err="1" smtClean="0"/>
              <a:t>NewReno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TCP-Naive is squeezed out and doesn’t get fair share of the link</a:t>
            </a:r>
          </a:p>
          <a:p>
            <a:pPr lvl="1"/>
            <a:r>
              <a:rPr lang="en-US" altLang="ko-KR" dirty="0" smtClean="0"/>
              <a:t>TCP-Aware gets fair share of the link and reduces the queueing delay</a:t>
            </a:r>
          </a:p>
          <a:p>
            <a:pPr lvl="2"/>
            <a:r>
              <a:rPr lang="en-US" altLang="ko-KR" dirty="0" smtClean="0"/>
              <a:t>Both by itself and by TCP </a:t>
            </a:r>
            <a:r>
              <a:rPr lang="en-US" altLang="ko-KR" dirty="0" err="1" smtClean="0"/>
              <a:t>NewReno</a:t>
            </a:r>
            <a:endParaRPr lang="en-US" altLang="ko-KR" dirty="0" smtClean="0"/>
          </a:p>
          <a:p>
            <a:pPr lvl="2"/>
            <a:endParaRPr lang="en-US" altLang="ko-KR" dirty="0"/>
          </a:p>
          <a:p>
            <a:pPr marL="0" indent="0">
              <a:buNone/>
            </a:pPr>
            <a:r>
              <a:rPr lang="en-US" altLang="ko-KR" dirty="0" smtClean="0"/>
              <a:t> </a:t>
            </a:r>
          </a:p>
          <a:p>
            <a:pPr marL="0" indent="0">
              <a:buNone/>
            </a:pPr>
            <a:endParaRPr lang="ko-KR" altLang="en-US" dirty="0"/>
          </a:p>
        </p:txBody>
      </p:sp>
      <p:grpSp>
        <p:nvGrpSpPr>
          <p:cNvPr id="7" name="그룹 6"/>
          <p:cNvGrpSpPr/>
          <p:nvPr/>
        </p:nvGrpSpPr>
        <p:grpSpPr>
          <a:xfrm>
            <a:off x="6836229" y="1327831"/>
            <a:ext cx="5291006" cy="4381758"/>
            <a:chOff x="6671488" y="1690688"/>
            <a:chExt cx="5291006" cy="4381758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52344" y="1690688"/>
              <a:ext cx="5010150" cy="4381758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71488" y="3016251"/>
              <a:ext cx="329482" cy="13752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904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2"/>
                </a:solidFill>
              </a:rPr>
              <a:t>Introduction</a:t>
            </a:r>
          </a:p>
          <a:p>
            <a:r>
              <a:rPr lang="en-US" altLang="ko-KR" dirty="0">
                <a:solidFill>
                  <a:schemeClr val="bg2"/>
                </a:solidFill>
              </a:rPr>
              <a:t>Tractable attempts at optimal protocols (Tao)</a:t>
            </a:r>
            <a:endParaRPr lang="en-US" altLang="ko-KR" dirty="0" smtClean="0">
              <a:solidFill>
                <a:schemeClr val="bg2"/>
              </a:solidFill>
            </a:endParaRPr>
          </a:p>
          <a:p>
            <a:r>
              <a:rPr lang="en-US" altLang="ko-KR" dirty="0" smtClean="0">
                <a:solidFill>
                  <a:schemeClr val="bg2"/>
                </a:solidFill>
              </a:rPr>
              <a:t>Experimental setup</a:t>
            </a:r>
          </a:p>
          <a:p>
            <a:r>
              <a:rPr lang="en-US" altLang="ko-KR" dirty="0" smtClean="0">
                <a:solidFill>
                  <a:schemeClr val="bg2"/>
                </a:solidFill>
              </a:rPr>
              <a:t>Investigating the learnability of congestion control</a:t>
            </a:r>
          </a:p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065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This study represents an early step towards a rigorous understanding of the tradeoffs and compromises of network protocol design</a:t>
            </a:r>
          </a:p>
          <a:p>
            <a:pPr lvl="1"/>
            <a:r>
              <a:rPr lang="en-US" altLang="ko-KR" dirty="0" smtClean="0"/>
              <a:t>It may be acceptable to simplify some characteristics of the network</a:t>
            </a:r>
          </a:p>
          <a:p>
            <a:pPr lvl="2"/>
            <a:r>
              <a:rPr lang="en-US" altLang="ko-KR" smtClean="0"/>
              <a:t>Topology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In contrast, features such as the degree of multiplexing and the aggressiveness of contending endpoints were important to capture</a:t>
            </a:r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034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Much remains to be understood about the protocol-design problem before computer-generated protocols will be practically deployable across the broad Internet</a:t>
            </a:r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In the future, they envision network protocols will be developed mechanistically from first principles</a:t>
            </a:r>
          </a:p>
          <a:p>
            <a:pPr lvl="1"/>
            <a:r>
              <a:rPr lang="en-US" altLang="ko-KR" dirty="0" smtClean="0"/>
              <a:t>With human designers documenting objectives</a:t>
            </a:r>
          </a:p>
          <a:p>
            <a:pPr lvl="1"/>
            <a:r>
              <a:rPr lang="en-US" altLang="ko-KR" dirty="0" smtClean="0"/>
              <a:t>Assumptions that a new protocols will have</a:t>
            </a:r>
          </a:p>
          <a:p>
            <a:pPr lvl="1"/>
            <a:r>
              <a:rPr lang="en-US" altLang="ko-KR" dirty="0" smtClean="0"/>
              <a:t>Automatic processes synthesizing the resulting protocols itself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913A6-8E73-43E1-B19A-BCDFFD2DE33E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945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17752</TotalTime>
  <Words>1766</Words>
  <Application>Microsoft Office PowerPoint</Application>
  <PresentationFormat>와이드스크린</PresentationFormat>
  <Paragraphs>325</Paragraphs>
  <Slides>34</Slides>
  <Notes>34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7" baseType="lpstr">
      <vt:lpstr>맑은 고딕</vt:lpstr>
      <vt:lpstr>Arial</vt:lpstr>
      <vt:lpstr>Office 테마</vt:lpstr>
      <vt:lpstr>An Experimental Study of the Learnability of Congestion Control</vt:lpstr>
      <vt:lpstr>Contents</vt:lpstr>
      <vt:lpstr>Contents</vt:lpstr>
      <vt:lpstr>Introduction</vt:lpstr>
      <vt:lpstr>Introduction (Cont.)</vt:lpstr>
      <vt:lpstr>Contents</vt:lpstr>
      <vt:lpstr>Tractable attempts at optimal protocols (Tao)</vt:lpstr>
      <vt:lpstr>Tractable attempts at optimal protocols (Cont.)</vt:lpstr>
      <vt:lpstr>Tractable attempts at optimal protocols (Cont.)</vt:lpstr>
      <vt:lpstr>Contents</vt:lpstr>
      <vt:lpstr>Experimental setup</vt:lpstr>
      <vt:lpstr>1. Specifying a set of training scenarios </vt:lpstr>
      <vt:lpstr>2. Specifying an objective function</vt:lpstr>
      <vt:lpstr>3. Protocol-design process</vt:lpstr>
      <vt:lpstr>3. Protocol-design process (cont.)</vt:lpstr>
      <vt:lpstr>4. Specifying the testing scenarios</vt:lpstr>
      <vt:lpstr>Contents</vt:lpstr>
      <vt:lpstr>Knowledge of link speed</vt:lpstr>
      <vt:lpstr>Knowledge of link speed (Cont.)</vt:lpstr>
      <vt:lpstr>Knowledge of the degree of multiplexing</vt:lpstr>
      <vt:lpstr>Knowledge of the degree of multiplexing (Cont.)</vt:lpstr>
      <vt:lpstr>Knowledge of the degree of multiplexing (Cont.)</vt:lpstr>
      <vt:lpstr>Knowledge of propagation delays</vt:lpstr>
      <vt:lpstr>Knowledge of propagation delays (Cont.)</vt:lpstr>
      <vt:lpstr>Structural knowledge</vt:lpstr>
      <vt:lpstr>Structural knowledge (Cont.)</vt:lpstr>
      <vt:lpstr>Structural knowledge (Cont.)</vt:lpstr>
      <vt:lpstr>Knowledge about incumbent endpoints</vt:lpstr>
      <vt:lpstr>Knowledge about incumbent endpoints (Cont.)</vt:lpstr>
      <vt:lpstr>Knowledge about incumbent endpoints (Cont.)</vt:lpstr>
      <vt:lpstr>Knowledge about incumbent endpoints (Cont.)</vt:lpstr>
      <vt:lpstr>Contents</vt:lpstr>
      <vt:lpstr>Conclusion</vt:lpstr>
      <vt:lpstr>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am a Smartphone and I can Tell my User’s Walking Direction</dc:title>
  <dc:creator>shkuk</dc:creator>
  <cp:lastModifiedBy>shkuk</cp:lastModifiedBy>
  <cp:revision>451</cp:revision>
  <cp:lastPrinted>2014-08-20T01:51:26Z</cp:lastPrinted>
  <dcterms:created xsi:type="dcterms:W3CDTF">2014-06-26T07:33:08Z</dcterms:created>
  <dcterms:modified xsi:type="dcterms:W3CDTF">2014-08-20T07:28:37Z</dcterms:modified>
</cp:coreProperties>
</file>