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1" r:id="rId4"/>
    <p:sldId id="27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660"/>
  </p:normalViewPr>
  <p:slideViewPr>
    <p:cSldViewPr>
      <p:cViewPr varScale="1">
        <p:scale>
          <a:sx n="110" d="100"/>
          <a:sy n="110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6.2 </a:t>
            </a:r>
            <a:r>
              <a:rPr lang="en-US" altLang="ko-KR" dirty="0"/>
              <a:t>Dynamic Host Configuration </a:t>
            </a:r>
            <a:r>
              <a:rPr lang="en-US" altLang="ko-KR" dirty="0" smtClean="0"/>
              <a:t>Protocol(DHCP) Part.1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곽종원</a:t>
            </a:r>
            <a:endParaRPr lang="en-US" altLang="ko-KR" dirty="0" smtClean="0"/>
          </a:p>
          <a:p>
            <a:r>
              <a:rPr lang="en-US" altLang="ko-KR" dirty="0" smtClean="0"/>
              <a:t>2015020798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DHCP [RFC2131</a:t>
            </a:r>
            <a:r>
              <a:rPr lang="en-US" altLang="ko-KR" dirty="0" smtClean="0"/>
              <a:t>]</a:t>
            </a:r>
          </a:p>
          <a:p>
            <a:pPr lvl="1"/>
            <a:r>
              <a:rPr lang="en-US" altLang="ko-KR" dirty="0"/>
              <a:t>address </a:t>
            </a:r>
            <a:r>
              <a:rPr lang="en-US" altLang="ko-KR" dirty="0" smtClean="0"/>
              <a:t>management </a:t>
            </a:r>
          </a:p>
          <a:p>
            <a:pPr lvl="2"/>
            <a:r>
              <a:rPr lang="en-US" altLang="ko-KR" dirty="0"/>
              <a:t>dynamic </a:t>
            </a:r>
            <a:r>
              <a:rPr lang="en-US" altLang="ko-KR" dirty="0" smtClean="0"/>
              <a:t>allocation from IP pool.</a:t>
            </a:r>
          </a:p>
          <a:p>
            <a:pPr lvl="2"/>
            <a:r>
              <a:rPr lang="en-US" altLang="ko-KR" dirty="0"/>
              <a:t>automatic </a:t>
            </a:r>
            <a:r>
              <a:rPr lang="en-US" altLang="ko-KR" dirty="0" smtClean="0"/>
              <a:t>allocation ( never revoked )</a:t>
            </a:r>
          </a:p>
          <a:p>
            <a:pPr lvl="2"/>
            <a:r>
              <a:rPr lang="en-US" altLang="ko-KR" dirty="0"/>
              <a:t>manual allocation</a:t>
            </a:r>
            <a:endParaRPr lang="en-US" altLang="ko-KR" dirty="0" smtClean="0"/>
          </a:p>
          <a:p>
            <a:pPr lvl="1"/>
            <a:r>
              <a:rPr lang="en-US" altLang="ko-KR" dirty="0"/>
              <a:t>delivery </a:t>
            </a:r>
            <a:r>
              <a:rPr lang="en-US" altLang="ko-KR" dirty="0" smtClean="0"/>
              <a:t>of configuration </a:t>
            </a:r>
            <a:r>
              <a:rPr lang="en-US" altLang="ko-KR" dirty="0"/>
              <a:t>data</a:t>
            </a:r>
            <a:endParaRPr lang="en-US" altLang="ko-KR" dirty="0" smtClean="0"/>
          </a:p>
          <a:p>
            <a:r>
              <a:rPr lang="en-US" altLang="ko-KR" dirty="0" smtClean="0"/>
              <a:t>IPv6 [</a:t>
            </a:r>
            <a:r>
              <a:rPr lang="en-US" altLang="ko-KR" dirty="0"/>
              <a:t>RFC3315</a:t>
            </a:r>
            <a:r>
              <a:rPr lang="en-US" altLang="ko-KR" dirty="0" smtClean="0"/>
              <a:t>]</a:t>
            </a:r>
          </a:p>
          <a:p>
            <a:endParaRPr lang="en-US" altLang="ko-KR" dirty="0"/>
          </a:p>
          <a:p>
            <a:r>
              <a:rPr lang="en-US" altLang="ko-KR" dirty="0" smtClean="0"/>
              <a:t>RARP </a:t>
            </a:r>
            <a:r>
              <a:rPr lang="en-US" altLang="ko-KR" dirty="0" smtClean="0">
                <a:sym typeface="Wingdings" panose="05000000000000000000" pitchFamily="2" charset="2"/>
              </a:rPr>
              <a:t> BOOTP  DHCP</a:t>
            </a:r>
          </a:p>
          <a:p>
            <a:pPr lvl="1"/>
            <a:r>
              <a:rPr lang="en-US" altLang="ko-KR" dirty="0"/>
              <a:t>DHCP extends the BOOTP model with the concept of </a:t>
            </a:r>
            <a:r>
              <a:rPr lang="en-US" altLang="ko-KR" b="1" i="1" dirty="0" smtClean="0"/>
              <a:t>leases.</a:t>
            </a:r>
          </a:p>
          <a:p>
            <a:pPr lvl="1"/>
            <a:endParaRPr lang="en-US" altLang="ko-KR" b="1" i="1" dirty="0"/>
          </a:p>
          <a:p>
            <a:r>
              <a:rPr lang="en-US" altLang="ko-KR" dirty="0" smtClean="0"/>
              <a:t>UDP / IP</a:t>
            </a:r>
          </a:p>
          <a:p>
            <a:pPr lvl="1"/>
            <a:r>
              <a:rPr lang="en-US" altLang="ko-KR" dirty="0" smtClean="0"/>
              <a:t>Client : port 68 / Server : port 67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59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50" y="1124744"/>
            <a:ext cx="3610094" cy="3240795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4211960" y="2060848"/>
            <a:ext cx="4474840" cy="4196518"/>
            <a:chOff x="3476253" y="1579839"/>
            <a:chExt cx="5210547" cy="4677527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76253" y="1579839"/>
              <a:ext cx="5210547" cy="467752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</p:pic>
        <p:sp>
          <p:nvSpPr>
            <p:cNvPr id="8" name="직사각형 7"/>
            <p:cNvSpPr/>
            <p:nvPr/>
          </p:nvSpPr>
          <p:spPr>
            <a:xfrm>
              <a:off x="3707904" y="2852936"/>
              <a:ext cx="1872208" cy="2880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1984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6.2.1 </a:t>
            </a:r>
            <a:r>
              <a:rPr lang="en-US" altLang="ko-KR" dirty="0"/>
              <a:t>Address Pools and Leases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i="1" dirty="0"/>
              <a:t>lease </a:t>
            </a:r>
            <a:r>
              <a:rPr lang="en-US" altLang="ko-KR" i="1" dirty="0" smtClean="0"/>
              <a:t>duration</a:t>
            </a:r>
          </a:p>
          <a:p>
            <a:pPr lvl="1"/>
            <a:r>
              <a:rPr lang="en-US" altLang="ko-KR" dirty="0"/>
              <a:t>client </a:t>
            </a:r>
            <a:r>
              <a:rPr lang="en-US" altLang="ko-KR" dirty="0" smtClean="0"/>
              <a:t>uses IP address until </a:t>
            </a:r>
            <a:r>
              <a:rPr lang="en-US" altLang="ko-KR" dirty="0"/>
              <a:t>the lease </a:t>
            </a:r>
            <a:r>
              <a:rPr lang="en-US" altLang="ko-KR" dirty="0" smtClean="0"/>
              <a:t>expires.</a:t>
            </a:r>
          </a:p>
          <a:p>
            <a:pPr lvl="1"/>
            <a:r>
              <a:rPr lang="en-US" altLang="ko-KR" dirty="0" smtClean="0"/>
              <a:t>A few minutes ~ infinite.</a:t>
            </a:r>
          </a:p>
          <a:p>
            <a:pPr marL="457200" lvl="1" indent="0">
              <a:buNone/>
            </a:pPr>
            <a:endParaRPr lang="en-US" altLang="ko-KR" dirty="0" smtClean="0"/>
          </a:p>
          <a:p>
            <a:r>
              <a:rPr lang="en-US" altLang="ko-KR" dirty="0"/>
              <a:t>renew </a:t>
            </a:r>
            <a:r>
              <a:rPr lang="en-US" altLang="ko-KR" dirty="0" smtClean="0"/>
              <a:t>leases</a:t>
            </a:r>
          </a:p>
          <a:p>
            <a:endParaRPr lang="en-US" altLang="ko-KR" i="1" dirty="0"/>
          </a:p>
          <a:p>
            <a:endParaRPr lang="en-US" altLang="ko-KR" i="1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045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6.2.2 </a:t>
            </a:r>
            <a:r>
              <a:rPr lang="en-US" altLang="ko-KR" dirty="0"/>
              <a:t>DHCP and BOOTP Message Format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8837" y="1125538"/>
            <a:ext cx="7246326" cy="51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6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6.2.2 DHCP and BOOTP 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</a:t>
            </a:r>
          </a:p>
          <a:p>
            <a:pPr lvl="1"/>
            <a:r>
              <a:rPr lang="en-US" altLang="ko-KR" dirty="0"/>
              <a:t>1 = request, 2 = reply</a:t>
            </a:r>
            <a:endParaRPr lang="en-US" altLang="ko-KR" dirty="0" smtClean="0"/>
          </a:p>
          <a:p>
            <a:r>
              <a:rPr lang="en-US" altLang="ko-KR" dirty="0" smtClean="0"/>
              <a:t>HW Type / HW</a:t>
            </a:r>
          </a:p>
          <a:p>
            <a:pPr lvl="1"/>
            <a:r>
              <a:rPr lang="en-US" altLang="ko-KR" dirty="0"/>
              <a:t>Link layer (e.g. Ethernet = 1)</a:t>
            </a:r>
          </a:p>
          <a:p>
            <a:r>
              <a:rPr lang="en-US" altLang="ko-KR" dirty="0"/>
              <a:t>HW length</a:t>
            </a:r>
          </a:p>
          <a:p>
            <a:r>
              <a:rPr lang="en-US" altLang="ko-KR" dirty="0" smtClean="0"/>
              <a:t>Hops</a:t>
            </a:r>
          </a:p>
          <a:p>
            <a:pPr lvl="1"/>
            <a:r>
              <a:rPr lang="en-US" altLang="ko-KR" dirty="0"/>
              <a:t>Number of DHCP (</a:t>
            </a:r>
            <a:r>
              <a:rPr lang="en-US" altLang="ko-KR" dirty="0" err="1"/>
              <a:t>bootp</a:t>
            </a:r>
            <a:r>
              <a:rPr lang="en-US" altLang="ko-KR" dirty="0"/>
              <a:t>) relays that this message have been through so far</a:t>
            </a:r>
            <a:endParaRPr lang="ko-KR" altLang="en-US" dirty="0"/>
          </a:p>
          <a:p>
            <a:r>
              <a:rPr lang="en-US" altLang="ko-KR" dirty="0"/>
              <a:t>Transaction </a:t>
            </a:r>
            <a:r>
              <a:rPr lang="en-US" altLang="ko-KR" dirty="0" smtClean="0"/>
              <a:t>ID</a:t>
            </a:r>
          </a:p>
          <a:p>
            <a:pPr lvl="1"/>
            <a:r>
              <a:rPr lang="en-US" altLang="ko-KR" dirty="0"/>
              <a:t>Like in any other application protocol that uses UDP, this matches a response with the request that triggered the </a:t>
            </a:r>
            <a:r>
              <a:rPr lang="en-US" altLang="ko-KR" dirty="0" err="1"/>
              <a:t>repsonse</a:t>
            </a:r>
            <a:endParaRPr lang="en-US" altLang="ko-KR" dirty="0"/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6650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6.2.2 DHCP and BOOTP 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Secs</a:t>
            </a:r>
            <a:endParaRPr lang="en-US" altLang="ko-KR" dirty="0"/>
          </a:p>
          <a:p>
            <a:pPr lvl="1"/>
            <a:r>
              <a:rPr lang="en-US" altLang="ko-KR" dirty="0"/>
              <a:t>Number of seconds since the first attempt</a:t>
            </a:r>
          </a:p>
          <a:p>
            <a:r>
              <a:rPr lang="en-US" altLang="ko-KR" dirty="0"/>
              <a:t>Flags</a:t>
            </a:r>
          </a:p>
          <a:p>
            <a:pPr lvl="1"/>
            <a:r>
              <a:rPr lang="en-US" altLang="ko-KR" dirty="0"/>
              <a:t>“B”: broadcast = reply should be </a:t>
            </a:r>
            <a:r>
              <a:rPr lang="en-US" altLang="ko-KR" dirty="0" smtClean="0"/>
              <a:t>broadcast</a:t>
            </a:r>
          </a:p>
          <a:p>
            <a:r>
              <a:rPr lang="en-US" altLang="ko-KR" dirty="0"/>
              <a:t>Client IP address</a:t>
            </a:r>
          </a:p>
          <a:p>
            <a:pPr lvl="1"/>
            <a:r>
              <a:rPr lang="en-US" altLang="ko-KR" dirty="0"/>
              <a:t>If nothing is assigned yet, 0.0.0.0</a:t>
            </a:r>
          </a:p>
          <a:p>
            <a:pPr lvl="1"/>
            <a:r>
              <a:rPr lang="en-US" altLang="ko-KR" dirty="0"/>
              <a:t>Otherwise, the assigned IP address</a:t>
            </a:r>
          </a:p>
          <a:p>
            <a:r>
              <a:rPr lang="en-US" altLang="ko-KR" dirty="0"/>
              <a:t>Your IP address</a:t>
            </a:r>
          </a:p>
          <a:p>
            <a:pPr lvl="1"/>
            <a:r>
              <a:rPr lang="en-US" altLang="ko-KR" dirty="0"/>
              <a:t>This is the IP address that the DHCP server offers to the client</a:t>
            </a:r>
          </a:p>
          <a:p>
            <a:r>
              <a:rPr lang="en-US" altLang="ko-KR" dirty="0"/>
              <a:t>Next server address</a:t>
            </a:r>
          </a:p>
          <a:p>
            <a:pPr lvl="1"/>
            <a:r>
              <a:rPr lang="en-US" altLang="ko-KR" dirty="0"/>
              <a:t>The IP address of the “next” server to go to</a:t>
            </a:r>
          </a:p>
          <a:p>
            <a:pPr lvl="2"/>
            <a:r>
              <a:rPr lang="en-US" altLang="ko-KR" dirty="0"/>
              <a:t>E.g. After address assignment, go to the boot image server to download OS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668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6.2.2 DHCP and BOOTP 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Gateway (relay) IP address</a:t>
            </a:r>
          </a:p>
          <a:p>
            <a:pPr lvl="1"/>
            <a:r>
              <a:rPr lang="en-US" altLang="ko-KR" dirty="0"/>
              <a:t>The DHCP (</a:t>
            </a:r>
            <a:r>
              <a:rPr lang="en-US" altLang="ko-KR" dirty="0" err="1"/>
              <a:t>bootp</a:t>
            </a:r>
            <a:r>
              <a:rPr lang="en-US" altLang="ko-KR" dirty="0"/>
              <a:t>) relay address to use </a:t>
            </a:r>
          </a:p>
          <a:p>
            <a:pPr lvl="1"/>
            <a:r>
              <a:rPr lang="en-US" altLang="ko-KR" dirty="0"/>
              <a:t>Usually the router</a:t>
            </a:r>
          </a:p>
          <a:p>
            <a:pPr lvl="1"/>
            <a:r>
              <a:rPr lang="en-US" altLang="ko-KR" dirty="0"/>
              <a:t>Today’s first-hop routers run DHCP relay</a:t>
            </a:r>
          </a:p>
          <a:p>
            <a:r>
              <a:rPr lang="en-US" altLang="ko-KR" dirty="0"/>
              <a:t>Server name &amp; boot file name</a:t>
            </a:r>
          </a:p>
          <a:p>
            <a:pPr lvl="1"/>
            <a:r>
              <a:rPr lang="en-US" altLang="ko-KR" dirty="0"/>
              <a:t>Boot image server and the location of the </a:t>
            </a:r>
            <a:r>
              <a:rPr lang="en-US" altLang="ko-KR" dirty="0" err="1"/>
              <a:t>bootfile</a:t>
            </a:r>
            <a:endParaRPr lang="en-US" altLang="ko-KR" dirty="0"/>
          </a:p>
          <a:p>
            <a:pPr lvl="1"/>
            <a:r>
              <a:rPr lang="en-US" altLang="ko-KR" dirty="0"/>
              <a:t>When DHCP is used to bootstrap a client computer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708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6.2.2 DHCP and BOOTP 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Options</a:t>
            </a:r>
          </a:p>
          <a:p>
            <a:pPr lvl="1"/>
            <a:r>
              <a:rPr lang="en-US" altLang="ko-KR" dirty="0" smtClean="0"/>
              <a:t>TLV ( type – length – value )</a:t>
            </a:r>
          </a:p>
          <a:p>
            <a:pPr lvl="1"/>
            <a:endParaRPr lang="en-US" altLang="ko-KR" dirty="0" smtClean="0"/>
          </a:p>
          <a:p>
            <a:pPr lvl="1"/>
            <a:r>
              <a:rPr lang="da-DK" altLang="ko-KR" dirty="0"/>
              <a:t>Pad (0), Subnet Mask (1), </a:t>
            </a:r>
            <a:r>
              <a:rPr lang="da-DK" altLang="ko-KR" dirty="0" smtClean="0"/>
              <a:t>Router </a:t>
            </a:r>
            <a:r>
              <a:rPr lang="en-US" altLang="ko-KR" dirty="0" smtClean="0"/>
              <a:t>Address </a:t>
            </a:r>
            <a:r>
              <a:rPr lang="en-US" altLang="ko-KR" dirty="0"/>
              <a:t>(3), Domain Name Server (6), Domain Name (15), Requested IP </a:t>
            </a:r>
            <a:r>
              <a:rPr lang="en-US" altLang="ko-KR" dirty="0" smtClean="0"/>
              <a:t>Address (50</a:t>
            </a:r>
            <a:r>
              <a:rPr lang="en-US" altLang="ko-KR" dirty="0"/>
              <a:t>), Address Lease Time (51), DHCP Message Type (53), Server Identifier (54</a:t>
            </a:r>
            <a:r>
              <a:rPr lang="en-US" altLang="ko-KR" dirty="0" smtClean="0"/>
              <a:t>), Parameter </a:t>
            </a:r>
            <a:r>
              <a:rPr lang="en-US" altLang="ko-KR" dirty="0"/>
              <a:t>Request List (55), DHCP Error Message (56), Lease Renewal Time (58</a:t>
            </a:r>
            <a:r>
              <a:rPr lang="en-US" altLang="ko-KR" dirty="0" smtClean="0"/>
              <a:t>), Lease </a:t>
            </a:r>
            <a:r>
              <a:rPr lang="en-US" altLang="ko-KR" dirty="0"/>
              <a:t>Rebinding Time (59), Client Identifier (61), Domain Search List (119), </a:t>
            </a:r>
            <a:r>
              <a:rPr lang="en-US" altLang="ko-KR" dirty="0" smtClean="0"/>
              <a:t>End </a:t>
            </a:r>
            <a:r>
              <a:rPr lang="en-US" altLang="ko-KR" dirty="0"/>
              <a:t>(255</a:t>
            </a:r>
            <a:r>
              <a:rPr lang="en-US" altLang="ko-KR" dirty="0" smtClean="0"/>
              <a:t>).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DHCP Message Type (53</a:t>
            </a:r>
            <a:r>
              <a:rPr lang="en-US" altLang="ko-KR" dirty="0" smtClean="0"/>
              <a:t>) has below value.</a:t>
            </a:r>
          </a:p>
          <a:p>
            <a:pPr lvl="2"/>
            <a:r>
              <a:rPr lang="en-US" altLang="ko-KR" dirty="0"/>
              <a:t>DHCPDISCOVER (1), DHCPOFFER (2), DHCPREQUEST (3), DHCPDECLINE (4), DHCPACK (5), DHCPNAK (6), DHCPRELEASE (7), DHCPINFORM (8), </a:t>
            </a:r>
            <a:r>
              <a:rPr lang="en-US" altLang="ko-KR" dirty="0" smtClean="0"/>
              <a:t>DHCPFORCERENEW(9</a:t>
            </a:r>
            <a:r>
              <a:rPr lang="en-US" altLang="ko-KR" dirty="0"/>
              <a:t>) [RFC3203], DHCPLEASEQUERY (10), DHCPLEASEUNASSIGNED (11), DHCPLEASEUNKNOWN (12), and DHCPLEASEACTIVE (13</a:t>
            </a:r>
            <a:r>
              <a:rPr lang="en-US" altLang="ko-KR" dirty="0" smtClean="0"/>
              <a:t>).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06684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6.2.4 </a:t>
            </a:r>
            <a:r>
              <a:rPr lang="en-US" altLang="ko-KR" dirty="0"/>
              <a:t>DHCP Protocol Operation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500" y="1125538"/>
            <a:ext cx="7742999" cy="51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8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 DHCP Protocol Operation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DHCPDISCOVER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DHCPOFFER</a:t>
            </a:r>
          </a:p>
          <a:p>
            <a:pPr lvl="1"/>
            <a:r>
              <a:rPr lang="en-US" altLang="ko-KR" dirty="0"/>
              <a:t>includes the </a:t>
            </a:r>
            <a:r>
              <a:rPr lang="en-US" altLang="ko-KR" i="1" dirty="0"/>
              <a:t>lease time </a:t>
            </a:r>
            <a:r>
              <a:rPr lang="en-US" altLang="ko-KR" dirty="0"/>
              <a:t>(T</a:t>
            </a:r>
            <a:r>
              <a:rPr lang="en-US" altLang="ko-KR" dirty="0" smtClean="0"/>
              <a:t>), </a:t>
            </a:r>
            <a:r>
              <a:rPr lang="en-US" altLang="ko-KR" i="1" dirty="0"/>
              <a:t>renewal time </a:t>
            </a:r>
            <a:r>
              <a:rPr lang="en-US" altLang="ko-KR" dirty="0"/>
              <a:t>(T1</a:t>
            </a:r>
            <a:r>
              <a:rPr lang="en-US" altLang="ko-KR" dirty="0" smtClean="0"/>
              <a:t>), </a:t>
            </a:r>
            <a:r>
              <a:rPr lang="en-US" altLang="ko-KR" i="1" dirty="0"/>
              <a:t>rebinding time </a:t>
            </a:r>
            <a:r>
              <a:rPr lang="en-US" altLang="ko-KR" dirty="0"/>
              <a:t>(T2)</a:t>
            </a:r>
            <a:endParaRPr lang="en-US" altLang="ko-KR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DHCPREQUEST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DHCPACK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ARP/ACD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( if conflict ) DHCPDECLINE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DHCPRELEASE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004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 DHCP Protocol Operation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if a </a:t>
            </a:r>
            <a:r>
              <a:rPr lang="en-US" altLang="ko-KR" dirty="0"/>
              <a:t>client already has an IP address and wishes </a:t>
            </a:r>
            <a:r>
              <a:rPr lang="en-US" altLang="ko-KR" dirty="0" smtClean="0"/>
              <a:t>only to </a:t>
            </a:r>
            <a:r>
              <a:rPr lang="en-US" altLang="ko-KR" dirty="0"/>
              <a:t>renew its lease</a:t>
            </a:r>
            <a:r>
              <a:rPr lang="en-US" altLang="ko-KR" dirty="0" smtClean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C</a:t>
            </a:r>
            <a:r>
              <a:rPr lang="en-US" altLang="ko-KR" dirty="0" smtClean="0">
                <a:sym typeface="Wingdings" panose="05000000000000000000" pitchFamily="2" charset="2"/>
              </a:rPr>
              <a:t>S : </a:t>
            </a:r>
            <a:r>
              <a:rPr lang="en-US" altLang="ko-KR" dirty="0" smtClean="0"/>
              <a:t>DHCPREQUEST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S</a:t>
            </a:r>
            <a:r>
              <a:rPr lang="en-US" altLang="ko-KR" dirty="0" smtClean="0">
                <a:sym typeface="Wingdings" panose="05000000000000000000" pitchFamily="2" charset="2"/>
              </a:rPr>
              <a:t>C : DHCPACK or DHCPNAK</a:t>
            </a:r>
          </a:p>
          <a:p>
            <a:pPr marL="914400" lvl="1" indent="-457200">
              <a:buFont typeface="+mj-lt"/>
              <a:buAutoNum type="arabicPeriod"/>
            </a:pP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/>
              <a:t>If </a:t>
            </a:r>
            <a:r>
              <a:rPr lang="en-US" altLang="ko-KR" dirty="0"/>
              <a:t>a client already has an address, does not need to renew it, but requires </a:t>
            </a:r>
            <a:r>
              <a:rPr lang="en-US" altLang="ko-KR" dirty="0" smtClean="0"/>
              <a:t>other (non-address</a:t>
            </a:r>
            <a:r>
              <a:rPr lang="en-US" altLang="ko-KR" dirty="0"/>
              <a:t>) configuration information</a:t>
            </a:r>
            <a:r>
              <a:rPr lang="en-US" altLang="ko-KR" dirty="0" smtClean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/>
              <a:t>C</a:t>
            </a:r>
            <a:r>
              <a:rPr lang="en-US" altLang="ko-KR" dirty="0">
                <a:sym typeface="Wingdings" panose="05000000000000000000" pitchFamily="2" charset="2"/>
              </a:rPr>
              <a:t>S : </a:t>
            </a:r>
            <a:r>
              <a:rPr lang="en-US" altLang="ko-KR" dirty="0" smtClean="0"/>
              <a:t>DHCPINFORM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S</a:t>
            </a:r>
            <a:r>
              <a:rPr lang="en-US" altLang="ko-KR" dirty="0">
                <a:sym typeface="Wingdings" panose="05000000000000000000" pitchFamily="2" charset="2"/>
              </a:rPr>
              <a:t>C : </a:t>
            </a:r>
            <a:r>
              <a:rPr lang="en-US" altLang="ko-KR" dirty="0" smtClean="0">
                <a:sym typeface="Wingdings" panose="05000000000000000000" pitchFamily="2" charset="2"/>
              </a:rPr>
              <a:t>DHCPACK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/>
          </a:p>
          <a:p>
            <a:pPr marL="914400" lvl="1" indent="-457200">
              <a:buFont typeface="+mj-lt"/>
              <a:buAutoNum type="arabicPeriod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214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6.2.4.1 </a:t>
            </a:r>
            <a:r>
              <a:rPr lang="en-US" altLang="ko-KR" dirty="0"/>
              <a:t>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ko-KR" dirty="0"/>
              <a:t>C</a:t>
            </a:r>
            <a:r>
              <a:rPr lang="en-US" altLang="ko-KR" dirty="0">
                <a:sym typeface="Wingdings" panose="05000000000000000000" pitchFamily="2" charset="2"/>
              </a:rPr>
              <a:t>S : </a:t>
            </a:r>
            <a:r>
              <a:rPr lang="en-US" altLang="ko-KR" dirty="0"/>
              <a:t>DHCPREQUEST</a:t>
            </a:r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556792"/>
            <a:ext cx="6149702" cy="521867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788024" y="3356992"/>
            <a:ext cx="2520280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475656" y="3789040"/>
            <a:ext cx="1872208" cy="181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475656" y="4509120"/>
            <a:ext cx="1872208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475656" y="5661248"/>
            <a:ext cx="331236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627784" y="3573016"/>
            <a:ext cx="2520280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475656" y="4259001"/>
            <a:ext cx="1872208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945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6.2.4.1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ko-KR" dirty="0" smtClean="0">
                <a:sym typeface="Wingdings" panose="05000000000000000000" pitchFamily="2" charset="2"/>
              </a:rPr>
              <a:t>S  C </a:t>
            </a:r>
            <a:r>
              <a:rPr lang="en-US" altLang="ko-KR" dirty="0">
                <a:sym typeface="Wingdings" panose="05000000000000000000" pitchFamily="2" charset="2"/>
              </a:rPr>
              <a:t>: </a:t>
            </a:r>
            <a:r>
              <a:rPr lang="en-US" altLang="ko-KR" dirty="0" smtClean="0"/>
              <a:t>DHCPNAK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484104"/>
            <a:ext cx="6552728" cy="537389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004048" y="3356992"/>
            <a:ext cx="28083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75656" y="5877272"/>
            <a:ext cx="360040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19672" y="3824364"/>
            <a:ext cx="187220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619672" y="4399748"/>
            <a:ext cx="1872208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462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6.2.4.1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ko-KR" dirty="0"/>
              <a:t>C</a:t>
            </a:r>
            <a:r>
              <a:rPr lang="en-US" altLang="ko-KR" dirty="0">
                <a:sym typeface="Wingdings" panose="05000000000000000000" pitchFamily="2" charset="2"/>
              </a:rPr>
              <a:t>S : </a:t>
            </a:r>
            <a:r>
              <a:rPr lang="en-US" altLang="ko-KR" dirty="0" smtClean="0"/>
              <a:t>DHCPDISCOVER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5" y="1484784"/>
            <a:ext cx="5976664" cy="532061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115616" y="4509120"/>
            <a:ext cx="338437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115616" y="5517232"/>
            <a:ext cx="338437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353" y="4145091"/>
            <a:ext cx="3767311" cy="25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02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6.2.4.1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ko-KR" dirty="0">
                <a:sym typeface="Wingdings" panose="05000000000000000000" pitchFamily="2" charset="2"/>
              </a:rPr>
              <a:t>S</a:t>
            </a:r>
            <a:r>
              <a:rPr lang="en-US" altLang="ko-KR" dirty="0" smtClean="0">
                <a:sym typeface="Wingdings" panose="05000000000000000000" pitchFamily="2" charset="2"/>
              </a:rPr>
              <a:t>C </a:t>
            </a:r>
            <a:r>
              <a:rPr lang="en-US" altLang="ko-KR" dirty="0">
                <a:sym typeface="Wingdings" panose="05000000000000000000" pitchFamily="2" charset="2"/>
              </a:rPr>
              <a:t>: </a:t>
            </a:r>
            <a:r>
              <a:rPr lang="en-US" altLang="ko-KR" dirty="0" smtClean="0"/>
              <a:t>DHCPOFFER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84784"/>
            <a:ext cx="5976664" cy="5334792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43608" y="4437112"/>
            <a:ext cx="345638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043608" y="5337212"/>
            <a:ext cx="3456384" cy="14823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475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6.2.4.1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ko-KR" dirty="0"/>
              <a:t>C</a:t>
            </a:r>
            <a:r>
              <a:rPr lang="en-US" altLang="ko-KR" dirty="0">
                <a:sym typeface="Wingdings" panose="05000000000000000000" pitchFamily="2" charset="2"/>
              </a:rPr>
              <a:t>S : </a:t>
            </a:r>
            <a:r>
              <a:rPr lang="en-US" altLang="ko-KR" dirty="0"/>
              <a:t>DHCPREQUEST</a:t>
            </a:r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5" y="1556792"/>
            <a:ext cx="5904656" cy="5240678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71600" y="5517232"/>
            <a:ext cx="345638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436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6.2.4.1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ko-KR" dirty="0">
                <a:sym typeface="Wingdings" panose="05000000000000000000" pitchFamily="2" charset="2"/>
              </a:rPr>
              <a:t>SC : </a:t>
            </a:r>
            <a:r>
              <a:rPr lang="en-US" altLang="ko-KR" dirty="0" smtClean="0"/>
              <a:t>DHCPACK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56792"/>
            <a:ext cx="5976664" cy="528962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899592" y="5373216"/>
            <a:ext cx="345638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3672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6.2.4.1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Windows</a:t>
            </a:r>
          </a:p>
          <a:p>
            <a:pPr lvl="1"/>
            <a:r>
              <a:rPr lang="en-US" altLang="ko-KR" dirty="0"/>
              <a:t>ipconfig /release</a:t>
            </a:r>
          </a:p>
          <a:p>
            <a:pPr lvl="1"/>
            <a:r>
              <a:rPr lang="en-US" altLang="ko-KR" dirty="0"/>
              <a:t>ipconfig /renew</a:t>
            </a:r>
          </a:p>
          <a:p>
            <a:endParaRPr lang="en-US" altLang="ko-KR" dirty="0"/>
          </a:p>
          <a:p>
            <a:r>
              <a:rPr lang="en-US" altLang="ko-KR" dirty="0"/>
              <a:t>Linux</a:t>
            </a:r>
          </a:p>
          <a:p>
            <a:pPr lvl="1"/>
            <a:r>
              <a:rPr lang="en-US" altLang="ko-KR" dirty="0" err="1"/>
              <a:t>dhclient</a:t>
            </a:r>
            <a:r>
              <a:rPr lang="en-US" altLang="ko-KR" dirty="0"/>
              <a:t> -r</a:t>
            </a:r>
          </a:p>
          <a:p>
            <a:pPr lvl="1"/>
            <a:r>
              <a:rPr lang="en-US" altLang="ko-KR" dirty="0" err="1"/>
              <a:t>dhclient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3732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6.2.4.2 </a:t>
            </a:r>
            <a:r>
              <a:rPr lang="en-US" altLang="ko-KR" dirty="0"/>
              <a:t>The DHCP State Machine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741" y="1125538"/>
            <a:ext cx="5868517" cy="51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58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6.2.4.2 The DHCP State Machine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656" y="908720"/>
            <a:ext cx="6192688" cy="596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94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6.2.5 </a:t>
            </a:r>
            <a:r>
              <a:rPr lang="en-US" altLang="ko-KR" dirty="0"/>
              <a:t>DHCPv6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S</a:t>
            </a:r>
            <a:r>
              <a:rPr lang="en-US" altLang="ko-KR" dirty="0" err="1" smtClean="0"/>
              <a:t>tateful</a:t>
            </a:r>
            <a:r>
              <a:rPr lang="en-US" altLang="ko-KR" dirty="0" smtClean="0"/>
              <a:t> mode – like DHCPv4.</a:t>
            </a:r>
          </a:p>
          <a:p>
            <a:endParaRPr lang="en-US" altLang="ko-KR" dirty="0"/>
          </a:p>
          <a:p>
            <a:r>
              <a:rPr lang="en-US" altLang="ko-KR" dirty="0" smtClean="0"/>
              <a:t>Stateless mode - </a:t>
            </a:r>
            <a:r>
              <a:rPr lang="en-US" altLang="ko-KR" dirty="0"/>
              <a:t>stateless address </a:t>
            </a:r>
            <a:r>
              <a:rPr lang="en-US" altLang="ko-KR" dirty="0" err="1" smtClean="0"/>
              <a:t>autoconfiguration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3510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6.2.5.1 </a:t>
            </a:r>
            <a:r>
              <a:rPr lang="en-US" altLang="ko-KR" dirty="0"/>
              <a:t>IPv6 Address Lifecycle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150" y="1928813"/>
            <a:ext cx="75057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56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6.2.5.1 IPv6 Address Lifecycle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i="1" dirty="0" smtClean="0"/>
              <a:t>Tentative – not used until DAD</a:t>
            </a:r>
          </a:p>
          <a:p>
            <a:r>
              <a:rPr lang="en-US" altLang="ko-KR" i="1" dirty="0" smtClean="0"/>
              <a:t>Optimistic – used as limited purpose until DAD</a:t>
            </a:r>
          </a:p>
          <a:p>
            <a:r>
              <a:rPr lang="en-US" altLang="ko-KR" i="1" dirty="0" smtClean="0"/>
              <a:t>Preferred – used</a:t>
            </a:r>
          </a:p>
          <a:p>
            <a:r>
              <a:rPr lang="en-US" altLang="ko-KR" i="1" dirty="0" smtClean="0"/>
              <a:t>Deprecated – used, but not used new connection.</a:t>
            </a:r>
          </a:p>
          <a:p>
            <a:r>
              <a:rPr lang="en-US" altLang="ko-KR" i="1" dirty="0" smtClean="0"/>
              <a:t>Invalid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722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6.2.5.2 </a:t>
            </a:r>
            <a:r>
              <a:rPr lang="en-US" altLang="ko-KR" dirty="0"/>
              <a:t>DHCPv6 Message Format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16826"/>
            <a:ext cx="8229600" cy="352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404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6.2.5.2 DHCPv6 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Clients send requests to the All DHCP Relay Agents </a:t>
            </a:r>
            <a:r>
              <a:rPr lang="en-US" altLang="ko-KR" dirty="0" smtClean="0"/>
              <a:t>and Servers </a:t>
            </a:r>
            <a:r>
              <a:rPr lang="en-US" altLang="ko-KR" dirty="0"/>
              <a:t>multicast address (ff02::1:2</a:t>
            </a:r>
            <a:r>
              <a:rPr lang="en-US" altLang="ko-KR" dirty="0" smtClean="0"/>
              <a:t>).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060848"/>
            <a:ext cx="6871122" cy="379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80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6.2.5.2 DHCPv6 Message Format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404" y="1556792"/>
            <a:ext cx="7643192" cy="387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75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6.2.5.3 Identity Association (IA)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An </a:t>
            </a:r>
            <a:r>
              <a:rPr lang="en-US" altLang="ko-KR" i="1" dirty="0"/>
              <a:t>Identity Association </a:t>
            </a:r>
            <a:r>
              <a:rPr lang="en-US" altLang="ko-KR" dirty="0"/>
              <a:t>(IA) is an identifier used between a DHCP client and </a:t>
            </a:r>
            <a:r>
              <a:rPr lang="en-US" altLang="ko-KR" dirty="0" smtClean="0"/>
              <a:t>server to </a:t>
            </a:r>
            <a:r>
              <a:rPr lang="en-US" altLang="ko-KR" dirty="0"/>
              <a:t>refer to a collection of addresses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i="1" dirty="0"/>
              <a:t>IA identifier </a:t>
            </a:r>
            <a:r>
              <a:rPr lang="en-US" altLang="ko-KR" dirty="0"/>
              <a:t>(</a:t>
            </a:r>
            <a:r>
              <a:rPr lang="en-US" altLang="ko-KR" dirty="0" smtClean="0"/>
              <a:t>IAID) and </a:t>
            </a:r>
            <a:r>
              <a:rPr lang="en-US" altLang="ko-KR" dirty="0"/>
              <a:t>associated configuration information</a:t>
            </a:r>
            <a:r>
              <a:rPr lang="en-US" altLang="ko-KR" dirty="0" smtClean="0"/>
              <a:t>.</a:t>
            </a:r>
          </a:p>
          <a:p>
            <a:pPr lvl="1"/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60" y="3140968"/>
            <a:ext cx="8399859" cy="278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32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altLang="ko-KR" dirty="0"/>
              <a:t>6.2.5.4 DHCP Unique Identifier (DUID)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 </a:t>
            </a:r>
            <a:r>
              <a:rPr lang="en-US" altLang="ko-KR" i="1" dirty="0"/>
              <a:t>DHCP Unique Identifier </a:t>
            </a:r>
            <a:r>
              <a:rPr lang="en-US" altLang="ko-KR" dirty="0"/>
              <a:t>(DUID) identifies a single DHCPv6 client or server </a:t>
            </a:r>
            <a:r>
              <a:rPr lang="en-US" altLang="ko-KR" dirty="0" smtClean="0"/>
              <a:t>and is </a:t>
            </a:r>
            <a:r>
              <a:rPr lang="en-US" altLang="ko-KR" dirty="0"/>
              <a:t>designed to be </a:t>
            </a:r>
            <a:r>
              <a:rPr lang="en-US" altLang="ko-KR" dirty="0" smtClean="0"/>
              <a:t>persistent </a:t>
            </a:r>
            <a:r>
              <a:rPr lang="en-US" altLang="ko-KR" dirty="0"/>
              <a:t>over time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pPr lvl="1"/>
            <a:r>
              <a:rPr lang="en-US" altLang="ko-KR" dirty="0" smtClean="0"/>
              <a:t>DUID-LLT</a:t>
            </a:r>
            <a:r>
              <a:rPr lang="en-US" altLang="ko-KR" dirty="0"/>
              <a:t>: a DUID based on link-layer address plus time</a:t>
            </a:r>
          </a:p>
          <a:p>
            <a:pPr lvl="1"/>
            <a:r>
              <a:rPr lang="en-US" altLang="ko-KR" dirty="0" smtClean="0"/>
              <a:t>DUID-EN</a:t>
            </a:r>
            <a:r>
              <a:rPr lang="en-US" altLang="ko-KR" dirty="0"/>
              <a:t>: a DUID based on enterprise number and vendor assignment</a:t>
            </a:r>
          </a:p>
          <a:p>
            <a:pPr lvl="1"/>
            <a:r>
              <a:rPr lang="en-US" altLang="ko-KR" dirty="0" smtClean="0"/>
              <a:t>DUID-LL</a:t>
            </a:r>
            <a:r>
              <a:rPr lang="en-US" altLang="ko-KR" dirty="0"/>
              <a:t>: a DUID based on link-layer address only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2346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6.2.5.5 Protocol Operation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1124744"/>
            <a:ext cx="6637802" cy="554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2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6.2.5.5 Protocol Operation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ICMPv6 </a:t>
            </a:r>
            <a:r>
              <a:rPr lang="en-US" altLang="ko-KR" dirty="0"/>
              <a:t>Router Advertisement </a:t>
            </a:r>
            <a:r>
              <a:rPr lang="en-US" altLang="ko-KR" dirty="0" smtClean="0"/>
              <a:t>message</a:t>
            </a:r>
          </a:p>
          <a:p>
            <a:pPr lvl="1"/>
            <a:r>
              <a:rPr lang="en-US" altLang="ko-KR" dirty="0"/>
              <a:t>The </a:t>
            </a:r>
            <a:r>
              <a:rPr lang="en-US" altLang="ko-KR" i="1" dirty="0"/>
              <a:t>M </a:t>
            </a:r>
            <a:r>
              <a:rPr lang="en-US" altLang="ko-KR" dirty="0"/>
              <a:t>field is the </a:t>
            </a:r>
            <a:r>
              <a:rPr lang="en-US" altLang="ko-KR" i="1" dirty="0" smtClean="0"/>
              <a:t>Managed Address </a:t>
            </a:r>
            <a:r>
              <a:rPr lang="en-US" altLang="ko-KR" i="1" dirty="0"/>
              <a:t>Configuration </a:t>
            </a:r>
            <a:r>
              <a:rPr lang="en-US" altLang="ko-KR" dirty="0" smtClean="0"/>
              <a:t>flag.</a:t>
            </a:r>
          </a:p>
          <a:p>
            <a:pPr lvl="1"/>
            <a:r>
              <a:rPr lang="en-US" altLang="ko-KR" dirty="0"/>
              <a:t>The </a:t>
            </a:r>
            <a:r>
              <a:rPr lang="en-US" altLang="ko-KR" i="1" dirty="0"/>
              <a:t>O </a:t>
            </a:r>
            <a:r>
              <a:rPr lang="en-US" altLang="ko-KR" dirty="0"/>
              <a:t>field is the </a:t>
            </a:r>
            <a:r>
              <a:rPr lang="en-US" altLang="ko-KR" i="1" dirty="0"/>
              <a:t>Other Configuration </a:t>
            </a:r>
            <a:r>
              <a:rPr lang="en-US" altLang="ko-KR" dirty="0" smtClean="0"/>
              <a:t>flag.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0370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6.2.5.6 Extended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 </a:t>
            </a:r>
            <a:r>
              <a:rPr lang="en-US" altLang="ko-KR" dirty="0" smtClean="0">
                <a:sym typeface="Wingdings" panose="05000000000000000000" pitchFamily="2" charset="2"/>
              </a:rPr>
              <a:t> : </a:t>
            </a:r>
            <a:r>
              <a:rPr lang="en-US" altLang="ko-KR" dirty="0" smtClean="0"/>
              <a:t>Neighbor Solicitation </a:t>
            </a:r>
            <a:r>
              <a:rPr lang="en-US" altLang="ko-KR" dirty="0"/>
              <a:t>/ IMCPv6</a:t>
            </a:r>
          </a:p>
          <a:p>
            <a:pPr lvl="1"/>
            <a:r>
              <a:rPr lang="en-US" altLang="ko-KR" dirty="0" smtClean="0"/>
              <a:t>efficient communication. It </a:t>
            </a:r>
            <a:r>
              <a:rPr lang="en-US" altLang="ko-KR" dirty="0"/>
              <a:t>may communicate with the server directly using unicast addressing.</a:t>
            </a:r>
            <a:endParaRPr lang="en-US" altLang="ko-KR" dirty="0" smtClean="0"/>
          </a:p>
        </p:txBody>
      </p:sp>
      <p:grpSp>
        <p:nvGrpSpPr>
          <p:cNvPr id="7" name="그룹 6"/>
          <p:cNvGrpSpPr/>
          <p:nvPr/>
        </p:nvGrpSpPr>
        <p:grpSpPr>
          <a:xfrm>
            <a:off x="154360" y="2533975"/>
            <a:ext cx="8532440" cy="3703337"/>
            <a:chOff x="0" y="1772816"/>
            <a:chExt cx="8532440" cy="3703337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772816"/>
              <a:ext cx="8532440" cy="3703337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35496" y="2492896"/>
              <a:ext cx="7999141" cy="2258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07505" y="4653136"/>
              <a:ext cx="4104456" cy="2978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3769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R(outer) : </a:t>
            </a:r>
            <a:r>
              <a:rPr lang="en-US" altLang="ko-KR" dirty="0"/>
              <a:t>Router </a:t>
            </a:r>
            <a:r>
              <a:rPr lang="en-US" altLang="ko-KR" dirty="0" smtClean="0"/>
              <a:t>Solicitation (</a:t>
            </a:r>
            <a:r>
              <a:rPr lang="en-US" altLang="ko-KR" dirty="0"/>
              <a:t>All Routers </a:t>
            </a:r>
            <a:r>
              <a:rPr lang="en-US" altLang="ko-KR" dirty="0" smtClean="0"/>
              <a:t>address - </a:t>
            </a:r>
            <a:r>
              <a:rPr lang="en-US" altLang="ko-KR" dirty="0"/>
              <a:t>(ff02::2</a:t>
            </a:r>
            <a:r>
              <a:rPr lang="en-US" altLang="ko-KR" dirty="0" smtClean="0"/>
              <a:t>) ) / IMCPv</a:t>
            </a:r>
            <a:r>
              <a:rPr lang="en-US" altLang="ko-KR" dirty="0"/>
              <a:t>6</a:t>
            </a:r>
            <a:endParaRPr lang="en-US" altLang="ko-KR" dirty="0" smtClean="0"/>
          </a:p>
          <a:p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88840"/>
            <a:ext cx="10720387" cy="462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42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6.2.5.6 Extended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en-US" altLang="ko-KR" dirty="0"/>
              <a:t>R(outer</a:t>
            </a:r>
            <a:r>
              <a:rPr lang="en-US" altLang="ko-KR" dirty="0" smtClean="0"/>
              <a:t>) : </a:t>
            </a:r>
            <a:r>
              <a:rPr lang="en-US" altLang="ko-KR" dirty="0"/>
              <a:t>A Router </a:t>
            </a:r>
            <a:r>
              <a:rPr lang="en-US" altLang="ko-KR" dirty="0" smtClean="0"/>
              <a:t>Advertisement </a:t>
            </a:r>
            <a:r>
              <a:rPr lang="en-US" altLang="ko-KR" dirty="0"/>
              <a:t>/ IMCPv6</a:t>
            </a:r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04950"/>
            <a:ext cx="6619875" cy="53530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71600" y="4293097"/>
            <a:ext cx="4032448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0332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6.2.5.6 Extended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 </a:t>
            </a:r>
            <a:r>
              <a:rPr lang="en-US" altLang="ko-KR" dirty="0" smtClean="0">
                <a:sym typeface="Wingdings" panose="05000000000000000000" pitchFamily="2" charset="2"/>
              </a:rPr>
              <a:t> S ( DHCPs ) : </a:t>
            </a:r>
            <a:r>
              <a:rPr lang="en-US" altLang="ko-KR" dirty="0"/>
              <a:t>DHCPv6 SOLICIT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40240"/>
          <a:stretch/>
        </p:blipFill>
        <p:spPr>
          <a:xfrm>
            <a:off x="611560" y="1628800"/>
            <a:ext cx="7029450" cy="496358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755576" y="3024018"/>
            <a:ext cx="5184576" cy="2997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6840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6.2.5.6 Extended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en-US" altLang="ko-KR" dirty="0" smtClean="0">
                <a:sym typeface="Wingdings" panose="05000000000000000000" pitchFamily="2" charset="2"/>
              </a:rPr>
              <a:t>C </a:t>
            </a:r>
            <a:r>
              <a:rPr lang="en-US" altLang="ko-KR" dirty="0">
                <a:sym typeface="Wingdings" panose="05000000000000000000" pitchFamily="2" charset="2"/>
              </a:rPr>
              <a:t>: </a:t>
            </a:r>
            <a:r>
              <a:rPr lang="en-US" altLang="ko-KR" dirty="0"/>
              <a:t>DHCPv6 </a:t>
            </a:r>
            <a:r>
              <a:rPr lang="en-US" altLang="ko-KR" dirty="0"/>
              <a:t>ADVERTISE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556792"/>
            <a:ext cx="6107782" cy="5166561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52450" y="2852936"/>
            <a:ext cx="5184576" cy="33123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206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6.2.5.6 Extended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 </a:t>
            </a:r>
            <a:r>
              <a:rPr lang="en-US" altLang="ko-KR" dirty="0">
                <a:sym typeface="Wingdings" panose="05000000000000000000" pitchFamily="2" charset="2"/>
              </a:rPr>
              <a:t> S ( DHCPs ) : </a:t>
            </a:r>
            <a:r>
              <a:rPr lang="en-US" altLang="ko-KR" dirty="0"/>
              <a:t>DHCPv6 REQUEST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619020"/>
            <a:ext cx="6399435" cy="483431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43608" y="3140968"/>
            <a:ext cx="5184576" cy="30963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3589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6.2.5.6 Extended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C:\&gt; </a:t>
            </a:r>
            <a:r>
              <a:rPr lang="en-US" altLang="ko-KR" b="1" dirty="0"/>
              <a:t>ipconfig /</a:t>
            </a:r>
            <a:r>
              <a:rPr lang="en-US" altLang="ko-KR" b="1" dirty="0" smtClean="0"/>
              <a:t>release6</a:t>
            </a:r>
          </a:p>
          <a:p>
            <a:r>
              <a:rPr lang="en-US" altLang="ko-KR" dirty="0"/>
              <a:t>C:\&gt; </a:t>
            </a:r>
            <a:r>
              <a:rPr lang="en-US" altLang="ko-KR" b="1" dirty="0"/>
              <a:t>ipconfig /renew6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352691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6.2.5.7 DHCPv6 Prefix Delegation (DHCPv6-PD and 6rd)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DHCPv6-PD</a:t>
            </a:r>
          </a:p>
          <a:p>
            <a:pPr lvl="1"/>
            <a:r>
              <a:rPr lang="en-US" altLang="ko-KR" dirty="0" smtClean="0"/>
              <a:t>DHCPv6 can </a:t>
            </a:r>
            <a:r>
              <a:rPr lang="en-US" altLang="ko-KR" dirty="0"/>
              <a:t>also be used to configure routers</a:t>
            </a:r>
            <a:r>
              <a:rPr lang="en-US" altLang="ko-KR" dirty="0" smtClean="0"/>
              <a:t>. </a:t>
            </a:r>
            <a:r>
              <a:rPr lang="en-US" altLang="ko-KR" dirty="0"/>
              <a:t>one router </a:t>
            </a:r>
            <a:r>
              <a:rPr lang="en-US" altLang="ko-KR" i="1" dirty="0" smtClean="0"/>
              <a:t>delegates </a:t>
            </a:r>
            <a:r>
              <a:rPr lang="en-US" altLang="ko-KR" dirty="0" smtClean="0"/>
              <a:t>a range </a:t>
            </a:r>
            <a:r>
              <a:rPr lang="en-US" altLang="ko-KR" dirty="0"/>
              <a:t>of address space to another router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Using IA_PD.</a:t>
            </a:r>
          </a:p>
          <a:p>
            <a:r>
              <a:rPr lang="en-US" altLang="ko-KR" dirty="0" smtClean="0"/>
              <a:t>6rd</a:t>
            </a:r>
          </a:p>
          <a:p>
            <a:pPr lvl="1"/>
            <a:r>
              <a:rPr lang="en-US" altLang="ko-KR" dirty="0"/>
              <a:t>A special form of PD </a:t>
            </a:r>
            <a:r>
              <a:rPr lang="en-US" altLang="ko-KR" dirty="0" smtClean="0"/>
              <a:t>has </a:t>
            </a:r>
            <a:r>
              <a:rPr lang="en-US" altLang="ko-KR" dirty="0"/>
              <a:t>been created for </a:t>
            </a:r>
            <a:r>
              <a:rPr lang="en-US" altLang="ko-KR" dirty="0" smtClean="0"/>
              <a:t>supporting IPv6 </a:t>
            </a:r>
            <a:r>
              <a:rPr lang="en-US" altLang="ko-KR" dirty="0"/>
              <a:t>rapid deployment by service providers.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118188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1002</Words>
  <Application>Microsoft Office PowerPoint</Application>
  <PresentationFormat>화면 슬라이드 쇼(4:3)</PresentationFormat>
  <Paragraphs>153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3" baseType="lpstr">
      <vt:lpstr>맑은 고딕</vt:lpstr>
      <vt:lpstr>Arial</vt:lpstr>
      <vt:lpstr>Wingdings</vt:lpstr>
      <vt:lpstr>Office 테마</vt:lpstr>
      <vt:lpstr>6.2 Dynamic Host Configuration Protocol(DHCP) Part.1</vt:lpstr>
      <vt:lpstr>PowerPoint 프레젠테이션</vt:lpstr>
      <vt:lpstr>PowerPoint 프레젠테이션</vt:lpstr>
      <vt:lpstr>6.2.1 Address Pools and Leases</vt:lpstr>
      <vt:lpstr>6.2.2 DHCP and BOOTP Message Format</vt:lpstr>
      <vt:lpstr>6.2.2 DHCP and BOOTP Message Format</vt:lpstr>
      <vt:lpstr>6.2.2 DHCP and BOOTP Message Format</vt:lpstr>
      <vt:lpstr>6.2.2 DHCP and BOOTP Message Format</vt:lpstr>
      <vt:lpstr>6.2.2 DHCP and BOOTP Message Format</vt:lpstr>
      <vt:lpstr>6.2.4 DHCP Protocol Operation</vt:lpstr>
      <vt:lpstr>6.2.4 DHCP Protocol Operation</vt:lpstr>
      <vt:lpstr>6.2.4 DHCP Protocol Operation</vt:lpstr>
      <vt:lpstr>6.2.4.1 Example</vt:lpstr>
      <vt:lpstr>6.2.4.1 Example</vt:lpstr>
      <vt:lpstr>6.2.4.1 Example</vt:lpstr>
      <vt:lpstr>6.2.4.1 Example</vt:lpstr>
      <vt:lpstr>6.2.4.1 Example</vt:lpstr>
      <vt:lpstr>6.2.4.1 Example</vt:lpstr>
      <vt:lpstr>6.2.4.1 Example</vt:lpstr>
      <vt:lpstr>6.2.4.2 The DHCP State Machine</vt:lpstr>
      <vt:lpstr>6.2.4.2 The DHCP State Machine</vt:lpstr>
      <vt:lpstr>6.2.5 DHCPv6</vt:lpstr>
      <vt:lpstr>6.2.5.1 IPv6 Address Lifecycle</vt:lpstr>
      <vt:lpstr>6.2.5.1 IPv6 Address Lifecycle</vt:lpstr>
      <vt:lpstr>6.2.5.2 DHCPv6 Message Format</vt:lpstr>
      <vt:lpstr>6.2.5.2 DHCPv6 Message Format</vt:lpstr>
      <vt:lpstr>6.2.5.2 DHCPv6 Message Format</vt:lpstr>
      <vt:lpstr>6.2.5.3 Identity Association (IA)</vt:lpstr>
      <vt:lpstr>6.2.5.4 DHCP Unique Identifier (DUID)</vt:lpstr>
      <vt:lpstr>6.2.5.5 Protocol Operation</vt:lpstr>
      <vt:lpstr>6.2.5.5 Protocol Operation</vt:lpstr>
      <vt:lpstr>6.2.5.6 Extended Example</vt:lpstr>
      <vt:lpstr>PowerPoint 프레젠테이션</vt:lpstr>
      <vt:lpstr>6.2.5.6 Extended Example</vt:lpstr>
      <vt:lpstr>6.2.5.6 Extended Example</vt:lpstr>
      <vt:lpstr>6.2.5.6 Extended Example</vt:lpstr>
      <vt:lpstr>6.2.5.6 Extended Example</vt:lpstr>
      <vt:lpstr>6.2.5.6 Extended Example</vt:lpstr>
      <vt:lpstr>6.2.5.7 DHCPv6 Prefix Delegation (DHCPv6-PD and 6rd)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seamoon</cp:lastModifiedBy>
  <cp:revision>45</cp:revision>
  <dcterms:created xsi:type="dcterms:W3CDTF">2006-10-05T04:04:58Z</dcterms:created>
  <dcterms:modified xsi:type="dcterms:W3CDTF">2015-10-20T12:34:20Z</dcterms:modified>
</cp:coreProperties>
</file>