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256" r:id="rId2"/>
    <p:sldId id="307" r:id="rId3"/>
    <p:sldId id="258" r:id="rId4"/>
    <p:sldId id="312" r:id="rId5"/>
    <p:sldId id="313" r:id="rId6"/>
    <p:sldId id="261" r:id="rId7"/>
    <p:sldId id="326" r:id="rId8"/>
    <p:sldId id="264" r:id="rId9"/>
    <p:sldId id="266" r:id="rId10"/>
    <p:sldId id="269" r:id="rId11"/>
    <p:sldId id="330" r:id="rId12"/>
    <p:sldId id="271" r:id="rId13"/>
    <p:sldId id="273" r:id="rId14"/>
    <p:sldId id="274" r:id="rId15"/>
    <p:sldId id="275" r:id="rId16"/>
    <p:sldId id="276" r:id="rId17"/>
    <p:sldId id="277" r:id="rId18"/>
    <p:sldId id="279" r:id="rId19"/>
    <p:sldId id="280" r:id="rId20"/>
    <p:sldId id="282" r:id="rId21"/>
    <p:sldId id="287" r:id="rId22"/>
    <p:sldId id="334" r:id="rId23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2" autoAdjust="0"/>
    <p:restoredTop sz="94816" autoAdjust="0"/>
  </p:normalViewPr>
  <p:slideViewPr>
    <p:cSldViewPr>
      <p:cViewPr varScale="1">
        <p:scale>
          <a:sx n="110" d="100"/>
          <a:sy n="110" d="100"/>
        </p:scale>
        <p:origin x="-202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C092B-A924-4C28-87CF-706D65A5537C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0E899F-4522-4EDB-AB14-98A44204DC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760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E899F-4522-4EDB-AB14-98A44204DC6E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804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0E899F-4522-4EDB-AB14-98A44204DC6E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5422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D256A-B912-4424-9F59-56180A7881EB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E777E-9EE2-402A-B7CB-179AF3D1143F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C619B-CC78-402F-9F03-91BFD8E4BF9B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5E335-251B-4BCC-B6E0-585C53CF4EC8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E9FA-A127-41E2-B3E8-E412D9F21767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3015-E818-4159-8974-F3009694EA81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AA126-EF06-42ED-B060-84AD45764D9A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145FE-5D61-4E3F-A5D3-21BB6BD7649E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2DC32-D75F-406B-ACF8-16B833610B77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24161-6F97-4A8A-9AE6-0143FD8FDA77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237A-9D58-4A51-9AE3-305B9ACE48EE}" type="datetime1">
              <a:rPr lang="zh-TW" altLang="en-US" smtClean="0"/>
              <a:t>2013/5/27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D32A251-0E04-4EEE-8734-505C3787303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66A6B78-60FE-4DBF-B3BA-E0FACFA65D0E}" type="datetime1">
              <a:rPr lang="zh-TW" altLang="en-US" smtClean="0"/>
              <a:t>2013/5/27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3600" b="1" dirty="0" err="1" smtClean="0"/>
              <a:t>Kyun</a:t>
            </a:r>
            <a:r>
              <a:rPr lang="en-US" altLang="zh-TW" sz="3600" b="1" dirty="0" smtClean="0"/>
              <a:t> Queue: </a:t>
            </a:r>
            <a:br>
              <a:rPr lang="en-US" altLang="zh-TW" sz="3600" b="1" dirty="0" smtClean="0"/>
            </a:br>
            <a:r>
              <a:rPr lang="en-US" altLang="zh-TW" sz="3600" b="1" dirty="0" smtClean="0"/>
              <a:t>A Sensor Network System to Monitor Road Traffic Queues</a:t>
            </a:r>
            <a:br>
              <a:rPr lang="en-US" altLang="zh-TW" sz="3600" b="1" dirty="0" smtClean="0"/>
            </a:br>
            <a:endParaRPr lang="zh-TW" altLang="en-US" sz="2000" b="1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37728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altLang="zh-TW" sz="2800" b="1" dirty="0" smtClean="0"/>
              <a:t>SENSYS 2012</a:t>
            </a:r>
          </a:p>
          <a:p>
            <a:pPr algn="ctr"/>
            <a:r>
              <a:rPr lang="en-US" altLang="zh-TW" sz="2800" b="1" dirty="0" smtClean="0"/>
              <a:t>Indian Institute of Technology, </a:t>
            </a:r>
          </a:p>
          <a:p>
            <a:pPr algn="ctr"/>
            <a:r>
              <a:rPr lang="en-US" altLang="zh-TW" sz="2800" b="1" dirty="0" smtClean="0"/>
              <a:t>Bombay</a:t>
            </a:r>
          </a:p>
        </p:txBody>
      </p:sp>
    </p:spTree>
    <p:extLst>
      <p:ext uri="{BB962C8B-B14F-4D97-AF65-F5344CB8AC3E}">
        <p14:creationId xmlns:p14="http://schemas.microsoft.com/office/powerpoint/2010/main" val="316577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 </a:t>
            </a:r>
          </a:p>
          <a:p>
            <a:r>
              <a:rPr lang="en-US" altLang="ko-KR" dirty="0" smtClean="0"/>
              <a:t>Traffic sensing with wireless across road </a:t>
            </a:r>
          </a:p>
          <a:p>
            <a:r>
              <a:rPr lang="en-US" altLang="ko-KR" dirty="0" smtClean="0"/>
              <a:t>Design of the </a:t>
            </a:r>
            <a:r>
              <a:rPr lang="en-US" altLang="ko-KR" dirty="0" err="1" smtClean="0"/>
              <a:t>Kyun</a:t>
            </a:r>
            <a:r>
              <a:rPr lang="en-US" altLang="ko-KR" dirty="0" smtClean="0"/>
              <a:t> Queue system </a:t>
            </a:r>
          </a:p>
          <a:p>
            <a:r>
              <a:rPr lang="en-US" altLang="ko-KR" dirty="0" smtClean="0"/>
              <a:t>Hardware prototypes</a:t>
            </a:r>
          </a:p>
          <a:p>
            <a:r>
              <a:rPr lang="en-US" altLang="ko-KR" dirty="0" smtClean="0"/>
              <a:t>Deployment based evaluation</a:t>
            </a:r>
          </a:p>
          <a:p>
            <a:r>
              <a:rPr lang="en-US" altLang="ko-KR" dirty="0" smtClean="0"/>
              <a:t>Self localization </a:t>
            </a:r>
          </a:p>
          <a:p>
            <a:r>
              <a:rPr lang="en-US" altLang="ko-KR" dirty="0" smtClean="0"/>
              <a:t>Conclusions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53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81128"/>
            <a:ext cx="4248472" cy="214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 Problem of Road </a:t>
            </a:r>
            <a:r>
              <a:rPr lang="en-US" altLang="zh-TW" dirty="0" smtClean="0"/>
              <a:t>congestion is currently plaguing most cities in the world </a:t>
            </a:r>
          </a:p>
          <a:p>
            <a:pPr lvl="1"/>
            <a:r>
              <a:rPr lang="en-US" altLang="zh-TW" dirty="0" smtClean="0"/>
              <a:t>Unpredictable </a:t>
            </a:r>
            <a:r>
              <a:rPr lang="en-US" altLang="zh-TW" dirty="0" smtClean="0"/>
              <a:t>travel times</a:t>
            </a:r>
          </a:p>
          <a:p>
            <a:pPr lvl="1"/>
            <a:r>
              <a:rPr lang="en-US" altLang="zh-TW" dirty="0" smtClean="0"/>
              <a:t>Fuel inefficiency</a:t>
            </a:r>
          </a:p>
          <a:p>
            <a:r>
              <a:rPr lang="en-US" altLang="ko-KR" dirty="0"/>
              <a:t>Automated traffic management solutions </a:t>
            </a:r>
            <a:endParaRPr lang="en-US" altLang="ko-KR" dirty="0" smtClean="0"/>
          </a:p>
          <a:p>
            <a:pPr lvl="1"/>
            <a:r>
              <a:rPr lang="en-US" altLang="ko-KR" dirty="0"/>
              <a:t>D</a:t>
            </a:r>
            <a:r>
              <a:rPr lang="en-US" altLang="ko-KR" dirty="0" smtClean="0"/>
              <a:t>eveloped </a:t>
            </a:r>
            <a:r>
              <a:rPr lang="en-US" altLang="ko-KR" dirty="0"/>
              <a:t>for western </a:t>
            </a:r>
            <a:r>
              <a:rPr lang="en-US" altLang="ko-KR" dirty="0" smtClean="0"/>
              <a:t>traffic </a:t>
            </a:r>
          </a:p>
          <a:p>
            <a:pPr lvl="1"/>
            <a:r>
              <a:rPr lang="en-US" altLang="ko-KR" dirty="0" smtClean="0"/>
              <a:t>Characteristics of traffic in </a:t>
            </a:r>
            <a:r>
              <a:rPr lang="en-US" altLang="ko-KR" u="sng" dirty="0" smtClean="0"/>
              <a:t>developing country </a:t>
            </a:r>
          </a:p>
          <a:p>
            <a:pPr lvl="2"/>
            <a:r>
              <a:rPr lang="en-US" altLang="ko-KR" dirty="0" smtClean="0"/>
              <a:t>non-lane </a:t>
            </a:r>
            <a:r>
              <a:rPr lang="en-US" altLang="ko-KR" dirty="0"/>
              <a:t>based, highly heterogeneous</a:t>
            </a:r>
          </a:p>
          <a:p>
            <a:pPr marL="114300" indent="0">
              <a:buNone/>
            </a:pPr>
            <a:endParaRPr lang="en-US" altLang="zh-TW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600297"/>
            <a:ext cx="2664296" cy="190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530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Ideal traffic sensing system’s </a:t>
            </a:r>
            <a:r>
              <a:rPr lang="en-US" altLang="ko-KR" b="1" dirty="0" smtClean="0"/>
              <a:t>requirements</a:t>
            </a:r>
          </a:p>
          <a:p>
            <a:pPr lvl="1"/>
            <a:r>
              <a:rPr lang="en-US" altLang="ko-KR" dirty="0" smtClean="0"/>
              <a:t>Sense road occupancy </a:t>
            </a:r>
            <a:r>
              <a:rPr lang="en-US" altLang="ko-KR" dirty="0"/>
              <a:t>even if traffic is chaotic and non-lane </a:t>
            </a:r>
            <a:r>
              <a:rPr lang="en-US" altLang="ko-KR" dirty="0" smtClean="0"/>
              <a:t>based</a:t>
            </a:r>
          </a:p>
          <a:p>
            <a:pPr lvl="1"/>
            <a:r>
              <a:rPr lang="en-US" altLang="ko-KR" dirty="0"/>
              <a:t>D</a:t>
            </a:r>
            <a:r>
              <a:rPr lang="en-US" altLang="ko-KR" dirty="0" smtClean="0"/>
              <a:t>eployable </a:t>
            </a:r>
            <a:r>
              <a:rPr lang="en-US" altLang="ko-KR" dirty="0"/>
              <a:t>without interrupting traffic </a:t>
            </a:r>
            <a:r>
              <a:rPr lang="en-US" altLang="ko-KR" dirty="0" smtClean="0"/>
              <a:t>flow</a:t>
            </a:r>
          </a:p>
          <a:p>
            <a:pPr lvl="1"/>
            <a:r>
              <a:rPr lang="en-US" altLang="ko-KR" dirty="0"/>
              <a:t>C</a:t>
            </a:r>
            <a:r>
              <a:rPr lang="en-US" altLang="ko-KR" dirty="0" smtClean="0"/>
              <a:t>apable </a:t>
            </a:r>
            <a:r>
              <a:rPr lang="en-US" altLang="ko-KR" dirty="0"/>
              <a:t>of real time sensing and classification to </a:t>
            </a:r>
            <a:r>
              <a:rPr lang="en-US" altLang="ko-KR" dirty="0" smtClean="0"/>
              <a:t>support applications </a:t>
            </a:r>
            <a:r>
              <a:rPr lang="en-US" altLang="ko-KR" dirty="0"/>
              <a:t>like traffic signal </a:t>
            </a:r>
            <a:r>
              <a:rPr lang="en-US" altLang="ko-KR" dirty="0" smtClean="0"/>
              <a:t>control</a:t>
            </a:r>
          </a:p>
          <a:p>
            <a:pPr lvl="1"/>
            <a:r>
              <a:rPr lang="en-US" altLang="ko-KR" dirty="0"/>
              <a:t>L</a:t>
            </a:r>
            <a:r>
              <a:rPr lang="en-US" altLang="ko-KR" dirty="0" smtClean="0"/>
              <a:t>ow </a:t>
            </a:r>
            <a:r>
              <a:rPr lang="en-US" altLang="ko-KR" dirty="0"/>
              <a:t>installation and maintenance costs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538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i="1" dirty="0" err="1"/>
              <a:t>Kyun</a:t>
            </a:r>
            <a:r>
              <a:rPr lang="en-US" altLang="ko-KR" i="1" dirty="0"/>
              <a:t> </a:t>
            </a:r>
            <a:r>
              <a:rPr lang="en-US" altLang="ko-KR" dirty="0" smtClean="0"/>
              <a:t>Queue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sensor </a:t>
            </a:r>
            <a:r>
              <a:rPr lang="en-US" altLang="ko-KR" dirty="0" smtClean="0"/>
              <a:t>network system for </a:t>
            </a:r>
            <a:r>
              <a:rPr lang="en-US" altLang="ko-KR" dirty="0"/>
              <a:t>real time traffic </a:t>
            </a:r>
            <a:r>
              <a:rPr lang="en-US" altLang="ko-KR" dirty="0" smtClean="0"/>
              <a:t>queue monitoring</a:t>
            </a:r>
          </a:p>
          <a:p>
            <a:pPr lvl="1"/>
            <a:r>
              <a:rPr lang="en-US" altLang="ko-KR" dirty="0" smtClean="0"/>
              <a:t>To sense road occupancy, based on </a:t>
            </a:r>
            <a:r>
              <a:rPr lang="en-US" altLang="ko-KR" dirty="0"/>
              <a:t>how RF </a:t>
            </a:r>
            <a:r>
              <a:rPr lang="en-US" altLang="ko-KR" dirty="0" smtClean="0"/>
              <a:t>link quality </a:t>
            </a:r>
            <a:r>
              <a:rPr lang="en-US" altLang="ko-KR" dirty="0"/>
              <a:t>suffers in absence of line of </a:t>
            </a:r>
            <a:r>
              <a:rPr lang="en-US" altLang="ko-KR" dirty="0" smtClean="0"/>
              <a:t>sight</a:t>
            </a:r>
          </a:p>
          <a:p>
            <a:pPr lvl="2"/>
            <a:r>
              <a:rPr lang="en-US" altLang="ko-KR" dirty="0"/>
              <a:t>IEEE 802.15.4 transmitter-receiver </a:t>
            </a:r>
            <a:r>
              <a:rPr lang="en-US" altLang="ko-KR" dirty="0" smtClean="0"/>
              <a:t>pair across the road.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Design &amp; Build Embedded platform</a:t>
            </a:r>
          </a:p>
          <a:p>
            <a:pPr lvl="1"/>
            <a:r>
              <a:rPr lang="en-US" altLang="ko-KR" dirty="0" smtClean="0"/>
              <a:t>Sensing and computation </a:t>
            </a:r>
            <a:r>
              <a:rPr lang="en-US" altLang="ko-KR" dirty="0"/>
              <a:t>for binary </a:t>
            </a:r>
            <a:r>
              <a:rPr lang="en-US" altLang="ko-KR" dirty="0" smtClean="0"/>
              <a:t>classification</a:t>
            </a:r>
          </a:p>
          <a:p>
            <a:pPr lvl="1"/>
            <a:r>
              <a:rPr lang="en-US" altLang="ko-KR" dirty="0" smtClean="0"/>
              <a:t>Communication to combine </a:t>
            </a:r>
            <a:r>
              <a:rPr lang="en-US" altLang="ko-KR" dirty="0"/>
              <a:t>the decisions of multiple sensors to know the </a:t>
            </a:r>
            <a:r>
              <a:rPr lang="en-US" altLang="ko-KR" dirty="0" smtClean="0"/>
              <a:t>length of </a:t>
            </a:r>
            <a:r>
              <a:rPr lang="en-US" altLang="ko-KR" dirty="0"/>
              <a:t>traffic </a:t>
            </a:r>
            <a:r>
              <a:rPr lang="en-US" altLang="ko-KR" dirty="0" smtClean="0"/>
              <a:t>queue</a:t>
            </a:r>
          </a:p>
          <a:p>
            <a:pPr lvl="1"/>
            <a:r>
              <a:rPr lang="en-US" altLang="ko-KR" dirty="0" smtClean="0"/>
              <a:t>Communication </a:t>
            </a:r>
            <a:r>
              <a:rPr lang="en-US" altLang="ko-KR" dirty="0"/>
              <a:t>of the queue </a:t>
            </a:r>
            <a:r>
              <a:rPr lang="en-US" altLang="ko-KR" dirty="0" smtClean="0"/>
              <a:t>length values </a:t>
            </a:r>
            <a:r>
              <a:rPr lang="en-US" altLang="ko-KR" dirty="0"/>
              <a:t>to a remote server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70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Traffic sensing with wireless across road 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Design a system for </a:t>
            </a:r>
            <a:r>
              <a:rPr lang="en-US" altLang="ko-KR" b="1" dirty="0" smtClean="0"/>
              <a:t>traffic queue length measurement </a:t>
            </a:r>
            <a:r>
              <a:rPr lang="en-US" altLang="ko-KR" dirty="0" smtClean="0"/>
              <a:t>in chaotic road conditions</a:t>
            </a:r>
          </a:p>
          <a:p>
            <a:pPr lvl="1"/>
            <a:r>
              <a:rPr lang="en-US" altLang="ko-KR" dirty="0" smtClean="0"/>
              <a:t>Rather than exact vehicle counts</a:t>
            </a:r>
          </a:p>
          <a:p>
            <a:pPr lvl="1"/>
            <a:r>
              <a:rPr lang="en-US" altLang="ko-KR" dirty="0"/>
              <a:t>Q</a:t>
            </a:r>
            <a:r>
              <a:rPr lang="en-US" altLang="ko-KR" dirty="0" smtClean="0"/>
              <a:t>ueue </a:t>
            </a:r>
            <a:r>
              <a:rPr lang="en-US" altLang="ko-KR" dirty="0"/>
              <a:t>length is proportional to traffic volume.</a:t>
            </a:r>
          </a:p>
          <a:p>
            <a:r>
              <a:rPr lang="en-US" altLang="ko-KR" b="1" dirty="0" smtClean="0"/>
              <a:t>Using </a:t>
            </a:r>
            <a:r>
              <a:rPr lang="en-US" altLang="ko-KR" b="1" dirty="0"/>
              <a:t>wireless transmitter-receiver pair </a:t>
            </a:r>
            <a:r>
              <a:rPr lang="en-US" altLang="ko-KR" dirty="0"/>
              <a:t>to measure road traffic density</a:t>
            </a:r>
          </a:p>
          <a:p>
            <a:r>
              <a:rPr lang="en-US" altLang="ko-KR" dirty="0"/>
              <a:t>Question</a:t>
            </a:r>
          </a:p>
          <a:p>
            <a:pPr lvl="1"/>
            <a:r>
              <a:rPr lang="en-US" altLang="ko-KR" dirty="0"/>
              <a:t>Can traffic states be quantitatively inferred from </a:t>
            </a:r>
            <a:r>
              <a:rPr lang="en-US" altLang="ko-KR" b="1" dirty="0"/>
              <a:t>RF link characteristics</a:t>
            </a:r>
            <a:r>
              <a:rPr lang="en-US" altLang="ko-KR" dirty="0"/>
              <a:t>? </a:t>
            </a:r>
          </a:p>
          <a:p>
            <a:pPr lvl="1"/>
            <a:r>
              <a:rPr lang="en-US" altLang="ko-KR" dirty="0"/>
              <a:t>Can classifications be done in </a:t>
            </a:r>
            <a:r>
              <a:rPr lang="en-US" altLang="ko-KR" b="1" dirty="0"/>
              <a:t>order of tens of seconds </a:t>
            </a:r>
            <a:r>
              <a:rPr lang="en-US" altLang="ko-KR" dirty="0"/>
              <a:t>to support applications like traffic light control? </a:t>
            </a:r>
          </a:p>
          <a:p>
            <a:pPr lvl="1"/>
            <a:r>
              <a:rPr lang="en-US" altLang="ko-KR" dirty="0"/>
              <a:t>What </a:t>
            </a:r>
            <a:r>
              <a:rPr lang="en-US" altLang="ko-KR" b="1" dirty="0"/>
              <a:t>wireless features and algorithms </a:t>
            </a:r>
            <a:r>
              <a:rPr lang="en-US" altLang="ko-KR" dirty="0"/>
              <a:t>can be used for high classification accuracy?</a:t>
            </a:r>
          </a:p>
          <a:p>
            <a:endParaRPr lang="zh-TW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271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smtClean="0"/>
              <a:t>Does road traffic affect wireless links? 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802.15.4 compliant </a:t>
            </a:r>
            <a:r>
              <a:rPr lang="en-US" altLang="zh-TW" dirty="0" err="1" smtClean="0"/>
              <a:t>Telosb</a:t>
            </a:r>
            <a:r>
              <a:rPr lang="en-US" altLang="zh-TW" dirty="0" smtClean="0"/>
              <a:t> motes</a:t>
            </a:r>
          </a:p>
          <a:p>
            <a:r>
              <a:rPr lang="en-US" altLang="zh-TW" dirty="0" err="1" smtClean="0"/>
              <a:t>Tx</a:t>
            </a:r>
            <a:r>
              <a:rPr lang="en-US" altLang="zh-TW" dirty="0" smtClean="0"/>
              <a:t> sends 25 </a:t>
            </a:r>
            <a:r>
              <a:rPr lang="en-US" altLang="zh-TW" dirty="0" err="1" smtClean="0"/>
              <a:t>pkt</a:t>
            </a:r>
            <a:r>
              <a:rPr lang="en-US" altLang="zh-TW" dirty="0" smtClean="0"/>
              <a:t>/sec, payload 100bytes at -25dBm power</a:t>
            </a:r>
          </a:p>
          <a:p>
            <a:r>
              <a:rPr lang="en-US" altLang="zh-TW" dirty="0" smtClean="0"/>
              <a:t>Measure RSSI, PRR</a:t>
            </a:r>
          </a:p>
          <a:p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4"/>
            <a:ext cx="4032448" cy="1874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直線單箭頭接點 4"/>
          <p:cNvCxnSpPr/>
          <p:nvPr/>
        </p:nvCxnSpPr>
        <p:spPr>
          <a:xfrm>
            <a:off x="4860032" y="1916832"/>
            <a:ext cx="0" cy="576064"/>
          </a:xfrm>
          <a:prstGeom prst="straightConnector1">
            <a:avLst/>
          </a:prstGeom>
          <a:ln w="28575">
            <a:solidFill>
              <a:schemeClr val="accent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4985395" y="2020198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25m</a:t>
            </a:r>
            <a:endParaRPr lang="zh-TW" alt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28" y="4358773"/>
            <a:ext cx="3293816" cy="231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028" y="4358773"/>
            <a:ext cx="3497445" cy="231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824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Classification Algorithm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7620000" cy="4800600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Binary </a:t>
            </a:r>
            <a:r>
              <a:rPr lang="en-US" altLang="zh-TW" sz="2400" dirty="0" smtClean="0"/>
              <a:t>traffic state classification</a:t>
            </a:r>
          </a:p>
          <a:p>
            <a:pPr lvl="1"/>
            <a:r>
              <a:rPr lang="en-US" altLang="zh-TW" dirty="0"/>
              <a:t>C</a:t>
            </a:r>
            <a:r>
              <a:rPr lang="en-US" altLang="zh-TW" dirty="0" smtClean="0"/>
              <a:t>ongested </a:t>
            </a:r>
            <a:r>
              <a:rPr lang="en-US" altLang="zh-TW" dirty="0" smtClean="0"/>
              <a:t>traffic</a:t>
            </a:r>
          </a:p>
          <a:p>
            <a:pPr lvl="1"/>
            <a:r>
              <a:rPr lang="en-US" altLang="zh-TW" dirty="0"/>
              <a:t>F</a:t>
            </a:r>
            <a:r>
              <a:rPr lang="en-US" altLang="zh-TW" dirty="0" smtClean="0"/>
              <a:t>ree-flowing </a:t>
            </a:r>
            <a:r>
              <a:rPr lang="en-US" altLang="zh-TW" dirty="0" smtClean="0"/>
              <a:t>traffic</a:t>
            </a:r>
          </a:p>
          <a:p>
            <a:r>
              <a:rPr lang="en-US" altLang="zh-TW" sz="2400" dirty="0" smtClean="0"/>
              <a:t>Four machine learning </a:t>
            </a:r>
            <a:r>
              <a:rPr lang="en-US" altLang="zh-TW" sz="2400" dirty="0" smtClean="0"/>
              <a:t>algorithm</a:t>
            </a:r>
            <a:endParaRPr lang="en-US" altLang="zh-TW" sz="2400" dirty="0" smtClean="0"/>
          </a:p>
          <a:p>
            <a:pPr lvl="1"/>
            <a:r>
              <a:rPr lang="en-US" altLang="zh-TW" dirty="0" err="1" smtClean="0"/>
              <a:t>FeatureClassifier</a:t>
            </a:r>
            <a:r>
              <a:rPr lang="en-US" altLang="zh-TW" dirty="0" smtClean="0"/>
              <a:t> (FC) </a:t>
            </a:r>
            <a:r>
              <a:rPr lang="en-US" altLang="zh-TW" dirty="0" smtClean="0"/>
              <a:t>algorithm with K-means</a:t>
            </a:r>
          </a:p>
          <a:p>
            <a:pPr lvl="1"/>
            <a:r>
              <a:rPr lang="en-US" altLang="zh-TW" dirty="0" err="1"/>
              <a:t>FeatureClassifier</a:t>
            </a:r>
            <a:r>
              <a:rPr lang="en-US" altLang="zh-TW" dirty="0"/>
              <a:t> (FC) algorithm with </a:t>
            </a:r>
            <a:r>
              <a:rPr lang="en-US" altLang="zh-TW" dirty="0" smtClean="0"/>
              <a:t>SVM </a:t>
            </a:r>
            <a:endParaRPr lang="en-US" altLang="zh-TW" dirty="0"/>
          </a:p>
          <a:p>
            <a:pPr lvl="1"/>
            <a:r>
              <a:rPr lang="en-US" altLang="zh-TW" dirty="0" err="1" smtClean="0"/>
              <a:t>SignalClassifier</a:t>
            </a:r>
            <a:r>
              <a:rPr lang="en-US" altLang="zh-TW" dirty="0" smtClean="0"/>
              <a:t> (SC) algorithm with K-means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SignalClassifier</a:t>
            </a:r>
            <a:r>
              <a:rPr lang="en-US" altLang="zh-TW" dirty="0" smtClean="0"/>
              <a:t> (SC) </a:t>
            </a:r>
            <a:r>
              <a:rPr lang="en-US" altLang="zh-TW" dirty="0" smtClean="0"/>
              <a:t>algorithm with </a:t>
            </a:r>
            <a:r>
              <a:rPr lang="en-US" altLang="zh-TW" dirty="0" smtClean="0"/>
              <a:t>SVM</a:t>
            </a:r>
            <a:endParaRPr lang="zh-TW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351384"/>
            <a:ext cx="6424321" cy="25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426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Choice of features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2332856"/>
          </a:xfrm>
        </p:spPr>
        <p:txBody>
          <a:bodyPr/>
          <a:lstStyle/>
          <a:p>
            <a:r>
              <a:rPr lang="en-US" altLang="zh-TW" dirty="0" smtClean="0"/>
              <a:t>LQI (link quality index), RSSI, PRR</a:t>
            </a:r>
          </a:p>
          <a:p>
            <a:pPr lvl="1"/>
            <a:r>
              <a:rPr lang="en-US" altLang="zh-TW" dirty="0" smtClean="0"/>
              <a:t>RSSI </a:t>
            </a:r>
            <a:r>
              <a:rPr lang="en-US" altLang="ko-KR" dirty="0" smtClean="0"/>
              <a:t>percentile-based features yield better accuracies than the others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Non-intuitive observation : RSSI is much more strongly correlated with line-of-sight than LQI or PRR</a:t>
            </a:r>
            <a:endParaRPr lang="zh-TW" altLang="en-US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458918" y="4264496"/>
            <a:ext cx="7785490" cy="2332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dirty="0" smtClean="0"/>
              <a:t>Summary</a:t>
            </a:r>
          </a:p>
          <a:p>
            <a:pPr lvl="1"/>
            <a:r>
              <a:rPr lang="en-US" altLang="zh-TW" dirty="0" smtClean="0"/>
              <a:t>Use </a:t>
            </a:r>
            <a:r>
              <a:rPr lang="en-US" altLang="zh-TW" dirty="0" err="1" smtClean="0"/>
              <a:t>FeatureClassifier</a:t>
            </a:r>
            <a:r>
              <a:rPr lang="en-US" altLang="zh-TW" dirty="0" smtClean="0"/>
              <a:t>(FC) algorithm with K-Means </a:t>
            </a:r>
          </a:p>
          <a:p>
            <a:pPr lvl="2"/>
            <a:r>
              <a:rPr lang="en-US" altLang="zh-TW" dirty="0" smtClean="0"/>
              <a:t>Built over 20 seconds </a:t>
            </a:r>
          </a:p>
          <a:p>
            <a:pPr lvl="2"/>
            <a:r>
              <a:rPr lang="en-US" altLang="zh-TW" dirty="0" smtClean="0"/>
              <a:t>Feature : RSSI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373" y="1484784"/>
            <a:ext cx="3423968" cy="277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89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100" dirty="0" smtClean="0"/>
              <a:t>Design of the </a:t>
            </a:r>
            <a:r>
              <a:rPr lang="en-US" altLang="zh-TW" sz="4100" dirty="0" err="1" smtClean="0"/>
              <a:t>Kyun</a:t>
            </a:r>
            <a:r>
              <a:rPr lang="en-US" altLang="zh-TW" sz="4100" dirty="0" smtClean="0"/>
              <a:t> Queue </a:t>
            </a:r>
            <a:r>
              <a:rPr lang="en-US" altLang="zh-TW" sz="4100" dirty="0"/>
              <a:t>S</a:t>
            </a:r>
            <a:r>
              <a:rPr lang="en-US" altLang="zh-TW" sz="4100" dirty="0" smtClean="0"/>
              <a:t>ystem</a:t>
            </a:r>
            <a:endParaRPr lang="zh-TW" altLang="en-US" sz="4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06916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Architecture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r>
              <a:rPr lang="en-US" altLang="zh-TW" dirty="0" smtClean="0"/>
              <a:t>3 </a:t>
            </a:r>
            <a:r>
              <a:rPr lang="en-US" altLang="zh-TW" dirty="0" smtClean="0"/>
              <a:t>pairs of transmitter (T</a:t>
            </a:r>
            <a:r>
              <a:rPr lang="en-US" altLang="zh-TW" baseline="-25000" dirty="0" smtClean="0"/>
              <a:t>i</a:t>
            </a:r>
            <a:r>
              <a:rPr lang="en-US" altLang="zh-TW" dirty="0" smtClean="0"/>
              <a:t>) – receiver (</a:t>
            </a:r>
            <a:r>
              <a:rPr lang="en-US" altLang="zh-TW" dirty="0" err="1" smtClean="0"/>
              <a:t>R</a:t>
            </a:r>
            <a:r>
              <a:rPr lang="en-US" altLang="zh-TW" baseline="-25000" dirty="0" err="1" smtClean="0"/>
              <a:t>i</a:t>
            </a:r>
            <a:r>
              <a:rPr lang="en-US" altLang="zh-TW" dirty="0" smtClean="0"/>
              <a:t>) </a:t>
            </a:r>
            <a:endParaRPr lang="en-US" altLang="zh-TW" dirty="0" smtClean="0"/>
          </a:p>
          <a:p>
            <a:pPr lvl="2"/>
            <a:r>
              <a:rPr lang="en-US" altLang="zh-TW" dirty="0"/>
              <a:t>P</a:t>
            </a:r>
            <a:r>
              <a:rPr lang="en-US" altLang="zh-TW" dirty="0" smtClean="0"/>
              <a:t>erform </a:t>
            </a:r>
            <a:r>
              <a:rPr lang="en-US" altLang="zh-TW" dirty="0" smtClean="0"/>
              <a:t>sensing and computation to know the traffic condition.</a:t>
            </a:r>
          </a:p>
          <a:p>
            <a:pPr lvl="1"/>
            <a:r>
              <a:rPr lang="en-US" altLang="zh-TW" dirty="0"/>
              <a:t>C</a:t>
            </a:r>
            <a:r>
              <a:rPr lang="en-US" altLang="zh-TW" dirty="0" smtClean="0"/>
              <a:t>entral </a:t>
            </a:r>
            <a:r>
              <a:rPr lang="en-US" altLang="zh-TW" dirty="0" smtClean="0"/>
              <a:t>controller unit (C) </a:t>
            </a:r>
            <a:endParaRPr lang="en-US" altLang="zh-TW" dirty="0" smtClean="0"/>
          </a:p>
          <a:p>
            <a:pPr lvl="2"/>
            <a:r>
              <a:rPr lang="en-US" altLang="zh-TW" dirty="0" smtClean="0"/>
              <a:t>Receive </a:t>
            </a:r>
            <a:r>
              <a:rPr lang="en-US" altLang="zh-TW" dirty="0" smtClean="0"/>
              <a:t>the road occupancy observation values from </a:t>
            </a:r>
            <a:r>
              <a:rPr lang="en-US" altLang="zh-TW" dirty="0" err="1" smtClean="0"/>
              <a:t>Tx</a:t>
            </a:r>
            <a:r>
              <a:rPr lang="en-US" altLang="zh-TW" dirty="0" smtClean="0"/>
              <a:t>-Rx pairs </a:t>
            </a:r>
          </a:p>
          <a:p>
            <a:pPr lvl="1"/>
            <a:r>
              <a:rPr lang="en-US" altLang="zh-TW" dirty="0"/>
              <a:t>S</a:t>
            </a:r>
            <a:r>
              <a:rPr lang="en-US" altLang="zh-TW" dirty="0" smtClean="0"/>
              <a:t>erver </a:t>
            </a:r>
            <a:r>
              <a:rPr lang="en-US" altLang="zh-TW" dirty="0" smtClean="0"/>
              <a:t>(S</a:t>
            </a:r>
            <a:r>
              <a:rPr lang="en-US" altLang="zh-TW" dirty="0" smtClean="0"/>
              <a:t>)</a:t>
            </a:r>
          </a:p>
          <a:p>
            <a:pPr lvl="2"/>
            <a:r>
              <a:rPr lang="en-US" altLang="zh-TW" dirty="0"/>
              <a:t>R</a:t>
            </a:r>
            <a:r>
              <a:rPr lang="en-US" altLang="zh-TW" dirty="0" smtClean="0"/>
              <a:t>eceiving </a:t>
            </a:r>
            <a:r>
              <a:rPr lang="en-US" altLang="zh-TW" dirty="0" smtClean="0"/>
              <a:t>road occupancy information </a:t>
            </a:r>
            <a:endParaRPr lang="en-US" altLang="zh-TW" dirty="0"/>
          </a:p>
          <a:p>
            <a:pPr lvl="2"/>
            <a:r>
              <a:rPr lang="en-US" altLang="zh-TW" dirty="0" smtClean="0"/>
              <a:t>I</a:t>
            </a:r>
            <a:r>
              <a:rPr lang="en-US" altLang="zh-TW" dirty="0" smtClean="0"/>
              <a:t>mplement </a:t>
            </a:r>
            <a:r>
              <a:rPr lang="en-US" altLang="zh-TW" dirty="0" smtClean="0"/>
              <a:t>other applications like coordinated signal control, bottleneck identification and congestion mapping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10</a:t>
            </a:fld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792" y="1196752"/>
            <a:ext cx="5234536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261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Design of the </a:t>
            </a:r>
            <a:r>
              <a:rPr lang="en-US" altLang="ko-KR" dirty="0" err="1"/>
              <a:t>Kyun</a:t>
            </a:r>
            <a:r>
              <a:rPr lang="en-US" altLang="ko-KR" dirty="0"/>
              <a:t> Queue System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Which RF technology to use for sensing</a:t>
            </a:r>
          </a:p>
          <a:p>
            <a:pPr lvl="1"/>
            <a:r>
              <a:rPr lang="en-US" altLang="ko-KR" dirty="0" smtClean="0"/>
              <a:t>Wi-Fi</a:t>
            </a:r>
          </a:p>
          <a:p>
            <a:pPr lvl="2"/>
            <a:r>
              <a:rPr lang="en-US" altLang="ko-KR" b="1" dirty="0" smtClean="0"/>
              <a:t>large energy consumption </a:t>
            </a:r>
          </a:p>
          <a:p>
            <a:pPr lvl="2"/>
            <a:r>
              <a:rPr lang="en-US" altLang="ko-KR" b="1" dirty="0" smtClean="0"/>
              <a:t>Connection oriented protocol</a:t>
            </a:r>
            <a:r>
              <a:rPr lang="en-US" altLang="ko-KR" dirty="0" smtClean="0"/>
              <a:t>, may induce long delay in re-establishing connection following packet losses</a:t>
            </a:r>
          </a:p>
          <a:p>
            <a:pPr lvl="1"/>
            <a:r>
              <a:rPr lang="en-US" altLang="ko-KR" dirty="0" smtClean="0"/>
              <a:t>Bluetooth</a:t>
            </a:r>
          </a:p>
          <a:p>
            <a:pPr lvl="2"/>
            <a:r>
              <a:rPr lang="en-US" altLang="ko-KR" b="1" dirty="0" smtClean="0"/>
              <a:t>Poor range</a:t>
            </a:r>
            <a:r>
              <a:rPr lang="en-US" altLang="ko-KR" dirty="0" smtClean="0"/>
              <a:t>, hard to establish for wide roads of 25m</a:t>
            </a:r>
          </a:p>
          <a:p>
            <a:pPr lvl="1"/>
            <a:r>
              <a:rPr lang="en-US" altLang="ko-KR" b="1" dirty="0" smtClean="0"/>
              <a:t>802.15.4</a:t>
            </a:r>
            <a:r>
              <a:rPr lang="en-US" altLang="ko-KR" dirty="0" smtClean="0"/>
              <a:t> seems to be a better choice</a:t>
            </a:r>
          </a:p>
          <a:p>
            <a:pPr lvl="2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090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100" dirty="0"/>
              <a:t>Design of the </a:t>
            </a:r>
            <a:r>
              <a:rPr lang="en-US" altLang="ko-KR" sz="4100" dirty="0" err="1"/>
              <a:t>Kyun</a:t>
            </a:r>
            <a:r>
              <a:rPr lang="en-US" altLang="ko-KR" sz="4100" dirty="0"/>
              <a:t> Queue System</a:t>
            </a:r>
            <a:endParaRPr lang="zh-TW" altLang="en-US" sz="41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Two types of wireless links</a:t>
            </a:r>
          </a:p>
          <a:p>
            <a:pPr lvl="1"/>
            <a:r>
              <a:rPr lang="en-US" altLang="zh-TW" dirty="0" smtClean="0"/>
              <a:t>sensing links </a:t>
            </a:r>
          </a:p>
          <a:p>
            <a:pPr lvl="2"/>
            <a:r>
              <a:rPr lang="en-US" altLang="zh-TW" dirty="0" smtClean="0"/>
              <a:t>across the road from T and R</a:t>
            </a:r>
          </a:p>
          <a:p>
            <a:pPr lvl="2"/>
            <a:r>
              <a:rPr lang="en-US" altLang="zh-TW" dirty="0" smtClean="0"/>
              <a:t>should be affected by the traffic flow on the road</a:t>
            </a:r>
          </a:p>
          <a:p>
            <a:pPr lvl="1"/>
            <a:r>
              <a:rPr lang="en-US" altLang="zh-TW" dirty="0" smtClean="0"/>
              <a:t>communication links</a:t>
            </a:r>
          </a:p>
          <a:p>
            <a:pPr lvl="2"/>
            <a:r>
              <a:rPr lang="en-US" altLang="zh-TW" dirty="0" smtClean="0"/>
              <a:t>along the road, from on R to R</a:t>
            </a:r>
          </a:p>
          <a:p>
            <a:pPr lvl="2"/>
            <a:r>
              <a:rPr lang="en-US" altLang="zh-TW" dirty="0"/>
              <a:t>h</a:t>
            </a:r>
            <a:r>
              <a:rPr lang="en-US" altLang="zh-TW" dirty="0" smtClean="0"/>
              <a:t>ave </a:t>
            </a:r>
            <a:r>
              <a:rPr lang="en-US" altLang="zh-TW" dirty="0" smtClean="0"/>
              <a:t>to be reliable as well </a:t>
            </a:r>
          </a:p>
          <a:p>
            <a:pPr lvl="2"/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93096"/>
            <a:ext cx="3265165" cy="2216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894" y="3819032"/>
            <a:ext cx="3024336" cy="2650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211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Ensure that all R’s perform sensing and computation simultaneously</a:t>
            </a:r>
          </a:p>
          <a:p>
            <a:pPr lvl="1"/>
            <a:r>
              <a:rPr lang="en-US" altLang="zh-TW" dirty="0"/>
              <a:t>C centrally controls measurement </a:t>
            </a:r>
            <a:r>
              <a:rPr lang="en-US" altLang="zh-TW" dirty="0" smtClean="0"/>
              <a:t>cycle</a:t>
            </a:r>
            <a:endParaRPr lang="zh-TW" altLang="en-US" dirty="0"/>
          </a:p>
          <a:p>
            <a:pPr lvl="1"/>
            <a:r>
              <a:rPr lang="en-US" altLang="zh-TW" dirty="0" smtClean="0"/>
              <a:t>No need of any explicit time synchronization mechanism</a:t>
            </a:r>
          </a:p>
          <a:p>
            <a:pPr lvl="1"/>
            <a:endParaRPr lang="en-US" altLang="zh-TW" dirty="0"/>
          </a:p>
          <a:p>
            <a:r>
              <a:rPr lang="en-US" altLang="zh-TW" dirty="0" smtClean="0"/>
              <a:t>MAC protocol</a:t>
            </a:r>
          </a:p>
          <a:p>
            <a:pPr lvl="1"/>
            <a:r>
              <a:rPr lang="en-US" altLang="zh-TW" dirty="0" smtClean="0"/>
              <a:t>Simple CSMA-CA with 4 tries</a:t>
            </a:r>
          </a:p>
          <a:p>
            <a:pPr marL="411480" lvl="1" indent="0">
              <a:buNone/>
            </a:pPr>
            <a:endParaRPr lang="en-US" altLang="zh-TW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4100" dirty="0" smtClean="0"/>
              <a:t>Software Protocol </a:t>
            </a:r>
            <a:endParaRPr lang="zh-TW" altLang="en-US" sz="41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573016"/>
            <a:ext cx="4220319" cy="3099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圖說文字 3"/>
          <p:cNvSpPr/>
          <p:nvPr/>
        </p:nvSpPr>
        <p:spPr>
          <a:xfrm>
            <a:off x="1331640" y="3198118"/>
            <a:ext cx="3168352" cy="576064"/>
          </a:xfrm>
          <a:prstGeom prst="wedgeRectCallout">
            <a:avLst>
              <a:gd name="adj1" fmla="val 50625"/>
              <a:gd name="adj2" fmla="val 980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/>
              <a:t>C-RDY: receiver ready mode waiting for a control message</a:t>
            </a:r>
            <a:endParaRPr lang="zh-TW" altLang="en-US" dirty="0"/>
          </a:p>
        </p:txBody>
      </p:sp>
      <p:sp>
        <p:nvSpPr>
          <p:cNvPr id="6" name="矩形圖說文字 5"/>
          <p:cNvSpPr/>
          <p:nvPr/>
        </p:nvSpPr>
        <p:spPr>
          <a:xfrm>
            <a:off x="1115616" y="4221088"/>
            <a:ext cx="2736304" cy="288032"/>
          </a:xfrm>
          <a:prstGeom prst="wedgeRectCallout">
            <a:avLst>
              <a:gd name="adj1" fmla="val 50625"/>
              <a:gd name="adj2" fmla="val 980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 smtClean="0"/>
              <a:t>C sends a </a:t>
            </a:r>
            <a:r>
              <a:rPr lang="en-US" altLang="zh-TW" dirty="0"/>
              <a:t>control message</a:t>
            </a:r>
            <a:endParaRPr lang="zh-TW" altLang="en-US" dirty="0"/>
          </a:p>
        </p:txBody>
      </p:sp>
      <p:sp>
        <p:nvSpPr>
          <p:cNvPr id="7" name="矩形圖說文字 6"/>
          <p:cNvSpPr/>
          <p:nvPr/>
        </p:nvSpPr>
        <p:spPr>
          <a:xfrm>
            <a:off x="4499992" y="4823320"/>
            <a:ext cx="2672680" cy="288032"/>
          </a:xfrm>
          <a:prstGeom prst="wedgeRectCallout">
            <a:avLst>
              <a:gd name="adj1" fmla="val 50625"/>
              <a:gd name="adj2" fmla="val 980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 smtClean="0"/>
              <a:t>Compute sensing decision</a:t>
            </a:r>
            <a:endParaRPr lang="zh-TW" altLang="en-US" dirty="0"/>
          </a:p>
        </p:txBody>
      </p:sp>
      <p:sp>
        <p:nvSpPr>
          <p:cNvPr id="8" name="矩形圖說文字 7"/>
          <p:cNvSpPr/>
          <p:nvPr/>
        </p:nvSpPr>
        <p:spPr>
          <a:xfrm>
            <a:off x="4788024" y="5877272"/>
            <a:ext cx="2672680" cy="504056"/>
          </a:xfrm>
          <a:prstGeom prst="wedgeRectCallout">
            <a:avLst>
              <a:gd name="adj1" fmla="val 51694"/>
              <a:gd name="adj2" fmla="val -81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 smtClean="0"/>
              <a:t>Decision results </a:t>
            </a:r>
            <a:r>
              <a:rPr lang="en-US" altLang="zh-TW" dirty="0" smtClean="0"/>
              <a:t>send to the next R</a:t>
            </a:r>
            <a:endParaRPr lang="zh-TW" altLang="en-US" dirty="0"/>
          </a:p>
        </p:txBody>
      </p:sp>
      <p:sp>
        <p:nvSpPr>
          <p:cNvPr id="9" name="矩形圖說文字 8"/>
          <p:cNvSpPr/>
          <p:nvPr/>
        </p:nvSpPr>
        <p:spPr>
          <a:xfrm>
            <a:off x="395536" y="4700882"/>
            <a:ext cx="2952328" cy="1680445"/>
          </a:xfrm>
          <a:prstGeom prst="wedgeRectCallout">
            <a:avLst>
              <a:gd name="adj1" fmla="val 54253"/>
              <a:gd name="adj2" fmla="val 612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altLang="zh-TW" dirty="0" smtClean="0"/>
              <a:t>1. Write in micro-SD card and Compute the traffic signal schedule from the queue length information in the data message (every 30s)</a:t>
            </a:r>
          </a:p>
          <a:p>
            <a:pPr algn="just"/>
            <a:r>
              <a:rPr lang="en-US" altLang="zh-TW" dirty="0" smtClean="0"/>
              <a:t>2. Send to S by GPRS</a:t>
            </a:r>
            <a:endParaRPr lang="zh-TW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461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Hardware prototypes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zh-TW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7258050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114825"/>
            <a:ext cx="3028950" cy="260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540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 smtClean="0"/>
              <a:t>Deployment based evaluation</a:t>
            </a:r>
            <a:endParaRPr lang="zh-TW" altLang="en-US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621" y="1916832"/>
            <a:ext cx="4223795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내용 개체 틀 3"/>
          <p:cNvSpPr txBox="1">
            <a:spLocks/>
          </p:cNvSpPr>
          <p:nvPr/>
        </p:nvSpPr>
        <p:spPr>
          <a:xfrm>
            <a:off x="457200" y="1968240"/>
            <a:ext cx="3657600" cy="3765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Evaluation  </a:t>
            </a:r>
          </a:p>
          <a:p>
            <a:pPr lvl="1"/>
            <a:r>
              <a:rPr lang="en-US" altLang="ko-KR" dirty="0" smtClean="0"/>
              <a:t>R has a stored K-Means clustering model using nine RSSI percentile, measured over t=20 </a:t>
            </a:r>
            <a:r>
              <a:rPr lang="en-US" altLang="ko-KR" dirty="0" err="1" smtClean="0"/>
              <a:t>secs</a:t>
            </a:r>
            <a:r>
              <a:rPr lang="en-US" altLang="ko-KR" dirty="0" smtClean="0"/>
              <a:t>, as features.</a:t>
            </a:r>
          </a:p>
          <a:p>
            <a:pPr lvl="1"/>
            <a:r>
              <a:rPr lang="en-US" altLang="ko-KR" dirty="0" smtClean="0"/>
              <a:t>8 hours data set</a:t>
            </a:r>
          </a:p>
          <a:p>
            <a:pPr lvl="2"/>
            <a:r>
              <a:rPr lang="en-US" altLang="ko-KR" dirty="0" smtClean="0"/>
              <a:t>Training classifier</a:t>
            </a:r>
          </a:p>
          <a:p>
            <a:pPr lvl="2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474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 dirty="0"/>
              <a:t>Deployment based evaluation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5069160"/>
          </a:xfrm>
        </p:spPr>
        <p:txBody>
          <a:bodyPr>
            <a:normAutofit lnSpcReduction="10000"/>
          </a:bodyPr>
          <a:lstStyle/>
          <a:p>
            <a:r>
              <a:rPr lang="en-US" altLang="zh-TW" dirty="0" smtClean="0"/>
              <a:t>Deployment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Nov. 17(Thu), 18(Fri), 19(Sat), 2011 6pm – 9pm</a:t>
            </a:r>
          </a:p>
          <a:p>
            <a:pPr lvl="1"/>
            <a:r>
              <a:rPr lang="en-US" altLang="zh-TW" dirty="0" smtClean="0"/>
              <a:t>Image based manual verification scheme</a:t>
            </a:r>
          </a:p>
          <a:p>
            <a:pPr lvl="2"/>
            <a:r>
              <a:rPr lang="en-US" altLang="zh-TW" dirty="0" smtClean="0"/>
              <a:t>Samsung Google Nexus phone </a:t>
            </a:r>
          </a:p>
          <a:p>
            <a:pPr marL="777240" lvl="2" indent="0">
              <a:buNone/>
            </a:pPr>
            <a:r>
              <a:rPr lang="en-US" altLang="zh-TW" dirty="0"/>
              <a:t>	 </a:t>
            </a:r>
            <a:r>
              <a:rPr lang="en-US" altLang="zh-TW" dirty="0" smtClean="0"/>
              <a:t> to capture image ever 30 seconds</a:t>
            </a:r>
          </a:p>
          <a:p>
            <a:pPr lvl="2"/>
            <a:r>
              <a:rPr lang="en-US" altLang="zh-TW" dirty="0" smtClean="0"/>
              <a:t>Can only cover T-R pair 1-3</a:t>
            </a:r>
          </a:p>
          <a:p>
            <a:pPr lvl="1"/>
            <a:r>
              <a:rPr lang="en-US" altLang="zh-TW" dirty="0" smtClean="0"/>
              <a:t>1</a:t>
            </a:r>
            <a:r>
              <a:rPr lang="en-US" altLang="zh-TW" baseline="30000" dirty="0" smtClean="0"/>
              <a:t>st</a:t>
            </a:r>
            <a:r>
              <a:rPr lang="en-US" altLang="zh-TW" dirty="0" smtClean="0"/>
              <a:t> person </a:t>
            </a:r>
            <a:r>
              <a:rPr lang="en-US" altLang="zh-TW" dirty="0" smtClean="0"/>
              <a:t>observes offline and estimates</a:t>
            </a:r>
          </a:p>
          <a:p>
            <a:pPr marL="411480" lvl="1" indent="0">
              <a:buNone/>
            </a:pPr>
            <a:r>
              <a:rPr lang="en-US" altLang="zh-TW" dirty="0"/>
              <a:t> </a:t>
            </a:r>
            <a:r>
              <a:rPr lang="en-US" altLang="zh-TW" dirty="0" smtClean="0"/>
              <a:t>   the queue length</a:t>
            </a:r>
          </a:p>
          <a:p>
            <a:pPr lvl="1"/>
            <a:r>
              <a:rPr lang="en-US" altLang="zh-TW" dirty="0" smtClean="0"/>
              <a:t>2</a:t>
            </a:r>
            <a:r>
              <a:rPr lang="en-US" altLang="zh-TW" baseline="30000" dirty="0" smtClean="0"/>
              <a:t>nd</a:t>
            </a:r>
            <a:r>
              <a:rPr lang="en-US" altLang="zh-TW" dirty="0" smtClean="0"/>
              <a:t> person </a:t>
            </a:r>
            <a:r>
              <a:rPr lang="en-US" altLang="zh-TW" dirty="0" smtClean="0"/>
              <a:t>as consulter</a:t>
            </a:r>
            <a:endParaRPr lang="en-US" altLang="zh-TW" dirty="0"/>
          </a:p>
        </p:txBody>
      </p:sp>
      <p:cxnSp>
        <p:nvCxnSpPr>
          <p:cNvPr id="5" name="直線接點 4"/>
          <p:cNvCxnSpPr/>
          <p:nvPr/>
        </p:nvCxnSpPr>
        <p:spPr>
          <a:xfrm>
            <a:off x="1619672" y="2780928"/>
            <a:ext cx="489654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2051720" y="2132856"/>
            <a:ext cx="144016" cy="6480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2771800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3491880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211960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4932040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5652120" y="2132856"/>
            <a:ext cx="14401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1835696" y="278092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 </a:t>
            </a:r>
            <a:r>
              <a:rPr lang="en-US" altLang="zh-TW" dirty="0" smtClean="0"/>
              <a:t> C          R1          R2         R3         R4         R5</a:t>
            </a:r>
            <a:endParaRPr lang="zh-TW" altLang="en-US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3831324"/>
              </p:ext>
            </p:extLst>
          </p:nvPr>
        </p:nvGraphicFramePr>
        <p:xfrm>
          <a:off x="2771800" y="3284984"/>
          <a:ext cx="3120010" cy="370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4002"/>
                <a:gridCol w="624002"/>
                <a:gridCol w="624002"/>
                <a:gridCol w="624002"/>
                <a:gridCol w="62400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 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1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 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0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1979712" y="3284984"/>
            <a:ext cx="36004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</a:t>
            </a:r>
            <a:endParaRPr lang="zh-TW" altLang="en-US" dirty="0"/>
          </a:p>
        </p:txBody>
      </p:sp>
      <p:cxnSp>
        <p:nvCxnSpPr>
          <p:cNvPr id="16" name="直線單箭頭接點 15"/>
          <p:cNvCxnSpPr/>
          <p:nvPr/>
        </p:nvCxnSpPr>
        <p:spPr>
          <a:xfrm flipH="1">
            <a:off x="5133776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/>
          <p:nvPr/>
        </p:nvCxnSpPr>
        <p:spPr>
          <a:xfrm flipH="1">
            <a:off x="4398840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單箭頭接點 17"/>
          <p:cNvCxnSpPr/>
          <p:nvPr/>
        </p:nvCxnSpPr>
        <p:spPr>
          <a:xfrm flipH="1">
            <a:off x="3679328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單箭頭接點 18"/>
          <p:cNvCxnSpPr/>
          <p:nvPr/>
        </p:nvCxnSpPr>
        <p:spPr>
          <a:xfrm flipH="1">
            <a:off x="2973536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H="1">
            <a:off x="2239168" y="2456892"/>
            <a:ext cx="432048" cy="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824" y="4437112"/>
            <a:ext cx="2695575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186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Only cover 0-3, error up to 3 units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51816" y="284064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Deployment based evaluation</a:t>
            </a:r>
            <a:endParaRPr lang="zh-TW" altLang="en-US" sz="4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1" y="2267694"/>
            <a:ext cx="836295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54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Self Localization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Without pre-defined order and program R unit</a:t>
            </a:r>
          </a:p>
          <a:p>
            <a:r>
              <a:rPr lang="en-US" altLang="zh-TW" dirty="0" smtClean="0"/>
              <a:t>To use RSSI ranging</a:t>
            </a:r>
          </a:p>
          <a:p>
            <a:pPr lvl="1"/>
            <a:r>
              <a:rPr lang="en-US" altLang="zh-TW" dirty="0" smtClean="0"/>
              <a:t>It is not a monotonically decreasing function of distance</a:t>
            </a:r>
          </a:p>
          <a:p>
            <a:pPr lvl="1"/>
            <a:r>
              <a:rPr lang="en-US" altLang="zh-TW" dirty="0" smtClean="0"/>
              <a:t>Two-ray model equation: lower antenna heights seem to give less oscillations</a:t>
            </a:r>
            <a:endParaRPr lang="zh-TW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833538"/>
            <a:ext cx="5611240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861" y="3833538"/>
            <a:ext cx="2640059" cy="2259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978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Self Localization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600200"/>
            <a:ext cx="8208912" cy="4800600"/>
          </a:xfrm>
        </p:spPr>
        <p:txBody>
          <a:bodyPr/>
          <a:lstStyle/>
          <a:p>
            <a:r>
              <a:rPr lang="en-US" altLang="zh-TW" dirty="0" smtClean="0"/>
              <a:t>Vertical polarization seems to give far less oscillations than horizontal polarization</a:t>
            </a:r>
          </a:p>
          <a:p>
            <a:pPr lvl="1"/>
            <a:r>
              <a:rPr lang="en-US" altLang="zh-TW" dirty="0" smtClean="0"/>
              <a:t>Horizontal: {2, 3, 5, 6, 4}        Vertical:  {2, 3, 6, 5, 4}</a:t>
            </a:r>
          </a:p>
          <a:p>
            <a:pPr lvl="1"/>
            <a:r>
              <a:rPr lang="en-US" altLang="zh-TW" dirty="0" smtClean="0"/>
              <a:t>Reordering occur independent of antenna orientation and polarization</a:t>
            </a:r>
          </a:p>
          <a:p>
            <a:pPr lvl="1"/>
            <a:r>
              <a:rPr lang="en-US" altLang="zh-TW" dirty="0" smtClean="0"/>
              <a:t>Vertical orientation gives worse RSSI values</a:t>
            </a:r>
          </a:p>
          <a:p>
            <a:pPr lvl="2"/>
            <a:r>
              <a:rPr lang="en-US" altLang="zh-TW" dirty="0" smtClean="0"/>
              <a:t>Fading effect of the metal body of the lamp-post with which the vertical antenna is parallel</a:t>
            </a:r>
            <a:endParaRPr lang="zh-TW" altLang="en-US" dirty="0"/>
          </a:p>
        </p:txBody>
      </p:sp>
      <p:grpSp>
        <p:nvGrpSpPr>
          <p:cNvPr id="23" name="群組 22"/>
          <p:cNvGrpSpPr/>
          <p:nvPr/>
        </p:nvGrpSpPr>
        <p:grpSpPr>
          <a:xfrm>
            <a:off x="913881" y="4206232"/>
            <a:ext cx="1569887" cy="2463128"/>
            <a:chOff x="481833" y="3630168"/>
            <a:chExt cx="1569887" cy="2463128"/>
          </a:xfrm>
        </p:grpSpPr>
        <p:sp>
          <p:nvSpPr>
            <p:cNvPr id="4" name="矩形 3"/>
            <p:cNvSpPr/>
            <p:nvPr/>
          </p:nvSpPr>
          <p:spPr>
            <a:xfrm>
              <a:off x="1043608" y="3645024"/>
              <a:ext cx="72008" cy="24482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1100138" y="3700463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手繪多邊形 8"/>
            <p:cNvSpPr/>
            <p:nvPr/>
          </p:nvSpPr>
          <p:spPr>
            <a:xfrm>
              <a:off x="1108745" y="3951908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手繪多邊形 9"/>
            <p:cNvSpPr/>
            <p:nvPr/>
          </p:nvSpPr>
          <p:spPr>
            <a:xfrm>
              <a:off x="1123033" y="4239940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手繪多邊形 10"/>
            <p:cNvSpPr/>
            <p:nvPr/>
          </p:nvSpPr>
          <p:spPr>
            <a:xfrm rot="16200000">
              <a:off x="296095" y="3815906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手繪多邊形 11"/>
            <p:cNvSpPr/>
            <p:nvPr/>
          </p:nvSpPr>
          <p:spPr>
            <a:xfrm rot="16200000">
              <a:off x="304702" y="4067351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手繪多邊形 12"/>
            <p:cNvSpPr/>
            <p:nvPr/>
          </p:nvSpPr>
          <p:spPr>
            <a:xfrm rot="16200000">
              <a:off x="318990" y="4355383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21" name="直線單箭頭接點 20"/>
          <p:cNvCxnSpPr/>
          <p:nvPr/>
        </p:nvCxnSpPr>
        <p:spPr>
          <a:xfrm flipV="1">
            <a:off x="1691680" y="4457677"/>
            <a:ext cx="0" cy="1131563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單箭頭接點 21"/>
          <p:cNvCxnSpPr/>
          <p:nvPr/>
        </p:nvCxnSpPr>
        <p:spPr>
          <a:xfrm rot="3600000" flipV="1">
            <a:off x="1793249" y="4586270"/>
            <a:ext cx="0" cy="1131563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群組 23"/>
          <p:cNvGrpSpPr/>
          <p:nvPr/>
        </p:nvGrpSpPr>
        <p:grpSpPr>
          <a:xfrm>
            <a:off x="2639782" y="3789040"/>
            <a:ext cx="1500170" cy="2346979"/>
            <a:chOff x="481833" y="3630168"/>
            <a:chExt cx="1569887" cy="2463128"/>
          </a:xfrm>
        </p:grpSpPr>
        <p:sp>
          <p:nvSpPr>
            <p:cNvPr id="25" name="矩形 24"/>
            <p:cNvSpPr/>
            <p:nvPr/>
          </p:nvSpPr>
          <p:spPr>
            <a:xfrm>
              <a:off x="1043608" y="3645024"/>
              <a:ext cx="72008" cy="24482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手繪多邊形 25"/>
            <p:cNvSpPr/>
            <p:nvPr/>
          </p:nvSpPr>
          <p:spPr>
            <a:xfrm>
              <a:off x="1100138" y="3700463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手繪多邊形 26"/>
            <p:cNvSpPr/>
            <p:nvPr/>
          </p:nvSpPr>
          <p:spPr>
            <a:xfrm>
              <a:off x="1108745" y="3951908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手繪多邊形 27"/>
            <p:cNvSpPr/>
            <p:nvPr/>
          </p:nvSpPr>
          <p:spPr>
            <a:xfrm>
              <a:off x="1123033" y="4239940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手繪多邊形 28"/>
            <p:cNvSpPr/>
            <p:nvPr/>
          </p:nvSpPr>
          <p:spPr>
            <a:xfrm rot="16200000">
              <a:off x="296095" y="3815906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手繪多邊形 29"/>
            <p:cNvSpPr/>
            <p:nvPr/>
          </p:nvSpPr>
          <p:spPr>
            <a:xfrm rot="16200000">
              <a:off x="304702" y="4067351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手繪多邊形 30"/>
            <p:cNvSpPr/>
            <p:nvPr/>
          </p:nvSpPr>
          <p:spPr>
            <a:xfrm rot="16200000">
              <a:off x="318990" y="4355383"/>
              <a:ext cx="928687" cy="557212"/>
            </a:xfrm>
            <a:custGeom>
              <a:avLst/>
              <a:gdLst>
                <a:gd name="connsiteX0" fmla="*/ 0 w 928687"/>
                <a:gd name="connsiteY0" fmla="*/ 0 h 557212"/>
                <a:gd name="connsiteX1" fmla="*/ 371475 w 928687"/>
                <a:gd name="connsiteY1" fmla="*/ 357187 h 557212"/>
                <a:gd name="connsiteX2" fmla="*/ 928687 w 928687"/>
                <a:gd name="connsiteY2" fmla="*/ 557212 h 557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687" h="557212">
                  <a:moveTo>
                    <a:pt x="0" y="0"/>
                  </a:moveTo>
                  <a:cubicBezTo>
                    <a:pt x="108347" y="132159"/>
                    <a:pt x="216694" y="264318"/>
                    <a:pt x="371475" y="357187"/>
                  </a:cubicBezTo>
                  <a:cubicBezTo>
                    <a:pt x="526256" y="450056"/>
                    <a:pt x="727471" y="503634"/>
                    <a:pt x="928687" y="55721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cxnSp>
        <p:nvCxnSpPr>
          <p:cNvPr id="35" name="直線單箭頭接點 34"/>
          <p:cNvCxnSpPr/>
          <p:nvPr/>
        </p:nvCxnSpPr>
        <p:spPr>
          <a:xfrm flipV="1">
            <a:off x="1215381" y="5877272"/>
            <a:ext cx="2780555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17212"/>
            <a:ext cx="3171080" cy="2785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089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Self Localization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4997152"/>
          </a:xfrm>
        </p:spPr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sz="2000" dirty="0" smtClean="0"/>
              <a:t>Fig. 30: {node 2, node 5, node 4, node 6, node 3}</a:t>
            </a:r>
          </a:p>
          <a:p>
            <a:pPr marL="411480" lvl="1" indent="0">
              <a:buNone/>
            </a:pPr>
            <a:r>
              <a:rPr lang="en-US" altLang="zh-TW" sz="1800" dirty="0"/>
              <a:t> </a:t>
            </a:r>
            <a:r>
              <a:rPr lang="en-US" altLang="zh-TW" sz="1800" dirty="0" smtClean="0"/>
              <a:t>                  31            116           95           144         70</a:t>
            </a:r>
          </a:p>
          <a:p>
            <a:r>
              <a:rPr lang="en-US" altLang="zh-TW" sz="2000" dirty="0" smtClean="0"/>
              <a:t>Fig. 31: {node 2, node 5, node 6, node 4, node 3}</a:t>
            </a:r>
          </a:p>
          <a:p>
            <a:pPr marL="411480" lvl="1" indent="0">
              <a:buNone/>
            </a:pPr>
            <a:r>
              <a:rPr lang="en-US" altLang="zh-TW" sz="1800" dirty="0" smtClean="0"/>
              <a:t>                   39            113          140           85          64</a:t>
            </a:r>
          </a:p>
          <a:p>
            <a:r>
              <a:rPr lang="en-US" altLang="zh-TW" sz="2000" dirty="0" smtClean="0"/>
              <a:t>Alternative</a:t>
            </a:r>
          </a:p>
          <a:p>
            <a:pPr lvl="1"/>
            <a:r>
              <a:rPr lang="en-US" altLang="zh-TW" sz="1800" dirty="0" smtClean="0"/>
              <a:t>The R recording the best RSSI is marked as the first node</a:t>
            </a:r>
          </a:p>
          <a:p>
            <a:pPr lvl="1"/>
            <a:r>
              <a:rPr lang="en-US" altLang="zh-TW" sz="1800" dirty="0" smtClean="0"/>
              <a:t>Continue iteratively </a:t>
            </a:r>
            <a:endParaRPr lang="en-US" altLang="zh-TW" sz="1800" dirty="0"/>
          </a:p>
          <a:p>
            <a:pPr marL="411480" lvl="1" indent="0">
              <a:buNone/>
            </a:pPr>
            <a:endParaRPr lang="zh-TW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1691680" y="4062216"/>
            <a:ext cx="792088" cy="129614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5076056" y="4077072"/>
            <a:ext cx="792088" cy="129614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6480720" cy="262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1787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Conclusion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Design and implement a new sensing system to detect road occupancy based on RF link quality degradation</a:t>
            </a:r>
          </a:p>
          <a:p>
            <a:r>
              <a:rPr lang="en-US" altLang="zh-TW" dirty="0" smtClean="0"/>
              <a:t>Design and implement a sensor network to </a:t>
            </a:r>
            <a:r>
              <a:rPr lang="en-US" altLang="zh-TW" dirty="0" err="1" smtClean="0"/>
              <a:t>distributedly</a:t>
            </a:r>
            <a:r>
              <a:rPr lang="en-US" altLang="zh-TW" dirty="0" smtClean="0"/>
              <a:t> decide traffic queue length in real time</a:t>
            </a:r>
          </a:p>
          <a:p>
            <a:r>
              <a:rPr lang="en-US" altLang="zh-TW" dirty="0" smtClean="0"/>
              <a:t>Achieve up to 96% accuracy in queue length estimation</a:t>
            </a:r>
            <a:endParaRPr lang="zh-TW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649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Q &amp; 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2A251-0E04-4EEE-8734-505C37873030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731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10127</TotalTime>
  <Words>963</Words>
  <Application>Microsoft Office PowerPoint</Application>
  <PresentationFormat>화면 슬라이드 쇼(4:3)</PresentationFormat>
  <Paragraphs>203</Paragraphs>
  <Slides>22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相鄰</vt:lpstr>
      <vt:lpstr>Kyun Queue:  A Sensor Network System to Monitor Road Traffic Queues </vt:lpstr>
      <vt:lpstr>Contents </vt:lpstr>
      <vt:lpstr>Introduction</vt:lpstr>
      <vt:lpstr>Introduction</vt:lpstr>
      <vt:lpstr>Introduction</vt:lpstr>
      <vt:lpstr>Traffic sensing with wireless across road </vt:lpstr>
      <vt:lpstr>Does road traffic affect wireless links? </vt:lpstr>
      <vt:lpstr>Classification Algorithm</vt:lpstr>
      <vt:lpstr>Choice of features</vt:lpstr>
      <vt:lpstr>Design of the Kyun Queue System</vt:lpstr>
      <vt:lpstr>Design of the Kyun Queue System</vt:lpstr>
      <vt:lpstr>Design of the Kyun Queue System</vt:lpstr>
      <vt:lpstr>Software Protocol </vt:lpstr>
      <vt:lpstr>Hardware prototypes</vt:lpstr>
      <vt:lpstr>Deployment based evaluation</vt:lpstr>
      <vt:lpstr>Deployment based evaluation</vt:lpstr>
      <vt:lpstr>PowerPoint 프레젠테이션</vt:lpstr>
      <vt:lpstr>Self Localization</vt:lpstr>
      <vt:lpstr>Self Localization</vt:lpstr>
      <vt:lpstr>Self Localization</vt:lpstr>
      <vt:lpstr>Conclusion</vt:lpstr>
      <vt:lpstr>Q &amp; 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Kyun Queue:  A Sensor Network System to Monitor Road Traffic Queues 2012.09.24   Junction</dc:title>
  <dc:creator>Junction</dc:creator>
  <cp:lastModifiedBy>Yang</cp:lastModifiedBy>
  <cp:revision>109</cp:revision>
  <cp:lastPrinted>2013-05-27T00:41:47Z</cp:lastPrinted>
  <dcterms:created xsi:type="dcterms:W3CDTF">2012-09-21T11:57:17Z</dcterms:created>
  <dcterms:modified xsi:type="dcterms:W3CDTF">2013-05-27T13:31:37Z</dcterms:modified>
</cp:coreProperties>
</file>