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9" r:id="rId4"/>
    <p:sldId id="270" r:id="rId5"/>
    <p:sldId id="258" r:id="rId6"/>
    <p:sldId id="272" r:id="rId7"/>
    <p:sldId id="271" r:id="rId8"/>
    <p:sldId id="273" r:id="rId9"/>
    <p:sldId id="274" r:id="rId10"/>
    <p:sldId id="275" r:id="rId11"/>
    <p:sldId id="276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74" autoAdjust="0"/>
  </p:normalViewPr>
  <p:slideViewPr>
    <p:cSldViewPr>
      <p:cViewPr varScale="1">
        <p:scale>
          <a:sx n="92" d="100"/>
          <a:sy n="92" d="100"/>
        </p:scale>
        <p:origin x="21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0F0BF-39E5-466E-AA9C-AF37476082C5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9D357-E87A-4DC1-ABDA-DF895EE6D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24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06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402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445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432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659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825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711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18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395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9D357-E87A-4DC1-ABDA-DF895EE6D28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718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13.2: </a:t>
            </a:r>
            <a:r>
              <a:rPr lang="en-US" altLang="ko-KR" dirty="0"/>
              <a:t>TCP Connection Establishment and Termination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문영주</a:t>
            </a:r>
            <a:endParaRPr lang="en-US" altLang="ko-KR" dirty="0" smtClean="0"/>
          </a:p>
          <a:p>
            <a:r>
              <a:rPr lang="en-US" altLang="ko-KR" dirty="0" smtClean="0"/>
              <a:t>2014010492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TCP Connection Establishment and Termination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TCP </a:t>
            </a:r>
            <a:r>
              <a:rPr lang="ko-KR" altLang="en-US" dirty="0" smtClean="0"/>
              <a:t>연결은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개의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주소와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개의 포트 번호를 포함해서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개의 </a:t>
            </a:r>
            <a:r>
              <a:rPr lang="ko-KR" altLang="en-US" dirty="0" err="1" smtClean="0"/>
              <a:t>튜플로</a:t>
            </a:r>
            <a:r>
              <a:rPr lang="ko-KR" altLang="en-US" dirty="0" smtClean="0"/>
              <a:t> 정의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연결은 준비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데이터 전송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해제의 </a:t>
            </a:r>
            <a:r>
              <a:rPr lang="en-US" altLang="ko-KR" dirty="0" smtClean="0"/>
              <a:t>3</a:t>
            </a:r>
            <a:r>
              <a:rPr lang="ko-KR" altLang="en-US" dirty="0" smtClean="0"/>
              <a:t>단계로 진행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2924944"/>
            <a:ext cx="5678288" cy="375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TCP Connection Establishment and Termination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marL="171450" indent="-171450">
              <a:spcBef>
                <a:spcPts val="0"/>
              </a:spcBef>
              <a:buFontTx/>
              <a:buChar char="-"/>
              <a:defRPr/>
            </a:pPr>
            <a:r>
              <a:rPr lang="ko-KR" altLang="en-US" dirty="0"/>
              <a:t>이것을 </a:t>
            </a:r>
            <a:r>
              <a:rPr lang="en-US" altLang="ko-KR" dirty="0"/>
              <a:t>Three-Way Handshake</a:t>
            </a:r>
            <a:r>
              <a:rPr lang="ko-KR" altLang="en-US" dirty="0"/>
              <a:t>라고 한다</a:t>
            </a:r>
            <a:r>
              <a:rPr lang="en-US" altLang="ko-KR" dirty="0"/>
              <a:t>. </a:t>
            </a:r>
            <a:r>
              <a:rPr lang="ko-KR" altLang="en-US" dirty="0"/>
              <a:t>이 방식의 목적은 연결의 각 종단에서 연결이 시작과 옵션을 알게 하고</a:t>
            </a:r>
            <a:r>
              <a:rPr lang="en-US" altLang="ko-KR" dirty="0"/>
              <a:t>, ISN</a:t>
            </a:r>
            <a:r>
              <a:rPr lang="ko-KR" altLang="en-US" dirty="0"/>
              <a:t>을 교환 하는 </a:t>
            </a:r>
            <a:r>
              <a:rPr lang="ko-KR" altLang="en-US" dirty="0" smtClean="0"/>
              <a:t>것</a:t>
            </a:r>
            <a:endParaRPr lang="en-US" altLang="ko-KR" dirty="0" smtClean="0"/>
          </a:p>
          <a:p>
            <a:pPr marL="171450" indent="-171450">
              <a:spcBef>
                <a:spcPts val="0"/>
              </a:spcBef>
              <a:buFontTx/>
              <a:buChar char="-"/>
              <a:defRPr/>
            </a:pPr>
            <a:endParaRPr lang="en-US" altLang="ko-KR" dirty="0"/>
          </a:p>
          <a:p>
            <a:pPr marL="171450" indent="-171450">
              <a:spcBef>
                <a:spcPts val="0"/>
              </a:spcBef>
              <a:buFontTx/>
              <a:buChar char="-"/>
              <a:defRPr/>
            </a:pPr>
            <a:r>
              <a:rPr lang="ko-KR" altLang="en-US" dirty="0"/>
              <a:t>첫 번째 </a:t>
            </a:r>
            <a:r>
              <a:rPr lang="en-US" altLang="ko-KR" dirty="0"/>
              <a:t>SYN</a:t>
            </a:r>
            <a:r>
              <a:rPr lang="ko-KR" altLang="en-US" dirty="0"/>
              <a:t>을 보내는 쪽을 </a:t>
            </a:r>
            <a:r>
              <a:rPr lang="en-US" altLang="ko-KR" dirty="0"/>
              <a:t>Active Open</a:t>
            </a:r>
            <a:r>
              <a:rPr lang="ko-KR" altLang="en-US" dirty="0"/>
              <a:t>라 부르고 이는 클라이언트다</a:t>
            </a:r>
            <a:r>
              <a:rPr lang="en-US" altLang="ko-KR" dirty="0"/>
              <a:t>. SYN</a:t>
            </a:r>
            <a:r>
              <a:rPr lang="ko-KR" altLang="en-US" dirty="0"/>
              <a:t>을 받고 다음 </a:t>
            </a:r>
            <a:r>
              <a:rPr lang="en-US" altLang="ko-KR" dirty="0"/>
              <a:t>SYN</a:t>
            </a:r>
            <a:r>
              <a:rPr lang="ko-KR" altLang="en-US" dirty="0"/>
              <a:t>을 보내는 쪽은 </a:t>
            </a:r>
            <a:r>
              <a:rPr lang="en-US" altLang="ko-KR" dirty="0"/>
              <a:t>Passive Open</a:t>
            </a:r>
            <a:r>
              <a:rPr lang="ko-KR" altLang="en-US" dirty="0"/>
              <a:t>이라 부르고 보통 서버라고 </a:t>
            </a:r>
            <a:r>
              <a:rPr lang="ko-KR" altLang="en-US" dirty="0" smtClean="0"/>
              <a:t>부름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340768"/>
            <a:ext cx="676028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TCP Connection Establishment and Termination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marL="171450" indent="-171450">
              <a:spcBef>
                <a:spcPts val="0"/>
              </a:spcBef>
              <a:buFontTx/>
              <a:buChar char="-"/>
              <a:defRPr/>
            </a:pPr>
            <a:r>
              <a:rPr lang="ko-KR" altLang="en-US" dirty="0" smtClean="0"/>
              <a:t>연결 종료를 위해서는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개의 세그먼트가 필요</a:t>
            </a:r>
            <a:endParaRPr lang="en-US" altLang="ko-KR" dirty="0" smtClean="0"/>
          </a:p>
          <a:p>
            <a:pPr marL="171450" indent="-171450">
              <a:spcBef>
                <a:spcPts val="0"/>
              </a:spcBef>
              <a:buFontTx/>
              <a:buChar char="-"/>
              <a:defRPr/>
            </a:pPr>
            <a:endParaRPr lang="en-US" altLang="ko-KR" dirty="0"/>
          </a:p>
          <a:p>
            <a:pPr marL="171450" indent="-171450">
              <a:spcBef>
                <a:spcPts val="0"/>
              </a:spcBef>
              <a:buFontTx/>
              <a:buChar char="-"/>
              <a:defRPr/>
            </a:pPr>
            <a:r>
              <a:rPr lang="en-US" altLang="ko-KR" dirty="0" smtClean="0"/>
              <a:t>7</a:t>
            </a:r>
            <a:r>
              <a:rPr lang="ko-KR" altLang="en-US" dirty="0" smtClean="0"/>
              <a:t>개의 세그먼트는 </a:t>
            </a:r>
            <a:r>
              <a:rPr lang="en-US" altLang="ko-KR" dirty="0" smtClean="0"/>
              <a:t>TCP </a:t>
            </a:r>
            <a:r>
              <a:rPr lang="ko-KR" altLang="en-US" dirty="0" smtClean="0"/>
              <a:t>연결을 구성하고 정상 종료하는 데 필요한 기본 틀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268760"/>
            <a:ext cx="6856859" cy="249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TCP Half-Close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230425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TCP</a:t>
            </a:r>
            <a:r>
              <a:rPr lang="ko-KR" altLang="en-US" dirty="0" smtClean="0"/>
              <a:t>는 </a:t>
            </a:r>
            <a:r>
              <a:rPr lang="ko-KR" altLang="en-US" dirty="0" err="1" smtClean="0"/>
              <a:t>자주있는</a:t>
            </a:r>
            <a:r>
              <a:rPr lang="ko-KR" altLang="en-US" dirty="0" smtClean="0"/>
              <a:t> 일은 아니지만 절반 </a:t>
            </a:r>
            <a:r>
              <a:rPr lang="ko-KR" altLang="en-US" dirty="0"/>
              <a:t>폐</a:t>
            </a:r>
            <a:r>
              <a:rPr lang="ko-KR" altLang="en-US" dirty="0" smtClean="0"/>
              <a:t>쇄 동작을 지원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모든 데이터 전송을 마쳤음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종료</a:t>
            </a:r>
            <a:r>
              <a:rPr lang="en-US" altLang="ko-KR" dirty="0" smtClean="0"/>
              <a:t>(FIN)</a:t>
            </a:r>
            <a:r>
              <a:rPr lang="ko-KR" altLang="en-US" dirty="0" smtClean="0"/>
              <a:t>를 보냄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-&gt; But, </a:t>
            </a:r>
            <a:r>
              <a:rPr lang="ko-KR" altLang="en-US" dirty="0" smtClean="0"/>
              <a:t>반대편에서 종료</a:t>
            </a:r>
            <a:r>
              <a:rPr lang="en-US" altLang="ko-KR" dirty="0" smtClean="0"/>
              <a:t>(FIN) </a:t>
            </a:r>
            <a:r>
              <a:rPr lang="ko-KR" altLang="en-US" dirty="0" smtClean="0"/>
              <a:t>전송될 </a:t>
            </a:r>
            <a:r>
              <a:rPr lang="ko-KR" altLang="en-US" dirty="0"/>
              <a:t>때</a:t>
            </a:r>
            <a:r>
              <a:rPr lang="ko-KR" altLang="en-US" dirty="0" smtClean="0"/>
              <a:t>까지 데이터를 계속 받기를 원함</a:t>
            </a:r>
            <a:endParaRPr lang="en-US" altLang="ko-KR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2897643"/>
            <a:ext cx="6222132" cy="396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Simultaneous Open and Close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96544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두 개의 어플리케이션이 동시에 </a:t>
            </a:r>
            <a:r>
              <a:rPr lang="en-US" altLang="ko-KR" dirty="0" smtClean="0"/>
              <a:t>Active Open</a:t>
            </a:r>
            <a:r>
              <a:rPr lang="ko-KR" altLang="en-US" dirty="0" smtClean="0"/>
              <a:t>을 실행 하는 경우가 가능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다른 종단으로부터 </a:t>
            </a:r>
            <a:r>
              <a:rPr lang="en-US" altLang="ko-KR" dirty="0" smtClean="0"/>
              <a:t>SYN</a:t>
            </a:r>
            <a:r>
              <a:rPr lang="ko-KR" altLang="en-US" dirty="0" smtClean="0"/>
              <a:t>을 수신하기 전에 각 종단이 </a:t>
            </a:r>
            <a:r>
              <a:rPr lang="en-US" altLang="ko-KR" dirty="0" smtClean="0"/>
              <a:t>SYN</a:t>
            </a:r>
            <a:r>
              <a:rPr lang="ko-KR" altLang="en-US" dirty="0" smtClean="0"/>
              <a:t>을 전송해야 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각 종단은 상대편 종단에 대해 알려진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주소와 포트 번호가 필요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양 쪽 서버는 </a:t>
            </a:r>
            <a:r>
              <a:rPr lang="en-US" altLang="ko-KR" dirty="0" smtClean="0"/>
              <a:t>Active Open</a:t>
            </a:r>
            <a:r>
              <a:rPr lang="ko-KR" altLang="en-US" dirty="0" smtClean="0"/>
              <a:t>을 했지만</a:t>
            </a:r>
            <a:r>
              <a:rPr lang="en-US" altLang="ko-KR" dirty="0" smtClean="0"/>
              <a:t>, Passive Open </a:t>
            </a:r>
            <a:r>
              <a:rPr lang="ko-KR" altLang="en-US" dirty="0" smtClean="0"/>
              <a:t>실행</a:t>
            </a:r>
            <a:endParaRPr lang="en-US" altLang="ko-KR" dirty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8260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Simultaneous Open and Close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901741"/>
            <a:ext cx="6451011" cy="281985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3724170"/>
            <a:ext cx="6320036" cy="313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Initial Sequence Number(ISN)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9654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ISN</a:t>
            </a:r>
            <a:r>
              <a:rPr lang="ko-KR" altLang="en-US" dirty="0" smtClean="0"/>
              <a:t>은 신뢰성 있는 연결을 보장하기 위해 부착되는 번호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연결 개방 시 적절한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개의 </a:t>
            </a:r>
            <a:r>
              <a:rPr lang="en-US" altLang="ko-KR" dirty="0" smtClean="0"/>
              <a:t>IP</a:t>
            </a:r>
            <a:r>
              <a:rPr lang="ko-KR" altLang="en-US" dirty="0" smtClean="0"/>
              <a:t>주소와 포트 번호</a:t>
            </a:r>
            <a:r>
              <a:rPr lang="en-US" altLang="ko-KR" dirty="0" smtClean="0"/>
              <a:t>, checksum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OK</a:t>
            </a:r>
            <a:r>
              <a:rPr lang="ko-KR" altLang="en-US" dirty="0" smtClean="0"/>
              <a:t>이면 유효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ISN</a:t>
            </a:r>
            <a:r>
              <a:rPr lang="ko-KR" altLang="en-US" dirty="0" smtClean="0"/>
              <a:t>은 시간에 따라 변경되고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각 연결은 서로 다른 </a:t>
            </a:r>
            <a:r>
              <a:rPr lang="en-US" altLang="ko-KR" dirty="0" smtClean="0"/>
              <a:t>ISN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ISN, IP </a:t>
            </a:r>
            <a:r>
              <a:rPr lang="ko-KR" altLang="en-US" dirty="0" smtClean="0"/>
              <a:t>주소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포트 번호를 적절하게 선택했을 경우 악의적 사용자가 </a:t>
            </a:r>
            <a:r>
              <a:rPr lang="en-US" altLang="ko-KR" dirty="0" smtClean="0"/>
              <a:t>TCP </a:t>
            </a:r>
            <a:r>
              <a:rPr lang="ko-KR" altLang="en-US" dirty="0" smtClean="0"/>
              <a:t>세그먼트 위조 및 연결 방해 가능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-&gt; ISN</a:t>
            </a:r>
            <a:r>
              <a:rPr lang="ko-KR" altLang="en-US" dirty="0" smtClean="0"/>
              <a:t>이나 임시 포트 번호를 추측하기 어렵게 하거나</a:t>
            </a:r>
            <a:r>
              <a:rPr lang="en-US" altLang="ko-KR" dirty="0" smtClean="0"/>
              <a:t>,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암호화하는 것으로 해결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04516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24" y="836712"/>
            <a:ext cx="8568952" cy="602565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51520" y="1470794"/>
            <a:ext cx="8676964" cy="109411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16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24" y="836712"/>
            <a:ext cx="8568952" cy="60256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798609" y="1556792"/>
            <a:ext cx="936104" cy="21369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084168" y="1700808"/>
            <a:ext cx="936105" cy="1780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화살표 연결선 3"/>
          <p:cNvCxnSpPr/>
          <p:nvPr/>
        </p:nvCxnSpPr>
        <p:spPr>
          <a:xfrm flipV="1">
            <a:off x="7452320" y="692696"/>
            <a:ext cx="216024" cy="107778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64188" y="29900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64,240 byte </a:t>
            </a:r>
            <a:r>
              <a:rPr lang="ko-KR" altLang="en-US" dirty="0" smtClean="0"/>
              <a:t>수신 가능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977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Timeout of Connection Establishment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연결이 설정될 수 없는 이유 중 분명한 경우는 서버가 다운됐을 경우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이러한 동작의 정의 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Exponential </a:t>
            </a:r>
            <a:r>
              <a:rPr lang="en-US" altLang="ko-KR" dirty="0" err="1" smtClean="0"/>
              <a:t>backoff</a:t>
            </a:r>
            <a:r>
              <a:rPr lang="en-US" altLang="ko-KR" dirty="0" smtClean="0"/>
              <a:t>(</a:t>
            </a:r>
            <a:r>
              <a:rPr lang="ko-KR" altLang="en-US" dirty="0" smtClean="0"/>
              <a:t>지수형 </a:t>
            </a:r>
            <a:r>
              <a:rPr lang="ko-KR" altLang="en-US" dirty="0" err="1" smtClean="0"/>
              <a:t>백오프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89" y="2132856"/>
            <a:ext cx="8127821" cy="30417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51520" y="2060848"/>
            <a:ext cx="1944216" cy="311370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76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Thank you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1593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3248</TotalTime>
  <Words>327</Words>
  <Application>Microsoft Office PowerPoint</Application>
  <PresentationFormat>화면 슬라이드 쇼(4:3)</PresentationFormat>
  <Paragraphs>90</Paragraphs>
  <Slides>12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Section 13.2: TCP Connection Establishment and Termination</vt:lpstr>
      <vt:lpstr>TCP Connection Establishment and Termination</vt:lpstr>
      <vt:lpstr>TCP Connection Establishment and Termination</vt:lpstr>
      <vt:lpstr>TCP Connection Establishment and Termination</vt:lpstr>
      <vt:lpstr>TCP Half-Close</vt:lpstr>
      <vt:lpstr>Simultaneous Open and Close</vt:lpstr>
      <vt:lpstr>Simultaneous Open and Close</vt:lpstr>
      <vt:lpstr>Initial Sequence Number(ISN)</vt:lpstr>
      <vt:lpstr>Example</vt:lpstr>
      <vt:lpstr>Example</vt:lpstr>
      <vt:lpstr>Timeout of Connection Establishment</vt:lpstr>
      <vt:lpstr>Thank you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moon</cp:lastModifiedBy>
  <cp:revision>91</cp:revision>
  <dcterms:created xsi:type="dcterms:W3CDTF">2006-10-05T04:04:58Z</dcterms:created>
  <dcterms:modified xsi:type="dcterms:W3CDTF">2015-12-16T00:53:26Z</dcterms:modified>
</cp:coreProperties>
</file>