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91" r:id="rId6"/>
    <p:sldId id="292" r:id="rId7"/>
    <p:sldId id="295" r:id="rId8"/>
    <p:sldId id="294" r:id="rId9"/>
    <p:sldId id="297" r:id="rId10"/>
    <p:sldId id="260" r:id="rId11"/>
    <p:sldId id="265" r:id="rId12"/>
    <p:sldId id="261" r:id="rId13"/>
    <p:sldId id="262" r:id="rId14"/>
    <p:sldId id="263" r:id="rId15"/>
    <p:sldId id="267" r:id="rId16"/>
    <p:sldId id="275" r:id="rId17"/>
    <p:sldId id="276" r:id="rId18"/>
    <p:sldId id="277" r:id="rId19"/>
    <p:sldId id="278" r:id="rId20"/>
    <p:sldId id="281" r:id="rId21"/>
    <p:sldId id="282" r:id="rId22"/>
    <p:sldId id="268" r:id="rId23"/>
    <p:sldId id="283" r:id="rId24"/>
    <p:sldId id="284" r:id="rId25"/>
    <p:sldId id="269" r:id="rId26"/>
    <p:sldId id="285" r:id="rId27"/>
    <p:sldId id="286" r:id="rId28"/>
    <p:sldId id="270" r:id="rId29"/>
    <p:sldId id="271" r:id="rId30"/>
    <p:sldId id="272" r:id="rId31"/>
    <p:sldId id="287" r:id="rId32"/>
    <p:sldId id="288" r:id="rId33"/>
    <p:sldId id="273" r:id="rId34"/>
    <p:sldId id="289" r:id="rId35"/>
    <p:sldId id="290" r:id="rId36"/>
    <p:sldId id="274" r:id="rId3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59" autoAdjust="0"/>
  </p:normalViewPr>
  <p:slideViewPr>
    <p:cSldViewPr>
      <p:cViewPr varScale="1">
        <p:scale>
          <a:sx n="89" d="100"/>
          <a:sy n="89" d="100"/>
        </p:scale>
        <p:origin x="14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FDB08-7B87-463E-8290-454F9A980A65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ADA4E-3DA6-4398-B7DF-D097AA6544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6644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ools.ietf.org/html/rfc4649#ref-4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Servers recognizing the Relay Agent Information option may use the information to implement IP address or other parameter assignment policies.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DA4E-3DA6-4398-B7DF-D097AA65440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18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The information that relay agents supply can also be used in the server's decision making about the addresses, delegated prefixes [</a:t>
            </a:r>
            <a:r>
              <a:rPr lang="en-US" altLang="ko-KR" dirty="0" smtClean="0">
                <a:hlinkClick r:id="rId3" tooltip="&quot;IPv6 Prefix Options for Dynamic Host Configuration Protocol (DHCP) version 6&quot;"/>
              </a:rPr>
              <a:t>4</a:t>
            </a:r>
            <a:r>
              <a:rPr lang="en-US" altLang="ko-KR" dirty="0" smtClean="0"/>
              <a:t>], and configuration parameters that the client is to receive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DA4E-3DA6-4398-B7DF-D097AA65440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46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DA4E-3DA6-4398-B7DF-D097AA65440B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05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DA4E-3DA6-4398-B7DF-D097AA65440B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523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DA4E-3DA6-4398-B7DF-D097AA65440B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701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ADA4E-3DA6-4398-B7DF-D097AA65440B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345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b="1" dirty="0"/>
              <a:t>6.2 Dynamic Host Configuration Protocol (DHCP</a:t>
            </a:r>
            <a:r>
              <a:rPr lang="en-US" altLang="ko-KR" b="1" dirty="0" smtClean="0"/>
              <a:t>) – Part.2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김혜영</a:t>
            </a:r>
            <a:endParaRPr lang="en-US" altLang="ko-KR" dirty="0" smtClean="0"/>
          </a:p>
          <a:p>
            <a:r>
              <a:rPr lang="en-US" altLang="ko-KR" dirty="0" smtClean="0"/>
              <a:t>2015020806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6.2.6 Using DHCP with Relays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3"/>
            <a:ext cx="8156009" cy="180020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 single </a:t>
            </a:r>
            <a:r>
              <a:rPr lang="en-US" altLang="ko-KR" dirty="0"/>
              <a:t>DHCP server is made available directly to </a:t>
            </a:r>
            <a:r>
              <a:rPr lang="en-US" altLang="ko-KR" dirty="0" smtClean="0"/>
              <a:t>clients on </a:t>
            </a:r>
            <a:r>
              <a:rPr lang="en-US" altLang="ko-KR" dirty="0"/>
              <a:t>the </a:t>
            </a:r>
            <a:r>
              <a:rPr lang="en-US" altLang="ko-KR" dirty="0" smtClean="0"/>
              <a:t>same LAN.</a:t>
            </a:r>
          </a:p>
          <a:p>
            <a:r>
              <a:rPr lang="en-US" altLang="ko-KR" dirty="0"/>
              <a:t>T</a:t>
            </a:r>
            <a:r>
              <a:rPr lang="en-US" altLang="ko-KR" dirty="0" smtClean="0"/>
              <a:t>he operation of DHCP </a:t>
            </a:r>
            <a:r>
              <a:rPr lang="en-US" altLang="ko-KR" dirty="0"/>
              <a:t>across multiple </a:t>
            </a:r>
            <a:r>
              <a:rPr lang="en-US" altLang="ko-KR" dirty="0" smtClean="0"/>
              <a:t>network segments need to be extends.</a:t>
            </a:r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1080914" y="3458828"/>
            <a:ext cx="2266950" cy="2000250"/>
            <a:chOff x="1187624" y="3126110"/>
            <a:chExt cx="2266950" cy="200025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3126110"/>
              <a:ext cx="2266950" cy="200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직선 화살표 연결선 4"/>
            <p:cNvCxnSpPr/>
            <p:nvPr/>
          </p:nvCxnSpPr>
          <p:spPr>
            <a:xfrm flipV="1">
              <a:off x="1619672" y="3789040"/>
              <a:ext cx="792088" cy="86409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 rot="18804566">
              <a:off x="1552922" y="4223881"/>
              <a:ext cx="116891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dirty="0" smtClean="0"/>
                <a:t>DHCP Message</a:t>
              </a:r>
              <a:endParaRPr lang="ko-KR" altLang="en-US" sz="1100" dirty="0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3707904" y="3212976"/>
            <a:ext cx="4905305" cy="2886402"/>
            <a:chOff x="3008670" y="2977451"/>
            <a:chExt cx="5604539" cy="288640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8670" y="2977451"/>
              <a:ext cx="5604539" cy="2886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직선 화살표 연결선 12"/>
            <p:cNvCxnSpPr/>
            <p:nvPr/>
          </p:nvCxnSpPr>
          <p:spPr>
            <a:xfrm flipV="1">
              <a:off x="3923928" y="4869160"/>
              <a:ext cx="1330016" cy="62067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20182150">
              <a:off x="3857851" y="5004192"/>
              <a:ext cx="139231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dirty="0" smtClean="0"/>
                <a:t>DHCP Message </a:t>
              </a:r>
            </a:p>
            <a:p>
              <a:pPr algn="ctr"/>
              <a:r>
                <a:rPr lang="en-US" altLang="ko-KR" sz="1100" dirty="0" smtClean="0"/>
                <a:t>(</a:t>
              </a:r>
              <a:r>
                <a:rPr lang="en-US" altLang="ko-KR" sz="1100" dirty="0" smtClean="0">
                  <a:solidFill>
                    <a:srgbClr val="FF0000"/>
                  </a:solidFill>
                </a:rPr>
                <a:t>Broadcast</a:t>
              </a:r>
              <a:r>
                <a:rPr lang="en-US" altLang="ko-KR" sz="1100" dirty="0" smtClean="0"/>
                <a:t>)</a:t>
              </a:r>
              <a:endParaRPr lang="ko-KR" altLang="en-US" sz="1100" dirty="0"/>
            </a:p>
          </p:txBody>
        </p:sp>
        <p:cxnSp>
          <p:nvCxnSpPr>
            <p:cNvPr id="29" name="직선 화살표 연결선 28"/>
            <p:cNvCxnSpPr/>
            <p:nvPr/>
          </p:nvCxnSpPr>
          <p:spPr>
            <a:xfrm flipV="1">
              <a:off x="6012160" y="3815897"/>
              <a:ext cx="1330016" cy="620676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 rot="20182150">
              <a:off x="6028969" y="3924072"/>
              <a:ext cx="121860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dirty="0" smtClean="0"/>
                <a:t>DHCP Message </a:t>
              </a:r>
            </a:p>
            <a:p>
              <a:pPr algn="ctr"/>
              <a:r>
                <a:rPr lang="en-US" altLang="ko-KR" sz="1100" dirty="0" smtClean="0"/>
                <a:t>(Broadcast)</a:t>
              </a:r>
              <a:endParaRPr lang="ko-KR" altLang="en-US" sz="1100" dirty="0"/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6137226" y="3989158"/>
              <a:ext cx="540060" cy="4638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V="1">
              <a:off x="6137226" y="3989158"/>
              <a:ext cx="540060" cy="4638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직사각형 36"/>
          <p:cNvSpPr/>
          <p:nvPr/>
        </p:nvSpPr>
        <p:spPr>
          <a:xfrm>
            <a:off x="827584" y="3212977"/>
            <a:ext cx="2736304" cy="2886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707903" y="3212976"/>
            <a:ext cx="4905305" cy="2886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840516" y="6093296"/>
            <a:ext cx="286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[single network segment]</a:t>
            </a:r>
            <a:endParaRPr lang="ko-KR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4592206" y="6165304"/>
            <a:ext cx="3179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[multiple network segments]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Relays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147248" cy="504056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In </a:t>
            </a:r>
            <a:r>
              <a:rPr lang="en-US" altLang="ko-KR" dirty="0"/>
              <a:t>more complicated enterprises it may be </a:t>
            </a:r>
            <a:r>
              <a:rPr lang="en-US" altLang="ko-KR" dirty="0" smtClean="0"/>
              <a:t>necessary or </a:t>
            </a:r>
            <a:r>
              <a:rPr lang="en-US" altLang="ko-KR" dirty="0"/>
              <a:t>convenient to </a:t>
            </a:r>
            <a:r>
              <a:rPr lang="en-US" altLang="ko-KR" u="sng" dirty="0"/>
              <a:t>relay DHCP traffic through one or more DHCP </a:t>
            </a:r>
            <a:r>
              <a:rPr lang="en-US" altLang="ko-KR" i="1" u="sng" dirty="0"/>
              <a:t>relay </a:t>
            </a:r>
            <a:r>
              <a:rPr lang="en-US" altLang="ko-KR" i="1" u="sng" dirty="0" smtClean="0"/>
              <a:t>agents</a:t>
            </a:r>
            <a:r>
              <a:rPr lang="en-US" altLang="ko-KR" u="sng" dirty="0" smtClean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80928"/>
            <a:ext cx="5895223" cy="30963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987824" y="3789040"/>
            <a:ext cx="2736304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67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Relays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3702027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The Relay agent</a:t>
            </a:r>
          </a:p>
          <a:p>
            <a:pPr lvl="1"/>
            <a:r>
              <a:rPr lang="en-US" altLang="ko-KR" u="sng" dirty="0"/>
              <a:t>forwards</a:t>
            </a:r>
            <a:r>
              <a:rPr lang="en-US" altLang="ko-KR" dirty="0"/>
              <a:t> DHCP messages and may </a:t>
            </a:r>
            <a:r>
              <a:rPr lang="en-US" altLang="ko-KR" u="sng" dirty="0"/>
              <a:t>annotate</a:t>
            </a:r>
            <a:r>
              <a:rPr lang="en-US" altLang="ko-KR" dirty="0"/>
              <a:t> the messages </a:t>
            </a:r>
            <a:r>
              <a:rPr lang="en-US" altLang="ko-KR" u="sng" dirty="0"/>
              <a:t>with additional information </a:t>
            </a:r>
            <a:r>
              <a:rPr lang="en-US" altLang="ko-KR" dirty="0"/>
              <a:t>using options or by filling in empty fields.</a:t>
            </a:r>
          </a:p>
          <a:p>
            <a:pPr lvl="1"/>
            <a:r>
              <a:rPr lang="en-US" altLang="ko-KR" dirty="0"/>
              <a:t>relays only those messages that are </a:t>
            </a:r>
            <a:r>
              <a:rPr lang="en-US" altLang="ko-KR" u="sng" dirty="0"/>
              <a:t>broadcast (or multicast </a:t>
            </a:r>
            <a:r>
              <a:rPr lang="en-US" altLang="ko-KR" dirty="0"/>
              <a:t>in IPv6).</a:t>
            </a:r>
          </a:p>
          <a:p>
            <a:pPr lvl="1"/>
            <a:r>
              <a:rPr lang="en-US" altLang="ko-KR" dirty="0" smtClean="0"/>
              <a:t>can </a:t>
            </a:r>
            <a:r>
              <a:rPr lang="en-US" altLang="ko-KR" dirty="0"/>
              <a:t>carry out a </a:t>
            </a:r>
            <a:r>
              <a:rPr lang="en-US" altLang="ko-KR" u="sng" dirty="0"/>
              <a:t>unicast </a:t>
            </a:r>
            <a:r>
              <a:rPr lang="en-US" altLang="ko-KR" u="sng" dirty="0" smtClean="0"/>
              <a:t>conversation with </a:t>
            </a:r>
            <a:r>
              <a:rPr lang="en-US" altLang="ko-KR" u="sng" dirty="0"/>
              <a:t>the server </a:t>
            </a:r>
            <a:r>
              <a:rPr lang="en-US" altLang="ko-KR" dirty="0"/>
              <a:t>that does not involve the </a:t>
            </a:r>
            <a:r>
              <a:rPr lang="en-US" altLang="ko-KR" dirty="0" smtClean="0"/>
              <a:t>relay, </a:t>
            </a:r>
            <a:r>
              <a:rPr lang="en-US" altLang="ko-KR" u="sng" dirty="0" smtClean="0"/>
              <a:t>once </a:t>
            </a:r>
            <a:r>
              <a:rPr lang="en-US" altLang="ko-KR" u="sng" dirty="0"/>
              <a:t>a client has acquired an IP address and the server’s IP address </a:t>
            </a:r>
            <a:r>
              <a:rPr lang="en-US" altLang="ko-KR" dirty="0"/>
              <a:t>using the Server Identification </a:t>
            </a:r>
            <a:r>
              <a:rPr lang="en-US" altLang="ko-KR" dirty="0" smtClean="0"/>
              <a:t>option(54</a:t>
            </a:r>
            <a:r>
              <a:rPr lang="en-US" altLang="ko-KR" dirty="0" smtClean="0"/>
              <a:t>).</a:t>
            </a:r>
          </a:p>
          <a:p>
            <a:r>
              <a:rPr lang="en-US" altLang="ko-KR" dirty="0" smtClean="0"/>
              <a:t>Relay agent message for DHCPv6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971599" y="5152884"/>
            <a:ext cx="1486065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Relay Agent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948264" y="5122786"/>
            <a:ext cx="1584176" cy="10068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DHCP Server</a:t>
            </a: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or</a:t>
            </a: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Relay Agent 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2457665" y="5328511"/>
            <a:ext cx="4491775" cy="9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32737" y="5008869"/>
            <a:ext cx="4353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RELAY-FORW</a:t>
            </a:r>
          </a:p>
          <a:p>
            <a:r>
              <a:rPr lang="en-US" altLang="ko-KR" dirty="0"/>
              <a:t>w</a:t>
            </a:r>
            <a:r>
              <a:rPr lang="en-US" altLang="ko-KR" dirty="0" smtClean="0"/>
              <a:t>ith </a:t>
            </a:r>
            <a:r>
              <a:rPr lang="en-US" altLang="ko-KR" dirty="0" err="1" smtClean="0"/>
              <a:t>msg</a:t>
            </a:r>
            <a:r>
              <a:rPr lang="en-US" altLang="ko-KR" dirty="0" smtClean="0"/>
              <a:t> from the </a:t>
            </a:r>
            <a:r>
              <a:rPr lang="en-US" altLang="ko-KR" dirty="0" smtClean="0"/>
              <a:t>previous relay agent</a:t>
            </a:r>
            <a:endParaRPr lang="ko-KR" altLang="en-US" dirty="0"/>
          </a:p>
        </p:txBody>
      </p:sp>
      <p:cxnSp>
        <p:nvCxnSpPr>
          <p:cNvPr id="12" name="직선 화살표 연결선 11"/>
          <p:cNvCxnSpPr/>
          <p:nvPr/>
        </p:nvCxnSpPr>
        <p:spPr>
          <a:xfrm flipH="1" flipV="1">
            <a:off x="2457666" y="5994914"/>
            <a:ext cx="449059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29040" y="5662989"/>
            <a:ext cx="371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RELAY-REPL</a:t>
            </a:r>
          </a:p>
          <a:p>
            <a:r>
              <a:rPr lang="en-US" altLang="ko-KR" dirty="0"/>
              <a:t>with </a:t>
            </a:r>
            <a:r>
              <a:rPr lang="en-US" altLang="ko-KR" dirty="0" err="1" smtClean="0"/>
              <a:t>msg</a:t>
            </a:r>
            <a:r>
              <a:rPr lang="en-US" altLang="ko-KR" dirty="0" smtClean="0"/>
              <a:t> for the next relay agent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38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</a:t>
            </a:r>
            <a:r>
              <a:rPr lang="en-US" altLang="ko-KR" dirty="0" smtClean="0"/>
              <a:t>Relays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Example </a:t>
            </a:r>
            <a:r>
              <a:rPr lang="en-US" altLang="ko-KR" dirty="0" smtClean="0"/>
              <a:t>- DHCPDISCOVER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653833"/>
            <a:ext cx="7776864" cy="46916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0232" y="6453336"/>
            <a:ext cx="2445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[www.netmanias.com]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48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</a:t>
            </a:r>
            <a:r>
              <a:rPr lang="en-US" altLang="ko-KR" dirty="0" smtClean="0"/>
              <a:t>Relays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Example </a:t>
            </a:r>
            <a:r>
              <a:rPr lang="en-US" altLang="ko-KR" dirty="0" smtClean="0"/>
              <a:t>- DHCPOFFER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64" y="1484785"/>
            <a:ext cx="7848872" cy="4752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0232" y="6453336"/>
            <a:ext cx="2445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[www.netmanias.com]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390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</a:t>
            </a:r>
            <a:r>
              <a:rPr lang="en-US" altLang="ko-KR" dirty="0" smtClean="0"/>
              <a:t>Relays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Example </a:t>
            </a:r>
            <a:r>
              <a:rPr lang="en-US" altLang="ko-KR" dirty="0" smtClean="0"/>
              <a:t>- DHCPREQUEST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91" y="1637308"/>
            <a:ext cx="8213107" cy="4816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0232" y="6453336"/>
            <a:ext cx="2445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[www.netmanias.com]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4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</a:t>
            </a:r>
            <a:r>
              <a:rPr lang="en-US" altLang="ko-KR" dirty="0" smtClean="0"/>
              <a:t>Relays</a:t>
            </a:r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Example </a:t>
            </a:r>
            <a:r>
              <a:rPr lang="en-US" altLang="ko-KR" dirty="0" smtClean="0"/>
              <a:t>- DHCPACK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628800"/>
            <a:ext cx="7848872" cy="4680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60232" y="6453336"/>
            <a:ext cx="2445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[www.netmanias.com]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006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 Using DHCP with Relays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 – DHCPv6 RELAY-REPL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72816"/>
            <a:ext cx="761536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42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6.2.6.1 </a:t>
            </a:r>
            <a:r>
              <a:rPr lang="en-US" altLang="ko-KR" dirty="0"/>
              <a:t>Relay Agent Information </a:t>
            </a:r>
            <a:r>
              <a:rPr lang="en-US" altLang="ko-KR" dirty="0" smtClean="0"/>
              <a:t>Option(RAIO)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It has </a:t>
            </a:r>
            <a:r>
              <a:rPr lang="en-US" altLang="ko-KR" dirty="0" smtClean="0"/>
              <a:t>become </a:t>
            </a:r>
            <a:r>
              <a:rPr lang="en-US" altLang="ko-KR" dirty="0"/>
              <a:t>useful to </a:t>
            </a:r>
            <a:r>
              <a:rPr lang="en-US" altLang="ko-KR" u="sng" dirty="0"/>
              <a:t>include extra information in the messages</a:t>
            </a:r>
            <a:r>
              <a:rPr lang="en-US" altLang="ko-KR" dirty="0"/>
              <a:t> that pass between </a:t>
            </a:r>
            <a:r>
              <a:rPr lang="en-US" altLang="ko-KR" dirty="0" smtClean="0"/>
              <a:t>the relay </a:t>
            </a:r>
            <a:r>
              <a:rPr lang="en-US" altLang="ko-KR" dirty="0"/>
              <a:t>and the </a:t>
            </a:r>
            <a:r>
              <a:rPr lang="en-US" altLang="ko-KR" dirty="0" smtClean="0"/>
              <a:t>server. </a:t>
            </a:r>
          </a:p>
          <a:p>
            <a:pPr lvl="1"/>
            <a:r>
              <a:rPr lang="en-US" altLang="ko-KR" dirty="0" smtClean="0"/>
              <a:t>e.g.) the ISP may </a:t>
            </a:r>
            <a:r>
              <a:rPr lang="en-US" altLang="ko-KR" dirty="0"/>
              <a:t>not trust the subscriber completely, or billing and logging may be </a:t>
            </a:r>
            <a:r>
              <a:rPr lang="en-US" altLang="ko-KR" dirty="0" smtClean="0"/>
              <a:t>associated with </a:t>
            </a:r>
            <a:r>
              <a:rPr lang="en-US" altLang="ko-KR" dirty="0"/>
              <a:t>other information not available in the </a:t>
            </a:r>
            <a:r>
              <a:rPr lang="en-US" altLang="ko-KR" dirty="0" smtClean="0"/>
              <a:t>basic </a:t>
            </a:r>
            <a:r>
              <a:rPr lang="en-US" altLang="ko-KR" dirty="0"/>
              <a:t>DHCP </a:t>
            </a:r>
            <a:r>
              <a:rPr lang="en-US" altLang="ko-KR" dirty="0" smtClean="0"/>
              <a:t>protocol.</a:t>
            </a:r>
          </a:p>
          <a:p>
            <a:r>
              <a:rPr lang="en-US" altLang="ko-KR" dirty="0" smtClean="0"/>
              <a:t>DHCPv4 Option# 82 : Relay Agent Information</a:t>
            </a:r>
          </a:p>
          <a:p>
            <a:r>
              <a:rPr lang="en-US" altLang="ko-KR" dirty="0" smtClean="0"/>
              <a:t>Sub-Option Codes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861048"/>
            <a:ext cx="494909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3851920" y="4195580"/>
            <a:ext cx="4824536" cy="1695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851920" y="5157192"/>
            <a:ext cx="4824536" cy="2154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851920" y="5517232"/>
            <a:ext cx="482453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067510" y="5075617"/>
            <a:ext cx="2715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HMAC-SHA1 </a:t>
            </a:r>
            <a:r>
              <a:rPr lang="en-US" altLang="ko-KR" dirty="0"/>
              <a:t>Algorithm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019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6.2.6.1 Relay Agent Information Option(RAIO)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6779096" cy="384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51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200" dirty="0"/>
              <a:t>6.2.6.2 Relay Agent Remote-ID </a:t>
            </a:r>
            <a:r>
              <a:rPr lang="en-US" altLang="ko-KR" sz="3200" dirty="0" err="1"/>
              <a:t>Suboption</a:t>
            </a:r>
            <a:r>
              <a:rPr lang="en-US" altLang="ko-KR" sz="3200" dirty="0"/>
              <a:t> and IPv6 Remote-ID Option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3"/>
            <a:ext cx="8075240" cy="2160241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The remote-ID </a:t>
            </a:r>
            <a:r>
              <a:rPr lang="en-US" altLang="ko-KR" dirty="0" err="1" smtClean="0"/>
              <a:t>suboption</a:t>
            </a:r>
            <a:r>
              <a:rPr lang="en-US" altLang="ko-KR" dirty="0" smtClean="0"/>
              <a:t>(2) provides </a:t>
            </a:r>
            <a:r>
              <a:rPr lang="en-US" altLang="ko-KR" dirty="0"/>
              <a:t>a way to identify the requesting DHCP client using a number of </a:t>
            </a:r>
            <a:r>
              <a:rPr lang="en-US" altLang="ko-KR" dirty="0" smtClean="0"/>
              <a:t>naming approaches </a:t>
            </a:r>
            <a:r>
              <a:rPr lang="en-US" altLang="ko-KR" dirty="0"/>
              <a:t>that are locally interpreted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e.g.) </a:t>
            </a:r>
            <a:r>
              <a:rPr lang="en-US" altLang="ko-KR" dirty="0"/>
              <a:t>caller ID, user name, modem ID</a:t>
            </a:r>
            <a:r>
              <a:rPr lang="en-US" altLang="ko-KR" dirty="0" smtClean="0"/>
              <a:t>, remote </a:t>
            </a:r>
            <a:r>
              <a:rPr lang="en-US" altLang="ko-KR" dirty="0"/>
              <a:t>IP address of a point-to-point </a:t>
            </a:r>
            <a:r>
              <a:rPr lang="en-US" altLang="ko-KR" dirty="0" smtClean="0"/>
              <a:t>link</a:t>
            </a:r>
          </a:p>
          <a:p>
            <a:pPr lvl="1"/>
            <a:r>
              <a:rPr lang="en-US" altLang="ko-KR" dirty="0" smtClean="0"/>
              <a:t>The remote ID MUST be globally unique.</a:t>
            </a:r>
            <a:endParaRPr lang="ko-KR" altLang="en-US" dirty="0"/>
          </a:p>
        </p:txBody>
      </p:sp>
      <p:grpSp>
        <p:nvGrpSpPr>
          <p:cNvPr id="13" name="그룹 12"/>
          <p:cNvGrpSpPr/>
          <p:nvPr/>
        </p:nvGrpSpPr>
        <p:grpSpPr>
          <a:xfrm>
            <a:off x="1026226" y="3573016"/>
            <a:ext cx="3946560" cy="2450672"/>
            <a:chOff x="1026226" y="3573016"/>
            <a:chExt cx="3946560" cy="2450672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793" y="3880563"/>
              <a:ext cx="3781425" cy="214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1026226" y="3573016"/>
              <a:ext cx="3946560" cy="24482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138239" y="3952571"/>
              <a:ext cx="523695" cy="2330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1149299" y="5320723"/>
              <a:ext cx="466811" cy="2328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2054" y="3906985"/>
              <a:ext cx="6286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dirty="0" smtClean="0"/>
                <a:t>Option</a:t>
              </a:r>
              <a:endParaRPr lang="ko-KR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021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6.2.6.2 Relay Agent Remote-ID </a:t>
            </a:r>
            <a:r>
              <a:rPr lang="en-US" altLang="ko-KR" dirty="0" err="1"/>
              <a:t>Suboption</a:t>
            </a:r>
            <a:r>
              <a:rPr lang="en-US" altLang="ko-KR" dirty="0"/>
              <a:t> and IPv6 Remote-ID 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DHCPv6 Relay Agent </a:t>
            </a:r>
            <a:r>
              <a:rPr lang="en-US" altLang="ko-KR" dirty="0" smtClean="0"/>
              <a:t>Remote-ID option provides </a:t>
            </a:r>
            <a:r>
              <a:rPr lang="en-US" altLang="ko-KR" dirty="0"/>
              <a:t>the remote ID but also includes an extra field, the enterprise number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Enterprise number : The vendor`s registered enterprise Number as registered with IANA.</a:t>
            </a:r>
          </a:p>
          <a:p>
            <a:pPr lvl="1"/>
            <a:r>
              <a:rPr lang="en-US" altLang="ko-KR" dirty="0"/>
              <a:t>Each vendor must ensure that the remote-id is unique for its </a:t>
            </a:r>
            <a:r>
              <a:rPr lang="en-US" altLang="ko-KR" dirty="0" smtClean="0"/>
              <a:t>enterprise-number. (A </a:t>
            </a:r>
            <a:r>
              <a:rPr lang="en-US" altLang="ko-KR" dirty="0"/>
              <a:t>common method is to </a:t>
            </a:r>
            <a:r>
              <a:rPr lang="en-US" altLang="ko-KR" dirty="0" smtClean="0"/>
              <a:t>use a DUID)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35034"/>
            <a:ext cx="4677579" cy="284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61147" y="4462895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(37)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714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6.2.6.3 Server Identifier Override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Once a client receives and selects its address, it can talk directly to the </a:t>
            </a:r>
            <a:r>
              <a:rPr lang="en-US" altLang="ko-KR" dirty="0" smtClean="0"/>
              <a:t>DHCP server </a:t>
            </a:r>
            <a:r>
              <a:rPr lang="en-US" altLang="ko-KR" dirty="0"/>
              <a:t>based upon the server’s identity carried in the Server Identifier option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It is often useful to allow the relay to include a variety of options (e.g., RAIO carrying a circuit ID) for other types of messages, such as REQUEST, in addition to SOLICIT.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option includes a 4-byte value specifying the IPv4 address to </a:t>
            </a:r>
            <a:r>
              <a:rPr lang="en-US" altLang="ko-KR" dirty="0" smtClean="0"/>
              <a:t>use in </a:t>
            </a:r>
            <a:r>
              <a:rPr lang="en-US" altLang="ko-KR" dirty="0"/>
              <a:t>the Server Identifier option present in DHCPREPLY messages formed by servers.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Server Identifier Override </a:t>
            </a:r>
            <a:r>
              <a:rPr lang="en-US" altLang="ko-KR" dirty="0" smtClean="0"/>
              <a:t>option(10) </a:t>
            </a:r>
            <a:r>
              <a:rPr lang="en-US" altLang="ko-KR" dirty="0"/>
              <a:t>is supposed to be used in </a:t>
            </a:r>
            <a:r>
              <a:rPr lang="en-US" altLang="ko-KR" dirty="0" smtClean="0"/>
              <a:t>conjunction with </a:t>
            </a:r>
            <a:r>
              <a:rPr lang="en-US" altLang="ko-KR" dirty="0"/>
              <a:t>the Relay Agents Flag </a:t>
            </a:r>
            <a:r>
              <a:rPr lang="en-US" altLang="ko-KR" dirty="0" err="1" smtClean="0"/>
              <a:t>suboption</a:t>
            </a:r>
            <a:r>
              <a:rPr lang="en-US" altLang="ko-KR" dirty="0" smtClean="0"/>
              <a:t>(11).</a:t>
            </a:r>
          </a:p>
          <a:p>
            <a:pPr lvl="2"/>
            <a:r>
              <a:rPr lang="en-US" altLang="ko-KR" dirty="0" smtClean="0"/>
              <a:t>Suboption#11 : Broadcast or unicast </a:t>
            </a:r>
            <a:r>
              <a:rPr lang="en-US" altLang="ko-KR" dirty="0" smtClean="0">
                <a:sym typeface="Wingdings" panose="05000000000000000000" pitchFamily="2" charset="2"/>
              </a:rPr>
              <a:t> IP allocation decision.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867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6.2.6.4 Lease Query and Bulk Lease Query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 some environments it is useful to allow a third-party system (such as a </a:t>
            </a:r>
            <a:r>
              <a:rPr lang="en-US" altLang="ko-KR" dirty="0" smtClean="0"/>
              <a:t>relay or </a:t>
            </a:r>
            <a:r>
              <a:rPr lang="en-US" altLang="ko-KR" dirty="0"/>
              <a:t>access concentrator) to learn the address bindings for a </a:t>
            </a:r>
            <a:r>
              <a:rPr lang="en-US" altLang="ko-KR" dirty="0" smtClean="0"/>
              <a:t>particular </a:t>
            </a:r>
            <a:r>
              <a:rPr lang="en-US" altLang="ko-KR" dirty="0"/>
              <a:t>DHCP client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In the case of DHCPv6, it can also provide lease information for delegated prefixes.</a:t>
            </a:r>
          </a:p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04248" y="6573266"/>
            <a:ext cx="2305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*(number) : Message Number</a:t>
            </a:r>
            <a:endParaRPr lang="ko-KR" altLang="en-US" sz="1000" dirty="0"/>
          </a:p>
        </p:txBody>
      </p:sp>
      <p:cxnSp>
        <p:nvCxnSpPr>
          <p:cNvPr id="21" name="직선 연결선 20"/>
          <p:cNvCxnSpPr/>
          <p:nvPr/>
        </p:nvCxnSpPr>
        <p:spPr>
          <a:xfrm>
            <a:off x="5652120" y="3933056"/>
            <a:ext cx="0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/>
          <p:cNvSpPr/>
          <p:nvPr/>
        </p:nvSpPr>
        <p:spPr>
          <a:xfrm>
            <a:off x="5148064" y="3395622"/>
            <a:ext cx="10801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Relay</a:t>
            </a:r>
          </a:p>
          <a:p>
            <a:pPr algn="ctr"/>
            <a:r>
              <a:rPr lang="en-US" altLang="ko-KR" dirty="0" smtClean="0"/>
              <a:t>Agent</a:t>
            </a:r>
            <a:endParaRPr lang="ko-KR" altLang="en-US" dirty="0"/>
          </a:p>
        </p:txBody>
      </p:sp>
      <p:cxnSp>
        <p:nvCxnSpPr>
          <p:cNvPr id="23" name="직선 연결선 22"/>
          <p:cNvCxnSpPr/>
          <p:nvPr/>
        </p:nvCxnSpPr>
        <p:spPr>
          <a:xfrm>
            <a:off x="8460432" y="3861048"/>
            <a:ext cx="0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직사각형 23"/>
          <p:cNvSpPr/>
          <p:nvPr/>
        </p:nvSpPr>
        <p:spPr>
          <a:xfrm>
            <a:off x="7884368" y="3356992"/>
            <a:ext cx="10801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5688124" y="4403734"/>
            <a:ext cx="2772308" cy="129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24128" y="440373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LEASEQUERY(14)</a:t>
            </a:r>
            <a:endParaRPr lang="ko-KR" altLang="en-US" dirty="0"/>
          </a:p>
        </p:txBody>
      </p:sp>
      <p:cxnSp>
        <p:nvCxnSpPr>
          <p:cNvPr id="27" name="직선 화살표 연결선 26"/>
          <p:cNvCxnSpPr/>
          <p:nvPr/>
        </p:nvCxnSpPr>
        <p:spPr>
          <a:xfrm flipH="1">
            <a:off x="5652120" y="5000184"/>
            <a:ext cx="28083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96136" y="4958621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LEASEQUERY-REPLY(15)</a:t>
            </a:r>
            <a:endParaRPr lang="ko-KR" altLang="en-US" dirty="0"/>
          </a:p>
        </p:txBody>
      </p:sp>
      <p:cxnSp>
        <p:nvCxnSpPr>
          <p:cNvPr id="29" name="직선 연결선 28"/>
          <p:cNvCxnSpPr/>
          <p:nvPr/>
        </p:nvCxnSpPr>
        <p:spPr>
          <a:xfrm>
            <a:off x="971600" y="4056686"/>
            <a:ext cx="0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467544" y="3408614"/>
            <a:ext cx="10801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Relay</a:t>
            </a:r>
          </a:p>
          <a:p>
            <a:pPr algn="ctr"/>
            <a:r>
              <a:rPr lang="en-US" altLang="ko-KR" dirty="0" smtClean="0"/>
              <a:t>Agent</a:t>
            </a:r>
            <a:endParaRPr lang="ko-KR" altLang="en-US" dirty="0"/>
          </a:p>
        </p:txBody>
      </p:sp>
      <p:cxnSp>
        <p:nvCxnSpPr>
          <p:cNvPr id="31" name="직선 연결선 30"/>
          <p:cNvCxnSpPr/>
          <p:nvPr/>
        </p:nvCxnSpPr>
        <p:spPr>
          <a:xfrm>
            <a:off x="4427984" y="3984678"/>
            <a:ext cx="0" cy="2160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3851920" y="3408614"/>
            <a:ext cx="108012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cxnSp>
        <p:nvCxnSpPr>
          <p:cNvPr id="33" name="직선 화살표 연결선 32"/>
          <p:cNvCxnSpPr/>
          <p:nvPr/>
        </p:nvCxnSpPr>
        <p:spPr>
          <a:xfrm>
            <a:off x="1007604" y="4416726"/>
            <a:ext cx="34203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73942" y="4462892"/>
            <a:ext cx="3318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DHCPLEASEQUERY(10)</a:t>
            </a:r>
            <a:endParaRPr lang="ko-KR" altLang="en-US" dirty="0"/>
          </a:p>
        </p:txBody>
      </p:sp>
      <p:cxnSp>
        <p:nvCxnSpPr>
          <p:cNvPr id="35" name="직선 화살표 연결선 34"/>
          <p:cNvCxnSpPr/>
          <p:nvPr/>
        </p:nvCxnSpPr>
        <p:spPr>
          <a:xfrm flipH="1">
            <a:off x="971600" y="5013176"/>
            <a:ext cx="34563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15616" y="4971613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DHCPLEASEUNASSIGNED(11)</a:t>
            </a:r>
          </a:p>
          <a:p>
            <a:r>
              <a:rPr lang="en-US" altLang="ko-KR" dirty="0" smtClean="0"/>
              <a:t>or </a:t>
            </a:r>
            <a:r>
              <a:rPr lang="en-US" altLang="ko-KR" dirty="0"/>
              <a:t>DHCPLEASEUNKNOWN(12)</a:t>
            </a:r>
            <a:endParaRPr lang="ko-KR" altLang="en-US" dirty="0"/>
          </a:p>
          <a:p>
            <a:r>
              <a:rPr lang="en-US" altLang="ko-KR" dirty="0" smtClean="0"/>
              <a:t>or DHCPLEASEACTIVE(13)</a:t>
            </a:r>
            <a:endParaRPr lang="ko-KR" alt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904542" y="6245961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[For DHCPv4]</a:t>
            </a:r>
            <a:endParaRPr lang="ko-KR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279028" y="6203934"/>
            <a:ext cx="159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[For DHCPv6]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445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DHCPv4 LEASE QUERY Message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19256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DHCPLEASEQUERY</a:t>
            </a:r>
          </a:p>
          <a:p>
            <a:pPr lvl="1"/>
            <a:r>
              <a:rPr lang="en-US" altLang="ko-KR" dirty="0" smtClean="0"/>
              <a:t>Types </a:t>
            </a:r>
            <a:r>
              <a:rPr lang="en-US" altLang="ko-KR" dirty="0"/>
              <a:t>of queries for DHCPv4: IPv4 address, MAC address, </a:t>
            </a:r>
            <a:r>
              <a:rPr lang="en-US" altLang="ko-KR" dirty="0" smtClean="0"/>
              <a:t>Client Identifier</a:t>
            </a:r>
            <a:r>
              <a:rPr lang="en-US" altLang="ko-KR" dirty="0"/>
              <a:t>, and Remote </a:t>
            </a:r>
            <a:r>
              <a:rPr lang="en-US" altLang="ko-KR" dirty="0" smtClean="0"/>
              <a:t>ID</a:t>
            </a:r>
            <a:r>
              <a:rPr lang="en-US" altLang="ko-KR" dirty="0"/>
              <a:t>. </a:t>
            </a:r>
          </a:p>
          <a:p>
            <a:r>
              <a:rPr lang="en-US" altLang="ko-KR" dirty="0" smtClean="0"/>
              <a:t>DHCPLEASEUNASSIGNED </a:t>
            </a:r>
          </a:p>
          <a:p>
            <a:pPr lvl="1"/>
            <a:r>
              <a:rPr lang="en-US" altLang="ko-KR" dirty="0" smtClean="0"/>
              <a:t>The responding server is authoritative for the queried value but no current associated lease is assigned.</a:t>
            </a:r>
          </a:p>
          <a:p>
            <a:r>
              <a:rPr lang="en-US" altLang="ko-KR" dirty="0" smtClean="0"/>
              <a:t>DHCPLEASEACTIVE 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lease is active, and the lease parameters (</a:t>
            </a:r>
            <a:r>
              <a:rPr lang="en-US" altLang="ko-KR" dirty="0" smtClean="0"/>
              <a:t>including T1 </a:t>
            </a:r>
            <a:r>
              <a:rPr lang="en-US" altLang="ko-KR" dirty="0"/>
              <a:t>and T2) are provided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DHCPLEASEUNKNOWN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server does not manage the IP address </a:t>
            </a:r>
            <a:r>
              <a:rPr lang="en-US" altLang="ko-KR" dirty="0" smtClean="0"/>
              <a:t>or </a:t>
            </a:r>
            <a:r>
              <a:rPr lang="en-US" altLang="ko-KR" dirty="0"/>
              <a:t>the client specified in the DHCPLEASEQUERY message does not currently have a lease on an IP address. 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4023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DHCPv6 </a:t>
            </a:r>
            <a:r>
              <a:rPr lang="en-US" altLang="ko-KR" dirty="0"/>
              <a:t>LEASE QUERY Message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LEASEQUERY</a:t>
            </a:r>
          </a:p>
          <a:p>
            <a:pPr lvl="1"/>
            <a:r>
              <a:rPr lang="en-US" altLang="ko-KR" dirty="0" smtClean="0"/>
              <a:t>Types </a:t>
            </a:r>
            <a:r>
              <a:rPr lang="en-US" altLang="ko-KR" dirty="0"/>
              <a:t>of queries for DHCPv6 </a:t>
            </a:r>
            <a:r>
              <a:rPr lang="en-US" altLang="ko-KR" dirty="0" smtClean="0"/>
              <a:t>(OPTION_LQ_QUERY) : </a:t>
            </a:r>
            <a:r>
              <a:rPr lang="en-US" altLang="ko-KR" dirty="0"/>
              <a:t>IPv6 address and </a:t>
            </a:r>
            <a:r>
              <a:rPr lang="en-US" altLang="ko-KR" dirty="0" smtClean="0"/>
              <a:t>Client Identifier </a:t>
            </a:r>
            <a:r>
              <a:rPr lang="en-US" altLang="ko-KR" dirty="0"/>
              <a:t>(</a:t>
            </a:r>
            <a:r>
              <a:rPr lang="en-US" altLang="ko-KR" dirty="0" smtClean="0"/>
              <a:t>DUID)</a:t>
            </a:r>
          </a:p>
          <a:p>
            <a:r>
              <a:rPr lang="en-US" altLang="ko-KR" dirty="0"/>
              <a:t>LEASEQUERY-REPLY </a:t>
            </a:r>
            <a:r>
              <a:rPr lang="en-US" altLang="ko-KR" dirty="0" smtClean="0"/>
              <a:t>message </a:t>
            </a:r>
          </a:p>
          <a:p>
            <a:pPr lvl="1"/>
            <a:r>
              <a:rPr lang="en-US" altLang="ko-KR" dirty="0" smtClean="0"/>
              <a:t>Client </a:t>
            </a:r>
            <a:r>
              <a:rPr lang="en-US" altLang="ko-KR" dirty="0"/>
              <a:t>Data </a:t>
            </a:r>
            <a:r>
              <a:rPr lang="en-US" altLang="ko-KR" dirty="0" smtClean="0"/>
              <a:t>option includes Client ID, IPv6 Address, IPv6 Prefix, and Client Last Transaction Time.</a:t>
            </a:r>
          </a:p>
          <a:p>
            <a:pPr lvl="1"/>
            <a:r>
              <a:rPr lang="en-US" altLang="ko-KR" dirty="0" smtClean="0"/>
              <a:t>Relay Data </a:t>
            </a:r>
            <a:r>
              <a:rPr lang="en-US" altLang="ko-KR" dirty="0"/>
              <a:t>option </a:t>
            </a:r>
            <a:r>
              <a:rPr lang="en-US" altLang="ko-KR" dirty="0" smtClean="0"/>
              <a:t>provides </a:t>
            </a:r>
            <a:r>
              <a:rPr lang="en-US" altLang="ko-KR" dirty="0"/>
              <a:t>the relay agent information used when the client last communicated with the server.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Client Link </a:t>
            </a:r>
            <a:r>
              <a:rPr lang="en-US" altLang="ko-KR" dirty="0"/>
              <a:t>option </a:t>
            </a:r>
            <a:r>
              <a:rPr lang="en-US" altLang="ko-KR" dirty="0" smtClean="0"/>
              <a:t>identifies </a:t>
            </a:r>
            <a:r>
              <a:rPr lang="en-US" altLang="ko-KR" dirty="0"/>
              <a:t>the links on which the client has one or more bindings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This information is </a:t>
            </a:r>
            <a:r>
              <a:rPr lang="en-US" altLang="ko-KR" dirty="0"/>
              <a:t>used for whatever purposes the requestor </a:t>
            </a:r>
            <a:r>
              <a:rPr lang="en-US" altLang="ko-KR" dirty="0" smtClean="0"/>
              <a:t>desire.</a:t>
            </a:r>
            <a:endParaRPr lang="en-US" altLang="ko-KR" dirty="0"/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339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Bulk </a:t>
            </a:r>
            <a:r>
              <a:rPr lang="en-US" altLang="ko-KR" sz="3200" dirty="0" err="1"/>
              <a:t>Leasequery</a:t>
            </a:r>
            <a:r>
              <a:rPr lang="en-US" altLang="ko-KR" sz="3200" dirty="0"/>
              <a:t> (BL)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i="1" dirty="0" smtClean="0"/>
              <a:t>Bulk </a:t>
            </a:r>
            <a:r>
              <a:rPr lang="en-US" altLang="ko-KR" i="1" dirty="0" err="1"/>
              <a:t>Leasequery</a:t>
            </a:r>
            <a:r>
              <a:rPr lang="en-US" altLang="ko-KR" i="1" dirty="0"/>
              <a:t> </a:t>
            </a:r>
            <a:r>
              <a:rPr lang="en-US" altLang="ko-KR" dirty="0"/>
              <a:t>(BL</a:t>
            </a:r>
            <a:r>
              <a:rPr lang="en-US" altLang="ko-KR" dirty="0" smtClean="0"/>
              <a:t>) allows </a:t>
            </a:r>
            <a:r>
              <a:rPr lang="en-US" altLang="ko-KR" dirty="0"/>
              <a:t>multiple bindings to be queried simultaneously, uses TCP/IP rather </a:t>
            </a:r>
            <a:r>
              <a:rPr lang="en-US" altLang="ko-KR" dirty="0" smtClean="0"/>
              <a:t>than UDP/IP, </a:t>
            </a:r>
            <a:r>
              <a:rPr lang="en-US" altLang="ko-KR" dirty="0"/>
              <a:t>and supports a wider range of query types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BL </a:t>
            </a:r>
            <a:r>
              <a:rPr lang="en-US" altLang="ko-KR" dirty="0"/>
              <a:t>is designed as a </a:t>
            </a:r>
            <a:r>
              <a:rPr lang="en-US" altLang="ko-KR" dirty="0" smtClean="0"/>
              <a:t>special service and clients </a:t>
            </a:r>
            <a:r>
              <a:rPr lang="en-US" altLang="ko-KR" dirty="0"/>
              <a:t>wishing to obtain conventional configuration information </a:t>
            </a:r>
            <a:r>
              <a:rPr lang="en-US" altLang="ko-KR" dirty="0" smtClean="0"/>
              <a:t>do not </a:t>
            </a:r>
            <a:r>
              <a:rPr lang="en-US" altLang="ko-KR" dirty="0"/>
              <a:t>use BL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One particular use of BL is when DHCP is being used for prefix delegation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router</a:t>
            </a:r>
            <a:r>
              <a:rPr lang="en-US" altLang="ko-KR" dirty="0" smtClean="0"/>
              <a:t> </a:t>
            </a:r>
            <a:r>
              <a:rPr lang="en-US" altLang="ko-KR" dirty="0"/>
              <a:t>as a DHCP-PD client </a:t>
            </a:r>
            <a:r>
              <a:rPr lang="en-US" altLang="ko-KR" dirty="0" smtClean="0"/>
              <a:t>obtains a prefix and then provides an address from the address range represented by the prefix as an assignment to conventional DHCP clients.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such </a:t>
            </a:r>
            <a:r>
              <a:rPr lang="en-US" altLang="ko-KR" dirty="0" smtClean="0"/>
              <a:t>a router </a:t>
            </a:r>
            <a:r>
              <a:rPr lang="en-US" altLang="ko-KR" dirty="0"/>
              <a:t>fails or reboots, it may lose the prefix information and have a difficult </a:t>
            </a:r>
            <a:r>
              <a:rPr lang="en-US" altLang="ko-KR" dirty="0" smtClean="0"/>
              <a:t>time recovering, BL helps this situation, and others, </a:t>
            </a:r>
            <a:r>
              <a:rPr lang="en-US" altLang="ko-KR" u="sng" dirty="0" smtClean="0"/>
              <a:t>by generalizing the set of possible query types.</a:t>
            </a:r>
            <a:endParaRPr lang="ko-KR" altLang="en-US" u="sng" dirty="0"/>
          </a:p>
        </p:txBody>
      </p:sp>
    </p:spTree>
    <p:extLst>
      <p:ext uri="{BB962C8B-B14F-4D97-AF65-F5344CB8AC3E}">
        <p14:creationId xmlns:p14="http://schemas.microsoft.com/office/powerpoint/2010/main" val="168219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Bulk </a:t>
            </a:r>
            <a:r>
              <a:rPr lang="en-US" altLang="ko-KR" dirty="0" err="1"/>
              <a:t>Leasequery</a:t>
            </a:r>
            <a:r>
              <a:rPr lang="en-US" altLang="ko-KR" dirty="0"/>
              <a:t> (BL)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400600"/>
          </a:xfrm>
        </p:spPr>
        <p:txBody>
          <a:bodyPr>
            <a:normAutofit/>
          </a:bodyPr>
          <a:lstStyle/>
          <a:p>
            <a:r>
              <a:rPr lang="en-US" altLang="ko-KR" dirty="0"/>
              <a:t>BL provides several extensions to basic lease </a:t>
            </a:r>
            <a:r>
              <a:rPr lang="en-US" altLang="ko-KR" dirty="0" smtClean="0"/>
              <a:t>query</a:t>
            </a:r>
          </a:p>
          <a:p>
            <a:pPr lvl="1"/>
            <a:r>
              <a:rPr lang="en-US" altLang="ko-KR" dirty="0" smtClean="0"/>
              <a:t>It uses </a:t>
            </a:r>
            <a:r>
              <a:rPr lang="en-US" altLang="ko-KR" dirty="0"/>
              <a:t>TCP/IP (</a:t>
            </a:r>
            <a:r>
              <a:rPr lang="en-US" altLang="ko-KR" dirty="0" smtClean="0"/>
              <a:t>port 547 </a:t>
            </a:r>
            <a:r>
              <a:rPr lang="en-US" altLang="ko-KR" dirty="0"/>
              <a:t>for IPv6 and port 67 for IPv4) instead of UDP/IP</a:t>
            </a:r>
            <a:r>
              <a:rPr lang="en-US" altLang="ko-KR" dirty="0" smtClean="0"/>
              <a:t>. </a:t>
            </a:r>
            <a:r>
              <a:rPr lang="en-US" altLang="ko-KR" dirty="0"/>
              <a:t>This change allows for </a:t>
            </a:r>
            <a:r>
              <a:rPr lang="en-US" altLang="ko-KR" dirty="0" smtClean="0"/>
              <a:t>large amounts </a:t>
            </a:r>
            <a:r>
              <a:rPr lang="en-US" altLang="ko-KR" dirty="0"/>
              <a:t>of query </a:t>
            </a:r>
            <a:r>
              <a:rPr lang="en-US" altLang="ko-KR" dirty="0" smtClean="0"/>
              <a:t>information (delegated prefixes) </a:t>
            </a:r>
            <a:r>
              <a:rPr lang="en-US" altLang="ko-KR" dirty="0"/>
              <a:t>to be returned for a single </a:t>
            </a:r>
            <a:r>
              <a:rPr lang="en-US" altLang="ko-KR" dirty="0" smtClean="0"/>
              <a:t>query.</a:t>
            </a:r>
          </a:p>
          <a:p>
            <a:pPr lvl="1"/>
            <a:r>
              <a:rPr lang="en-US" altLang="ko-KR" dirty="0" smtClean="0"/>
              <a:t>A BL query can then be based on relay identifier, link address (network segment), or </a:t>
            </a:r>
            <a:r>
              <a:rPr lang="en-US" altLang="ko-KR" strike="sngStrike" dirty="0" smtClean="0"/>
              <a:t>relay </a:t>
            </a:r>
            <a:r>
              <a:rPr lang="en-US" altLang="ko-KR" dirty="0" smtClean="0"/>
              <a:t>remote ID.</a:t>
            </a:r>
          </a:p>
          <a:p>
            <a:pPr lvl="1"/>
            <a:r>
              <a:rPr lang="en-US" altLang="ko-KR" dirty="0" smtClean="0"/>
              <a:t>Relay </a:t>
            </a:r>
            <a:r>
              <a:rPr lang="en-US" altLang="ko-KR" dirty="0"/>
              <a:t>Identifier </a:t>
            </a:r>
            <a:r>
              <a:rPr lang="en-US" altLang="ko-KR" dirty="0" smtClean="0"/>
              <a:t>option(</a:t>
            </a:r>
            <a:r>
              <a:rPr lang="en-US" altLang="ko-KR" dirty="0"/>
              <a:t>The Relay ID DHCPv6 option and Relay ID DHCPv4 </a:t>
            </a:r>
            <a:r>
              <a:rPr lang="en-US" altLang="ko-KR" dirty="0" err="1" smtClean="0"/>
              <a:t>suboption</a:t>
            </a:r>
            <a:r>
              <a:rPr lang="en-US" altLang="ko-KR" dirty="0" smtClean="0"/>
              <a:t>) may include </a:t>
            </a:r>
            <a:r>
              <a:rPr lang="en-US" altLang="ko-KR" dirty="0"/>
              <a:t>a DUID that identifies the relay </a:t>
            </a:r>
            <a:r>
              <a:rPr lang="en-US" altLang="ko-KR" dirty="0" smtClean="0"/>
              <a:t>agent.</a:t>
            </a:r>
          </a:p>
          <a:p>
            <a:r>
              <a:rPr lang="en-US" altLang="ko-KR" dirty="0"/>
              <a:t>BL </a:t>
            </a:r>
            <a:r>
              <a:rPr lang="en-US" altLang="ko-KR" dirty="0" smtClean="0"/>
              <a:t>supports </a:t>
            </a:r>
            <a:r>
              <a:rPr lang="en-US" altLang="ko-KR" dirty="0"/>
              <a:t>queries by address and </a:t>
            </a:r>
            <a:r>
              <a:rPr lang="en-US" altLang="ko-KR" dirty="0" smtClean="0"/>
              <a:t>DUID (old queries).</a:t>
            </a:r>
          </a:p>
        </p:txBody>
      </p:sp>
    </p:spTree>
    <p:extLst>
      <p:ext uri="{BB962C8B-B14F-4D97-AF65-F5344CB8AC3E}">
        <p14:creationId xmlns:p14="http://schemas.microsoft.com/office/powerpoint/2010/main" val="290226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Bulk </a:t>
            </a:r>
            <a:r>
              <a:rPr lang="en-US" altLang="ko-KR" dirty="0" err="1"/>
              <a:t>Leasequery</a:t>
            </a:r>
            <a:r>
              <a:rPr lang="en-US" altLang="ko-KR" dirty="0"/>
              <a:t> (BL)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When </a:t>
            </a:r>
            <a:r>
              <a:rPr lang="en-US" altLang="ko-KR" dirty="0"/>
              <a:t>responding successfully to a query, </a:t>
            </a:r>
            <a:r>
              <a:rPr lang="en-US" altLang="ko-KR" dirty="0" smtClean="0"/>
              <a:t>a server </a:t>
            </a:r>
            <a:r>
              <a:rPr lang="en-US" altLang="ko-KR" dirty="0"/>
              <a:t>first includes a LEASEQUERY-REPLY </a:t>
            </a:r>
            <a:r>
              <a:rPr lang="en-US" altLang="ko-KR" dirty="0" smtClean="0"/>
              <a:t>message.</a:t>
            </a:r>
          </a:p>
          <a:p>
            <a:r>
              <a:rPr lang="en-US" altLang="ko-KR" dirty="0"/>
              <a:t>If additional information </a:t>
            </a:r>
            <a:r>
              <a:rPr lang="en-US" altLang="ko-KR" dirty="0" smtClean="0"/>
              <a:t>is available</a:t>
            </a:r>
            <a:r>
              <a:rPr lang="en-US" altLang="ko-KR" dirty="0"/>
              <a:t>, it includes a set of LEASEQUERY-DATA messages, one per </a:t>
            </a:r>
            <a:r>
              <a:rPr lang="en-US" altLang="ko-KR" dirty="0" smtClean="0"/>
              <a:t>binding.</a:t>
            </a:r>
          </a:p>
          <a:p>
            <a:r>
              <a:rPr lang="en-US" altLang="ko-KR" dirty="0" smtClean="0"/>
              <a:t>The server completes the set with a LEASEQUERY-DONE message.</a:t>
            </a:r>
          </a:p>
          <a:p>
            <a:r>
              <a:rPr lang="en-US" altLang="ko-KR" dirty="0"/>
              <a:t>All messages </a:t>
            </a:r>
            <a:r>
              <a:rPr lang="en-US" altLang="ko-KR" dirty="0" smtClean="0"/>
              <a:t>pertaining to </a:t>
            </a:r>
            <a:r>
              <a:rPr lang="en-US" altLang="ko-KR" dirty="0"/>
              <a:t>the same group of bindings share a common transaction </a:t>
            </a:r>
            <a:r>
              <a:rPr lang="en-US" altLang="ko-KR" dirty="0" smtClean="0"/>
              <a:t>ID.</a:t>
            </a:r>
            <a:endParaRPr lang="ko-KR" altLang="en-US" dirty="0"/>
          </a:p>
          <a:p>
            <a:endParaRPr lang="ko-KR" altLang="en-US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3995936" y="4741797"/>
            <a:ext cx="29891" cy="1927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915816" y="4489769"/>
            <a:ext cx="1664279" cy="252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Relay Agent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 flipH="1">
            <a:off x="7740351" y="4813805"/>
            <a:ext cx="1" cy="185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6948264" y="4489769"/>
            <a:ext cx="1584176" cy="252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4040035" y="4906199"/>
            <a:ext cx="37003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06372" y="4906199"/>
            <a:ext cx="3633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LEASEQUERY</a:t>
            </a:r>
            <a:endParaRPr lang="ko-KR" altLang="en-US" dirty="0"/>
          </a:p>
        </p:txBody>
      </p:sp>
      <p:cxnSp>
        <p:nvCxnSpPr>
          <p:cNvPr id="10" name="직선 화살표 연결선 9"/>
          <p:cNvCxnSpPr/>
          <p:nvPr/>
        </p:nvCxnSpPr>
        <p:spPr>
          <a:xfrm flipH="1">
            <a:off x="4004031" y="5329598"/>
            <a:ext cx="373632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28167" y="532895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LEASEQUERY-REPLY </a:t>
            </a:r>
            <a:endParaRPr lang="ko-KR" altLang="en-US" dirty="0"/>
          </a:p>
        </p:txBody>
      </p:sp>
      <p:cxnSp>
        <p:nvCxnSpPr>
          <p:cNvPr id="13" name="직선 화살표 연결선 12"/>
          <p:cNvCxnSpPr/>
          <p:nvPr/>
        </p:nvCxnSpPr>
        <p:spPr>
          <a:xfrm flipH="1">
            <a:off x="4004031" y="5803209"/>
            <a:ext cx="37363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28167" y="5770295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LEASEQUERY-DATA</a:t>
            </a:r>
            <a:endParaRPr lang="ko-KR" altLang="en-US" dirty="0"/>
          </a:p>
        </p:txBody>
      </p:sp>
      <p:cxnSp>
        <p:nvCxnSpPr>
          <p:cNvPr id="17" name="직선 화살표 연결선 16"/>
          <p:cNvCxnSpPr/>
          <p:nvPr/>
        </p:nvCxnSpPr>
        <p:spPr>
          <a:xfrm flipH="1">
            <a:off x="4025827" y="6289969"/>
            <a:ext cx="3714525" cy="100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20072" y="6300028"/>
            <a:ext cx="2362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LEASEQUERY-DONE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768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Bulk </a:t>
            </a:r>
            <a:r>
              <a:rPr lang="en-US" altLang="ko-KR" dirty="0" err="1"/>
              <a:t>Leasequery</a:t>
            </a:r>
            <a:r>
              <a:rPr lang="en-US" altLang="ko-KR" dirty="0"/>
              <a:t> (BL)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</a:t>
            </a:r>
          </a:p>
          <a:p>
            <a:endParaRPr lang="ko-KR" altLang="en-US" dirty="0"/>
          </a:p>
        </p:txBody>
      </p:sp>
      <p:pic>
        <p:nvPicPr>
          <p:cNvPr id="4" name="내용 개체 틀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1" y="1340768"/>
            <a:ext cx="7092280" cy="532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/>
              <a:t>6.2.6.5 Layer 2 Relay Agents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507288" cy="36004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In some network environments, there </a:t>
            </a:r>
            <a:r>
              <a:rPr lang="en-US" altLang="ko-KR" dirty="0"/>
              <a:t>are layer 2 devices (e.g., switches, bridges) </a:t>
            </a:r>
            <a:r>
              <a:rPr lang="en-US" altLang="ko-KR" dirty="0" smtClean="0"/>
              <a:t>that </a:t>
            </a:r>
            <a:r>
              <a:rPr lang="en-US" altLang="ko-KR" dirty="0"/>
              <a:t>are located </a:t>
            </a:r>
            <a:r>
              <a:rPr lang="en-US" altLang="ko-KR" dirty="0" smtClean="0"/>
              <a:t>near end </a:t>
            </a:r>
            <a:r>
              <a:rPr lang="en-US" altLang="ko-KR" dirty="0"/>
              <a:t>systems that relay and process DHCP requests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These layer 2 devices do not have a full </a:t>
            </a:r>
            <a:r>
              <a:rPr lang="en-US" altLang="ko-KR" dirty="0" smtClean="0"/>
              <a:t>TCP/IP impleme</a:t>
            </a:r>
            <a:r>
              <a:rPr lang="en-US" altLang="ko-KR" dirty="0"/>
              <a:t>ntation stack and are not addressable using IP.</a:t>
            </a:r>
            <a:endParaRPr lang="en-US" altLang="ko-KR" dirty="0" smtClean="0"/>
          </a:p>
          <a:p>
            <a:r>
              <a:rPr lang="en-US" altLang="ko-KR" dirty="0"/>
              <a:t>To deal with this issue, [IDL2RA] and [RFC6221] specify how layer 2 </a:t>
            </a:r>
            <a:r>
              <a:rPr lang="en-US" altLang="ko-KR" b="1" i="1" dirty="0"/>
              <a:t>“lightweight” </a:t>
            </a:r>
            <a:r>
              <a:rPr lang="en-US" altLang="ko-KR" b="1" i="1" dirty="0" smtClean="0"/>
              <a:t>DHCP relay </a:t>
            </a:r>
            <a:r>
              <a:rPr lang="en-US" altLang="ko-KR" b="1" i="1" dirty="0"/>
              <a:t>agents </a:t>
            </a:r>
            <a:r>
              <a:rPr lang="en-US" altLang="ko-KR" b="1" dirty="0"/>
              <a:t>(LDRAs) </a:t>
            </a:r>
            <a:r>
              <a:rPr lang="en-US" altLang="ko-KR" dirty="0"/>
              <a:t>should behave, for IPv4 and IPv6, </a:t>
            </a:r>
            <a:r>
              <a:rPr lang="en-US" altLang="ko-KR" dirty="0" smtClean="0"/>
              <a:t>respectively.</a:t>
            </a:r>
          </a:p>
          <a:p>
            <a:r>
              <a:rPr lang="en-US" altLang="ko-KR" dirty="0" smtClean="0"/>
              <a:t>Labeling : client-facing/network-facing, trusted/untrusted</a:t>
            </a:r>
            <a:endParaRPr lang="en-US" altLang="ko-KR" dirty="0"/>
          </a:p>
        </p:txBody>
      </p:sp>
      <p:sp>
        <p:nvSpPr>
          <p:cNvPr id="5" name="TextBox 4"/>
          <p:cNvSpPr txBox="1"/>
          <p:nvPr/>
        </p:nvSpPr>
        <p:spPr>
          <a:xfrm>
            <a:off x="8964488" y="4221088"/>
            <a:ext cx="179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509120"/>
            <a:ext cx="5328592" cy="230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2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6.2.6.5 Layer 2 Relay </a:t>
            </a:r>
            <a:r>
              <a:rPr lang="en-US" altLang="ko-KR" dirty="0" smtClean="0"/>
              <a:t>Agents (DHCPv4)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544616"/>
          </a:xfrm>
        </p:spPr>
        <p:txBody>
          <a:bodyPr>
            <a:normAutofit/>
          </a:bodyPr>
          <a:lstStyle/>
          <a:p>
            <a:r>
              <a:rPr lang="en-US" altLang="ko-KR" dirty="0"/>
              <a:t>The primary issue for IPv4 LDRAs is </a:t>
            </a:r>
          </a:p>
          <a:p>
            <a:pPr lvl="1"/>
            <a:r>
              <a:rPr lang="en-US" altLang="ko-KR" dirty="0"/>
              <a:t>How to handle the DHCP </a:t>
            </a:r>
            <a:r>
              <a:rPr lang="en-US" altLang="ko-KR" i="1" dirty="0" err="1"/>
              <a:t>giaddr</a:t>
            </a:r>
            <a:r>
              <a:rPr lang="en-US" altLang="ko-KR" i="1" dirty="0"/>
              <a:t> </a:t>
            </a:r>
            <a:r>
              <a:rPr lang="en-US" altLang="ko-KR" dirty="0" smtClean="0"/>
              <a:t>field</a:t>
            </a:r>
            <a:endParaRPr lang="en-US" altLang="ko-KR" dirty="0"/>
          </a:p>
          <a:p>
            <a:pPr lvl="1"/>
            <a:r>
              <a:rPr lang="en-US" altLang="ko-KR" dirty="0"/>
              <a:t>How to insert a </a:t>
            </a:r>
            <a:r>
              <a:rPr lang="en-US" altLang="ko-KR" dirty="0" smtClean="0"/>
              <a:t>RAIO</a:t>
            </a:r>
            <a:endParaRPr lang="ko-KR" altLang="en-US" dirty="0" smtClean="0"/>
          </a:p>
          <a:p>
            <a:r>
              <a:rPr lang="en-US" altLang="ko-KR" dirty="0" smtClean="0"/>
              <a:t>The approach recommended by [IDL2RA] is to have LDRAs </a:t>
            </a:r>
            <a:r>
              <a:rPr lang="en-US" altLang="ko-KR" u="sng" dirty="0" smtClean="0"/>
              <a:t>insert the RAIO into DHCP requests </a:t>
            </a:r>
            <a:r>
              <a:rPr lang="en-US" altLang="ko-KR" dirty="0" smtClean="0"/>
              <a:t>received from clients but </a:t>
            </a:r>
            <a:r>
              <a:rPr lang="en-US" altLang="ko-KR" u="sng" dirty="0" smtClean="0"/>
              <a:t>not fill in the </a:t>
            </a:r>
            <a:r>
              <a:rPr lang="en-US" altLang="ko-KR" i="1" u="sng" dirty="0" err="1" smtClean="0"/>
              <a:t>giaddr</a:t>
            </a:r>
            <a:r>
              <a:rPr lang="en-US" altLang="ko-KR" i="1" u="sng" dirty="0" smtClean="0"/>
              <a:t> </a:t>
            </a:r>
            <a:r>
              <a:rPr lang="en-US" altLang="ko-KR" u="sng" dirty="0" smtClean="0"/>
              <a:t>field </a:t>
            </a:r>
            <a:r>
              <a:rPr lang="en-US" altLang="ko-KR" dirty="0" smtClean="0"/>
              <a:t>(in broadcast fashion).</a:t>
            </a:r>
            <a:endParaRPr lang="ko-KR" altLang="en-US" dirty="0" smtClean="0"/>
          </a:p>
          <a:p>
            <a:pPr lvl="1"/>
            <a:r>
              <a:rPr lang="en-US" altLang="ko-KR" dirty="0" smtClean="0"/>
              <a:t>LDRAs </a:t>
            </a:r>
            <a:r>
              <a:rPr lang="en-US" altLang="ko-KR" dirty="0"/>
              <a:t>receiving such a message already including a RAIO do not add another such option but perform flooding. </a:t>
            </a:r>
          </a:p>
          <a:p>
            <a:pPr lvl="1"/>
            <a:r>
              <a:rPr lang="en-US" altLang="ko-KR" dirty="0"/>
              <a:t>Responses (e.g., DHCPOFFER messages) sent using broadcast may be intercepted by the LDRA, which in turn strips the RAIO and uses its information to </a:t>
            </a:r>
            <a:r>
              <a:rPr lang="en-US" altLang="ko-KR" u="sng" dirty="0"/>
              <a:t>forward the response to the original requesting client</a:t>
            </a:r>
            <a:r>
              <a:rPr lang="en-US" altLang="ko-KR" dirty="0"/>
              <a:t>. </a:t>
            </a:r>
          </a:p>
          <a:p>
            <a:pPr lvl="1"/>
            <a:r>
              <a:rPr lang="en-US" altLang="ko-KR" dirty="0"/>
              <a:t>Many LDRAs also intercept unicast DHCP traffic. In these cases, the RAIO is also created or stripped as necessary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18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6.2.6.5 Layer 2 Relay </a:t>
            </a:r>
            <a:r>
              <a:rPr lang="en-US" altLang="ko-KR" dirty="0" smtClean="0"/>
              <a:t>Agents (DHCPv6)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472608"/>
          </a:xfrm>
        </p:spPr>
        <p:txBody>
          <a:bodyPr>
            <a:normAutofit/>
          </a:bodyPr>
          <a:lstStyle/>
          <a:p>
            <a:r>
              <a:rPr lang="en-US" altLang="ko-KR" u="sng" dirty="0" smtClean="0"/>
              <a:t>RELAY-FORW</a:t>
            </a:r>
            <a:r>
              <a:rPr lang="en-US" altLang="ko-KR" dirty="0" smtClean="0"/>
              <a:t> </a:t>
            </a:r>
            <a:r>
              <a:rPr lang="en-US" altLang="ko-KR" dirty="0"/>
              <a:t>messages are built </a:t>
            </a:r>
            <a:r>
              <a:rPr lang="en-US" altLang="ko-KR" dirty="0" smtClean="0"/>
              <a:t>containing options </a:t>
            </a:r>
            <a:r>
              <a:rPr lang="en-US" altLang="ko-KR" dirty="0"/>
              <a:t>that identify the client-facing </a:t>
            </a:r>
            <a:r>
              <a:rPr lang="en-US" altLang="ko-KR" dirty="0" smtClean="0"/>
              <a:t>interface.</a:t>
            </a:r>
          </a:p>
          <a:p>
            <a:pPr lvl="1"/>
            <a:r>
              <a:rPr lang="en-US" altLang="ko-KR" dirty="0"/>
              <a:t>The </a:t>
            </a:r>
            <a:r>
              <a:rPr lang="en-US" altLang="ko-KR" u="sng" dirty="0"/>
              <a:t>Link-Address field </a:t>
            </a:r>
            <a:r>
              <a:rPr lang="en-US" altLang="ko-KR" dirty="0"/>
              <a:t>is set to 0, the </a:t>
            </a:r>
            <a:r>
              <a:rPr lang="en-US" altLang="ko-KR" u="sng" dirty="0"/>
              <a:t>Peer-Address field </a:t>
            </a:r>
            <a:r>
              <a:rPr lang="en-US" altLang="ko-KR" dirty="0"/>
              <a:t>is set to the client’s IP address, and </a:t>
            </a:r>
            <a:r>
              <a:rPr lang="en-US" altLang="ko-KR" u="sng" dirty="0"/>
              <a:t>the Interface-ID </a:t>
            </a:r>
            <a:r>
              <a:rPr lang="en-US" altLang="ko-KR" dirty="0"/>
              <a:t>option is set to a value configured in the LDRA.</a:t>
            </a:r>
          </a:p>
          <a:p>
            <a:r>
              <a:rPr lang="en-US" altLang="ko-KR" dirty="0" smtClean="0"/>
              <a:t>When </a:t>
            </a:r>
            <a:r>
              <a:rPr lang="en-US" altLang="ko-KR" dirty="0"/>
              <a:t>receiving a </a:t>
            </a:r>
            <a:r>
              <a:rPr lang="en-US" altLang="ko-KR" u="sng" dirty="0" smtClean="0"/>
              <a:t>RELAY-REPL</a:t>
            </a:r>
            <a:r>
              <a:rPr lang="en-US" altLang="ko-KR" dirty="0" smtClean="0"/>
              <a:t> message </a:t>
            </a:r>
            <a:r>
              <a:rPr lang="en-US" altLang="ko-KR" sz="2000" dirty="0" smtClean="0"/>
              <a:t>containing </a:t>
            </a:r>
            <a:r>
              <a:rPr lang="en-US" altLang="ko-KR" sz="2000" dirty="0"/>
              <a:t>a </a:t>
            </a:r>
            <a:r>
              <a:rPr lang="en-US" altLang="ko-KR" sz="2000" i="1" dirty="0"/>
              <a:t>Link-Address </a:t>
            </a:r>
            <a:r>
              <a:rPr lang="en-US" altLang="ko-KR" sz="2000" dirty="0"/>
              <a:t>field with value 0,</a:t>
            </a:r>
            <a:r>
              <a:rPr lang="en-US" altLang="ko-KR" dirty="0"/>
              <a:t> the LDRA </a:t>
            </a:r>
            <a:r>
              <a:rPr lang="en-US" altLang="ko-KR" dirty="0" err="1"/>
              <a:t>decapsulates</a:t>
            </a:r>
            <a:r>
              <a:rPr lang="en-US" altLang="ko-KR" dirty="0"/>
              <a:t> the </a:t>
            </a:r>
            <a:r>
              <a:rPr lang="en-US" altLang="ko-KR" dirty="0" smtClean="0"/>
              <a:t>included message </a:t>
            </a:r>
            <a:r>
              <a:rPr lang="en-US" altLang="ko-KR" dirty="0"/>
              <a:t>and </a:t>
            </a:r>
            <a:r>
              <a:rPr lang="en-US" altLang="ko-KR" u="sng" dirty="0"/>
              <a:t>sends it to toward the client on the interface </a:t>
            </a:r>
            <a:r>
              <a:rPr lang="en-US" altLang="ko-KR" dirty="0"/>
              <a:t>specified in the received Interface-ID </a:t>
            </a:r>
            <a:r>
              <a:rPr lang="en-US" altLang="ko-KR" dirty="0" smtClean="0"/>
              <a:t>option (provided </a:t>
            </a:r>
            <a:r>
              <a:rPr lang="en-US" altLang="ko-KR" dirty="0"/>
              <a:t>by the server). </a:t>
            </a:r>
            <a:endParaRPr lang="en-US" altLang="ko-KR" dirty="0" smtClean="0"/>
          </a:p>
          <a:p>
            <a:r>
              <a:rPr lang="en-US" altLang="ko-KR" dirty="0" smtClean="0"/>
              <a:t>RELAY-FORW </a:t>
            </a:r>
            <a:r>
              <a:rPr lang="en-US" altLang="ko-KR" dirty="0"/>
              <a:t>messages received on client-facing interfaces are modified </a:t>
            </a:r>
            <a:r>
              <a:rPr lang="en-US" altLang="ko-KR" dirty="0" smtClean="0"/>
              <a:t>by incrementing </a:t>
            </a:r>
            <a:r>
              <a:rPr lang="en-US" altLang="ko-KR" dirty="0"/>
              <a:t>the hop count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118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6.2.7 DHCP Authentication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003232" cy="2808312"/>
          </a:xfrm>
        </p:spPr>
        <p:txBody>
          <a:bodyPr/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purpose of the Authentication option is to help determine whether a DHCP message has come from </a:t>
            </a:r>
            <a:r>
              <a:rPr lang="en-US" altLang="ko-KR" dirty="0" smtClean="0"/>
              <a:t>an authorized </a:t>
            </a:r>
            <a:r>
              <a:rPr lang="en-US" altLang="ko-KR" dirty="0"/>
              <a:t>sender</a:t>
            </a:r>
            <a:r>
              <a:rPr lang="en-US" altLang="ko-KR" dirty="0" smtClean="0"/>
              <a:t>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ko-KR" dirty="0" smtClean="0"/>
              <a:t>If the </a:t>
            </a:r>
            <a:r>
              <a:rPr lang="en-US" altLang="ko-KR" i="1" dirty="0" smtClean="0"/>
              <a:t>Protocol </a:t>
            </a:r>
            <a:r>
              <a:rPr lang="en-US" altLang="ko-KR" dirty="0" smtClean="0"/>
              <a:t>and </a:t>
            </a:r>
            <a:r>
              <a:rPr lang="en-US" altLang="ko-KR" i="1" dirty="0" smtClean="0"/>
              <a:t>Algorithm </a:t>
            </a:r>
            <a:r>
              <a:rPr lang="en-US" altLang="ko-KR" dirty="0" smtClean="0"/>
              <a:t>fields have the value 0, </a:t>
            </a:r>
          </a:p>
          <a:p>
            <a:pPr lvl="1"/>
            <a:r>
              <a:rPr lang="en-US" altLang="ko-KR" dirty="0"/>
              <a:t>the Authentication Information field holds a simple shared configuration </a:t>
            </a:r>
            <a:r>
              <a:rPr lang="en-US" altLang="ko-KR" dirty="0" smtClean="0"/>
              <a:t>token(e.g</a:t>
            </a:r>
            <a:r>
              <a:rPr lang="en-US" altLang="ko-KR" dirty="0"/>
              <a:t>. password or similar text string.)</a:t>
            </a:r>
          </a:p>
          <a:p>
            <a:pPr lvl="1"/>
            <a:r>
              <a:rPr lang="en-US" altLang="ko-KR" dirty="0"/>
              <a:t>this method </a:t>
            </a:r>
            <a:r>
              <a:rPr lang="en-US" altLang="ko-KR" dirty="0" smtClean="0"/>
              <a:t>is not very </a:t>
            </a:r>
            <a:r>
              <a:rPr lang="en-US" altLang="ko-KR" dirty="0"/>
              <a:t>secure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17032"/>
            <a:ext cx="7595656" cy="2880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9368" y="4211796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(90)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97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6.2.7 DHCP Authentication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5"/>
            <a:ext cx="8075240" cy="24122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if </a:t>
            </a:r>
            <a:r>
              <a:rPr lang="en-US" altLang="ko-KR" dirty="0"/>
              <a:t>the </a:t>
            </a:r>
            <a:r>
              <a:rPr lang="en-US" altLang="ko-KR" i="1" dirty="0" smtClean="0"/>
              <a:t>Protocol </a:t>
            </a:r>
            <a:r>
              <a:rPr lang="en-US" altLang="ko-KR" dirty="0" smtClean="0"/>
              <a:t>and </a:t>
            </a:r>
            <a:r>
              <a:rPr lang="en-US" altLang="ko-KR" i="1" dirty="0"/>
              <a:t>Algorithm </a:t>
            </a:r>
            <a:r>
              <a:rPr lang="en-US" altLang="ko-KR" dirty="0"/>
              <a:t>fields are set to 1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A somewhat more secure method involves so-called </a:t>
            </a:r>
            <a:r>
              <a:rPr lang="en-US" altLang="ko-KR" i="1" u="sng" dirty="0"/>
              <a:t>deferred </a:t>
            </a:r>
            <a:r>
              <a:rPr lang="en-US" altLang="ko-KR" i="1" u="sng" dirty="0" smtClean="0"/>
              <a:t>authentication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/>
              <a:t>The authentication information includes a message </a:t>
            </a:r>
            <a:r>
              <a:rPr lang="en-US" altLang="ko-KR" dirty="0" smtClean="0"/>
              <a:t>authentication code </a:t>
            </a:r>
            <a:r>
              <a:rPr lang="en-US" altLang="ko-KR" dirty="0"/>
              <a:t>(</a:t>
            </a:r>
            <a:r>
              <a:rPr lang="en-US" altLang="ko-KR" dirty="0" smtClean="0"/>
              <a:t>MAC), </a:t>
            </a:r>
            <a:r>
              <a:rPr lang="en-US" altLang="ko-KR" dirty="0"/>
              <a:t>which provides authentication of the sender and an integrity check on </a:t>
            </a:r>
            <a:r>
              <a:rPr lang="en-US" altLang="ko-KR" dirty="0" smtClean="0"/>
              <a:t>the message </a:t>
            </a:r>
            <a:r>
              <a:rPr lang="en-US" altLang="ko-KR" dirty="0"/>
              <a:t>contents</a:t>
            </a:r>
            <a:r>
              <a:rPr lang="en-US" altLang="ko-KR" dirty="0" smtClean="0"/>
              <a:t>.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1403648" y="4113076"/>
            <a:ext cx="0" cy="19275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539552" y="3861048"/>
            <a:ext cx="1664279" cy="252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DHCP </a:t>
            </a:r>
            <a:r>
              <a:rPr lang="en-US" altLang="ko-KR" dirty="0" smtClean="0"/>
              <a:t>Client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 flipH="1">
            <a:off x="7740351" y="4185084"/>
            <a:ext cx="1" cy="1855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6948264" y="3861048"/>
            <a:ext cx="1584176" cy="252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cxnSp>
        <p:nvCxnSpPr>
          <p:cNvPr id="8" name="직선 화살표 연결선 7"/>
          <p:cNvCxnSpPr/>
          <p:nvPr/>
        </p:nvCxnSpPr>
        <p:spPr>
          <a:xfrm flipV="1">
            <a:off x="1403648" y="4637518"/>
            <a:ext cx="6336703" cy="34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47664" y="4312447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DHCPDISCOVER/DHCPINFORM </a:t>
            </a:r>
          </a:p>
          <a:p>
            <a:pPr algn="ctr"/>
            <a:r>
              <a:rPr lang="en-US" altLang="ko-KR" dirty="0" smtClean="0"/>
              <a:t>with </a:t>
            </a:r>
            <a:r>
              <a:rPr lang="en-US" altLang="ko-KR" dirty="0"/>
              <a:t>a</a:t>
            </a:r>
            <a:r>
              <a:rPr lang="en-US" altLang="ko-KR" dirty="0" smtClean="0"/>
              <a:t>uthentication </a:t>
            </a:r>
            <a:r>
              <a:rPr lang="en-US" altLang="ko-KR" dirty="0"/>
              <a:t>option</a:t>
            </a:r>
            <a:endParaRPr lang="ko-KR" altLang="en-US" dirty="0"/>
          </a:p>
        </p:txBody>
      </p:sp>
      <p:cxnSp>
        <p:nvCxnSpPr>
          <p:cNvPr id="10" name="직선 화살표 연결선 9"/>
          <p:cNvCxnSpPr/>
          <p:nvPr/>
        </p:nvCxnSpPr>
        <p:spPr>
          <a:xfrm flipH="1" flipV="1">
            <a:off x="1403648" y="5463932"/>
            <a:ext cx="6336705" cy="6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61872" y="5106276"/>
            <a:ext cx="5970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DHCPOFFER/DHCPACK 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with </a:t>
            </a:r>
            <a:r>
              <a:rPr lang="en-US" altLang="ko-KR" dirty="0"/>
              <a:t>authentication information </a:t>
            </a:r>
            <a:r>
              <a:rPr lang="en-US" altLang="ko-KR" dirty="0" smtClean="0"/>
              <a:t>(MAC)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737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6.2.7 DHCP Authentication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>
            <a:normAutofit/>
          </a:bodyPr>
          <a:lstStyle/>
          <a:p>
            <a:r>
              <a:rPr lang="en-US" altLang="ko-KR" dirty="0"/>
              <a:t>The replay detection method (RDM) is determined by the value of the </a:t>
            </a:r>
            <a:r>
              <a:rPr lang="en-US" altLang="ko-KR" i="1" dirty="0"/>
              <a:t>RDM </a:t>
            </a:r>
            <a:r>
              <a:rPr lang="en-US" altLang="ko-KR" dirty="0"/>
              <a:t>field.</a:t>
            </a:r>
          </a:p>
          <a:p>
            <a:r>
              <a:rPr lang="en-US" altLang="ko-KR" dirty="0"/>
              <a:t>For RDM set to 0, the </a:t>
            </a:r>
            <a:r>
              <a:rPr lang="en-US" altLang="ko-KR" i="1" dirty="0"/>
              <a:t>Replay Detection </a:t>
            </a:r>
            <a:r>
              <a:rPr lang="en-US" altLang="ko-KR" dirty="0"/>
              <a:t>field contains a monotonically increasing value (e.g., timestamp).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Checked </a:t>
            </a:r>
            <a:r>
              <a:rPr lang="en-US" altLang="ko-KR" dirty="0"/>
              <a:t>to ensure that this value always increases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There </a:t>
            </a:r>
            <a:r>
              <a:rPr lang="en-US" altLang="ko-KR" dirty="0"/>
              <a:t>are (at least) two reasons why DHCP authentication has not seen widespread use.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First</a:t>
            </a:r>
            <a:r>
              <a:rPr lang="en-US" altLang="ko-KR" dirty="0"/>
              <a:t>, </a:t>
            </a:r>
            <a:r>
              <a:rPr lang="en-US" altLang="ko-KR" dirty="0" smtClean="0"/>
              <a:t>the approach </a:t>
            </a:r>
            <a:r>
              <a:rPr lang="en-US" altLang="ko-KR" dirty="0"/>
              <a:t>requires shared keys to be distributed between a DHCP server and each client </a:t>
            </a:r>
            <a:r>
              <a:rPr lang="en-US" altLang="ko-KR" dirty="0" smtClean="0"/>
              <a:t>requiring authentication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Second</a:t>
            </a:r>
            <a:r>
              <a:rPr lang="en-US" altLang="ko-KR" dirty="0"/>
              <a:t>, the Authentication option was specified after DHCP was already in </a:t>
            </a:r>
            <a:r>
              <a:rPr lang="en-US" altLang="ko-KR" dirty="0" smtClean="0"/>
              <a:t>relatively widespread </a:t>
            </a:r>
            <a:r>
              <a:rPr lang="en-US" altLang="ko-KR" dirty="0"/>
              <a:t>use. </a:t>
            </a:r>
            <a:endParaRPr lang="en-US" altLang="ko-KR" dirty="0" smtClean="0"/>
          </a:p>
          <a:p>
            <a:r>
              <a:rPr lang="en-US" altLang="ko-KR" dirty="0" smtClean="0"/>
              <a:t>Nonetheless, [RFC4030] builds upon this specification to help secure DHCP messages passed through relay agents.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633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6.2.8 Reconfigure Extension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1891769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purpose of this extension is to cause the client to reestablish an address or to cause it to lose </a:t>
            </a:r>
            <a:r>
              <a:rPr lang="en-US" altLang="ko-KR" dirty="0" smtClean="0"/>
              <a:t>its address </a:t>
            </a:r>
            <a:r>
              <a:rPr lang="en-US" altLang="ko-KR" dirty="0"/>
              <a:t>as the result of some significant change of state within the network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It </a:t>
            </a:r>
            <a:r>
              <a:rPr lang="en-US" altLang="ko-KR" dirty="0"/>
              <a:t>must be authenticated using DHCP authentication</a:t>
            </a:r>
            <a:endParaRPr lang="en-US" altLang="ko-KR" dirty="0" smtClean="0"/>
          </a:p>
        </p:txBody>
      </p:sp>
      <p:cxnSp>
        <p:nvCxnSpPr>
          <p:cNvPr id="12" name="직선 연결선 11"/>
          <p:cNvCxnSpPr/>
          <p:nvPr/>
        </p:nvCxnSpPr>
        <p:spPr>
          <a:xfrm flipH="1">
            <a:off x="1155667" y="3557417"/>
            <a:ext cx="31957" cy="2960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683568" y="3429000"/>
            <a:ext cx="1088215" cy="49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DHCP </a:t>
            </a:r>
            <a:r>
              <a:rPr lang="en-US" altLang="ko-KR" dirty="0" smtClean="0"/>
              <a:t>Client</a:t>
            </a:r>
            <a:endParaRPr lang="ko-KR" altLang="en-US" dirty="0"/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4142709" y="3557417"/>
            <a:ext cx="2" cy="28889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3635896" y="3434038"/>
            <a:ext cx="1008112" cy="49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cxnSp>
        <p:nvCxnSpPr>
          <p:cNvPr id="16" name="직선 화살표 연결선 15"/>
          <p:cNvCxnSpPr/>
          <p:nvPr/>
        </p:nvCxnSpPr>
        <p:spPr>
          <a:xfrm flipV="1">
            <a:off x="1187624" y="5309323"/>
            <a:ext cx="3009600" cy="28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91680" y="4005064"/>
            <a:ext cx="26642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DHCPFORCERENEW</a:t>
            </a:r>
            <a:endParaRPr lang="ko-KR" altLang="en-US" b="1" dirty="0"/>
          </a:p>
        </p:txBody>
      </p:sp>
      <p:cxnSp>
        <p:nvCxnSpPr>
          <p:cNvPr id="18" name="직선 화살표 연결선 17"/>
          <p:cNvCxnSpPr/>
          <p:nvPr/>
        </p:nvCxnSpPr>
        <p:spPr>
          <a:xfrm flipH="1">
            <a:off x="1155667" y="4442408"/>
            <a:ext cx="298428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257545" y="4585914"/>
            <a:ext cx="2082207" cy="420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to renewing state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55667" y="4968127"/>
            <a:ext cx="2089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DHCPREQUEST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843808" y="5418737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DHCPACK</a:t>
            </a:r>
            <a:endParaRPr lang="ko-KR" altLang="en-US" b="1" dirty="0"/>
          </a:p>
        </p:txBody>
      </p:sp>
      <p:cxnSp>
        <p:nvCxnSpPr>
          <p:cNvPr id="22" name="직선 화살표 연결선 21"/>
          <p:cNvCxnSpPr/>
          <p:nvPr/>
        </p:nvCxnSpPr>
        <p:spPr>
          <a:xfrm flipH="1">
            <a:off x="1159940" y="5786384"/>
            <a:ext cx="2928256" cy="24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H="1">
            <a:off x="5375968" y="3933056"/>
            <a:ext cx="25406" cy="2924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/>
          <p:cNvSpPr/>
          <p:nvPr/>
        </p:nvSpPr>
        <p:spPr>
          <a:xfrm>
            <a:off x="4923945" y="3435979"/>
            <a:ext cx="1088215" cy="49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DHCP </a:t>
            </a:r>
            <a:r>
              <a:rPr lang="en-US" altLang="ko-KR" dirty="0" smtClean="0"/>
              <a:t>Client</a:t>
            </a:r>
            <a:endParaRPr lang="ko-KR" altLang="en-US" dirty="0"/>
          </a:p>
        </p:txBody>
      </p:sp>
      <p:cxnSp>
        <p:nvCxnSpPr>
          <p:cNvPr id="31" name="직선 연결선 30"/>
          <p:cNvCxnSpPr>
            <a:stCxn id="32" idx="2"/>
          </p:cNvCxnSpPr>
          <p:nvPr/>
        </p:nvCxnSpPr>
        <p:spPr>
          <a:xfrm>
            <a:off x="8388424" y="3861048"/>
            <a:ext cx="22658" cy="2996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/>
          <p:cNvSpPr/>
          <p:nvPr/>
        </p:nvSpPr>
        <p:spPr>
          <a:xfrm>
            <a:off x="7884368" y="3369009"/>
            <a:ext cx="1008112" cy="49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cxnSp>
        <p:nvCxnSpPr>
          <p:cNvPr id="33" name="직선 화살표 연결선 32"/>
          <p:cNvCxnSpPr/>
          <p:nvPr/>
        </p:nvCxnSpPr>
        <p:spPr>
          <a:xfrm flipV="1">
            <a:off x="5436096" y="5173927"/>
            <a:ext cx="3009600" cy="28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940152" y="3937680"/>
            <a:ext cx="266429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b="1"/>
            </a:lvl1pPr>
          </a:lstStyle>
          <a:p>
            <a:r>
              <a:rPr lang="en-US" altLang="ko-KR" dirty="0"/>
              <a:t>DHCPFORCERENEW</a:t>
            </a:r>
            <a:endParaRPr lang="ko-KR" altLang="en-US" dirty="0"/>
          </a:p>
        </p:txBody>
      </p:sp>
      <p:cxnSp>
        <p:nvCxnSpPr>
          <p:cNvPr id="35" name="직선 화살표 연결선 34"/>
          <p:cNvCxnSpPr/>
          <p:nvPr/>
        </p:nvCxnSpPr>
        <p:spPr>
          <a:xfrm flipH="1">
            <a:off x="5404139" y="4365103"/>
            <a:ext cx="298428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4713257" y="4485805"/>
            <a:ext cx="2018983" cy="311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to renewing state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04139" y="4832731"/>
            <a:ext cx="2089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DHCPREQUEST</a:t>
            </a:r>
            <a:endParaRPr lang="ko-KR" alt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792269" y="5283341"/>
            <a:ext cx="1596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DHCPNACK</a:t>
            </a:r>
            <a:endParaRPr lang="ko-KR" altLang="en-US" b="1" dirty="0"/>
          </a:p>
        </p:txBody>
      </p:sp>
      <p:cxnSp>
        <p:nvCxnSpPr>
          <p:cNvPr id="39" name="직선 화살표 연결선 38"/>
          <p:cNvCxnSpPr/>
          <p:nvPr/>
        </p:nvCxnSpPr>
        <p:spPr>
          <a:xfrm flipH="1">
            <a:off x="5408412" y="5650988"/>
            <a:ext cx="2928256" cy="24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292080" y="6169405"/>
            <a:ext cx="2089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DHCPDISCOVER</a:t>
            </a:r>
            <a:endParaRPr lang="ko-KR" altLang="en-US" dirty="0"/>
          </a:p>
        </p:txBody>
      </p:sp>
      <p:sp>
        <p:nvSpPr>
          <p:cNvPr id="41" name="직사각형 40"/>
          <p:cNvSpPr/>
          <p:nvPr/>
        </p:nvSpPr>
        <p:spPr>
          <a:xfrm>
            <a:off x="4644008" y="5742636"/>
            <a:ext cx="1384861" cy="300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to </a:t>
            </a:r>
            <a:r>
              <a:rPr lang="en-US" altLang="ko-KR" dirty="0" err="1" smtClean="0">
                <a:solidFill>
                  <a:schemeClr val="tx1"/>
                </a:solidFill>
              </a:rPr>
              <a:t>init</a:t>
            </a:r>
            <a:r>
              <a:rPr lang="en-US" altLang="ko-KR" dirty="0" smtClean="0">
                <a:solidFill>
                  <a:schemeClr val="tx1"/>
                </a:solidFill>
              </a:rPr>
              <a:t> state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44" name="직선 화살표 연결선 43"/>
          <p:cNvCxnSpPr/>
          <p:nvPr/>
        </p:nvCxnSpPr>
        <p:spPr>
          <a:xfrm flipV="1">
            <a:off x="5410589" y="6569216"/>
            <a:ext cx="3009600" cy="28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52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6.2.9 Rapid Commit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075240" cy="2592288"/>
          </a:xfrm>
        </p:spPr>
        <p:txBody>
          <a:bodyPr>
            <a:normAutofit/>
          </a:bodyPr>
          <a:lstStyle/>
          <a:p>
            <a:r>
              <a:rPr lang="en-US" altLang="ko-KR" dirty="0"/>
              <a:t>The motivation for this option is to </a:t>
            </a:r>
            <a:r>
              <a:rPr lang="en-US" altLang="ko-KR" dirty="0" smtClean="0"/>
              <a:t>quickly configure </a:t>
            </a:r>
            <a:r>
              <a:rPr lang="en-US" altLang="ko-KR" dirty="0"/>
              <a:t>hosts that may change their point of </a:t>
            </a:r>
            <a:r>
              <a:rPr lang="en-US" altLang="ko-KR" dirty="0" smtClean="0"/>
              <a:t>network attachment </a:t>
            </a:r>
            <a:r>
              <a:rPr lang="en-US" altLang="ko-KR" dirty="0"/>
              <a:t>frequently (i.e., mobile hosts</a:t>
            </a:r>
            <a:r>
              <a:rPr lang="en-US" altLang="ko-KR" dirty="0" smtClean="0"/>
              <a:t>).</a:t>
            </a:r>
          </a:p>
          <a:p>
            <a:r>
              <a:rPr lang="en-US" altLang="ko-KR" dirty="0" smtClean="0"/>
              <a:t>When only </a:t>
            </a:r>
            <a:r>
              <a:rPr lang="en-US" altLang="ko-KR" dirty="0"/>
              <a:t>a single DHCP server is available and addresses are plentiful, this option should be of no </a:t>
            </a:r>
            <a:r>
              <a:rPr lang="en-US" altLang="ko-KR" dirty="0" smtClean="0"/>
              <a:t>significant concern</a:t>
            </a:r>
            <a:r>
              <a:rPr lang="en-US" altLang="ko-KR" dirty="0"/>
              <a:t>.</a:t>
            </a:r>
            <a:endParaRPr lang="ko-KR" altLang="en-US" dirty="0"/>
          </a:p>
        </p:txBody>
      </p:sp>
      <p:cxnSp>
        <p:nvCxnSpPr>
          <p:cNvPr id="4" name="직선 연결선 3"/>
          <p:cNvCxnSpPr/>
          <p:nvPr/>
        </p:nvCxnSpPr>
        <p:spPr>
          <a:xfrm flipH="1">
            <a:off x="1474277" y="3773441"/>
            <a:ext cx="1380" cy="2967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971600" y="3645024"/>
            <a:ext cx="1088215" cy="49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DHCP </a:t>
            </a:r>
            <a:r>
              <a:rPr lang="en-US" altLang="ko-KR" dirty="0" smtClean="0"/>
              <a:t>Client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7356767" y="3773441"/>
            <a:ext cx="23545" cy="2967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6876256" y="3650062"/>
            <a:ext cx="1008112" cy="49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47664" y="4222829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/>
          </a:lstStyle>
          <a:p>
            <a:r>
              <a:rPr lang="en-US" altLang="ko-KR" dirty="0" smtClean="0"/>
              <a:t>DHCPDISCOVER with </a:t>
            </a:r>
            <a:r>
              <a:rPr lang="en-US" altLang="ko-KR" b="1" dirty="0" smtClean="0"/>
              <a:t>Rapid Commit(80) </a:t>
            </a:r>
            <a:endParaRPr lang="ko-KR" altLang="en-US" b="1" dirty="0"/>
          </a:p>
        </p:txBody>
      </p:sp>
      <p:cxnSp>
        <p:nvCxnSpPr>
          <p:cNvPr id="10" name="직선 화살표 연결선 9"/>
          <p:cNvCxnSpPr>
            <a:stCxn id="9" idx="1"/>
          </p:cNvCxnSpPr>
          <p:nvPr/>
        </p:nvCxnSpPr>
        <p:spPr>
          <a:xfrm flipV="1">
            <a:off x="1547664" y="4533842"/>
            <a:ext cx="5832648" cy="121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84168" y="465313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DHCPACK</a:t>
            </a:r>
            <a:endParaRPr lang="ko-KR" altLang="en-US" dirty="0"/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1515707" y="4941168"/>
            <a:ext cx="5841062" cy="22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21"/>
          <p:cNvSpPr/>
          <p:nvPr/>
        </p:nvSpPr>
        <p:spPr>
          <a:xfrm>
            <a:off x="504056" y="5113556"/>
            <a:ext cx="7956376" cy="4756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dirty="0">
                <a:solidFill>
                  <a:schemeClr val="tx1"/>
                </a:solidFill>
              </a:rPr>
              <a:t>If it should determine later that the address is already in use by another </a:t>
            </a:r>
            <a:r>
              <a:rPr lang="en-US" altLang="ko-KR" sz="1400" dirty="0" smtClean="0">
                <a:solidFill>
                  <a:schemeClr val="tx1"/>
                </a:solidFill>
              </a:rPr>
              <a:t>system</a:t>
            </a:r>
            <a:r>
              <a:rPr lang="en-US" altLang="ko-KR" sz="1400" dirty="0">
                <a:solidFill>
                  <a:schemeClr val="tx1"/>
                </a:solidFill>
              </a:rPr>
              <a:t>(e.g., </a:t>
            </a:r>
            <a:r>
              <a:rPr lang="en-US" altLang="ko-KR" sz="1400" dirty="0" smtClean="0">
                <a:solidFill>
                  <a:schemeClr val="tx1"/>
                </a:solidFill>
              </a:rPr>
              <a:t>via ARP)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28" name="직선 화살표 연결선 27"/>
          <p:cNvCxnSpPr/>
          <p:nvPr/>
        </p:nvCxnSpPr>
        <p:spPr>
          <a:xfrm flipV="1">
            <a:off x="1511660" y="6225158"/>
            <a:ext cx="5832648" cy="121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3648" y="586798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[Opt1</a:t>
            </a:r>
            <a:r>
              <a:rPr lang="en-US" altLang="ko-KR" dirty="0"/>
              <a:t>]</a:t>
            </a:r>
            <a:r>
              <a:rPr lang="en-US" altLang="ko-KR" dirty="0" smtClean="0"/>
              <a:t> DHCPDECLINE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860032" y="6165304"/>
            <a:ext cx="2428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[Opt2</a:t>
            </a:r>
            <a:r>
              <a:rPr lang="en-US" altLang="ko-KR" dirty="0"/>
              <a:t>]</a:t>
            </a:r>
            <a:r>
              <a:rPr lang="en-US" altLang="ko-KR" dirty="0" smtClean="0"/>
              <a:t> DHCPRELEASE</a:t>
            </a:r>
            <a:endParaRPr lang="ko-KR" altLang="en-US" dirty="0"/>
          </a:p>
        </p:txBody>
      </p:sp>
      <p:cxnSp>
        <p:nvCxnSpPr>
          <p:cNvPr id="31" name="직선 화살표 연결선 30"/>
          <p:cNvCxnSpPr/>
          <p:nvPr/>
        </p:nvCxnSpPr>
        <p:spPr>
          <a:xfrm flipH="1">
            <a:off x="1547664" y="6525344"/>
            <a:ext cx="5841062" cy="22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직사각형 31"/>
          <p:cNvSpPr/>
          <p:nvPr/>
        </p:nvSpPr>
        <p:spPr>
          <a:xfrm>
            <a:off x="504056" y="5668228"/>
            <a:ext cx="7956376" cy="9941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481570" y="5589240"/>
            <a:ext cx="183896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[Opt1 or Opt2]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200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6.2.10 Location Information (LCI and </a:t>
            </a:r>
            <a:r>
              <a:rPr lang="en-US" altLang="ko-KR" dirty="0" err="1"/>
              <a:t>LoST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328592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In some cases, it is useful for a host being configured to become aware of its location in the world. </a:t>
            </a:r>
            <a:endParaRPr lang="en-US" altLang="ko-KR" dirty="0" smtClean="0"/>
          </a:p>
          <a:p>
            <a:r>
              <a:rPr lang="en-US" altLang="ko-KR" dirty="0"/>
              <a:t>An IETF</a:t>
            </a:r>
            <a:r>
              <a:rPr lang="en-US" altLang="ko-KR" dirty="0" smtClean="0"/>
              <a:t> </a:t>
            </a:r>
            <a:r>
              <a:rPr lang="en-US" altLang="ko-KR" dirty="0"/>
              <a:t>specifies how to provide </a:t>
            </a:r>
            <a:r>
              <a:rPr lang="en-US" altLang="ko-KR" dirty="0" smtClean="0"/>
              <a:t>such geospatial </a:t>
            </a:r>
            <a:r>
              <a:rPr lang="en-US" altLang="ko-KR" i="1" dirty="0"/>
              <a:t>Location Configuration Information </a:t>
            </a:r>
            <a:r>
              <a:rPr lang="en-US" altLang="ko-KR" dirty="0"/>
              <a:t>(LCI) to </a:t>
            </a:r>
            <a:r>
              <a:rPr lang="en-US" altLang="ko-KR" dirty="0" smtClean="0"/>
              <a:t>clients.</a:t>
            </a:r>
          </a:p>
          <a:p>
            <a:pPr lvl="1"/>
            <a:r>
              <a:rPr lang="en-US" altLang="ko-KR" dirty="0" err="1" smtClean="0"/>
              <a:t>GeoConf</a:t>
            </a:r>
            <a:r>
              <a:rPr lang="en-US" altLang="ko-KR" dirty="0" smtClean="0"/>
              <a:t> </a:t>
            </a:r>
            <a:r>
              <a:rPr lang="en-US" altLang="ko-KR" dirty="0"/>
              <a:t>(123) and </a:t>
            </a:r>
            <a:r>
              <a:rPr lang="en-US" altLang="ko-KR" dirty="0" err="1" smtClean="0"/>
              <a:t>GeoLoc</a:t>
            </a:r>
            <a:r>
              <a:rPr lang="en-US" altLang="ko-KR" dirty="0" smtClean="0"/>
              <a:t> (</a:t>
            </a:r>
            <a:r>
              <a:rPr lang="en-US" altLang="ko-KR" dirty="0"/>
              <a:t>144) DHCP </a:t>
            </a:r>
            <a:r>
              <a:rPr lang="en-US" altLang="ko-KR" dirty="0" smtClean="0"/>
              <a:t>options.</a:t>
            </a:r>
          </a:p>
          <a:p>
            <a:pPr lvl="1"/>
            <a:r>
              <a:rPr lang="en-US" altLang="ko-KR" dirty="0" smtClean="0"/>
              <a:t>Latitude</a:t>
            </a:r>
            <a:r>
              <a:rPr lang="en-US" altLang="ko-KR" dirty="0"/>
              <a:t>, longitude, </a:t>
            </a:r>
            <a:r>
              <a:rPr lang="en-US" altLang="ko-KR" dirty="0" smtClean="0"/>
              <a:t>altitude and </a:t>
            </a:r>
            <a:r>
              <a:rPr lang="en-US" altLang="ko-KR" dirty="0"/>
              <a:t>resolution </a:t>
            </a:r>
            <a:r>
              <a:rPr lang="en-US" altLang="ko-KR" dirty="0" smtClean="0"/>
              <a:t>indicators</a:t>
            </a:r>
          </a:p>
          <a:p>
            <a:pPr lvl="1"/>
            <a:r>
              <a:rPr lang="en-US" altLang="ko-KR" dirty="0" smtClean="0"/>
              <a:t>Using </a:t>
            </a:r>
            <a:r>
              <a:rPr lang="en-US" altLang="ko-KR" dirty="0"/>
              <a:t>an IP phone requests emergency assistance</a:t>
            </a:r>
            <a:endParaRPr lang="en-US" altLang="ko-KR" dirty="0" smtClean="0"/>
          </a:p>
          <a:p>
            <a:r>
              <a:rPr lang="en-US" altLang="ko-KR" dirty="0"/>
              <a:t>Civic location information can be provided using DHCP in the same way a physical </a:t>
            </a:r>
            <a:r>
              <a:rPr lang="en-US" altLang="ko-KR" dirty="0" smtClean="0"/>
              <a:t>location can</a:t>
            </a:r>
            <a:r>
              <a:rPr lang="en-US" altLang="ko-KR" dirty="0"/>
              <a:t>, using the same LCI structure as is used with </a:t>
            </a:r>
            <a:r>
              <a:rPr lang="en-US" altLang="ko-KR" dirty="0" smtClean="0"/>
              <a:t>geospatial LCI.</a:t>
            </a:r>
          </a:p>
          <a:p>
            <a:pPr lvl="1"/>
            <a:r>
              <a:rPr lang="en-US" altLang="ko-KR" dirty="0" smtClean="0"/>
              <a:t>GEOCONF_CIVIC </a:t>
            </a:r>
            <a:r>
              <a:rPr lang="en-US" altLang="ko-KR" dirty="0"/>
              <a:t>(99) option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Geopolitical </a:t>
            </a:r>
            <a:r>
              <a:rPr lang="en-US" altLang="ko-KR" dirty="0"/>
              <a:t>institutions such as country, city, district, street, and other </a:t>
            </a:r>
            <a:r>
              <a:rPr lang="en-US" altLang="ko-KR" dirty="0" smtClean="0"/>
              <a:t>such parameters.</a:t>
            </a:r>
          </a:p>
          <a:p>
            <a:r>
              <a:rPr lang="en-US" altLang="ko-KR" dirty="0"/>
              <a:t>There is also a </a:t>
            </a:r>
            <a:r>
              <a:rPr lang="en-US" altLang="ko-KR" dirty="0" smtClean="0"/>
              <a:t>concern regarding </a:t>
            </a:r>
            <a:r>
              <a:rPr lang="en-US" altLang="ko-KR" dirty="0"/>
              <a:t>the privacy of </a:t>
            </a:r>
            <a:r>
              <a:rPr lang="en-US" altLang="ko-KR" dirty="0" smtClean="0"/>
              <a:t>location</a:t>
            </a:r>
          </a:p>
          <a:p>
            <a:pPr lvl="1"/>
            <a:r>
              <a:rPr lang="en-US" altLang="ko-KR" dirty="0"/>
              <a:t>in a framework called “</a:t>
            </a:r>
            <a:r>
              <a:rPr lang="en-US" altLang="ko-KR" dirty="0" err="1" smtClean="0"/>
              <a:t>Geopriv</a:t>
            </a:r>
            <a:r>
              <a:rPr lang="en-US" altLang="ko-KR" dirty="0" smtClean="0"/>
              <a:t>” (Not DHCP)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250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6.2.10 Location Information (LCI and </a:t>
            </a:r>
            <a:r>
              <a:rPr lang="en-US" altLang="ko-KR" dirty="0" err="1"/>
              <a:t>LoST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3062739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/>
              <a:t>An alternative high-layer protocol known as the </a:t>
            </a:r>
            <a:r>
              <a:rPr lang="en-US" altLang="ko-KR" i="1" dirty="0"/>
              <a:t>HTTP-Enabled Location Delivery </a:t>
            </a:r>
            <a:r>
              <a:rPr lang="en-US" altLang="ko-KR" dirty="0"/>
              <a:t>(HELD) </a:t>
            </a:r>
            <a:r>
              <a:rPr lang="en-US" altLang="ko-KR" dirty="0" smtClean="0"/>
              <a:t>protocol [</a:t>
            </a:r>
            <a:r>
              <a:rPr lang="en-US" altLang="ko-KR" dirty="0"/>
              <a:t>RFC5985] may also be used to provide location information. </a:t>
            </a:r>
            <a:endParaRPr lang="en-US" altLang="ko-KR" dirty="0" smtClean="0"/>
          </a:p>
          <a:p>
            <a:r>
              <a:rPr lang="en-US" altLang="ko-KR" dirty="0" smtClean="0"/>
              <a:t>Instead </a:t>
            </a:r>
            <a:r>
              <a:rPr lang="en-US" altLang="ko-KR" dirty="0"/>
              <a:t>of encoding the LCI directly </a:t>
            </a:r>
            <a:r>
              <a:rPr lang="en-US" altLang="ko-KR" dirty="0" smtClean="0"/>
              <a:t>in DHCP </a:t>
            </a:r>
            <a:r>
              <a:rPr lang="en-US" altLang="ko-KR" dirty="0"/>
              <a:t>messages, DHCP options </a:t>
            </a:r>
            <a:r>
              <a:rPr lang="en-US" altLang="ko-KR" dirty="0" smtClean="0"/>
              <a:t>provide </a:t>
            </a:r>
            <a:r>
              <a:rPr lang="en-US" altLang="ko-KR" dirty="0"/>
              <a:t>the </a:t>
            </a:r>
            <a:r>
              <a:rPr lang="en-US" altLang="ko-KR" dirty="0" smtClean="0"/>
              <a:t>FQDN(</a:t>
            </a:r>
            <a:r>
              <a:rPr lang="en-US" altLang="ko-KR" dirty="0"/>
              <a:t>fully qualified domain </a:t>
            </a:r>
            <a:r>
              <a:rPr lang="en-US" altLang="ko-KR" dirty="0" smtClean="0"/>
              <a:t>name) </a:t>
            </a:r>
            <a:r>
              <a:rPr lang="en-US" altLang="ko-KR" dirty="0"/>
              <a:t>of a HELD server for IPv4 and </a:t>
            </a:r>
            <a:r>
              <a:rPr lang="en-US" altLang="ko-KR" dirty="0" smtClean="0"/>
              <a:t>IPv6, respectively </a:t>
            </a:r>
            <a:r>
              <a:rPr lang="en-US" altLang="ko-KR" dirty="0"/>
              <a:t>[RFC5986</a:t>
            </a:r>
            <a:r>
              <a:rPr lang="en-US" altLang="ko-KR" dirty="0" smtClean="0"/>
              <a:t>].</a:t>
            </a:r>
          </a:p>
          <a:p>
            <a:pPr lvl="1"/>
            <a:r>
              <a:rPr lang="en-US" altLang="ko-KR" dirty="0"/>
              <a:t>OPTION_V4_ACCESS_DOMAIN (213)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OPTION_V6_ACCESS_DOMAIN </a:t>
            </a:r>
            <a:r>
              <a:rPr lang="en-US" altLang="ko-KR" dirty="0"/>
              <a:t>(57)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62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634082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6.2.10 Location Information (LCI and </a:t>
            </a:r>
            <a:r>
              <a:rPr lang="en-US" altLang="ko-KR" dirty="0" err="1"/>
              <a:t>LoST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544616"/>
          </a:xfrm>
        </p:spPr>
        <p:txBody>
          <a:bodyPr>
            <a:normAutofit/>
          </a:bodyPr>
          <a:lstStyle/>
          <a:p>
            <a:r>
              <a:rPr lang="en-US" altLang="ko-KR" dirty="0"/>
              <a:t>Once a host knows its location, it may need to contact services associated with the location (e.g., </a:t>
            </a:r>
            <a:r>
              <a:rPr lang="en-US" altLang="ko-KR" dirty="0" smtClean="0"/>
              <a:t>the location </a:t>
            </a:r>
            <a:r>
              <a:rPr lang="en-US" altLang="ko-KR" dirty="0"/>
              <a:t>of the nearest hospital). </a:t>
            </a: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IETF </a:t>
            </a:r>
            <a:r>
              <a:rPr lang="en-US" altLang="ko-KR" i="1" dirty="0"/>
              <a:t>Location-to-Service Translation </a:t>
            </a:r>
            <a:r>
              <a:rPr lang="en-US" altLang="ko-KR" dirty="0"/>
              <a:t>(</a:t>
            </a:r>
            <a:r>
              <a:rPr lang="en-US" altLang="ko-KR" dirty="0" err="1"/>
              <a:t>LoST</a:t>
            </a:r>
            <a:r>
              <a:rPr lang="en-US" altLang="ko-KR" dirty="0"/>
              <a:t>) </a:t>
            </a:r>
            <a:r>
              <a:rPr lang="en-US" altLang="ko-KR" dirty="0" smtClean="0"/>
              <a:t>framework [RFC5222</a:t>
            </a:r>
            <a:r>
              <a:rPr lang="en-US" altLang="ko-KR" dirty="0"/>
              <a:t>] accomplishes this using an application-layer protocol accessed using a </a:t>
            </a:r>
            <a:r>
              <a:rPr lang="en-US" altLang="ko-KR" dirty="0" smtClean="0"/>
              <a:t>location-dependent URI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OPTION_V4_LOST </a:t>
            </a:r>
            <a:r>
              <a:rPr lang="en-US" altLang="ko-KR" dirty="0"/>
              <a:t>(137) and OPTION_V6_LOST (51) provide for </a:t>
            </a:r>
            <a:r>
              <a:rPr lang="en-US" altLang="ko-KR" dirty="0" smtClean="0"/>
              <a:t>variable length encodings </a:t>
            </a:r>
            <a:r>
              <a:rPr lang="en-US" altLang="ko-KR" dirty="0"/>
              <a:t>of an FQDN specifying the name of a </a:t>
            </a:r>
            <a:r>
              <a:rPr lang="en-US" altLang="ko-KR" dirty="0" err="1"/>
              <a:t>LoST</a:t>
            </a:r>
            <a:r>
              <a:rPr lang="en-US" altLang="ko-KR" dirty="0"/>
              <a:t> server for DHCPv4 and DHCPv6</a:t>
            </a:r>
            <a:r>
              <a:rPr lang="en-US" altLang="ko-KR" dirty="0" smtClean="0"/>
              <a:t>, respectively </a:t>
            </a:r>
            <a:r>
              <a:rPr lang="en-US" altLang="ko-KR" dirty="0"/>
              <a:t>[RFC5223]. 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89606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6.2.11 Mobility and Handoff Information (</a:t>
            </a:r>
            <a:r>
              <a:rPr lang="en-US" altLang="ko-KR" dirty="0" err="1"/>
              <a:t>MoS</a:t>
            </a:r>
            <a:r>
              <a:rPr lang="en-US" altLang="ko-KR" dirty="0"/>
              <a:t> and ANDSF)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In response to the increased use of mobile computers and smartphones accessing the Internet with </a:t>
            </a:r>
            <a:r>
              <a:rPr lang="en-US" altLang="ko-KR" dirty="0" smtClean="0"/>
              <a:t>cellular technology</a:t>
            </a:r>
            <a:r>
              <a:rPr lang="en-US" altLang="ko-KR" dirty="0"/>
              <a:t>, frameworks and related DHCP options have been specified to convey information about </a:t>
            </a:r>
            <a:r>
              <a:rPr lang="en-US" altLang="ko-KR" dirty="0" smtClean="0"/>
              <a:t>the </a:t>
            </a:r>
            <a:r>
              <a:rPr lang="en-US" altLang="ko-KR" u="sng" dirty="0" smtClean="0"/>
              <a:t>cellular </a:t>
            </a:r>
            <a:r>
              <a:rPr lang="en-US" altLang="ko-KR" u="sng" dirty="0"/>
              <a:t>configuration and handovers</a:t>
            </a:r>
            <a:r>
              <a:rPr lang="en-US" altLang="ko-KR" dirty="0"/>
              <a:t> between different wireless </a:t>
            </a:r>
            <a:r>
              <a:rPr lang="en-US" altLang="ko-KR" dirty="0" smtClean="0"/>
              <a:t>networks.</a:t>
            </a:r>
          </a:p>
          <a:p>
            <a:pPr lvl="1"/>
            <a:r>
              <a:rPr lang="en-US" altLang="ko-KR" dirty="0"/>
              <a:t>IEEE 802.21 </a:t>
            </a:r>
            <a:r>
              <a:rPr lang="en-US" altLang="ko-KR" i="1" dirty="0"/>
              <a:t>Mobility Services </a:t>
            </a:r>
            <a:r>
              <a:rPr lang="en-US" altLang="ko-KR" dirty="0"/>
              <a:t>(</a:t>
            </a:r>
            <a:r>
              <a:rPr lang="en-US" altLang="ko-KR" dirty="0" err="1"/>
              <a:t>MoS</a:t>
            </a:r>
            <a:r>
              <a:rPr lang="en-US" altLang="ko-KR" dirty="0"/>
              <a:t>) </a:t>
            </a:r>
            <a:r>
              <a:rPr lang="en-US" altLang="ko-KR" dirty="0" smtClean="0"/>
              <a:t>Discovery</a:t>
            </a:r>
          </a:p>
          <a:p>
            <a:pPr lvl="2"/>
            <a:r>
              <a:rPr lang="en-US" altLang="ko-KR" dirty="0" smtClean="0"/>
              <a:t>The IEEE 802.21 standard [802.21-2008] specifies a framework for </a:t>
            </a:r>
            <a:r>
              <a:rPr lang="en-US" altLang="ko-KR" i="1" dirty="0" smtClean="0"/>
              <a:t>media-independent handoff </a:t>
            </a:r>
            <a:r>
              <a:rPr lang="en-US" altLang="ko-KR" dirty="0" smtClean="0"/>
              <a:t>(MIH) services between various network types.</a:t>
            </a:r>
          </a:p>
          <a:p>
            <a:pPr lvl="1"/>
            <a:r>
              <a:rPr lang="en-US" altLang="ko-KR" i="1" dirty="0" smtClean="0"/>
              <a:t>Access Network Discovery and Selection Function </a:t>
            </a:r>
            <a:r>
              <a:rPr lang="en-US" altLang="ko-KR" dirty="0" smtClean="0"/>
              <a:t>(ANDSF)</a:t>
            </a:r>
          </a:p>
          <a:p>
            <a:pPr lvl="2"/>
            <a:r>
              <a:rPr lang="en-US" altLang="ko-KR" dirty="0" smtClean="0"/>
              <a:t>3GPP 23.402 ANDSF Specification</a:t>
            </a:r>
          </a:p>
        </p:txBody>
      </p:sp>
    </p:spTree>
    <p:extLst>
      <p:ext uri="{BB962C8B-B14F-4D97-AF65-F5344CB8AC3E}">
        <p14:creationId xmlns:p14="http://schemas.microsoft.com/office/powerpoint/2010/main" val="39893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6.2.11 Mobility and Handoff Information (</a:t>
            </a:r>
            <a:r>
              <a:rPr lang="en-US" altLang="ko-KR" dirty="0" err="1"/>
              <a:t>MoS</a:t>
            </a:r>
            <a:r>
              <a:rPr lang="en-US" altLang="ko-KR" dirty="0"/>
              <a:t> and ANDSF)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112568"/>
          </a:xfrm>
        </p:spPr>
        <p:txBody>
          <a:bodyPr>
            <a:normAutofit/>
          </a:bodyPr>
          <a:lstStyle/>
          <a:p>
            <a:r>
              <a:rPr lang="en-US" altLang="ko-KR" dirty="0" err="1"/>
              <a:t>MoS</a:t>
            </a:r>
            <a:r>
              <a:rPr lang="en-US" altLang="ko-KR" dirty="0"/>
              <a:t> provides three types of services </a:t>
            </a:r>
          </a:p>
          <a:p>
            <a:pPr lvl="1"/>
            <a:r>
              <a:rPr lang="en-US" altLang="ko-KR" dirty="0" smtClean="0"/>
              <a:t>Information Services (1) : available networks</a:t>
            </a:r>
          </a:p>
          <a:p>
            <a:pPr lvl="1"/>
            <a:r>
              <a:rPr lang="en-US" altLang="ko-KR" dirty="0"/>
              <a:t>C</a:t>
            </a:r>
            <a:r>
              <a:rPr lang="en-US" altLang="ko-KR" dirty="0" smtClean="0"/>
              <a:t>ommand Services (2) : </a:t>
            </a:r>
            <a:r>
              <a:rPr lang="en-US" altLang="ko-KR" dirty="0"/>
              <a:t>functions for controlling link </a:t>
            </a:r>
            <a:r>
              <a:rPr lang="en-US" altLang="ko-KR" dirty="0" smtClean="0"/>
              <a:t>parameters</a:t>
            </a:r>
          </a:p>
          <a:p>
            <a:pPr lvl="1"/>
            <a:r>
              <a:rPr lang="en-US" altLang="ko-KR" dirty="0"/>
              <a:t>E</a:t>
            </a:r>
            <a:r>
              <a:rPr lang="en-US" altLang="ko-KR" dirty="0" smtClean="0"/>
              <a:t>vent Services (3) : notification </a:t>
            </a:r>
            <a:r>
              <a:rPr lang="en-US" altLang="ko-KR" dirty="0"/>
              <a:t>of link status </a:t>
            </a:r>
            <a:r>
              <a:rPr lang="en-US" altLang="ko-KR" dirty="0" smtClean="0"/>
              <a:t>changes</a:t>
            </a:r>
          </a:p>
          <a:p>
            <a:r>
              <a:rPr lang="en-US" altLang="ko-KR" dirty="0" smtClean="0"/>
              <a:t>DHCP options for providing a means </a:t>
            </a:r>
            <a:r>
              <a:rPr lang="en-US" altLang="ko-KR" dirty="0"/>
              <a:t>for a mobile node to acquire </a:t>
            </a:r>
            <a:r>
              <a:rPr lang="en-US" altLang="ko-KR" u="sng" dirty="0"/>
              <a:t>the addresses </a:t>
            </a:r>
            <a:r>
              <a:rPr lang="en-US" altLang="ko-KR" u="sng" dirty="0" smtClean="0"/>
              <a:t>or domain </a:t>
            </a:r>
            <a:r>
              <a:rPr lang="en-US" altLang="ko-KR" u="sng" dirty="0"/>
              <a:t>names of servers</a:t>
            </a:r>
            <a:r>
              <a:rPr lang="en-US" altLang="ko-KR" dirty="0"/>
              <a:t> providing each of </a:t>
            </a:r>
            <a:r>
              <a:rPr lang="en-US" altLang="ko-KR" dirty="0" err="1" smtClean="0"/>
              <a:t>MoS</a:t>
            </a:r>
            <a:r>
              <a:rPr lang="en-US" altLang="ko-KR" dirty="0" smtClean="0"/>
              <a:t> services[RFC5678].</a:t>
            </a:r>
          </a:p>
          <a:p>
            <a:pPr lvl="1"/>
            <a:r>
              <a:rPr lang="en-US" altLang="ko-KR" dirty="0" smtClean="0"/>
              <a:t>IP addresses : OPTION-IPv4_Address-MoS (139), OPTION-IPv6_Address-MoS </a:t>
            </a:r>
            <a:r>
              <a:rPr lang="en-US" altLang="ko-KR" dirty="0"/>
              <a:t>(54)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FQDNs : OPTION-IPv4_FQDN-MoS </a:t>
            </a:r>
            <a:r>
              <a:rPr lang="en-US" altLang="ko-KR" dirty="0"/>
              <a:t>option (</a:t>
            </a:r>
            <a:r>
              <a:rPr lang="en-US" altLang="ko-KR" dirty="0" smtClean="0"/>
              <a:t>140), </a:t>
            </a:r>
            <a:r>
              <a:rPr lang="en-US" altLang="ko-KR" dirty="0"/>
              <a:t>OPTION-IPv6_FQDN (55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0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6.2.11 Mobility and Handoff Information (</a:t>
            </a:r>
            <a:r>
              <a:rPr lang="en-US" altLang="ko-KR" dirty="0" err="1"/>
              <a:t>MoS</a:t>
            </a:r>
            <a:r>
              <a:rPr lang="en-US" altLang="ko-KR" dirty="0"/>
              <a:t> and ANDSF)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579296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ANDSF servers may hold information such as the </a:t>
            </a:r>
            <a:r>
              <a:rPr lang="en-US" altLang="ko-KR" u="sng" dirty="0" smtClean="0"/>
              <a:t>availability and access policies of multiple transport networks </a:t>
            </a:r>
            <a:r>
              <a:rPr lang="en-US" altLang="ko-KR" dirty="0" smtClean="0"/>
              <a:t>(e.g., simultaneous use of 3G and Wi-Fi).</a:t>
            </a:r>
          </a:p>
          <a:p>
            <a:r>
              <a:rPr lang="en-US" altLang="ko-KR" dirty="0" smtClean="0"/>
              <a:t>ANDSF </a:t>
            </a:r>
            <a:r>
              <a:rPr lang="en-US" altLang="ko-KR" dirty="0"/>
              <a:t>servers are configured by cellular </a:t>
            </a:r>
            <a:r>
              <a:rPr lang="en-US" altLang="ko-KR" dirty="0" smtClean="0"/>
              <a:t>infrastructure operators.</a:t>
            </a:r>
          </a:p>
          <a:p>
            <a:r>
              <a:rPr lang="en-US" altLang="ko-KR" dirty="0" smtClean="0"/>
              <a:t>DHCP options for carrying ANDSF information[RFC6153].</a:t>
            </a:r>
            <a:endParaRPr lang="en-US" altLang="ko-KR" dirty="0"/>
          </a:p>
          <a:p>
            <a:pPr lvl="1"/>
            <a:r>
              <a:rPr lang="en-US" altLang="ko-KR" dirty="0" smtClean="0"/>
              <a:t>ANDSF </a:t>
            </a:r>
            <a:r>
              <a:rPr lang="en-US" altLang="ko-KR" dirty="0"/>
              <a:t>IPv4 Address </a:t>
            </a:r>
            <a:r>
              <a:rPr lang="en-US" altLang="ko-KR" dirty="0" smtClean="0"/>
              <a:t>(142), ANDSF </a:t>
            </a:r>
            <a:r>
              <a:rPr lang="en-US" altLang="ko-KR" dirty="0"/>
              <a:t>IPv6 Address </a:t>
            </a:r>
            <a:r>
              <a:rPr lang="en-US" altLang="ko-KR" dirty="0" smtClean="0"/>
              <a:t>(143) </a:t>
            </a:r>
          </a:p>
        </p:txBody>
      </p:sp>
      <p:cxnSp>
        <p:nvCxnSpPr>
          <p:cNvPr id="4" name="직선 연결선 3"/>
          <p:cNvCxnSpPr/>
          <p:nvPr/>
        </p:nvCxnSpPr>
        <p:spPr>
          <a:xfrm flipH="1">
            <a:off x="1593811" y="4344467"/>
            <a:ext cx="25862" cy="2027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1115616" y="4216050"/>
            <a:ext cx="1088215" cy="49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DHCP </a:t>
            </a:r>
            <a:r>
              <a:rPr lang="en-US" altLang="ko-KR" dirty="0" smtClean="0"/>
              <a:t>Client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>
            <a:off x="7500783" y="4344467"/>
            <a:ext cx="17771" cy="18878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7020272" y="4221088"/>
            <a:ext cx="1008112" cy="49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DHCP Server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91679" y="4793855"/>
            <a:ext cx="56886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/>
          </a:lstStyle>
          <a:p>
            <a:r>
              <a:rPr lang="en-US" altLang="ko-KR" dirty="0" smtClean="0"/>
              <a:t>DHCP message from DHCP Client</a:t>
            </a:r>
          </a:p>
          <a:p>
            <a:r>
              <a:rPr lang="en-US" altLang="ko-KR" b="1" dirty="0" smtClean="0"/>
              <a:t>with Parameter Request List(DHCPv4) </a:t>
            </a:r>
          </a:p>
          <a:p>
            <a:r>
              <a:rPr lang="en-US" altLang="ko-KR" b="1" dirty="0" smtClean="0"/>
              <a:t>or Option Request Option(DHCPv6)</a:t>
            </a: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1633860" y="5139629"/>
            <a:ext cx="5890468" cy="262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63888" y="5653641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DHCP messages from DHCP Server</a:t>
            </a:r>
          </a:p>
          <a:p>
            <a:pPr algn="ctr"/>
            <a:r>
              <a:rPr lang="en-US" altLang="ko-KR" dirty="0"/>
              <a:t>w</a:t>
            </a:r>
            <a:r>
              <a:rPr lang="en-US" altLang="ko-KR" dirty="0" smtClean="0"/>
              <a:t>ith requested values</a:t>
            </a:r>
            <a:endParaRPr lang="ko-KR" altLang="en-US" dirty="0"/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1619672" y="5988960"/>
            <a:ext cx="5841062" cy="22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2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6.2.12 DHCP Snooping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DHCP “snooping” is a capability </a:t>
            </a:r>
            <a:r>
              <a:rPr lang="en-US" altLang="ko-KR" dirty="0" smtClean="0"/>
              <a:t>that </a:t>
            </a:r>
            <a:r>
              <a:rPr lang="en-US" altLang="ko-KR" dirty="0"/>
              <a:t>some switch vendors offer in their </a:t>
            </a:r>
            <a:r>
              <a:rPr lang="en-US" altLang="ko-KR" dirty="0" smtClean="0"/>
              <a:t>products that </a:t>
            </a:r>
          </a:p>
          <a:p>
            <a:pPr lvl="1"/>
            <a:r>
              <a:rPr lang="en-US" altLang="ko-KR" dirty="0" smtClean="0"/>
              <a:t>inspects the contents </a:t>
            </a:r>
            <a:r>
              <a:rPr lang="en-US" altLang="ko-KR" dirty="0"/>
              <a:t>of DHCP </a:t>
            </a:r>
            <a:r>
              <a:rPr lang="en-US" altLang="ko-KR" dirty="0" smtClean="0"/>
              <a:t>messages.</a:t>
            </a:r>
          </a:p>
          <a:p>
            <a:pPr lvl="1"/>
            <a:r>
              <a:rPr lang="en-US" altLang="ko-KR" dirty="0" smtClean="0"/>
              <a:t>ensures </a:t>
            </a:r>
            <a:r>
              <a:rPr lang="en-US" altLang="ko-KR" dirty="0"/>
              <a:t>that only those addresses listed on an access control list are </a:t>
            </a:r>
            <a:r>
              <a:rPr lang="en-US" altLang="ko-KR" dirty="0" smtClean="0"/>
              <a:t>able to </a:t>
            </a:r>
            <a:r>
              <a:rPr lang="en-US" altLang="ko-KR" dirty="0"/>
              <a:t>exchange DHCP traffic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This </a:t>
            </a:r>
            <a:r>
              <a:rPr lang="en-US" altLang="ko-KR" dirty="0"/>
              <a:t>can help to protect against two potential problems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First</a:t>
            </a:r>
            <a:r>
              <a:rPr lang="en-US" altLang="ko-KR" dirty="0"/>
              <a:t>, a “rogue” </a:t>
            </a:r>
            <a:r>
              <a:rPr lang="en-US" altLang="ko-KR" dirty="0" smtClean="0"/>
              <a:t>DHCP server </a:t>
            </a:r>
            <a:r>
              <a:rPr lang="en-US" altLang="ko-KR" dirty="0"/>
              <a:t>is limited in the damage it can do because other hosts are not able to hear its DHCP address offers.</a:t>
            </a:r>
          </a:p>
          <a:p>
            <a:pPr lvl="1"/>
            <a:r>
              <a:rPr lang="en-US" altLang="ko-KR" dirty="0"/>
              <a:t>Also, the technique can limit the allocation of addresses to a particular set of MAC </a:t>
            </a:r>
            <a:r>
              <a:rPr lang="en-US" altLang="ko-KR" dirty="0" smtClean="0"/>
              <a:t>addresses (only </a:t>
            </a:r>
            <a:r>
              <a:rPr lang="en-US" altLang="ko-KR" dirty="0"/>
              <a:t>limited </a:t>
            </a:r>
            <a:r>
              <a:rPr lang="en-US" altLang="ko-KR" dirty="0" smtClean="0"/>
              <a:t>protection).</a:t>
            </a:r>
          </a:p>
          <a:p>
            <a:r>
              <a:rPr lang="en-US" altLang="ko-KR" dirty="0" smtClean="0"/>
              <a:t>This technique offers only limited protection.</a:t>
            </a:r>
          </a:p>
          <a:p>
            <a:pPr lvl="1"/>
            <a:r>
              <a:rPr lang="en-US" altLang="ko-KR" dirty="0" smtClean="0"/>
              <a:t>e.g. changing </a:t>
            </a:r>
            <a:r>
              <a:rPr lang="en-US" altLang="ko-KR" smtClean="0"/>
              <a:t>MAC address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20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2681</Words>
  <Application>Microsoft Office PowerPoint</Application>
  <PresentationFormat>화면 슬라이드 쇼(4:3)</PresentationFormat>
  <Paragraphs>260</Paragraphs>
  <Slides>36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0" baseType="lpstr">
      <vt:lpstr>맑은 고딕</vt:lpstr>
      <vt:lpstr>Arial</vt:lpstr>
      <vt:lpstr>Wingdings</vt:lpstr>
      <vt:lpstr>Office 테마</vt:lpstr>
      <vt:lpstr>6.2 Dynamic Host Configuration Protocol (DHCP) – Part.2</vt:lpstr>
      <vt:lpstr>6.2.6 Using DHCP with Relays</vt:lpstr>
      <vt:lpstr>6.2.6 Using DHCP with Relays</vt:lpstr>
      <vt:lpstr>6.2.6 Using DHCP with Relays</vt:lpstr>
      <vt:lpstr>6.2.6 Using DHCP with Relays</vt:lpstr>
      <vt:lpstr>6.2.6 Using DHCP with Relays</vt:lpstr>
      <vt:lpstr>6.2.6 Using DHCP with Relays</vt:lpstr>
      <vt:lpstr>6.2.6 Using DHCP with Relays</vt:lpstr>
      <vt:lpstr>6.2.6 Using DHCP with Relays</vt:lpstr>
      <vt:lpstr>6.2.6.1 Relay Agent Information Option(RAIO)</vt:lpstr>
      <vt:lpstr>6.2.6.1 Relay Agent Information Option(RAIO)</vt:lpstr>
      <vt:lpstr>6.2.6.2 Relay Agent Remote-ID Suboption and IPv6 Remote-ID Option</vt:lpstr>
      <vt:lpstr>6.2.6.2 Relay Agent Remote-ID Suboption and IPv6 Remote-ID Option</vt:lpstr>
      <vt:lpstr>6.2.6.3 Server Identifier Override</vt:lpstr>
      <vt:lpstr>6.2.6.4 Lease Query and Bulk Lease Query</vt:lpstr>
      <vt:lpstr>DHCPv4 LEASE QUERY Message</vt:lpstr>
      <vt:lpstr>DHCPv6 LEASE QUERY Message</vt:lpstr>
      <vt:lpstr>Bulk Leasequery (BL)</vt:lpstr>
      <vt:lpstr>Bulk Leasequery (BL)</vt:lpstr>
      <vt:lpstr>Bulk Leasequery (BL)</vt:lpstr>
      <vt:lpstr>Bulk Leasequery (BL)</vt:lpstr>
      <vt:lpstr>6.2.6.5 Layer 2 Relay Agents</vt:lpstr>
      <vt:lpstr>6.2.6.5 Layer 2 Relay Agents (DHCPv4)</vt:lpstr>
      <vt:lpstr>6.2.6.5 Layer 2 Relay Agents (DHCPv6)</vt:lpstr>
      <vt:lpstr>6.2.7 DHCP Authentication</vt:lpstr>
      <vt:lpstr>6.2.7 DHCP Authentication</vt:lpstr>
      <vt:lpstr>6.2.7 DHCP Authentication</vt:lpstr>
      <vt:lpstr>6.2.8 Reconfigure Extension</vt:lpstr>
      <vt:lpstr>6.2.9 Rapid Commit</vt:lpstr>
      <vt:lpstr>6.2.10 Location Information (LCI and LoST)</vt:lpstr>
      <vt:lpstr>6.2.10 Location Information (LCI and LoST)</vt:lpstr>
      <vt:lpstr>6.2.10 Location Information (LCI and LoST)</vt:lpstr>
      <vt:lpstr>6.2.11 Mobility and Handoff Information (MoS and ANDSF)</vt:lpstr>
      <vt:lpstr>6.2.11 Mobility and Handoff Information (MoS and ANDSF)</vt:lpstr>
      <vt:lpstr>6.2.11 Mobility and Handoff Information (MoS and ANDSF)</vt:lpstr>
      <vt:lpstr>6.2.12 DHCP Snooping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Widen</cp:lastModifiedBy>
  <cp:revision>734</cp:revision>
  <dcterms:created xsi:type="dcterms:W3CDTF">2006-10-05T04:04:58Z</dcterms:created>
  <dcterms:modified xsi:type="dcterms:W3CDTF">2015-10-21T17:48:48Z</dcterms:modified>
</cp:coreProperties>
</file>