
<file path=[Content_Types].xml><?xml version="1.0" encoding="utf-8"?>
<Types xmlns="http://schemas.openxmlformats.org/package/2006/content-types">
  <Default Extension="png" ContentType="image/png"/>
  <Default Extension="tmp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62" r:id="rId5"/>
    <p:sldId id="263" r:id="rId6"/>
    <p:sldId id="265" r:id="rId7"/>
    <p:sldId id="264" r:id="rId8"/>
    <p:sldId id="272" r:id="rId9"/>
    <p:sldId id="268" r:id="rId10"/>
    <p:sldId id="269" r:id="rId11"/>
    <p:sldId id="270" r:id="rId12"/>
    <p:sldId id="267" r:id="rId13"/>
    <p:sldId id="275" r:id="rId14"/>
    <p:sldId id="276" r:id="rId15"/>
    <p:sldId id="277" r:id="rId16"/>
    <p:sldId id="278" r:id="rId17"/>
    <p:sldId id="282" r:id="rId18"/>
    <p:sldId id="283" r:id="rId19"/>
    <p:sldId id="284" r:id="rId20"/>
    <p:sldId id="273" r:id="rId21"/>
    <p:sldId id="285" r:id="rId22"/>
    <p:sldId id="286" r:id="rId23"/>
    <p:sldId id="287" r:id="rId24"/>
    <p:sldId id="294" r:id="rId25"/>
    <p:sldId id="259" r:id="rId26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5" autoAdjust="0"/>
    <p:restoredTop sz="77765" autoAdjust="0"/>
  </p:normalViewPr>
  <p:slideViewPr>
    <p:cSldViewPr snapToGrid="0">
      <p:cViewPr varScale="1">
        <p:scale>
          <a:sx n="90" d="100"/>
          <a:sy n="90" d="100"/>
        </p:scale>
        <p:origin x="133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2856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832CD-7218-4F26-9C5A-0E14C6328F0E}" type="datetimeFigureOut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FB3AE1-13F5-4419-AD60-0463FD6BFC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752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3AE1-13F5-4419-AD60-0463FD6BFC08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6293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3AE1-13F5-4419-AD60-0463FD6BFC08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1510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3AE1-13F5-4419-AD60-0463FD6BFC08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33875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3AE1-13F5-4419-AD60-0463FD6BFC08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04601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3AE1-13F5-4419-AD60-0463FD6BFC08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93126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3AE1-13F5-4419-AD60-0463FD6BFC08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87788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3AE1-13F5-4419-AD60-0463FD6BFC08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99768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3AE1-13F5-4419-AD60-0463FD6BFC08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1937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3AE1-13F5-4419-AD60-0463FD6BFC08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49164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3AE1-13F5-4419-AD60-0463FD6BFC08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54612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3AE1-13F5-4419-AD60-0463FD6BFC08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05299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3AE1-13F5-4419-AD60-0463FD6BFC08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71207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3AE1-13F5-4419-AD60-0463FD6BFC08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04176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3AE1-13F5-4419-AD60-0463FD6BFC08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27731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3AE1-13F5-4419-AD60-0463FD6BFC08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49634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3AE1-13F5-4419-AD60-0463FD6BFC08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10349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3AE1-13F5-4419-AD60-0463FD6BFC08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39448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3AE1-13F5-4419-AD60-0463FD6BFC08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86696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3AE1-13F5-4419-AD60-0463FD6BFC08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86604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3AE1-13F5-4419-AD60-0463FD6BFC08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34517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3AE1-13F5-4419-AD60-0463FD6BFC08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82606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3AE1-13F5-4419-AD60-0463FD6BFC08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70107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3AE1-13F5-4419-AD60-0463FD6BFC08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50051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3AE1-13F5-4419-AD60-0463FD6BFC08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29523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3AE1-13F5-4419-AD60-0463FD6BFC08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837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13617-1E66-43C1-8DAF-1BD353688F4B}" type="datetime1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02DF1-8161-4059-876B-35A7D3A9AD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77930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47246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191986"/>
            <a:ext cx="10515600" cy="498497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50F02-3F87-43FD-9E87-EFCC0FC17EDE}" type="datetime1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02DF1-8161-4059-876B-35A7D3A9AD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8896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B6399-73DF-4198-80F4-D4CB1ECEBDB4}" type="datetime1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02DF1-8161-4059-876B-35A7D3A9AD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0037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6DF27-E019-4600-B73D-5D97F3CD84D1}" type="datetime1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02DF1-8161-4059-876B-35A7D3A9AD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2495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974E1-B1E8-4F02-8F96-51265B392FC7}" type="datetime1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02DF1-8161-4059-876B-35A7D3A9AD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3691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7A2F2-B7D4-4B5A-A087-F8FA5C77F02D}" type="datetime1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02DF1-8161-4059-876B-35A7D3A9AD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1521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9C0A0-FF7C-449C-B452-41822032E169}" type="datetime1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02DF1-8161-4059-876B-35A7D3A9AD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861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EB10C-B589-4F6A-AE05-5134B4CD025B}" type="datetime1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02DF1-8161-4059-876B-35A7D3A9AD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0015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BC1FD-D72A-4B78-8A39-7A395E4F669B}" type="datetime1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02DF1-8161-4059-876B-35A7D3A9AD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6436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450AB-E1EE-45A8-85DD-24D75F32F531}" type="datetime1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02DF1-8161-4059-876B-35A7D3A9AD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0641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9A514-31D5-4CBF-A6F8-EDDE6DF31F07}" type="datetime1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02DF1-8161-4059-876B-35A7D3A9AD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3762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C27F87-0B65-4683-A3DC-F07B5F10DEE5}" type="datetime1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302DF1-8161-4059-876B-35A7D3A9AD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0090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m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tm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tmp"/><Relationship Id="rId4" Type="http://schemas.openxmlformats.org/officeDocument/2006/relationships/image" Target="../media/image12.tmp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tm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mp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mp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tm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5400" dirty="0" smtClean="0"/>
              <a:t>We Can Hear You with Wi-Fi!</a:t>
            </a:r>
            <a:br>
              <a:rPr lang="en-US" altLang="ko-KR" sz="5400" dirty="0" smtClean="0"/>
            </a:br>
            <a:endParaRPr lang="ko-KR" altLang="en-US" sz="54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ko-KR" sz="2000" dirty="0" err="1"/>
              <a:t>Guanhua</a:t>
            </a:r>
            <a:r>
              <a:rPr lang="en-US" altLang="ko-KR" sz="2000" dirty="0"/>
              <a:t> </a:t>
            </a:r>
            <a:r>
              <a:rPr lang="en-US" altLang="ko-KR" sz="2000" dirty="0" smtClean="0"/>
              <a:t>Wang, </a:t>
            </a:r>
            <a:r>
              <a:rPr lang="en-US" altLang="ko-KR" sz="2000" dirty="0" err="1" smtClean="0"/>
              <a:t>Yongpan</a:t>
            </a:r>
            <a:r>
              <a:rPr lang="en-US" altLang="ko-KR" sz="2000" dirty="0" smtClean="0"/>
              <a:t> </a:t>
            </a:r>
            <a:r>
              <a:rPr lang="en-US" altLang="ko-KR" sz="2000" dirty="0"/>
              <a:t>Zou, </a:t>
            </a:r>
            <a:r>
              <a:rPr lang="en-US" altLang="ko-KR" sz="2000" dirty="0" err="1"/>
              <a:t>Zimu</a:t>
            </a:r>
            <a:r>
              <a:rPr lang="en-US" altLang="ko-KR" sz="2000" dirty="0"/>
              <a:t> Zhou, </a:t>
            </a:r>
            <a:r>
              <a:rPr lang="en-US" altLang="ko-KR" sz="2000" dirty="0" err="1"/>
              <a:t>Kaishun</a:t>
            </a:r>
            <a:r>
              <a:rPr lang="en-US" altLang="ko-KR" sz="2000" dirty="0"/>
              <a:t> Wu, Lionel M. Ni</a:t>
            </a:r>
          </a:p>
          <a:p>
            <a:endParaRPr lang="en-US" altLang="ko-KR" sz="2000" dirty="0" smtClean="0"/>
          </a:p>
          <a:p>
            <a:r>
              <a:rPr lang="en-US" altLang="ko-KR" sz="2000" dirty="0" smtClean="0"/>
              <a:t>Hong </a:t>
            </a:r>
            <a:r>
              <a:rPr lang="en-US" altLang="ko-KR" sz="2000" dirty="0"/>
              <a:t>Kong University of Science and Technology</a:t>
            </a:r>
          </a:p>
        </p:txBody>
      </p:sp>
      <p:sp>
        <p:nvSpPr>
          <p:cNvPr id="4" name="부제목 2"/>
          <p:cNvSpPr txBox="1">
            <a:spLocks/>
          </p:cNvSpPr>
          <p:nvPr/>
        </p:nvSpPr>
        <p:spPr>
          <a:xfrm>
            <a:off x="1524000" y="5696607"/>
            <a:ext cx="9144000" cy="8094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800" dirty="0" smtClean="0"/>
              <a:t>MobiCom’14</a:t>
            </a:r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val="303641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2"/>
    </mc:Choice>
    <mc:Fallback xmlns="">
      <p:transition spd="slow" advTm="1902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</a:p>
          <a:p>
            <a:r>
              <a:rPr lang="en-US" altLang="ko-KR" dirty="0" smtClean="0"/>
              <a:t>Related Work</a:t>
            </a:r>
          </a:p>
          <a:p>
            <a:r>
              <a:rPr lang="en-US" altLang="ko-KR" dirty="0" smtClean="0"/>
              <a:t>Overview</a:t>
            </a:r>
          </a:p>
          <a:p>
            <a:r>
              <a:rPr lang="en-US" altLang="ko-KR" dirty="0" smtClean="0"/>
              <a:t>Detail the System Design</a:t>
            </a:r>
          </a:p>
          <a:p>
            <a:r>
              <a:rPr lang="en-US" altLang="ko-KR" dirty="0" smtClean="0"/>
              <a:t>Implementation</a:t>
            </a:r>
          </a:p>
          <a:p>
            <a:r>
              <a:rPr lang="en-US" altLang="ko-KR" dirty="0" smtClean="0"/>
              <a:t>Performance Evaluation</a:t>
            </a:r>
          </a:p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F0B83-AA4E-44FE-9381-0E8743AC8904}" type="datetime1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02DF1-8161-4059-876B-35A7D3A9AD93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2083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Recent literature advances Wi-Fi signals to “SEE” people’s motions and location</a:t>
            </a:r>
          </a:p>
          <a:p>
            <a:r>
              <a:rPr lang="en-US" altLang="ko-KR" dirty="0" smtClean="0"/>
              <a:t>Can we use Wi-Fi signals to “HEAR” talks?</a:t>
            </a:r>
          </a:p>
          <a:p>
            <a:r>
              <a:rPr lang="en-US" altLang="ko-KR" dirty="0" err="1" smtClean="0"/>
              <a:t>WiHear</a:t>
            </a:r>
            <a:endParaRPr lang="en-US" altLang="ko-KR" dirty="0"/>
          </a:p>
          <a:p>
            <a:pPr lvl="1"/>
            <a:r>
              <a:rPr lang="en-US" altLang="ko-KR" dirty="0" smtClean="0"/>
              <a:t>Wi-Fi Hearing</a:t>
            </a:r>
          </a:p>
          <a:p>
            <a:pPr lvl="1"/>
            <a:r>
              <a:rPr lang="en-US" altLang="ko-KR" dirty="0" smtClean="0"/>
              <a:t>Enables Wi-Fi signals to “HEAR” our talks without deploying any devices.</a:t>
            </a:r>
          </a:p>
          <a:p>
            <a:endParaRPr lang="ko-KR" altLang="en-US" dirty="0"/>
          </a:p>
        </p:txBody>
      </p:sp>
      <p:pic>
        <p:nvPicPr>
          <p:cNvPr id="4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518396"/>
            <a:ext cx="3751043" cy="23437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22635" y="5862144"/>
            <a:ext cx="27821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Figure 1-1: Gesture Recognition</a:t>
            </a:r>
            <a:endParaRPr lang="ko-KR" altLang="en-US" sz="1400" dirty="0"/>
          </a:p>
        </p:txBody>
      </p:sp>
      <p:pic>
        <p:nvPicPr>
          <p:cNvPr id="6" name="그림 5" descr="화면 캡처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917" y="3176172"/>
            <a:ext cx="6039883" cy="26859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942772" y="5862144"/>
            <a:ext cx="2509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Figure 1-2: Object Detection</a:t>
            </a:r>
            <a:endParaRPr lang="ko-KR" altLang="en-US" sz="1400" dirty="0"/>
          </a:p>
        </p:txBody>
      </p:sp>
      <p:sp>
        <p:nvSpPr>
          <p:cNvPr id="8" name="날짜 개체 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C5E20-23ED-4D04-84F0-85420254825D}" type="datetime1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02DF1-8161-4059-876B-35A7D3A9AD93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542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Related Work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Vision/Sensor based Motion Sensing</a:t>
            </a:r>
          </a:p>
          <a:p>
            <a:pPr lvl="1"/>
            <a:r>
              <a:rPr lang="en-US" altLang="ko-KR" dirty="0" smtClean="0"/>
              <a:t>Ex) Xbox Kinect, Leap Motion</a:t>
            </a:r>
          </a:p>
          <a:p>
            <a:pPr lvl="2"/>
            <a:r>
              <a:rPr lang="en-US" altLang="ko-KR" dirty="0" smtClean="0"/>
              <a:t>Be limited to the field of view and be sensitive to lighting conditions</a:t>
            </a:r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Wireless-based Motion Detection and Tracking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734" y="4971392"/>
            <a:ext cx="4376265" cy="1886607"/>
          </a:xfrm>
          <a:prstGeom prst="rect">
            <a:avLst/>
          </a:prstGeom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6BD47-AAD4-499F-BF8D-06AD74CFA332}" type="datetime1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02DF1-8161-4059-876B-35A7D3A9AD93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4194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Overview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mtClean="0"/>
              <a:t>WiHear is a wireless system that enables commercial Wi-Fi devices to hear people talk using OFDM Wi-Fi devices.</a:t>
            </a:r>
            <a:endParaRPr lang="ko-KR" altLang="en-US" dirty="0"/>
          </a:p>
        </p:txBody>
      </p:sp>
      <p:pic>
        <p:nvPicPr>
          <p:cNvPr id="26" name="내용 개체 틀 3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2118483"/>
            <a:ext cx="5940972" cy="4156421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TextBox 26"/>
          <p:cNvSpPr txBox="1"/>
          <p:nvPr/>
        </p:nvSpPr>
        <p:spPr>
          <a:xfrm>
            <a:off x="7052441" y="2081053"/>
            <a:ext cx="4301359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1. Wavelet-based Mouth Motion Profiling</a:t>
            </a:r>
          </a:p>
          <a:p>
            <a:r>
              <a:rPr lang="en-US" altLang="ko-KR" sz="1600" dirty="0" smtClean="0"/>
              <a:t>   - </a:t>
            </a:r>
            <a:r>
              <a:rPr lang="en-US" altLang="ko-KR" sz="1600" dirty="0" err="1" smtClean="0"/>
              <a:t>WiHear</a:t>
            </a:r>
            <a:r>
              <a:rPr lang="en-US" altLang="ko-KR" sz="1600" dirty="0" smtClean="0"/>
              <a:t> sanitizes received signals by filtering out-band interference and partially eliminating multipath.</a:t>
            </a:r>
          </a:p>
          <a:p>
            <a:r>
              <a:rPr lang="en-US" altLang="ko-KR" sz="1600" dirty="0" smtClean="0"/>
              <a:t>   - It then constructs mouth motion profiles via discrete wavelet packet decomposition.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2. Learning-based Lip Reading</a:t>
            </a:r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- Once </a:t>
            </a:r>
            <a:r>
              <a:rPr lang="en-US" altLang="ko-KR" sz="1600" dirty="0" err="1" smtClean="0"/>
              <a:t>WiHear</a:t>
            </a:r>
            <a:r>
              <a:rPr lang="en-US" altLang="ko-KR" sz="1600" dirty="0" smtClean="0"/>
              <a:t> extracts mouth motion profiles, it applies machine learning to recognize pronunciations, and translates them via classification and context-based error correction.</a:t>
            </a:r>
            <a:endParaRPr lang="ko-KR" altLang="en-US" sz="1600" dirty="0"/>
          </a:p>
        </p:txBody>
      </p:sp>
      <p:sp>
        <p:nvSpPr>
          <p:cNvPr id="28" name="직사각형 27"/>
          <p:cNvSpPr/>
          <p:nvPr/>
        </p:nvSpPr>
        <p:spPr>
          <a:xfrm>
            <a:off x="7052441" y="2081053"/>
            <a:ext cx="4204138" cy="2060023"/>
          </a:xfrm>
          <a:prstGeom prst="rect">
            <a:avLst/>
          </a:prstGeom>
          <a:noFill/>
          <a:ln w="28575">
            <a:solidFill>
              <a:srgbClr val="7030A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7052440" y="4320690"/>
            <a:ext cx="4204138" cy="1622910"/>
          </a:xfrm>
          <a:prstGeom prst="rect">
            <a:avLst/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DCB6-D4E2-4876-B824-0A3C3BB30DAC}" type="datetime1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02DF1-8161-4059-876B-35A7D3A9AD93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5734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4800" dirty="0"/>
              <a:t>Detail the System </a:t>
            </a:r>
            <a:r>
              <a:rPr lang="en-US" altLang="ko-KR" sz="4800" dirty="0" smtClean="0"/>
              <a:t>Design Ⅰ</a:t>
            </a:r>
            <a:br>
              <a:rPr lang="en-US" altLang="ko-KR" sz="4800" dirty="0" smtClean="0"/>
            </a:br>
            <a:endParaRPr lang="en-US" altLang="ko-KR" sz="4800" dirty="0"/>
          </a:p>
        </p:txBody>
      </p:sp>
      <p:sp>
        <p:nvSpPr>
          <p:cNvPr id="5" name="부제목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 smtClean="0"/>
              <a:t>Mouth Motion Profiling</a:t>
            </a:r>
            <a:endParaRPr lang="ko-KR" altLang="en-US" sz="3600" dirty="0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6800E-58A5-4E45-9A1D-9F4E409FE966}" type="datetime1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02DF1-8161-4059-876B-35A7D3A9AD93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7175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Locating on Mouth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Due to the small size of the mouth and the weak extent </a:t>
            </a:r>
            <a:r>
              <a:rPr lang="en-US" altLang="ko-KR" dirty="0" smtClean="0"/>
              <a:t>of its </a:t>
            </a:r>
            <a:r>
              <a:rPr lang="en-US" altLang="ko-KR" dirty="0"/>
              <a:t>movements, it is crucial to concentrate maximum </a:t>
            </a:r>
            <a:r>
              <a:rPr lang="en-US" altLang="ko-KR" dirty="0" smtClean="0"/>
              <a:t>signal power </a:t>
            </a:r>
            <a:r>
              <a:rPr lang="en-US" altLang="ko-KR" dirty="0"/>
              <a:t>towards the direction of the </a:t>
            </a:r>
            <a:r>
              <a:rPr lang="en-US" altLang="ko-KR" dirty="0" smtClean="0"/>
              <a:t>mouth</a:t>
            </a:r>
          </a:p>
          <a:p>
            <a:endParaRPr lang="en-US" altLang="ko-KR" dirty="0" smtClean="0"/>
          </a:p>
          <a:p>
            <a:r>
              <a:rPr lang="en-US" altLang="ko-KR" dirty="0" err="1" smtClean="0"/>
              <a:t>WiHear</a:t>
            </a:r>
            <a:r>
              <a:rPr lang="en-US" altLang="ko-KR" dirty="0" smtClean="0"/>
              <a:t> exploit </a:t>
            </a:r>
            <a:r>
              <a:rPr lang="en-US" altLang="ko-KR" dirty="0"/>
              <a:t>MIMO beamforming techniques to locate and </a:t>
            </a:r>
            <a:r>
              <a:rPr lang="en-US" altLang="ko-KR" dirty="0" smtClean="0"/>
              <a:t>focus on </a:t>
            </a:r>
            <a:r>
              <a:rPr lang="en-US" altLang="ko-KR" dirty="0"/>
              <a:t>the mouth, thus both introducing less irrelevant </a:t>
            </a:r>
            <a:r>
              <a:rPr lang="en-US" altLang="ko-KR" dirty="0" smtClean="0"/>
              <a:t>multipath propagation </a:t>
            </a:r>
            <a:r>
              <a:rPr lang="en-US" altLang="ko-KR" dirty="0"/>
              <a:t>and magnifying signal changes induced </a:t>
            </a:r>
            <a:r>
              <a:rPr lang="en-US" altLang="ko-KR" dirty="0" smtClean="0"/>
              <a:t>by mouth motions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2ACA4-BB42-4FBF-ADF8-2D7B62DD792F}" type="datetime1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02DF1-8161-4059-876B-35A7D3A9AD93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8689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Locating on </a:t>
            </a:r>
            <a:r>
              <a:rPr lang="en-US" altLang="ko-KR" dirty="0" smtClean="0"/>
              <a:t>Mouth</a:t>
            </a:r>
            <a:endParaRPr lang="ko-KR" altLang="en-US" dirty="0"/>
          </a:p>
        </p:txBody>
      </p:sp>
      <p:grpSp>
        <p:nvGrpSpPr>
          <p:cNvPr id="45" name="그룹 44"/>
          <p:cNvGrpSpPr/>
          <p:nvPr/>
        </p:nvGrpSpPr>
        <p:grpSpPr>
          <a:xfrm>
            <a:off x="523353" y="2089072"/>
            <a:ext cx="5572647" cy="3302736"/>
            <a:chOff x="2494824" y="1742230"/>
            <a:chExt cx="7202352" cy="4268612"/>
          </a:xfrm>
        </p:grpSpPr>
        <p:pic>
          <p:nvPicPr>
            <p:cNvPr id="24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94824" y="4245107"/>
              <a:ext cx="1105142" cy="1765735"/>
            </a:xfrm>
            <a:prstGeom prst="rect">
              <a:avLst/>
            </a:prstGeom>
          </p:spPr>
        </p:pic>
        <p:pic>
          <p:nvPicPr>
            <p:cNvPr id="25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91546" y="2809790"/>
              <a:ext cx="673248" cy="1143281"/>
            </a:xfrm>
            <a:prstGeom prst="rect">
              <a:avLst/>
            </a:prstGeom>
          </p:spPr>
        </p:pic>
        <p:sp>
          <p:nvSpPr>
            <p:cNvPr id="26" name="Freeform 7"/>
            <p:cNvSpPr/>
            <p:nvPr/>
          </p:nvSpPr>
          <p:spPr>
            <a:xfrm>
              <a:off x="3624234" y="2925325"/>
              <a:ext cx="2186047" cy="1803676"/>
            </a:xfrm>
            <a:custGeom>
              <a:avLst/>
              <a:gdLst>
                <a:gd name="connsiteX0" fmla="*/ 0 w 801858"/>
                <a:gd name="connsiteY0" fmla="*/ 1167619 h 1167619"/>
                <a:gd name="connsiteX1" fmla="*/ 731520 w 801858"/>
                <a:gd name="connsiteY1" fmla="*/ 0 h 1167619"/>
                <a:gd name="connsiteX2" fmla="*/ 801858 w 801858"/>
                <a:gd name="connsiteY2" fmla="*/ 196948 h 1167619"/>
                <a:gd name="connsiteX3" fmla="*/ 0 w 801858"/>
                <a:gd name="connsiteY3" fmla="*/ 1167619 h 1167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858" h="1167619">
                  <a:moveTo>
                    <a:pt x="0" y="1167619"/>
                  </a:moveTo>
                  <a:lnTo>
                    <a:pt x="731520" y="0"/>
                  </a:lnTo>
                  <a:lnTo>
                    <a:pt x="801858" y="196948"/>
                  </a:lnTo>
                  <a:lnTo>
                    <a:pt x="0" y="1167619"/>
                  </a:lnTo>
                  <a:close/>
                </a:path>
              </a:pathLst>
            </a:custGeom>
            <a:solidFill>
              <a:srgbClr val="0070C0"/>
            </a:solidFill>
            <a:ln w="1905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71999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17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" name="Freeform 7"/>
            <p:cNvSpPr/>
            <p:nvPr/>
          </p:nvSpPr>
          <p:spPr>
            <a:xfrm>
              <a:off x="3606120" y="2495856"/>
              <a:ext cx="1979704" cy="2149809"/>
            </a:xfrm>
            <a:custGeom>
              <a:avLst/>
              <a:gdLst>
                <a:gd name="connsiteX0" fmla="*/ 0 w 801858"/>
                <a:gd name="connsiteY0" fmla="*/ 1167619 h 1167619"/>
                <a:gd name="connsiteX1" fmla="*/ 731520 w 801858"/>
                <a:gd name="connsiteY1" fmla="*/ 0 h 1167619"/>
                <a:gd name="connsiteX2" fmla="*/ 801858 w 801858"/>
                <a:gd name="connsiteY2" fmla="*/ 196948 h 1167619"/>
                <a:gd name="connsiteX3" fmla="*/ 0 w 801858"/>
                <a:gd name="connsiteY3" fmla="*/ 1167619 h 1167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858" h="1167619">
                  <a:moveTo>
                    <a:pt x="0" y="1167619"/>
                  </a:moveTo>
                  <a:lnTo>
                    <a:pt x="731520" y="0"/>
                  </a:lnTo>
                  <a:lnTo>
                    <a:pt x="801858" y="196948"/>
                  </a:lnTo>
                  <a:lnTo>
                    <a:pt x="0" y="1167619"/>
                  </a:lnTo>
                  <a:close/>
                </a:path>
              </a:pathLst>
            </a:cu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71999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17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" name="Freeform 7"/>
            <p:cNvSpPr/>
            <p:nvPr/>
          </p:nvSpPr>
          <p:spPr>
            <a:xfrm>
              <a:off x="3606119" y="1926896"/>
              <a:ext cx="1754067" cy="2718769"/>
            </a:xfrm>
            <a:custGeom>
              <a:avLst/>
              <a:gdLst>
                <a:gd name="connsiteX0" fmla="*/ 0 w 801858"/>
                <a:gd name="connsiteY0" fmla="*/ 1167619 h 1167619"/>
                <a:gd name="connsiteX1" fmla="*/ 731520 w 801858"/>
                <a:gd name="connsiteY1" fmla="*/ 0 h 1167619"/>
                <a:gd name="connsiteX2" fmla="*/ 801858 w 801858"/>
                <a:gd name="connsiteY2" fmla="*/ 196948 h 1167619"/>
                <a:gd name="connsiteX3" fmla="*/ 0 w 801858"/>
                <a:gd name="connsiteY3" fmla="*/ 1167619 h 1167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858" h="1167619">
                  <a:moveTo>
                    <a:pt x="0" y="1167619"/>
                  </a:moveTo>
                  <a:lnTo>
                    <a:pt x="731520" y="0"/>
                  </a:lnTo>
                  <a:lnTo>
                    <a:pt x="801858" y="196948"/>
                  </a:lnTo>
                  <a:lnTo>
                    <a:pt x="0" y="1167619"/>
                  </a:lnTo>
                  <a:close/>
                </a:path>
              </a:pathLst>
            </a:cu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71999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17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29" name="Picture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401492" y="4245107"/>
              <a:ext cx="1295684" cy="1524375"/>
            </a:xfrm>
            <a:prstGeom prst="rect">
              <a:avLst/>
            </a:prstGeom>
          </p:spPr>
        </p:pic>
        <p:sp>
          <p:nvSpPr>
            <p:cNvPr id="30" name="Freeform 7"/>
            <p:cNvSpPr/>
            <p:nvPr/>
          </p:nvSpPr>
          <p:spPr>
            <a:xfrm flipH="1">
              <a:off x="6465886" y="2862310"/>
              <a:ext cx="2104464" cy="1929706"/>
            </a:xfrm>
            <a:custGeom>
              <a:avLst/>
              <a:gdLst>
                <a:gd name="connsiteX0" fmla="*/ 0 w 801858"/>
                <a:gd name="connsiteY0" fmla="*/ 1167619 h 1167619"/>
                <a:gd name="connsiteX1" fmla="*/ 731520 w 801858"/>
                <a:gd name="connsiteY1" fmla="*/ 0 h 1167619"/>
                <a:gd name="connsiteX2" fmla="*/ 801858 w 801858"/>
                <a:gd name="connsiteY2" fmla="*/ 196948 h 1167619"/>
                <a:gd name="connsiteX3" fmla="*/ 0 w 801858"/>
                <a:gd name="connsiteY3" fmla="*/ 1167619 h 1167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858" h="1167619">
                  <a:moveTo>
                    <a:pt x="0" y="1167619"/>
                  </a:moveTo>
                  <a:lnTo>
                    <a:pt x="731520" y="0"/>
                  </a:lnTo>
                  <a:lnTo>
                    <a:pt x="801858" y="196948"/>
                  </a:lnTo>
                  <a:lnTo>
                    <a:pt x="0" y="1167619"/>
                  </a:lnTo>
                  <a:close/>
                </a:path>
              </a:pathLst>
            </a:custGeom>
            <a:solidFill>
              <a:srgbClr val="FFC000"/>
            </a:solidFill>
            <a:ln w="1905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71999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17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" name="上弧形箭头 11"/>
            <p:cNvSpPr/>
            <p:nvPr/>
          </p:nvSpPr>
          <p:spPr>
            <a:xfrm rot="2964962">
              <a:off x="3740017" y="3812295"/>
              <a:ext cx="1008219" cy="545902"/>
            </a:xfrm>
            <a:prstGeom prst="curvedDownArrow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Freeform 7"/>
            <p:cNvSpPr/>
            <p:nvPr/>
          </p:nvSpPr>
          <p:spPr>
            <a:xfrm flipH="1">
              <a:off x="6691524" y="2495856"/>
              <a:ext cx="1709497" cy="1997409"/>
            </a:xfrm>
            <a:custGeom>
              <a:avLst/>
              <a:gdLst>
                <a:gd name="connsiteX0" fmla="*/ 0 w 801858"/>
                <a:gd name="connsiteY0" fmla="*/ 1167619 h 1167619"/>
                <a:gd name="connsiteX1" fmla="*/ 731520 w 801858"/>
                <a:gd name="connsiteY1" fmla="*/ 0 h 1167619"/>
                <a:gd name="connsiteX2" fmla="*/ 801858 w 801858"/>
                <a:gd name="connsiteY2" fmla="*/ 196948 h 1167619"/>
                <a:gd name="connsiteX3" fmla="*/ 0 w 801858"/>
                <a:gd name="connsiteY3" fmla="*/ 1167619 h 1167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858" h="1167619">
                  <a:moveTo>
                    <a:pt x="0" y="1167619"/>
                  </a:moveTo>
                  <a:lnTo>
                    <a:pt x="731520" y="0"/>
                  </a:lnTo>
                  <a:lnTo>
                    <a:pt x="801858" y="196948"/>
                  </a:lnTo>
                  <a:lnTo>
                    <a:pt x="0" y="1167619"/>
                  </a:lnTo>
                  <a:close/>
                </a:path>
              </a:pathLst>
            </a:cu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71999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17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" name="Freeform 7"/>
            <p:cNvSpPr/>
            <p:nvPr/>
          </p:nvSpPr>
          <p:spPr>
            <a:xfrm flipH="1">
              <a:off x="6901027" y="1926896"/>
              <a:ext cx="1644986" cy="2566369"/>
            </a:xfrm>
            <a:custGeom>
              <a:avLst/>
              <a:gdLst>
                <a:gd name="connsiteX0" fmla="*/ 0 w 801858"/>
                <a:gd name="connsiteY0" fmla="*/ 1167619 h 1167619"/>
                <a:gd name="connsiteX1" fmla="*/ 731520 w 801858"/>
                <a:gd name="connsiteY1" fmla="*/ 0 h 1167619"/>
                <a:gd name="connsiteX2" fmla="*/ 801858 w 801858"/>
                <a:gd name="connsiteY2" fmla="*/ 196948 h 1167619"/>
                <a:gd name="connsiteX3" fmla="*/ 0 w 801858"/>
                <a:gd name="connsiteY3" fmla="*/ 1167619 h 1167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858" h="1167619">
                  <a:moveTo>
                    <a:pt x="0" y="1167619"/>
                  </a:moveTo>
                  <a:lnTo>
                    <a:pt x="731520" y="0"/>
                  </a:lnTo>
                  <a:lnTo>
                    <a:pt x="801858" y="196948"/>
                  </a:lnTo>
                  <a:lnTo>
                    <a:pt x="0" y="1167619"/>
                  </a:lnTo>
                  <a:close/>
                </a:path>
              </a:pathLst>
            </a:cu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71999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17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" name="文本框 14"/>
            <p:cNvSpPr txBox="1"/>
            <p:nvPr/>
          </p:nvSpPr>
          <p:spPr>
            <a:xfrm>
              <a:off x="5876416" y="1742230"/>
              <a:ext cx="464481" cy="3580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solidFill>
                    <a:schemeClr val="accent6">
                      <a:lumMod val="50000"/>
                    </a:schemeClr>
                  </a:solidFill>
                </a:rPr>
                <a:t>T1</a:t>
              </a:r>
              <a:endParaRPr lang="zh-CN" altLang="en-US" sz="11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35" name="文本框 15"/>
            <p:cNvSpPr txBox="1"/>
            <p:nvPr/>
          </p:nvSpPr>
          <p:spPr>
            <a:xfrm>
              <a:off x="5897021" y="2134225"/>
              <a:ext cx="464481" cy="3580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solidFill>
                    <a:schemeClr val="accent6">
                      <a:lumMod val="50000"/>
                    </a:schemeClr>
                  </a:solidFill>
                </a:rPr>
                <a:t>T2</a:t>
              </a:r>
              <a:endParaRPr lang="zh-CN" altLang="en-US" sz="11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36" name="文本框 16"/>
            <p:cNvSpPr txBox="1"/>
            <p:nvPr/>
          </p:nvSpPr>
          <p:spPr>
            <a:xfrm>
              <a:off x="5885986" y="2439291"/>
              <a:ext cx="464481" cy="3580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solidFill>
                    <a:schemeClr val="accent6">
                      <a:lumMod val="50000"/>
                    </a:schemeClr>
                  </a:solidFill>
                </a:rPr>
                <a:t>T3</a:t>
              </a:r>
              <a:endParaRPr lang="zh-CN" altLang="en-US" sz="11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cxnSp>
          <p:nvCxnSpPr>
            <p:cNvPr id="37" name="直接箭头连接符 18"/>
            <p:cNvCxnSpPr>
              <a:stCxn id="34" idx="1"/>
            </p:cNvCxnSpPr>
            <p:nvPr/>
          </p:nvCxnSpPr>
          <p:spPr>
            <a:xfrm flipH="1">
              <a:off x="5075314" y="1921234"/>
              <a:ext cx="801103" cy="39765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8" name="直接箭头连接符 19"/>
            <p:cNvCxnSpPr/>
            <p:nvPr/>
          </p:nvCxnSpPr>
          <p:spPr>
            <a:xfrm>
              <a:off x="6340897" y="1969809"/>
              <a:ext cx="801105" cy="31969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9" name="直接箭头连接符 23"/>
            <p:cNvCxnSpPr/>
            <p:nvPr/>
          </p:nvCxnSpPr>
          <p:spPr>
            <a:xfrm flipH="1">
              <a:off x="5380683" y="2358290"/>
              <a:ext cx="564798" cy="44338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0" name="直接箭头连接符 25"/>
            <p:cNvCxnSpPr/>
            <p:nvPr/>
          </p:nvCxnSpPr>
          <p:spPr>
            <a:xfrm>
              <a:off x="6312808" y="2354594"/>
              <a:ext cx="608824" cy="47669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1" name="直接箭头连接符 27"/>
            <p:cNvCxnSpPr/>
            <p:nvPr/>
          </p:nvCxnSpPr>
          <p:spPr>
            <a:xfrm flipH="1">
              <a:off x="5498836" y="2710886"/>
              <a:ext cx="477645" cy="49919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2" name="直接箭头连接符 29"/>
            <p:cNvCxnSpPr/>
            <p:nvPr/>
          </p:nvCxnSpPr>
          <p:spPr>
            <a:xfrm>
              <a:off x="6241429" y="2709155"/>
              <a:ext cx="427852" cy="42719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43" name="矩形 36"/>
          <p:cNvSpPr/>
          <p:nvPr/>
        </p:nvSpPr>
        <p:spPr>
          <a:xfrm>
            <a:off x="4118996" y="4493273"/>
            <a:ext cx="613922" cy="4308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/>
              <a:t>T3</a:t>
            </a:r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385095" y="2070653"/>
            <a:ext cx="5333939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/>
              <a:t>The locating process works as follows: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600" dirty="0"/>
              <a:t>The transmitter sweeps its beam for multiple rounds while the user repeats a predefined gesture (e.g. pronouncing [æ] once per second). Meanwhile, the receiver searches for the time when the gesture pattern is most notable during each round of sweeping.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600" dirty="0"/>
              <a:t>The receiver sends the selected time stamp back to the transmitter and the transmitter then adjusts and fixes its beam accordingly.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altLang="ko-K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/>
              <a:t>The whole locating process usually costs around 5-7 seconds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C27E-6F56-4C25-829D-7110B0E812C8}" type="datetime1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02DF1-8161-4059-876B-35A7D3A9AD93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9619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07407E-6 L -0.1957 -4.07407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9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Filtering Out-Band Interference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Signal changes caused by mouth motion in the temporal domain are often within 2-5 Hz.</a:t>
            </a:r>
          </a:p>
          <a:p>
            <a:endParaRPr lang="en-US" altLang="ko-KR" dirty="0"/>
          </a:p>
          <a:p>
            <a:r>
              <a:rPr lang="en-US" altLang="ko-KR" dirty="0"/>
              <a:t>Therefore, apply band-pass filtering on the received samples to eliminate out-band interference.</a:t>
            </a:r>
          </a:p>
          <a:p>
            <a:endParaRPr lang="en-US" altLang="ko-KR" dirty="0"/>
          </a:p>
          <a:p>
            <a:r>
              <a:rPr lang="en-US" altLang="ko-KR" dirty="0"/>
              <a:t>Adopt a 3-order Butterworth IIR band-pass filter</a:t>
            </a:r>
          </a:p>
          <a:p>
            <a:pPr lvl="1"/>
            <a:r>
              <a:rPr lang="en-US" altLang="ko-KR" dirty="0"/>
              <a:t>cancel the DC component</a:t>
            </a:r>
          </a:p>
          <a:p>
            <a:pPr lvl="1"/>
            <a:r>
              <a:rPr lang="en-US" altLang="ko-KR" dirty="0"/>
              <a:t>cancel the wink issue (&lt;1 Hz)</a:t>
            </a:r>
          </a:p>
          <a:p>
            <a:pPr lvl="1"/>
            <a:r>
              <a:rPr lang="en-US" altLang="ko-KR" dirty="0"/>
              <a:t>cancel the high frequency interference.</a:t>
            </a:r>
            <a:endParaRPr lang="ko-KR" altLang="en-US" dirty="0"/>
          </a:p>
          <a:p>
            <a:endParaRPr lang="ko-KR" altLang="en-US" dirty="0"/>
          </a:p>
        </p:txBody>
      </p:sp>
      <p:pic>
        <p:nvPicPr>
          <p:cNvPr id="4" name="그림 3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6406" y="4402524"/>
            <a:ext cx="4240587" cy="1954053"/>
          </a:xfrm>
          <a:prstGeom prst="rect">
            <a:avLst/>
          </a:prstGeom>
        </p:spPr>
      </p:pic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DD14E-29EB-4467-B32D-676D3B6C0EED}" type="datetime1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02DF1-8161-4059-876B-35A7D3A9AD93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354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Partial Multipath Removal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Mouth motion are non-rigid compared with arm or leg movements.</a:t>
            </a:r>
          </a:p>
          <a:p>
            <a:pPr lvl="1"/>
            <a:r>
              <a:rPr lang="en-US" altLang="ko-KR" dirty="0"/>
              <a:t>It </a:t>
            </a:r>
            <a:r>
              <a:rPr lang="en-US" altLang="ko-KR" dirty="0" smtClean="0"/>
              <a:t>is common </a:t>
            </a:r>
            <a:r>
              <a:rPr lang="en-US" altLang="ko-KR" dirty="0"/>
              <a:t>for the tongue, lips, and jaws to move in </a:t>
            </a:r>
            <a:r>
              <a:rPr lang="en-US" altLang="ko-KR" dirty="0" smtClean="0"/>
              <a:t>different patterns </a:t>
            </a:r>
            <a:r>
              <a:rPr lang="en-US" altLang="ko-KR" dirty="0"/>
              <a:t>and deform in shape sometimes.</a:t>
            </a:r>
          </a:p>
          <a:p>
            <a:pPr lvl="1"/>
            <a:r>
              <a:rPr lang="en-US" altLang="ko-KR" dirty="0" smtClean="0"/>
              <a:t>Consequently</a:t>
            </a:r>
            <a:r>
              <a:rPr lang="en-US" altLang="ko-KR" dirty="0"/>
              <a:t>, </a:t>
            </a:r>
            <a:r>
              <a:rPr lang="en-US" altLang="ko-KR" dirty="0" smtClean="0"/>
              <a:t>a group </a:t>
            </a:r>
            <a:r>
              <a:rPr lang="en-US" altLang="ko-KR" dirty="0"/>
              <a:t>of multipath reflections with similar delays may </a:t>
            </a:r>
            <a:r>
              <a:rPr lang="en-US" altLang="ko-KR" dirty="0" smtClean="0"/>
              <a:t>all convey information </a:t>
            </a:r>
            <a:r>
              <a:rPr lang="en-US" altLang="ko-KR" dirty="0"/>
              <a:t>about the movements of different </a:t>
            </a:r>
            <a:r>
              <a:rPr lang="en-US" altLang="ko-KR" dirty="0" smtClean="0"/>
              <a:t>parts of </a:t>
            </a:r>
            <a:r>
              <a:rPr lang="en-US" altLang="ko-KR" dirty="0"/>
              <a:t>the </a:t>
            </a:r>
            <a:r>
              <a:rPr lang="en-US" altLang="ko-KR" dirty="0" smtClean="0"/>
              <a:t>mouth</a:t>
            </a:r>
          </a:p>
          <a:p>
            <a:pPr lvl="1"/>
            <a:endParaRPr lang="en-US" altLang="ko-KR" dirty="0" smtClean="0"/>
          </a:p>
          <a:p>
            <a:r>
              <a:rPr lang="en-US" altLang="ko-KR" dirty="0" err="1" smtClean="0"/>
              <a:t>WiHear</a:t>
            </a:r>
            <a:r>
              <a:rPr lang="en-US" altLang="ko-KR" dirty="0" smtClean="0"/>
              <a:t> need to remove reflections with long delays (often due to reflections from surrounding), and retain those within a delay threshold (corresponding to non-rigid movements of the mouth)</a:t>
            </a:r>
          </a:p>
          <a:p>
            <a:endParaRPr lang="en-US" altLang="ko-KR" dirty="0"/>
          </a:p>
          <a:p>
            <a:r>
              <a:rPr lang="en-US" altLang="ko-KR" dirty="0" err="1" smtClean="0"/>
              <a:t>WiHear</a:t>
            </a:r>
            <a:r>
              <a:rPr lang="en-US" altLang="ko-KR" dirty="0" smtClean="0"/>
              <a:t> exploit CSI of</a:t>
            </a:r>
            <a:r>
              <a:rPr lang="ko-KR" altLang="en-US" dirty="0" smtClean="0"/>
              <a:t> </a:t>
            </a:r>
            <a:r>
              <a:rPr lang="en-US" altLang="ko-KR" dirty="0" smtClean="0"/>
              <a:t>commercial OFDM based Wi-Fi device</a:t>
            </a:r>
          </a:p>
          <a:p>
            <a:pPr lvl="1"/>
            <a:r>
              <a:rPr lang="en-US" altLang="ko-KR" dirty="0" smtClean="0"/>
              <a:t>IFFT↔FFT</a:t>
            </a:r>
          </a:p>
          <a:p>
            <a:pPr lvl="1"/>
            <a:endParaRPr lang="en-US" altLang="ko-KR" dirty="0"/>
          </a:p>
          <a:p>
            <a:r>
              <a:rPr lang="en-US" altLang="ko-KR" dirty="0"/>
              <a:t>Multipath removal threshold: &gt;500 </a:t>
            </a:r>
            <a:r>
              <a:rPr lang="en-US" altLang="ko-KR" dirty="0" smtClean="0"/>
              <a:t>ns</a:t>
            </a:r>
          </a:p>
          <a:p>
            <a:pPr lvl="1"/>
            <a:r>
              <a:rPr lang="en-US" altLang="ko-KR" dirty="0" smtClean="0"/>
              <a:t>For indoor channel, the maximum excess delay is usually less than 500㎱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26787-9F8D-449C-821F-42A52F383546}" type="datetime1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02DF1-8161-4059-876B-35A7D3A9AD93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543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Mouth Motion Profile Construction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Apply identical and synchronous </a:t>
            </a:r>
            <a:r>
              <a:rPr lang="en-US" altLang="ko-KR" dirty="0" smtClean="0"/>
              <a:t>sliding windows on all subcarriers and compute a coefficient C for each of them in each time slot</a:t>
            </a:r>
          </a:p>
          <a:p>
            <a:pPr lvl="1"/>
            <a:r>
              <a:rPr lang="en-US" altLang="ko-KR" dirty="0"/>
              <a:t>The coefficient C is defined as the </a:t>
            </a:r>
            <a:r>
              <a:rPr lang="en-US" altLang="ko-KR" dirty="0" smtClean="0"/>
              <a:t>peak to </a:t>
            </a:r>
            <a:r>
              <a:rPr lang="en-US" altLang="ko-KR" dirty="0"/>
              <a:t>peak value on each subcarrier within a sliding </a:t>
            </a:r>
            <a:r>
              <a:rPr lang="en-US" altLang="ko-KR" dirty="0" smtClean="0"/>
              <a:t>window</a:t>
            </a:r>
          </a:p>
          <a:p>
            <a:pPr lvl="1"/>
            <a:r>
              <a:rPr lang="en-US" altLang="ko-KR" dirty="0"/>
              <a:t>the peak-to-peak value can </a:t>
            </a:r>
            <a:r>
              <a:rPr lang="en-US" altLang="ko-KR" dirty="0" smtClean="0"/>
              <a:t>represent human </a:t>
            </a:r>
            <a:r>
              <a:rPr lang="en-US" altLang="ko-KR" dirty="0"/>
              <a:t>talking </a:t>
            </a:r>
            <a:r>
              <a:rPr lang="en-US" altLang="ko-KR" dirty="0" smtClean="0"/>
              <a:t>behaviors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pick </a:t>
            </a:r>
            <a:r>
              <a:rPr lang="en-US" altLang="ko-KR" dirty="0"/>
              <a:t>a series of </a:t>
            </a:r>
            <a:r>
              <a:rPr lang="en-US" altLang="ko-KR" dirty="0" smtClean="0"/>
              <a:t>waveform segments </a:t>
            </a:r>
            <a:r>
              <a:rPr lang="en-US" altLang="ko-KR" dirty="0"/>
              <a:t>from different subcarriers and assemble </a:t>
            </a:r>
            <a:r>
              <a:rPr lang="en-US" altLang="ko-KR" dirty="0" smtClean="0"/>
              <a:t>them into </a:t>
            </a:r>
            <a:r>
              <a:rPr lang="en-US" altLang="ko-KR" dirty="0"/>
              <a:t>a single one by arranging them one by </a:t>
            </a:r>
            <a:r>
              <a:rPr lang="en-US" altLang="ko-KR" dirty="0" smtClean="0"/>
              <a:t>one</a:t>
            </a:r>
          </a:p>
          <a:p>
            <a:pPr lvl="1"/>
            <a:r>
              <a:rPr lang="en-US" altLang="ko-KR" dirty="0"/>
              <a:t>By sliding the window on each subcarrier </a:t>
            </a:r>
            <a:r>
              <a:rPr lang="en-US" altLang="ko-KR" dirty="0" smtClean="0"/>
              <a:t>synchronously</a:t>
            </a:r>
          </a:p>
          <a:p>
            <a:endParaRPr lang="en-US" altLang="ko-KR" dirty="0"/>
          </a:p>
          <a:p>
            <a:r>
              <a:rPr lang="en-US" altLang="ko-KR" dirty="0" smtClean="0"/>
              <a:t>define the </a:t>
            </a:r>
            <a:r>
              <a:rPr lang="en-US" altLang="ko-KR" dirty="0"/>
              <a:t>assembled CSIs as a </a:t>
            </a:r>
            <a:r>
              <a:rPr lang="en-US" altLang="ko-KR" i="1" dirty="0"/>
              <a:t>Mouth Motion Profile</a:t>
            </a:r>
            <a:endParaRPr lang="ko-KR" altLang="en-US" i="1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55221-DB23-465D-87E0-E1ACD71E8B1B}" type="datetime1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02DF1-8161-4059-876B-35A7D3A9AD93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077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4800" dirty="0"/>
              <a:t>Detail the System </a:t>
            </a:r>
            <a:r>
              <a:rPr lang="en-US" altLang="ko-KR" sz="4800" dirty="0" smtClean="0"/>
              <a:t>Design Ⅱ</a:t>
            </a:r>
            <a:br>
              <a:rPr lang="en-US" altLang="ko-KR" sz="4800" dirty="0" smtClean="0"/>
            </a:br>
            <a:endParaRPr lang="en-US" altLang="ko-KR" sz="4800" dirty="0"/>
          </a:p>
        </p:txBody>
      </p:sp>
      <p:sp>
        <p:nvSpPr>
          <p:cNvPr id="5" name="부제목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 smtClean="0"/>
              <a:t>Lip Reading</a:t>
            </a:r>
            <a:endParaRPr lang="ko-KR" altLang="en-US" sz="3600" dirty="0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D9FC-E865-42B1-B796-4EFC108B5AA5}" type="datetime1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02DF1-8161-4059-876B-35A7D3A9AD93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477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Segmentation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Inner word segmentation</a:t>
            </a:r>
          </a:p>
          <a:p>
            <a:pPr lvl="1"/>
            <a:r>
              <a:rPr lang="en-US" altLang="ko-KR" dirty="0" smtClean="0"/>
              <a:t>Each word is divided into multiple phonetic events</a:t>
            </a:r>
          </a:p>
          <a:p>
            <a:pPr lvl="1"/>
            <a:r>
              <a:rPr lang="en-US" altLang="ko-KR" dirty="0" err="1" smtClean="0"/>
              <a:t>WiHear</a:t>
            </a:r>
            <a:r>
              <a:rPr lang="en-US" altLang="ko-KR" dirty="0" smtClean="0"/>
              <a:t> use the training samples of pronouncing each syllable (e.g. sibilants and plosive sounds) to match the parts of the word and then using the </a:t>
            </a:r>
            <a:r>
              <a:rPr lang="en-US" altLang="ko-KR" dirty="0"/>
              <a:t>s</a:t>
            </a:r>
            <a:r>
              <a:rPr lang="en-US" altLang="ko-KR" dirty="0" smtClean="0"/>
              <a:t>yllables’ combination to recognize the word</a:t>
            </a:r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Inter word segmentation</a:t>
            </a:r>
          </a:p>
          <a:p>
            <a:pPr lvl="1"/>
            <a:r>
              <a:rPr lang="en-US" altLang="ko-KR" dirty="0" smtClean="0"/>
              <a:t>There is usually short interval (e.g. 300 ㎳) between pronouncing two successive word</a:t>
            </a:r>
          </a:p>
          <a:p>
            <a:pPr lvl="1"/>
            <a:r>
              <a:rPr lang="en-US" altLang="ko-KR" dirty="0" err="1" smtClean="0"/>
              <a:t>WiHear</a:t>
            </a:r>
            <a:r>
              <a:rPr lang="en-US" altLang="ko-KR" dirty="0" smtClean="0"/>
              <a:t> detects the silent interval to separate words apart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D8838-C076-4C7F-A2F5-5878F01D2AC7}" type="datetime1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02DF1-8161-4059-876B-35A7D3A9AD93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807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Feature Extraction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Apply a Multi-Cluster Feature  Selection (MCFS) scheme</a:t>
            </a:r>
          </a:p>
          <a:p>
            <a:pPr lvl="1"/>
            <a:r>
              <a:rPr lang="en-US" altLang="ko-KR" dirty="0" smtClean="0"/>
              <a:t>To extract representative features from wavelet profiles to reduce the quantity of sub-waveforms</a:t>
            </a:r>
          </a:p>
        </p:txBody>
      </p:sp>
      <p:pic>
        <p:nvPicPr>
          <p:cNvPr id="4" name="그림 3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533" y="2301766"/>
            <a:ext cx="3977581" cy="4556234"/>
          </a:xfrm>
          <a:prstGeom prst="rect">
            <a:avLst/>
          </a:prstGeom>
        </p:spPr>
      </p:pic>
      <p:pic>
        <p:nvPicPr>
          <p:cNvPr id="5" name="그림 4" descr="화면 캡처">
            <a:hlinkClick r:id="" action="ppaction://noaction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5242" y="2063016"/>
            <a:ext cx="3845430" cy="4794984"/>
          </a:xfrm>
          <a:prstGeom prst="rect">
            <a:avLst/>
          </a:prstGeom>
        </p:spPr>
      </p:pic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F3A9D-EAFA-4BD1-B872-300E19E1722F}" type="datetime1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02DF1-8161-4059-876B-35A7D3A9AD93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184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Classification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For a specific individual, his speed and rhythm of </a:t>
            </a:r>
            <a:r>
              <a:rPr lang="en-US" altLang="ko-KR" dirty="0" smtClean="0"/>
              <a:t>speaking each </a:t>
            </a:r>
            <a:r>
              <a:rPr lang="en-US" altLang="ko-KR" dirty="0"/>
              <a:t>word share similar </a:t>
            </a:r>
            <a:r>
              <a:rPr lang="en-US" altLang="ko-KR" dirty="0" smtClean="0"/>
              <a:t>patterns.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Thus, </a:t>
            </a:r>
            <a:r>
              <a:rPr lang="en-US" altLang="ko-KR" dirty="0" err="1" smtClean="0"/>
              <a:t>WiHear</a:t>
            </a:r>
            <a:r>
              <a:rPr lang="en-US" altLang="ko-KR" dirty="0" smtClean="0"/>
              <a:t> can directly compare </a:t>
            </a:r>
            <a:r>
              <a:rPr lang="en-US" altLang="ko-KR" dirty="0"/>
              <a:t>the similarity of the current signals and </a:t>
            </a:r>
            <a:r>
              <a:rPr lang="en-US" altLang="ko-KR" dirty="0" smtClean="0"/>
              <a:t>previously sampled </a:t>
            </a:r>
            <a:r>
              <a:rPr lang="en-US" altLang="ko-KR" dirty="0"/>
              <a:t>ones by generalized least squares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0C2F7-B853-4A08-ABF3-FF3504DE1034}" type="datetime1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02DF1-8161-4059-876B-35A7D3A9AD93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0311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Context-based Error Correction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Since </a:t>
            </a:r>
            <a:r>
              <a:rPr lang="en-US" altLang="ko-KR" dirty="0"/>
              <a:t>the pronunciations spoken are correlated</a:t>
            </a:r>
            <a:r>
              <a:rPr lang="en-US" altLang="ko-KR" dirty="0" smtClean="0"/>
              <a:t>, it is possible to </a:t>
            </a:r>
            <a:r>
              <a:rPr lang="en-US" altLang="ko-KR" dirty="0"/>
              <a:t>leverage context-aware approaches </a:t>
            </a:r>
            <a:r>
              <a:rPr lang="en-US" altLang="ko-KR" dirty="0" smtClean="0"/>
              <a:t>widely used </a:t>
            </a:r>
            <a:r>
              <a:rPr lang="en-US" altLang="ko-KR" dirty="0"/>
              <a:t>in automatic speech </a:t>
            </a:r>
            <a:r>
              <a:rPr lang="en-US" altLang="ko-KR" dirty="0" smtClean="0"/>
              <a:t>recognition to </a:t>
            </a:r>
            <a:r>
              <a:rPr lang="en-US" altLang="ko-KR" dirty="0"/>
              <a:t>improve </a:t>
            </a:r>
            <a:r>
              <a:rPr lang="en-US" altLang="ko-KR" dirty="0" smtClean="0"/>
              <a:t>recognition accuracy</a:t>
            </a:r>
          </a:p>
          <a:p>
            <a:endParaRPr lang="en-US" altLang="ko-KR" dirty="0"/>
          </a:p>
          <a:p>
            <a:r>
              <a:rPr lang="en-US" altLang="ko-KR" dirty="0"/>
              <a:t>Ex) when </a:t>
            </a:r>
            <a:r>
              <a:rPr lang="en-US" altLang="ko-KR" dirty="0" err="1"/>
              <a:t>WiHear</a:t>
            </a:r>
            <a:r>
              <a:rPr lang="en-US" altLang="ko-KR" dirty="0"/>
              <a:t> </a:t>
            </a:r>
            <a:r>
              <a:rPr lang="en-US" altLang="ko-KR" dirty="0" smtClean="0"/>
              <a:t>detects “</a:t>
            </a:r>
            <a:r>
              <a:rPr lang="en-US" altLang="ko-KR" dirty="0"/>
              <a:t>you” and “ride”, if the next word is “horse”, </a:t>
            </a:r>
            <a:r>
              <a:rPr lang="en-US" altLang="ko-KR" dirty="0" err="1"/>
              <a:t>WiHear</a:t>
            </a:r>
            <a:r>
              <a:rPr lang="en-US" altLang="ko-KR" dirty="0"/>
              <a:t> </a:t>
            </a:r>
            <a:r>
              <a:rPr lang="en-US" altLang="ko-KR" dirty="0" smtClean="0"/>
              <a:t>can automatically </a:t>
            </a:r>
            <a:r>
              <a:rPr lang="en-US" altLang="ko-KR" dirty="0"/>
              <a:t>distinguish and recognize “horse” instead </a:t>
            </a:r>
            <a:r>
              <a:rPr lang="en-US" altLang="ko-KR" dirty="0" smtClean="0"/>
              <a:t>of “</a:t>
            </a:r>
            <a:r>
              <a:rPr lang="en-US" altLang="ko-KR" dirty="0"/>
              <a:t>house</a:t>
            </a:r>
            <a:r>
              <a:rPr lang="en-US" altLang="ko-KR" dirty="0" smtClean="0"/>
              <a:t>”</a:t>
            </a:r>
          </a:p>
          <a:p>
            <a:endParaRPr lang="en-US" altLang="ko-KR" dirty="0"/>
          </a:p>
          <a:p>
            <a:r>
              <a:rPr lang="en-US" altLang="ko-KR" dirty="0"/>
              <a:t>Therefore, </a:t>
            </a:r>
            <a:r>
              <a:rPr lang="en-US" altLang="ko-KR" dirty="0" smtClean="0"/>
              <a:t>use context-based error correction to further enhance our lip </a:t>
            </a:r>
            <a:r>
              <a:rPr lang="en-US" altLang="ko-KR" dirty="0"/>
              <a:t>reading </a:t>
            </a:r>
            <a:r>
              <a:rPr lang="en-US" altLang="ko-KR" dirty="0" smtClean="0"/>
              <a:t>recognition</a:t>
            </a:r>
          </a:p>
          <a:p>
            <a:pPr lvl="1"/>
            <a:r>
              <a:rPr lang="en-US" altLang="ko-KR" dirty="0" smtClean="0"/>
              <a:t>After </a:t>
            </a:r>
            <a:r>
              <a:rPr lang="en-US" altLang="ko-KR" dirty="0"/>
              <a:t>applying machine learning for classification of signal reflections and mapping to their corresponding mouth </a:t>
            </a:r>
            <a:r>
              <a:rPr lang="en-US" altLang="ko-KR" dirty="0" smtClean="0"/>
              <a:t>motions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BD534-01A6-4D28-8BCF-51BF7BB3643F}" type="datetime1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02DF1-8161-4059-876B-35A7D3A9AD93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563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868" y="2926694"/>
            <a:ext cx="5257478" cy="3716794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Extending to Multiple Targets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err="1" smtClean="0"/>
              <a:t>WiHear’s</a:t>
            </a:r>
            <a:r>
              <a:rPr lang="en-US" altLang="ko-KR" dirty="0" smtClean="0"/>
              <a:t> multi-antenna receiver can detect multiple target’s talks simultaneously by leveraging spatial diversity in MIMO system</a:t>
            </a:r>
          </a:p>
          <a:p>
            <a:pPr lvl="1"/>
            <a:r>
              <a:rPr lang="en-US" altLang="ko-KR" dirty="0" smtClean="0"/>
              <a:t>However, there are limited due to additional power consumption of multiple RF link and physical sizes of multiple antennas</a:t>
            </a:r>
          </a:p>
          <a:p>
            <a:pPr lvl="1"/>
            <a:endParaRPr lang="en-US" altLang="ko-KR" dirty="0"/>
          </a:p>
          <a:p>
            <a:r>
              <a:rPr lang="en-US" altLang="ko-KR" dirty="0" err="1" smtClean="0"/>
              <a:t>ZigZag</a:t>
            </a:r>
            <a:r>
              <a:rPr lang="en-US" altLang="ko-KR" dirty="0" smtClean="0"/>
              <a:t> Cancelation</a:t>
            </a:r>
          </a:p>
          <a:p>
            <a:pPr lvl="1"/>
            <a:r>
              <a:rPr lang="en-US" altLang="ko-KR" dirty="0" smtClean="0"/>
              <a:t>To support multiple talk with only one receiving antenna</a:t>
            </a:r>
          </a:p>
          <a:p>
            <a:pPr lvl="1"/>
            <a:endParaRPr lang="ko-KR" alt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A0EC3-D4A7-4060-A043-BCA5BBB554AB}" type="datetime1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02DF1-8161-4059-876B-35A7D3A9AD93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4182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4800" dirty="0" smtClean="0"/>
              <a:t>Implementation and Evaluation</a:t>
            </a:r>
            <a:br>
              <a:rPr lang="en-US" altLang="ko-KR" sz="4800" dirty="0" smtClean="0"/>
            </a:br>
            <a:endParaRPr lang="en-US" altLang="ko-KR" sz="4800" dirty="0"/>
          </a:p>
        </p:txBody>
      </p:sp>
      <p:sp>
        <p:nvSpPr>
          <p:cNvPr id="3" name="내용 개체 틀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Hardware </a:t>
            </a:r>
            <a:r>
              <a:rPr lang="en-US" altLang="ko-KR" dirty="0" err="1" smtClean="0"/>
              <a:t>Testbed</a:t>
            </a:r>
            <a:endParaRPr lang="en-US" altLang="ko-KR" dirty="0" smtClean="0"/>
          </a:p>
          <a:p>
            <a:r>
              <a:rPr lang="en-US" altLang="ko-KR" dirty="0"/>
              <a:t>Experimental </a:t>
            </a:r>
            <a:r>
              <a:rPr lang="en-US" altLang="ko-KR" dirty="0" smtClean="0"/>
              <a:t>Scenarios</a:t>
            </a:r>
          </a:p>
          <a:p>
            <a:r>
              <a:rPr lang="en-US" altLang="ko-KR" dirty="0"/>
              <a:t>Lip Reading </a:t>
            </a:r>
            <a:r>
              <a:rPr lang="en-US" altLang="ko-KR" dirty="0" smtClean="0"/>
              <a:t>Vocabulary</a:t>
            </a:r>
          </a:p>
          <a:p>
            <a:r>
              <a:rPr lang="en-US" altLang="ko-KR" dirty="0" smtClean="0"/>
              <a:t>Results</a:t>
            </a:r>
            <a:endParaRPr lang="ko-KR" altLang="en-US" dirty="0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C49D-420E-408B-AA0A-6D4A68A5865B}" type="datetime1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02DF1-8161-4059-876B-35A7D3A9AD93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8789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Hardware </a:t>
            </a:r>
            <a:r>
              <a:rPr lang="en-US" altLang="ko-KR" dirty="0" err="1" smtClean="0"/>
              <a:t>Testbed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Transmitter</a:t>
            </a:r>
          </a:p>
          <a:p>
            <a:pPr lvl="1"/>
            <a:r>
              <a:rPr lang="en-US" altLang="ko-KR" dirty="0"/>
              <a:t>TP-LINK TL-WDR4300 wireless </a:t>
            </a:r>
            <a:r>
              <a:rPr lang="en-US" altLang="ko-KR" dirty="0" smtClean="0"/>
              <a:t>router</a:t>
            </a:r>
          </a:p>
          <a:p>
            <a:pPr lvl="1"/>
            <a:r>
              <a:rPr lang="en-US" altLang="ko-KR" dirty="0" smtClean="0"/>
              <a:t>Possesses directional </a:t>
            </a:r>
            <a:r>
              <a:rPr lang="en-US" altLang="ko-KR" dirty="0"/>
              <a:t>antennas TL-ANT2406A and operates in </a:t>
            </a:r>
            <a:r>
              <a:rPr lang="en-US" altLang="ko-KR" dirty="0" smtClean="0"/>
              <a:t>IEEE 802.11n </a:t>
            </a:r>
            <a:r>
              <a:rPr lang="en-US" altLang="ko-KR" dirty="0"/>
              <a:t>AP mode at 2.4GHz</a:t>
            </a:r>
          </a:p>
          <a:p>
            <a:r>
              <a:rPr lang="en-US" altLang="ko-KR" dirty="0" smtClean="0"/>
              <a:t>Receiver</a:t>
            </a:r>
          </a:p>
          <a:p>
            <a:pPr lvl="1"/>
            <a:r>
              <a:rPr lang="en-US" altLang="ko-KR" dirty="0"/>
              <a:t>a 3.20GHz Intel(R) Pentium 4 CPU </a:t>
            </a:r>
            <a:r>
              <a:rPr lang="en-US" altLang="ko-KR" dirty="0" smtClean="0"/>
              <a:t>2GB RAM </a:t>
            </a:r>
            <a:r>
              <a:rPr lang="en-US" altLang="ko-KR" dirty="0"/>
              <a:t>desktop equipped with Intel 5300 NIC (Network </a:t>
            </a:r>
            <a:r>
              <a:rPr lang="en-US" altLang="ko-KR" dirty="0" smtClean="0"/>
              <a:t>Interface Controller)</a:t>
            </a:r>
          </a:p>
          <a:p>
            <a:pPr lvl="1"/>
            <a:r>
              <a:rPr lang="en-US" altLang="ko-KR" dirty="0" smtClean="0"/>
              <a:t>Has </a:t>
            </a:r>
            <a:r>
              <a:rPr lang="en-US" altLang="ko-KR" dirty="0"/>
              <a:t>3 </a:t>
            </a:r>
            <a:r>
              <a:rPr lang="en-US" altLang="ko-KR" dirty="0" smtClean="0"/>
              <a:t>working antennas</a:t>
            </a:r>
            <a:endParaRPr lang="en-US" altLang="ko-KR" dirty="0"/>
          </a:p>
          <a:p>
            <a:pPr lvl="1"/>
            <a:r>
              <a:rPr lang="en-US" altLang="ko-KR" dirty="0"/>
              <a:t>During the </a:t>
            </a:r>
            <a:r>
              <a:rPr lang="en-US" altLang="ko-KR" dirty="0" smtClean="0"/>
              <a:t>measurement, </a:t>
            </a:r>
            <a:r>
              <a:rPr lang="en-US" altLang="ko-KR" dirty="0"/>
              <a:t>the receiver </a:t>
            </a:r>
            <a:r>
              <a:rPr lang="en-US" altLang="ko-KR" dirty="0" smtClean="0"/>
              <a:t>continuously pings </a:t>
            </a:r>
            <a:r>
              <a:rPr lang="en-US" altLang="ko-KR" dirty="0"/>
              <a:t>packets from the AP at the rate of 100 </a:t>
            </a:r>
            <a:r>
              <a:rPr lang="en-US" altLang="ko-KR" dirty="0" smtClean="0"/>
              <a:t>packets per </a:t>
            </a:r>
            <a:r>
              <a:rPr lang="en-US" altLang="ko-KR" dirty="0"/>
              <a:t>second </a:t>
            </a:r>
            <a:r>
              <a:rPr lang="en-US" altLang="ko-KR" dirty="0" smtClean="0"/>
              <a:t>and collects </a:t>
            </a:r>
            <a:r>
              <a:rPr lang="en-US" altLang="ko-KR" dirty="0"/>
              <a:t>CSIs for 1 minute during </a:t>
            </a:r>
            <a:r>
              <a:rPr lang="en-US" altLang="ko-KR" dirty="0" smtClean="0"/>
              <a:t>each measurement</a:t>
            </a:r>
          </a:p>
          <a:p>
            <a:r>
              <a:rPr lang="en-US" altLang="ko-KR" dirty="0" smtClean="0"/>
              <a:t>Use </a:t>
            </a:r>
            <a:r>
              <a:rPr lang="en-US" altLang="ko-KR" dirty="0" err="1"/>
              <a:t>GNURadio</a:t>
            </a:r>
            <a:r>
              <a:rPr lang="en-US" altLang="ko-KR" dirty="0"/>
              <a:t> </a:t>
            </a:r>
            <a:r>
              <a:rPr lang="en-US" altLang="ko-KR" dirty="0" smtClean="0"/>
              <a:t>software platform</a:t>
            </a:r>
          </a:p>
          <a:p>
            <a:pPr lvl="1"/>
            <a:r>
              <a:rPr lang="en-US" altLang="ko-KR" dirty="0"/>
              <a:t>For USRP </a:t>
            </a:r>
            <a:r>
              <a:rPr lang="en-US" altLang="ko-KR" dirty="0" smtClean="0"/>
              <a:t>implementation</a:t>
            </a:r>
          </a:p>
          <a:p>
            <a:pPr lvl="1"/>
            <a:r>
              <a:rPr lang="en-US" altLang="ko-KR" dirty="0" smtClean="0"/>
              <a:t>implement </a:t>
            </a:r>
            <a:r>
              <a:rPr lang="en-US" altLang="ko-KR" dirty="0" err="1" smtClean="0"/>
              <a:t>WiHear</a:t>
            </a:r>
            <a:r>
              <a:rPr lang="en-US" altLang="ko-KR" dirty="0" smtClean="0"/>
              <a:t> into a 2</a:t>
            </a:r>
            <a:r>
              <a:rPr lang="en-US" altLang="ko-KR" i="1" dirty="0" smtClean="0"/>
              <a:t>×</a:t>
            </a:r>
            <a:r>
              <a:rPr lang="en-US" altLang="ko-KR" dirty="0"/>
              <a:t>2 MU-MIMO system with 4 USRP </a:t>
            </a:r>
            <a:r>
              <a:rPr lang="en-US" altLang="ko-KR" dirty="0" smtClean="0"/>
              <a:t>N210 boards </a:t>
            </a:r>
            <a:r>
              <a:rPr lang="en-US" altLang="ko-KR" dirty="0"/>
              <a:t>and XCVR2450 </a:t>
            </a:r>
            <a:r>
              <a:rPr lang="en-US" altLang="ko-KR" dirty="0" err="1"/>
              <a:t>daughterboards</a:t>
            </a:r>
            <a:r>
              <a:rPr lang="en-US" altLang="ko-KR" dirty="0" smtClean="0"/>
              <a:t>, which </a:t>
            </a:r>
            <a:r>
              <a:rPr lang="en-US" altLang="ko-KR" dirty="0"/>
              <a:t>operate in the 2.4GHz range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D15C8-5BC5-4B8C-BE45-1FBE4345D343}" type="datetime1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02DF1-8161-4059-876B-35A7D3A9AD93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499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Experimental Scenarios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>
              <a:xfrm>
                <a:off x="432518" y="1191986"/>
                <a:ext cx="5236779" cy="4984977"/>
              </a:xfrm>
            </p:spPr>
            <p:txBody>
              <a:bodyPr/>
              <a:lstStyle/>
              <a:p>
                <a:r>
                  <a:rPr lang="en-US" altLang="ko-KR" dirty="0" smtClean="0"/>
                  <a:t>Conduct the measurement</a:t>
                </a:r>
              </a:p>
              <a:p>
                <a:pPr lvl="1"/>
                <a:r>
                  <a:rPr lang="en-US" altLang="ko-KR" dirty="0" smtClean="0"/>
                  <a:t>in a typical office environment</a:t>
                </a:r>
              </a:p>
              <a:p>
                <a:pPr lvl="1"/>
                <a:r>
                  <a:rPr lang="en-US" altLang="ko-KR" dirty="0"/>
                  <a:t>w</a:t>
                </a:r>
                <a:r>
                  <a:rPr lang="en-US" altLang="ko-KR" dirty="0" smtClean="0"/>
                  <a:t>ith 4 people (1 female and 3 males)</a:t>
                </a:r>
              </a:p>
              <a:p>
                <a:pPr lvl="1"/>
                <a:r>
                  <a:rPr lang="en-US" altLang="ko-KR" dirty="0"/>
                  <a:t>i</a:t>
                </a:r>
                <a:r>
                  <a:rPr lang="en-US" altLang="ko-KR" dirty="0" smtClean="0"/>
                  <a:t>n a relatively open lobby area covering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 ×16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</m:oMath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32518" y="1191986"/>
                <a:ext cx="5236779" cy="4984977"/>
              </a:xfrm>
              <a:blipFill rotWithShape="0">
                <a:blip r:embed="rId3"/>
                <a:stretch>
                  <a:fillRect l="-1048" t="-1346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그림 5" descr="화면 캡처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34" y="3037485"/>
            <a:ext cx="4831097" cy="3568257"/>
          </a:xfrm>
          <a:prstGeom prst="rect">
            <a:avLst/>
          </a:prstGeom>
        </p:spPr>
      </p:pic>
      <p:pic>
        <p:nvPicPr>
          <p:cNvPr id="7" name="그림 6" descr="화면 캡처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297" y="3287992"/>
            <a:ext cx="6209290" cy="3317750"/>
          </a:xfrm>
          <a:prstGeom prst="rect">
            <a:avLst/>
          </a:prstGeom>
        </p:spPr>
      </p:pic>
      <p:sp>
        <p:nvSpPr>
          <p:cNvPr id="9" name="내용 개체 틀 2"/>
          <p:cNvSpPr txBox="1">
            <a:spLocks/>
          </p:cNvSpPr>
          <p:nvPr/>
        </p:nvSpPr>
        <p:spPr>
          <a:xfrm>
            <a:off x="5669297" y="1191985"/>
            <a:ext cx="5236779" cy="4984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Figure 8: Experimental scenarios layouts. (a) </a:t>
            </a:r>
            <a:r>
              <a:rPr lang="en-US" altLang="ko-KR" dirty="0" smtClean="0"/>
              <a:t>line of-sight</a:t>
            </a:r>
            <a:br>
              <a:rPr lang="en-US" altLang="ko-KR" dirty="0" smtClean="0"/>
            </a:br>
            <a:r>
              <a:rPr lang="en-US" altLang="ko-KR" dirty="0" smtClean="0"/>
              <a:t>(b</a:t>
            </a:r>
            <a:r>
              <a:rPr lang="en-US" altLang="ko-KR" dirty="0"/>
              <a:t>) </a:t>
            </a:r>
            <a:r>
              <a:rPr lang="en-US" altLang="ko-KR" dirty="0" smtClean="0"/>
              <a:t>non-line-of-sight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 smtClean="0"/>
              <a:t>(c</a:t>
            </a:r>
            <a:r>
              <a:rPr lang="en-US" altLang="ko-KR" dirty="0"/>
              <a:t>) through wall </a:t>
            </a:r>
            <a:r>
              <a:rPr lang="en-US" altLang="ko-KR" dirty="0" err="1" smtClean="0"/>
              <a:t>Tx</a:t>
            </a:r>
            <a:r>
              <a:rPr lang="en-US" altLang="ko-KR" dirty="0" smtClean="0"/>
              <a:t> side</a:t>
            </a:r>
            <a:br>
              <a:rPr lang="en-US" altLang="ko-KR" dirty="0" smtClean="0"/>
            </a:br>
            <a:r>
              <a:rPr lang="en-US" altLang="ko-KR" dirty="0" smtClean="0"/>
              <a:t>(d</a:t>
            </a:r>
            <a:r>
              <a:rPr lang="en-US" altLang="ko-KR" dirty="0"/>
              <a:t>) through wall Rx </a:t>
            </a:r>
            <a:r>
              <a:rPr lang="en-US" altLang="ko-KR" dirty="0" smtClean="0"/>
              <a:t>side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 smtClean="0"/>
              <a:t>(e</a:t>
            </a:r>
            <a:r>
              <a:rPr lang="en-US" altLang="ko-KR" dirty="0"/>
              <a:t>) multiple </a:t>
            </a:r>
            <a:r>
              <a:rPr lang="en-US" altLang="ko-KR" dirty="0" smtClean="0"/>
              <a:t>Rx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 smtClean="0"/>
              <a:t>(f) multiple </a:t>
            </a:r>
            <a:r>
              <a:rPr lang="en-US" altLang="ko-KR" dirty="0"/>
              <a:t>link pairs.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78120-EC67-48CA-9D95-DC3D5AA1639B}" type="datetime1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02DF1-8161-4059-876B-35A7D3A9AD93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575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Lip Reading Vocabulary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The vocabulary </a:t>
            </a:r>
            <a:r>
              <a:rPr lang="en-US" altLang="ko-KR" dirty="0" smtClean="0"/>
              <a:t>list that </a:t>
            </a:r>
            <a:r>
              <a:rPr lang="en-US" altLang="ko-KR" dirty="0" err="1"/>
              <a:t>WiHear</a:t>
            </a:r>
            <a:r>
              <a:rPr lang="en-US" altLang="ko-KR" dirty="0"/>
              <a:t> can currently </a:t>
            </a:r>
            <a:r>
              <a:rPr lang="en-US" altLang="ko-KR" dirty="0" smtClean="0"/>
              <a:t>recognized</a:t>
            </a:r>
          </a:p>
          <a:p>
            <a:pPr lvl="1"/>
            <a:r>
              <a:rPr lang="en-US" altLang="ko-KR" dirty="0" smtClean="0"/>
              <a:t>It includes </a:t>
            </a:r>
            <a:r>
              <a:rPr lang="en-US" altLang="ko-KR" dirty="0"/>
              <a:t>14 syllables and 33 words.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Syllables:</a:t>
            </a:r>
          </a:p>
          <a:p>
            <a:pPr lvl="1"/>
            <a:r>
              <a:rPr lang="pl-PL" altLang="ko-KR" dirty="0"/>
              <a:t>[æ], [e], [i], [u], [s], [l], [m], [h], [v], [O], [w], [b</a:t>
            </a:r>
            <a:r>
              <a:rPr lang="pl-PL" altLang="ko-KR" dirty="0" smtClean="0"/>
              <a:t>],</a:t>
            </a:r>
            <a:r>
              <a:rPr lang="en-US" altLang="ko-KR" dirty="0" smtClean="0"/>
              <a:t> </a:t>
            </a:r>
            <a:r>
              <a:rPr lang="pl-PL" altLang="ko-KR" dirty="0" smtClean="0"/>
              <a:t>[</a:t>
            </a:r>
            <a:r>
              <a:rPr lang="pl-PL" altLang="ko-KR" dirty="0"/>
              <a:t>j], [S</a:t>
            </a:r>
            <a:r>
              <a:rPr lang="pl-PL" altLang="ko-KR" dirty="0" smtClean="0"/>
              <a:t>]</a:t>
            </a:r>
            <a:endParaRPr lang="en-US" altLang="ko-KR" dirty="0" smtClean="0"/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Words:</a:t>
            </a:r>
          </a:p>
          <a:p>
            <a:pPr lvl="1"/>
            <a:r>
              <a:rPr lang="en-US" altLang="ko-KR" dirty="0" smtClean="0"/>
              <a:t>see</a:t>
            </a:r>
            <a:r>
              <a:rPr lang="en-US" altLang="ko-KR" dirty="0"/>
              <a:t>, good, how, are, you, fine, look, open, is, the</a:t>
            </a:r>
            <a:r>
              <a:rPr lang="en-US" altLang="ko-KR" dirty="0" smtClean="0"/>
              <a:t>, door</a:t>
            </a:r>
            <a:r>
              <a:rPr lang="en-US" altLang="ko-KR" dirty="0"/>
              <a:t>, thank, boy, any, show, dog, bird, cat, zoo, yes, meet</a:t>
            </a:r>
            <a:r>
              <a:rPr lang="en-US" altLang="ko-KR" dirty="0" smtClean="0"/>
              <a:t>, some</a:t>
            </a:r>
            <a:r>
              <a:rPr lang="en-US" altLang="ko-KR" dirty="0"/>
              <a:t>, watch, horse, sing, play, dance, lady, ride, today, like</a:t>
            </a:r>
            <a:r>
              <a:rPr lang="en-US" altLang="ko-KR" dirty="0" smtClean="0"/>
              <a:t>, he</a:t>
            </a:r>
            <a:r>
              <a:rPr lang="en-US" altLang="ko-KR" dirty="0"/>
              <a:t>, she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C6907-30A3-419F-BA22-14194E848B62}" type="datetime1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02DF1-8161-4059-876B-35A7D3A9AD93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9287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203249" y="2335435"/>
            <a:ext cx="4507901" cy="258532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dirty="0"/>
              <a:t>Automatic segmentation accuracy </a:t>
            </a:r>
            <a:r>
              <a:rPr lang="en-US" altLang="ko-KR" dirty="0" smtClean="0"/>
              <a:t>for</a:t>
            </a:r>
          </a:p>
          <a:p>
            <a:r>
              <a:rPr lang="en-US" altLang="ko-KR" dirty="0" smtClean="0"/>
              <a:t> </a:t>
            </a:r>
            <a:endParaRPr lang="en-US" altLang="ko-KR" dirty="0"/>
          </a:p>
          <a:p>
            <a:pPr marL="342900" indent="-342900">
              <a:buFont typeface="+mj-lt"/>
              <a:buAutoNum type="alphaLcPeriod"/>
            </a:pPr>
            <a:r>
              <a:rPr lang="en-US" altLang="ko-KR" dirty="0" smtClean="0">
                <a:solidFill>
                  <a:srgbClr val="0070C0"/>
                </a:solidFill>
              </a:rPr>
              <a:t>Inner-word</a:t>
            </a:r>
            <a:r>
              <a:rPr lang="en-US" altLang="ko-KR" dirty="0" smtClean="0"/>
              <a:t> segmentation</a:t>
            </a:r>
            <a:br>
              <a:rPr lang="en-US" altLang="ko-KR" dirty="0" smtClean="0"/>
            </a:br>
            <a:r>
              <a:rPr lang="en-US" altLang="ko-KR" dirty="0" smtClean="0"/>
              <a:t>		on </a:t>
            </a:r>
            <a:r>
              <a:rPr lang="en-US" altLang="ko-KR" dirty="0">
                <a:solidFill>
                  <a:srgbClr val="FFC000"/>
                </a:solidFill>
              </a:rPr>
              <a:t>commercial devices</a:t>
            </a:r>
            <a:r>
              <a:rPr lang="en-US" altLang="ko-KR" dirty="0"/>
              <a:t> </a:t>
            </a:r>
          </a:p>
          <a:p>
            <a:pPr marL="342900" indent="-342900">
              <a:buFont typeface="+mj-lt"/>
              <a:buAutoNum type="alphaLcPeriod"/>
            </a:pPr>
            <a:r>
              <a:rPr lang="en-US" altLang="ko-KR" dirty="0" smtClean="0">
                <a:solidFill>
                  <a:srgbClr val="00B050"/>
                </a:solidFill>
              </a:rPr>
              <a:t>Inter-word</a:t>
            </a:r>
            <a:r>
              <a:rPr lang="en-US" altLang="ko-KR" dirty="0" smtClean="0"/>
              <a:t> segmentation</a:t>
            </a:r>
            <a:br>
              <a:rPr lang="en-US" altLang="ko-KR" dirty="0" smtClean="0"/>
            </a:br>
            <a:r>
              <a:rPr lang="en-US" altLang="ko-KR" dirty="0" smtClean="0"/>
              <a:t>		on </a:t>
            </a:r>
            <a:r>
              <a:rPr lang="en-US" altLang="ko-KR" dirty="0">
                <a:solidFill>
                  <a:srgbClr val="FFC000"/>
                </a:solidFill>
              </a:rPr>
              <a:t>commercial devices</a:t>
            </a:r>
            <a:r>
              <a:rPr lang="en-US" altLang="ko-KR" dirty="0"/>
              <a:t> </a:t>
            </a:r>
          </a:p>
          <a:p>
            <a:pPr marL="342900" indent="-342900">
              <a:buFont typeface="+mj-lt"/>
              <a:buAutoNum type="alphaLcPeriod"/>
            </a:pPr>
            <a:r>
              <a:rPr lang="en-US" altLang="ko-KR" dirty="0" smtClean="0">
                <a:solidFill>
                  <a:srgbClr val="0070C0"/>
                </a:solidFill>
              </a:rPr>
              <a:t>Inner-word</a:t>
            </a:r>
            <a:r>
              <a:rPr lang="en-US" altLang="ko-KR" dirty="0" smtClean="0"/>
              <a:t> </a:t>
            </a:r>
            <a:r>
              <a:rPr lang="en-US" altLang="ko-KR" dirty="0"/>
              <a:t>segmentation on </a:t>
            </a:r>
            <a:r>
              <a:rPr lang="en-US" altLang="ko-KR" dirty="0">
                <a:solidFill>
                  <a:srgbClr val="C00000"/>
                </a:solidFill>
              </a:rPr>
              <a:t>USRP</a:t>
            </a:r>
          </a:p>
          <a:p>
            <a:pPr marL="342900" indent="-342900">
              <a:buFont typeface="+mj-lt"/>
              <a:buAutoNum type="alphaLcPeriod"/>
            </a:pPr>
            <a:r>
              <a:rPr lang="en-US" altLang="ko-KR" dirty="0" smtClean="0">
                <a:solidFill>
                  <a:srgbClr val="00B050"/>
                </a:solidFill>
              </a:rPr>
              <a:t>Inter-word</a:t>
            </a:r>
            <a:r>
              <a:rPr lang="en-US" altLang="ko-KR" dirty="0" smtClean="0"/>
              <a:t> </a:t>
            </a:r>
            <a:r>
              <a:rPr lang="en-US" altLang="ko-KR" dirty="0"/>
              <a:t>segmentation on </a:t>
            </a:r>
            <a:r>
              <a:rPr lang="en-US" altLang="ko-KR" dirty="0">
                <a:solidFill>
                  <a:srgbClr val="C00000"/>
                </a:solidFill>
              </a:rPr>
              <a:t>USRP</a:t>
            </a:r>
          </a:p>
          <a:p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Automatic Segmentation Accuracy</a:t>
            </a:r>
            <a:endParaRPr lang="ko-KR" altLang="en-US" dirty="0"/>
          </a:p>
        </p:txBody>
      </p:sp>
      <p:pic>
        <p:nvPicPr>
          <p:cNvPr id="4" name="내용 개체 틀 3" descr="화면 캡처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79" y="1290912"/>
            <a:ext cx="6188240" cy="2792527"/>
          </a:xfrm>
        </p:spPr>
      </p:pic>
      <p:pic>
        <p:nvPicPr>
          <p:cNvPr id="5" name="그림 4" descr="화면 캡처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79" y="4025462"/>
            <a:ext cx="6188240" cy="2748455"/>
          </a:xfrm>
          <a:prstGeom prst="rect">
            <a:avLst/>
          </a:prstGeom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7E968-C87A-4760-B694-D3D32A9FD270}" type="datetime1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02DF1-8161-4059-876B-35A7D3A9AD93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178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Classification Accuracy</a:t>
            </a:r>
            <a:endParaRPr lang="ko-KR" altLang="en-US" dirty="0"/>
          </a:p>
        </p:txBody>
      </p:sp>
      <p:pic>
        <p:nvPicPr>
          <p:cNvPr id="4" name="내용 개체 틀 3" descr="화면 캡처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01676"/>
            <a:ext cx="4886231" cy="4154569"/>
          </a:xfrm>
        </p:spPr>
      </p:pic>
      <p:sp>
        <p:nvSpPr>
          <p:cNvPr id="5" name="TextBox 4"/>
          <p:cNvSpPr txBox="1"/>
          <p:nvPr/>
        </p:nvSpPr>
        <p:spPr>
          <a:xfrm>
            <a:off x="5803263" y="2410322"/>
            <a:ext cx="5779137" cy="206210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000" dirty="0" smtClean="0"/>
              <a:t>The main reasons are two-folds: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altLang="ko-KR" dirty="0" smtClean="0"/>
              <a:t>The </a:t>
            </a:r>
            <a:r>
              <a:rPr lang="en-US" altLang="ko-KR" dirty="0"/>
              <a:t>USRP N210 uses </a:t>
            </a:r>
            <a:r>
              <a:rPr lang="en-US" altLang="ko-KR" dirty="0" err="1"/>
              <a:t>omni</a:t>
            </a:r>
            <a:r>
              <a:rPr lang="en-US" altLang="ko-KR" dirty="0"/>
              <a:t>-directional </a:t>
            </a:r>
            <a:r>
              <a:rPr lang="en-US" altLang="ko-KR" dirty="0" smtClean="0"/>
              <a:t>antennas which </a:t>
            </a:r>
            <a:r>
              <a:rPr lang="en-US" altLang="ko-KR" dirty="0"/>
              <a:t>may introduce more irrelevant </a:t>
            </a:r>
            <a:r>
              <a:rPr lang="en-US" altLang="ko-KR" dirty="0" smtClean="0"/>
              <a:t>multipath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altLang="ko-KR" dirty="0"/>
              <a:t>the receiver of commercial Wi-Fi product has one more antenna</a:t>
            </a:r>
            <a:r>
              <a:rPr lang="en-US" altLang="ko-KR" dirty="0" smtClean="0"/>
              <a:t>, which </a:t>
            </a:r>
            <a:r>
              <a:rPr lang="en-US" altLang="ko-KR" dirty="0"/>
              <a:t>gives one more dimension of </a:t>
            </a:r>
            <a:r>
              <a:rPr lang="en-US" altLang="ko-KR" dirty="0" err="1" smtClean="0"/>
              <a:t>spacial</a:t>
            </a:r>
            <a:r>
              <a:rPr lang="en-US" altLang="ko-KR" dirty="0" smtClean="0"/>
              <a:t> </a:t>
            </a:r>
            <a:r>
              <a:rPr lang="en-US" altLang="ko-KR" dirty="0"/>
              <a:t>diversity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DA27B-81D4-40B0-9053-2670C0D4F254}" type="datetime1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02DF1-8161-4059-876B-35A7D3A9AD93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9550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Results about Performance</a:t>
            </a:r>
            <a:endParaRPr lang="ko-KR" altLang="en-US" dirty="0"/>
          </a:p>
        </p:txBody>
      </p:sp>
      <p:pic>
        <p:nvPicPr>
          <p:cNvPr id="5" name="그림 4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23" y="3905237"/>
            <a:ext cx="9861957" cy="2816130"/>
          </a:xfrm>
          <a:prstGeom prst="rect">
            <a:avLst/>
          </a:prstGeom>
        </p:spPr>
      </p:pic>
      <p:pic>
        <p:nvPicPr>
          <p:cNvPr id="7" name="내용 개체 틀 6" descr="화면 캡처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22" y="1086943"/>
            <a:ext cx="9605709" cy="2743723"/>
          </a:xfrm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5832D-5E25-4B71-A42A-E0D02DDEDD5C}" type="datetime1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02DF1-8161-4059-876B-35A7D3A9AD93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3879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This paper presents,</a:t>
            </a:r>
          </a:p>
          <a:p>
            <a:pPr lvl="1"/>
            <a:r>
              <a:rPr lang="en-US" altLang="ko-KR" dirty="0" err="1"/>
              <a:t>WiHear</a:t>
            </a:r>
            <a:r>
              <a:rPr lang="en-US" altLang="ko-KR" dirty="0"/>
              <a:t> is the 1st prototype in the world, trying to use Wi-Fi signal to sense and recognize human talks. </a:t>
            </a:r>
            <a:endParaRPr lang="en-US" altLang="ko-KR" dirty="0" smtClean="0"/>
          </a:p>
          <a:p>
            <a:pPr lvl="1"/>
            <a:endParaRPr lang="en-US" altLang="ko-KR" dirty="0"/>
          </a:p>
          <a:p>
            <a:pPr lvl="1"/>
            <a:r>
              <a:rPr lang="en-US" altLang="ko-KR" dirty="0" err="1" smtClean="0"/>
              <a:t>WiHear</a:t>
            </a:r>
            <a:r>
              <a:rPr lang="en-US" altLang="ko-KR" dirty="0" smtClean="0"/>
              <a:t> is compatible with existing Wi-Fi standards and can be extended easily to commercial Wi-Fi products.</a:t>
            </a:r>
          </a:p>
          <a:p>
            <a:pPr lvl="1"/>
            <a:endParaRPr lang="en-US" altLang="ko-KR" dirty="0" smtClean="0"/>
          </a:p>
          <a:p>
            <a:pPr lvl="1"/>
            <a:r>
              <a:rPr lang="en-US" altLang="ko-KR" dirty="0" err="1" smtClean="0"/>
              <a:t>WiHear</a:t>
            </a:r>
            <a:r>
              <a:rPr lang="en-US" altLang="ko-KR" dirty="0" smtClean="0"/>
              <a:t> may have many application scenarios.</a:t>
            </a:r>
          </a:p>
          <a:p>
            <a:pPr lvl="2"/>
            <a:r>
              <a:rPr lang="en-US" altLang="ko-KR" dirty="0"/>
              <a:t>H</a:t>
            </a:r>
            <a:r>
              <a:rPr lang="en-US" altLang="ko-KR" dirty="0" smtClean="0"/>
              <a:t>as the potential to “hear” people talks through walls and doors within the radio range</a:t>
            </a:r>
          </a:p>
          <a:p>
            <a:pPr lvl="2"/>
            <a:r>
              <a:rPr lang="en-US" altLang="ko-KR" dirty="0" smtClean="0"/>
              <a:t>Can get more complicated information from talks than gesture-based interfaces like Xbox Kinect</a:t>
            </a:r>
          </a:p>
          <a:p>
            <a:pPr lvl="2"/>
            <a:r>
              <a:rPr lang="en-US" altLang="ko-KR" dirty="0" smtClean="0"/>
              <a:t>Can help disabled people to conduct simple commands to devices with mouth movements instead of inconvenient body gestures</a:t>
            </a:r>
          </a:p>
          <a:p>
            <a:pPr lvl="2"/>
            <a:r>
              <a:rPr lang="en-US" altLang="ko-KR" dirty="0" smtClean="0"/>
              <a:t>Can be extend for motion detection on hands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D0013-9CEB-47BE-AF18-589A542C89D2}" type="datetime1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02DF1-8161-4059-876B-35A7D3A9AD93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298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3582</TotalTime>
  <Words>1452</Words>
  <Application>Microsoft Office PowerPoint</Application>
  <PresentationFormat>와이드스크린</PresentationFormat>
  <Paragraphs>238</Paragraphs>
  <Slides>25</Slides>
  <Notes>25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31" baseType="lpstr">
      <vt:lpstr>宋体</vt:lpstr>
      <vt:lpstr>맑은 고딕</vt:lpstr>
      <vt:lpstr>Arial</vt:lpstr>
      <vt:lpstr>Calibri</vt:lpstr>
      <vt:lpstr>Cambria Math</vt:lpstr>
      <vt:lpstr>Office 테마</vt:lpstr>
      <vt:lpstr>We Can Hear You with Wi-Fi! </vt:lpstr>
      <vt:lpstr>Contents</vt:lpstr>
      <vt:lpstr>Introduction</vt:lpstr>
      <vt:lpstr>Related Work</vt:lpstr>
      <vt:lpstr>Overview</vt:lpstr>
      <vt:lpstr>Detail the System Design Ⅰ </vt:lpstr>
      <vt:lpstr>Locating on Mouth</vt:lpstr>
      <vt:lpstr>Locating on Mouth</vt:lpstr>
      <vt:lpstr>Filtering Out-Band Interference</vt:lpstr>
      <vt:lpstr>Partial Multipath Removal</vt:lpstr>
      <vt:lpstr>Mouth Motion Profile Construction</vt:lpstr>
      <vt:lpstr>Detail the System Design Ⅱ </vt:lpstr>
      <vt:lpstr>Segmentation</vt:lpstr>
      <vt:lpstr>Feature Extraction</vt:lpstr>
      <vt:lpstr>Classification</vt:lpstr>
      <vt:lpstr>Context-based Error Correction</vt:lpstr>
      <vt:lpstr>Extending to Multiple Targets</vt:lpstr>
      <vt:lpstr>Implementation and Evaluation </vt:lpstr>
      <vt:lpstr>Hardware Testbed</vt:lpstr>
      <vt:lpstr>Experimental Scenarios</vt:lpstr>
      <vt:lpstr>Lip Reading Vocabulary</vt:lpstr>
      <vt:lpstr>Automatic Segmentation Accuracy</vt:lpstr>
      <vt:lpstr>Classification Accuracy</vt:lpstr>
      <vt:lpstr>Results about Performance</vt:lpstr>
      <vt:lpstr>Conclusion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 Can Hear You with Wi-Fi!</dc:title>
  <dc:creator>jihye</dc:creator>
  <cp:lastModifiedBy>jihye</cp:lastModifiedBy>
  <cp:revision>621</cp:revision>
  <cp:lastPrinted>2015-01-30T01:35:53Z</cp:lastPrinted>
  <dcterms:created xsi:type="dcterms:W3CDTF">2015-01-14T13:45:27Z</dcterms:created>
  <dcterms:modified xsi:type="dcterms:W3CDTF">2015-01-30T05:59:05Z</dcterms:modified>
</cp:coreProperties>
</file>