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5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9" r:id="rId3"/>
    <p:sldId id="258" r:id="rId4"/>
    <p:sldId id="260" r:id="rId5"/>
    <p:sldId id="261" r:id="rId6"/>
    <p:sldId id="274" r:id="rId7"/>
    <p:sldId id="264" r:id="rId8"/>
    <p:sldId id="276" r:id="rId9"/>
    <p:sldId id="266" r:id="rId10"/>
    <p:sldId id="277" r:id="rId11"/>
    <p:sldId id="265" r:id="rId12"/>
    <p:sldId id="278" r:id="rId13"/>
    <p:sldId id="279" r:id="rId14"/>
    <p:sldId id="268" r:id="rId15"/>
    <p:sldId id="283" r:id="rId16"/>
    <p:sldId id="284" r:id="rId17"/>
    <p:sldId id="272" r:id="rId18"/>
    <p:sldId id="285" r:id="rId19"/>
    <p:sldId id="286" r:id="rId20"/>
    <p:sldId id="287" r:id="rId21"/>
    <p:sldId id="288" r:id="rId22"/>
    <p:sldId id="271" r:id="rId23"/>
    <p:sldId id="273" r:id="rId24"/>
    <p:sldId id="280" r:id="rId25"/>
    <p:sldId id="281" r:id="rId26"/>
    <p:sldId id="282" r:id="rId27"/>
    <p:sldId id="289" r:id="rId28"/>
  </p:sldIdLst>
  <p:sldSz cx="12192000" cy="6858000"/>
  <p:notesSz cx="9271000" cy="6985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20" autoAdjust="0"/>
    <p:restoredTop sz="77354" autoAdjust="0"/>
  </p:normalViewPr>
  <p:slideViewPr>
    <p:cSldViewPr snapToGrid="0">
      <p:cViewPr varScale="1">
        <p:scale>
          <a:sx n="87" d="100"/>
          <a:sy n="87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17963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51450" y="0"/>
            <a:ext cx="4017963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A602C-65CE-4F2D-A73C-A6D63F35E573}" type="datetimeFigureOut">
              <a:rPr lang="en-US" smtClean="0"/>
              <a:t>12/4/2013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34163"/>
            <a:ext cx="4017963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51450" y="6634163"/>
            <a:ext cx="4017963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22EF45-9084-4876-BD43-A7CD11023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6564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17433" cy="350463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51422" y="0"/>
            <a:ext cx="4017433" cy="350463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r">
              <a:defRPr sz="1200"/>
            </a:lvl1pPr>
          </a:lstStyle>
          <a:p>
            <a:fld id="{E5AB5512-1794-4288-B0ED-DEA5013030ED}" type="datetimeFigureOut">
              <a:rPr lang="en-US" smtClean="0"/>
              <a:t>12/3/2013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0000" y="873125"/>
            <a:ext cx="4191000" cy="23574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85" tIns="46442" rIns="92885" bIns="4644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7100" y="3361531"/>
            <a:ext cx="7416800" cy="2750344"/>
          </a:xfrm>
          <a:prstGeom prst="rect">
            <a:avLst/>
          </a:prstGeom>
        </p:spPr>
        <p:txBody>
          <a:bodyPr vert="horz" lIns="92885" tIns="46442" rIns="92885" bIns="4644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34538"/>
            <a:ext cx="4017433" cy="350462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51422" y="6634538"/>
            <a:ext cx="4017433" cy="350462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r">
              <a:defRPr sz="1200"/>
            </a:lvl1pPr>
          </a:lstStyle>
          <a:p>
            <a:fld id="{974CCB84-940E-4433-8DBD-E2B0D1F4D0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93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195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712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56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246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Ad-supported applications, such as </a:t>
            </a:r>
            <a:r>
              <a:rPr lang="en-US" dirty="0" err="1"/>
              <a:t>AccuWeather</a:t>
            </a:r>
            <a:r>
              <a:rPr lang="en-US" dirty="0"/>
              <a:t> and Angry Birds, use advertisement libraries pro- vided by advertisement networks (AN) to fetch and display</a:t>
            </a:r>
          </a:p>
          <a:p>
            <a:r>
              <a:rPr lang="en-US" dirty="0"/>
              <a:t>advertisements. An individual application species the lay- out of an advertisement and supplies the relevant user con- texts, such as gender, age group, and keywords, using the</a:t>
            </a:r>
          </a:p>
          <a:p>
            <a:r>
              <a:rPr lang="en-US" dirty="0"/>
              <a:t>library. By interacting with the AN's servers, the advertisement library then retrieves and displays an ad that best matches the context and the AN's business interest.</a:t>
            </a:r>
          </a:p>
          <a:p>
            <a:endParaRPr lang="en-US" dirty="0"/>
          </a:p>
          <a:p>
            <a:r>
              <a:rPr lang="en-US" dirty="0"/>
              <a:t>App-Context –AN</a:t>
            </a:r>
          </a:p>
          <a:p>
            <a:r>
              <a:rPr lang="en-US" dirty="0"/>
              <a:t>AN-</a:t>
            </a:r>
            <a:r>
              <a:rPr lang="en-US" dirty="0" err="1"/>
              <a:t>Libery</a:t>
            </a:r>
            <a:r>
              <a:rPr lang="en-US" dirty="0"/>
              <a:t> – App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325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807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get an in-depth un-</a:t>
            </a:r>
            <a:r>
              <a:rPr lang="en-US" dirty="0" err="1"/>
              <a:t>derstanding</a:t>
            </a:r>
            <a:r>
              <a:rPr lang="en-US" dirty="0"/>
              <a:t> of average user behaviors and connectivity, we</a:t>
            </a:r>
          </a:p>
          <a:p>
            <a:r>
              <a:rPr lang="en-US" dirty="0"/>
              <a:t>analyze the mobile usage patterns of twenty users with an instrumented Android phone that monitored user activity and network connectivity for more than a month.</a:t>
            </a:r>
          </a:p>
          <a:p>
            <a:endParaRPr lang="en-US" dirty="0"/>
          </a:p>
          <a:p>
            <a:r>
              <a:rPr lang="en-US" dirty="0"/>
              <a:t>A custom developed monitoring application was installed onto 20 Android-based smartphones at our Singapore campus. 12 of them belonged to students and the rest to </a:t>
            </a:r>
            <a:r>
              <a:rPr lang="en-US" dirty="0" err="1"/>
              <a:t>ocesta</a:t>
            </a:r>
            <a:r>
              <a:rPr lang="en-US" dirty="0"/>
              <a:t> on-campus. The monitoring application tracks and records almost every Android event related to user interaction as well as system information such as bat- </a:t>
            </a:r>
            <a:r>
              <a:rPr lang="en-US" dirty="0" err="1"/>
              <a:t>tery</a:t>
            </a:r>
            <a:r>
              <a:rPr lang="en-US" dirty="0"/>
              <a:t> level. For a subset of users, we also monitored their</a:t>
            </a:r>
          </a:p>
          <a:p>
            <a:r>
              <a:rPr lang="en-US" dirty="0"/>
              <a:t>bandwidth usage.</a:t>
            </a:r>
          </a:p>
          <a:p>
            <a:endParaRPr lang="en-US" dirty="0"/>
          </a:p>
          <a:p>
            <a:r>
              <a:rPr lang="en-US" dirty="0"/>
              <a:t>All ads are HTML based and they contain references to Javas </a:t>
            </a:r>
            <a:r>
              <a:rPr lang="en-US" dirty="0" err="1"/>
              <a:t>cript</a:t>
            </a:r>
            <a:r>
              <a:rPr lang="en-US" dirty="0"/>
              <a:t> code, icons, and/or images.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03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take an ad as a random variable whose value is its content and calculate its entropy and the mutual information of ads and different contexts with general statistics (Table 1).</a:t>
            </a:r>
          </a:p>
          <a:p>
            <a:endParaRPr lang="en-US" dirty="0"/>
          </a:p>
          <a:p>
            <a:r>
              <a:rPr lang="en-US" dirty="0"/>
              <a:t>First, the number of unique ads are relatively small. Across </a:t>
            </a:r>
            <a:r>
              <a:rPr lang="en-US" dirty="0" err="1"/>
              <a:t>dierent</a:t>
            </a:r>
            <a:r>
              <a:rPr lang="en-US" dirty="0"/>
              <a:t> fetches same ads reappear many times, which suggest that prefetching and caching can be </a:t>
            </a:r>
            <a:r>
              <a:rPr lang="en-US" dirty="0" err="1"/>
              <a:t>effctive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Second, location and app names give </a:t>
            </a:r>
            <a:r>
              <a:rPr lang="en-US" dirty="0" err="1"/>
              <a:t>muchmore</a:t>
            </a:r>
            <a:r>
              <a:rPr lang="en-US" dirty="0"/>
              <a:t> information than other contexts.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96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5 shows us the average daily bandwidth consumption for different users in our user study.</a:t>
            </a:r>
          </a:p>
          <a:p>
            <a:r>
              <a:rPr lang="en-US" dirty="0"/>
              <a:t>Average users consume 30 MB of upload and download data. 44% of the data was consumed while on a metered bandwidth network.</a:t>
            </a:r>
          </a:p>
          <a:p>
            <a:endParaRPr lang="en-US" dirty="0"/>
          </a:p>
          <a:p>
            <a:r>
              <a:rPr lang="en-US" dirty="0"/>
              <a:t>6. How often are users connected to cheap networks?</a:t>
            </a:r>
          </a:p>
          <a:p>
            <a:r>
              <a:rPr lang="en-US" dirty="0"/>
              <a:t>More then 50% user connected to </a:t>
            </a:r>
            <a:r>
              <a:rPr lang="en-US" dirty="0" err="1"/>
              <a:t>wifi</a:t>
            </a:r>
            <a:r>
              <a:rPr lang="en-US" dirty="0"/>
              <a:t> network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36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832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1</a:t>
            </a:r>
            <a:r>
              <a:rPr lang="en-US" baseline="30000" dirty="0" smtClean="0"/>
              <a:t>st</a:t>
            </a:r>
            <a:r>
              <a:rPr lang="en-US" dirty="0" smtClean="0"/>
              <a:t> think behind on the cameo is two particular </a:t>
            </a:r>
            <a:r>
              <a:rPr lang="en-US" dirty="0" err="1" smtClean="0"/>
              <a:t>modeuls</a:t>
            </a:r>
            <a:r>
              <a:rPr lang="en-US" dirty="0" smtClean="0"/>
              <a:t> is AD manager and </a:t>
            </a:r>
            <a:r>
              <a:rPr lang="en-US" dirty="0" err="1" smtClean="0"/>
              <a:t>contecxt</a:t>
            </a:r>
            <a:r>
              <a:rPr lang="en-US" dirty="0" smtClean="0"/>
              <a:t> predictor.</a:t>
            </a:r>
          </a:p>
          <a:p>
            <a:r>
              <a:rPr lang="en-US" dirty="0" smtClean="0"/>
              <a:t>When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evear</a:t>
            </a:r>
            <a:r>
              <a:rPr lang="en-US" baseline="0" dirty="0" smtClean="0"/>
              <a:t> app request a add, </a:t>
            </a:r>
            <a:r>
              <a:rPr lang="en-US" baseline="0" dirty="0" err="1" smtClean="0"/>
              <a:t>asd</a:t>
            </a:r>
            <a:r>
              <a:rPr lang="en-US" baseline="0" dirty="0" smtClean="0"/>
              <a:t> manager goes to a cache fix out the request of add gives back to the app.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Job of context predictor is to monitoring the user has been doing and then predict feature context.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946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rule-set is used in the </a:t>
            </a:r>
            <a:r>
              <a:rPr lang="en-US" dirty="0" err="1"/>
              <a:t>FetchAd</a:t>
            </a:r>
            <a:r>
              <a:rPr lang="en-US" dirty="0"/>
              <a:t>()  method, taking the local corpus as input and returning the ID of the selected advertisement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465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008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489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CAMEO utilizes a slot-based model for negotiating and specifying the agreement by which applications can allow</a:t>
            </a:r>
          </a:p>
          <a:p>
            <a:r>
              <a:rPr lang="en-US" dirty="0"/>
              <a:t>ISPs to insert their advertisements in exchange for access connectivity.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4054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0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ensure that ANs and ISPs can trust this new model of CAMEO-mediated advertisement selection and display,</a:t>
            </a:r>
          </a:p>
          <a:p>
            <a:r>
              <a:rPr lang="en-US" dirty="0"/>
              <a:t>And </a:t>
            </a:r>
          </a:p>
          <a:p>
            <a:r>
              <a:rPr lang="en-US" dirty="0"/>
              <a:t>If the context prediction is inaccurate, CAMEO does not have the correct </a:t>
            </a:r>
            <a:r>
              <a:rPr lang="en-US" dirty="0" err="1"/>
              <a:t>prefetched</a:t>
            </a:r>
            <a:r>
              <a:rPr lang="en-US" dirty="0"/>
              <a:t> ads to display. As a result, CAMEO must make a decision to contact</a:t>
            </a:r>
          </a:p>
          <a:p>
            <a:r>
              <a:rPr lang="en-US" dirty="0"/>
              <a:t>the AN again to fetch a new ad or instead display a sub-optimal ad.</a:t>
            </a:r>
          </a:p>
          <a:p>
            <a:endParaRPr lang="en-US" dirty="0"/>
          </a:p>
          <a:p>
            <a:r>
              <a:rPr lang="en-US" dirty="0"/>
              <a:t>possibility of displaying ads when the device is online. If this was implemented it would created additional challenges related to tracking ads</a:t>
            </a:r>
          </a:p>
          <a:p>
            <a:r>
              <a:rPr lang="en-US" dirty="0"/>
              <a:t>shown. However it would also create a challenge similar to the problem of click and impression fraud in today's systems which is an ongoing research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4734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measure the accuracy of prediction using two metrics| time period of prediction and the fraction of time an application was used. We divide each day into time bins. Using past history (training set), each bin has a list of applications that were observed as being used in that bin and we know the number of bins they appeared in. (i.e. fractional use).</a:t>
            </a:r>
          </a:p>
          <a:p>
            <a:r>
              <a:rPr lang="en-US" dirty="0"/>
              <a:t>We observe future usage (test set) to compute the prediction accuracy.</a:t>
            </a:r>
          </a:p>
          <a:p>
            <a:endParaRPr lang="en-US" dirty="0"/>
          </a:p>
          <a:p>
            <a:r>
              <a:rPr lang="en-US" dirty="0"/>
              <a:t>1. Predicting application context over shorter time </a:t>
            </a:r>
            <a:r>
              <a:rPr lang="en-US" dirty="0" err="1"/>
              <a:t>peri-ods</a:t>
            </a:r>
            <a:r>
              <a:rPr lang="en-US" dirty="0"/>
              <a:t> was </a:t>
            </a:r>
            <a:r>
              <a:rPr lang="en-US" dirty="0" err="1"/>
              <a:t>dicult</a:t>
            </a:r>
            <a:r>
              <a:rPr lang="en-US" dirty="0"/>
              <a:t> with the simple approaches but was much easier for longer time periods.</a:t>
            </a:r>
          </a:p>
          <a:p>
            <a:r>
              <a:rPr lang="en-US" dirty="0"/>
              <a:t>2. Users operate phones inconsistently over weekends.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467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(1) </a:t>
            </a:r>
            <a:r>
              <a:rPr lang="en-US" dirty="0" err="1"/>
              <a:t>signicant</a:t>
            </a:r>
            <a:r>
              <a:rPr lang="en-US" dirty="0"/>
              <a:t> repetitions of </a:t>
            </a:r>
            <a:r>
              <a:rPr lang="en-US" dirty="0" err="1"/>
              <a:t>adver</a:t>
            </a:r>
            <a:r>
              <a:rPr lang="en-US" dirty="0"/>
              <a:t>-</a:t>
            </a:r>
          </a:p>
          <a:p>
            <a:r>
              <a:rPr lang="en-US" dirty="0" err="1"/>
              <a:t>tisements</a:t>
            </a:r>
            <a:r>
              <a:rPr lang="en-US" dirty="0"/>
              <a:t> (see Figure 2) by sending each unique advertise-</a:t>
            </a:r>
          </a:p>
          <a:p>
            <a:r>
              <a:rPr lang="en-US" dirty="0" err="1"/>
              <a:t>ment</a:t>
            </a:r>
            <a:r>
              <a:rPr lang="en-US" dirty="0"/>
              <a:t> once and (2) overhead of DNS lookups and repeated</a:t>
            </a:r>
          </a:p>
          <a:p>
            <a:r>
              <a:rPr lang="en-US" dirty="0" err="1"/>
              <a:t>Javascript</a:t>
            </a:r>
            <a:r>
              <a:rPr lang="en-US" dirty="0"/>
              <a:t> code [12, 28].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343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time a user changes a network, all the CAMEO enabled applications that are in use will need to re-negotiate thereby creating a flurry of messages on the network.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6218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1962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0410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0748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280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730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ANS -</a:t>
            </a:r>
            <a:r>
              <a:rPr lang="en-US" dirty="0"/>
              <a:t>In the ANAS model, CAMEO issues a </a:t>
            </a:r>
            <a:r>
              <a:rPr lang="en-US" dirty="0" err="1"/>
              <a:t>FetchAd</a:t>
            </a:r>
            <a:r>
              <a:rPr lang="en-US" dirty="0"/>
              <a:t>() request, containing the corpus ID and receives back the ID (hash) of the advertisement selected for display.</a:t>
            </a:r>
          </a:p>
          <a:p>
            <a:endParaRPr lang="en-US" dirty="0"/>
          </a:p>
          <a:p>
            <a:r>
              <a:rPr lang="en-US" dirty="0"/>
              <a:t>BES-To sup- port LAS, CAMEO downloads a simple XML-based </a:t>
            </a:r>
            <a:r>
              <a:rPr lang="en-US" dirty="0" err="1"/>
              <a:t>ruleset</a:t>
            </a:r>
            <a:r>
              <a:rPr lang="en-US" dirty="0"/>
              <a:t> that dictates the advertisement selection logic. This rule- set is used in the </a:t>
            </a:r>
            <a:r>
              <a:rPr lang="en-US" dirty="0" err="1"/>
              <a:t>FetchAd</a:t>
            </a:r>
            <a:r>
              <a:rPr lang="en-US" dirty="0"/>
              <a:t>() method, taking the local corpus as input and returning the ID of the selected advertisement.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1318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CCB84-940E-4433-8DBD-E2B0D1F4D06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788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DC3726F-9029-4602-AF23-80FDF767AC5F}" type="datetimeFigureOut">
              <a:rPr lang="en-US" smtClean="0"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D0CF4B-D750-4A4A-94AC-8BD40580C06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68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726F-9029-4602-AF23-80FDF767AC5F}" type="datetimeFigureOut">
              <a:rPr lang="en-US" smtClean="0"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0CF4B-D750-4A4A-94AC-8BD40580C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0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726F-9029-4602-AF23-80FDF767AC5F}" type="datetimeFigureOut">
              <a:rPr lang="en-US" smtClean="0"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0CF4B-D750-4A4A-94AC-8BD40580C06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871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726F-9029-4602-AF23-80FDF767AC5F}" type="datetimeFigureOut">
              <a:rPr lang="en-US" smtClean="0"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0CF4B-D750-4A4A-94AC-8BD40580C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94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726F-9029-4602-AF23-80FDF767AC5F}" type="datetimeFigureOut">
              <a:rPr lang="en-US" smtClean="0"/>
              <a:t>12/3/2013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0CF4B-D750-4A4A-94AC-8BD40580C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746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726F-9029-4602-AF23-80FDF767AC5F}" type="datetimeFigureOut">
              <a:rPr lang="en-US" smtClean="0"/>
              <a:t>12/3/2013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0CF4B-D750-4A4A-94AC-8BD40580C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57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726F-9029-4602-AF23-80FDF767AC5F}" type="datetimeFigureOut">
              <a:rPr lang="en-US" smtClean="0"/>
              <a:t>12/3/2013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0CF4B-D750-4A4A-94AC-8BD40580C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14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726F-9029-4602-AF23-80FDF767AC5F}" type="datetimeFigureOut">
              <a:rPr lang="en-US" smtClean="0"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0CF4B-D750-4A4A-94AC-8BD40580C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65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726F-9029-4602-AF23-80FDF767AC5F}" type="datetimeFigureOut">
              <a:rPr lang="en-US" smtClean="0"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0CF4B-D750-4A4A-94AC-8BD40580C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77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726F-9029-4602-AF23-80FDF767AC5F}" type="datetimeFigureOut">
              <a:rPr lang="en-US" smtClean="0"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0CF4B-D750-4A4A-94AC-8BD40580C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02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726F-9029-4602-AF23-80FDF767AC5F}" type="datetimeFigureOut">
              <a:rPr lang="en-US" smtClean="0"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0CF4B-D750-4A4A-94AC-8BD40580C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34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3726F-9029-4602-AF23-80FDF767AC5F}" type="datetimeFigureOut">
              <a:rPr lang="en-US" smtClean="0"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0CF4B-D750-4A4A-94AC-8BD40580C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12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ADC3726F-9029-4602-AF23-80FDF767AC5F}" type="datetimeFigureOut">
              <a:rPr lang="en-US" smtClean="0"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9D0CF4B-D750-4A4A-94AC-8BD40580C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87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55061" y="403414"/>
            <a:ext cx="9424801" cy="1667435"/>
          </a:xfrm>
        </p:spPr>
        <p:txBody>
          <a:bodyPr>
            <a:normAutofit/>
          </a:bodyPr>
          <a:lstStyle/>
          <a:p>
            <a:r>
              <a:rPr lang="en-US" b="1" dirty="0"/>
              <a:t>CAMEO: A Middleware for Mobile Advertisement Delivery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337457" y="3021106"/>
            <a:ext cx="11173225" cy="2998694"/>
          </a:xfrm>
        </p:spPr>
        <p:txBody>
          <a:bodyPr>
            <a:normAutofit/>
          </a:bodyPr>
          <a:lstStyle/>
          <a:p>
            <a:r>
              <a:rPr lang="en-US" sz="2400" b="1" dirty="0" err="1" smtClean="0">
                <a:solidFill>
                  <a:schemeClr val="tx1"/>
                </a:solidFill>
              </a:rPr>
              <a:t>Azeem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J.Khan</a:t>
            </a:r>
            <a:r>
              <a:rPr lang="en-US" sz="2400" b="1" dirty="0" smtClean="0">
                <a:solidFill>
                  <a:schemeClr val="tx1"/>
                </a:solidFill>
              </a:rPr>
              <a:t>                       </a:t>
            </a:r>
            <a:r>
              <a:rPr lang="en-US" sz="2400" b="1" dirty="0" err="1" smtClean="0">
                <a:solidFill>
                  <a:schemeClr val="tx1"/>
                </a:solidFill>
              </a:rPr>
              <a:t>Kasturi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jayarajah</a:t>
            </a:r>
            <a:r>
              <a:rPr lang="en-US" sz="2400" b="1" dirty="0" smtClean="0">
                <a:solidFill>
                  <a:schemeClr val="tx1"/>
                </a:solidFill>
              </a:rPr>
              <a:t>                                   </a:t>
            </a:r>
            <a:r>
              <a:rPr lang="en-US" sz="2400" b="1" dirty="0" err="1" smtClean="0">
                <a:solidFill>
                  <a:schemeClr val="tx1"/>
                </a:solidFill>
              </a:rPr>
              <a:t>Dongsu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han</a:t>
            </a:r>
            <a:endParaRPr lang="en-US" sz="2400" b="1" dirty="0" smtClean="0">
              <a:solidFill>
                <a:schemeClr val="tx1"/>
              </a:solidFill>
            </a:endParaRPr>
          </a:p>
          <a:p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b="1" dirty="0" err="1" smtClean="0">
                <a:solidFill>
                  <a:schemeClr val="tx1"/>
                </a:solidFill>
              </a:rPr>
              <a:t>Archan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Misra</a:t>
            </a:r>
            <a:r>
              <a:rPr lang="en-US" sz="2400" b="1" dirty="0" smtClean="0">
                <a:solidFill>
                  <a:schemeClr val="tx1"/>
                </a:solidFill>
              </a:rPr>
              <a:t>                          Rajesh </a:t>
            </a:r>
            <a:r>
              <a:rPr lang="en-US" sz="2400" b="1" dirty="0" err="1" smtClean="0">
                <a:solidFill>
                  <a:schemeClr val="tx1"/>
                </a:solidFill>
              </a:rPr>
              <a:t>Balan</a:t>
            </a:r>
            <a:r>
              <a:rPr lang="en-US" sz="2400" b="1" dirty="0" smtClean="0">
                <a:solidFill>
                  <a:schemeClr val="tx1"/>
                </a:solidFill>
              </a:rPr>
              <a:t>                                      Srinivasan </a:t>
            </a:r>
            <a:r>
              <a:rPr lang="en-US" sz="2400" b="1" dirty="0" err="1" smtClean="0">
                <a:solidFill>
                  <a:schemeClr val="tx1"/>
                </a:solidFill>
              </a:rPr>
              <a:t>Seshan</a:t>
            </a:r>
            <a:endParaRPr lang="en-US" sz="2400" b="1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                                                 </a:t>
            </a:r>
            <a:r>
              <a:rPr lang="en-US" dirty="0" smtClean="0">
                <a:solidFill>
                  <a:schemeClr val="tx1"/>
                </a:solidFill>
              </a:rPr>
              <a:t>                    </a:t>
            </a:r>
            <a:r>
              <a:rPr lang="en-US" dirty="0" smtClean="0">
                <a:solidFill>
                  <a:schemeClr val="tx1"/>
                </a:solidFill>
              </a:rPr>
              <a:t>Singapore Management University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                                                    </a:t>
            </a:r>
            <a:r>
              <a:rPr lang="en-US" dirty="0" smtClean="0">
                <a:solidFill>
                  <a:schemeClr val="tx1"/>
                </a:solidFill>
              </a:rPr>
              <a:t>                                     </a:t>
            </a:r>
            <a:r>
              <a:rPr lang="en-US" dirty="0" err="1" smtClean="0">
                <a:solidFill>
                  <a:schemeClr val="tx1"/>
                </a:solidFill>
              </a:rPr>
              <a:t>MobiSys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2013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41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452720"/>
            <a:ext cx="9404723" cy="927847"/>
          </a:xfrm>
        </p:spPr>
        <p:txBody>
          <a:bodyPr/>
          <a:lstStyle/>
          <a:p>
            <a:r>
              <a:rPr lang="en-US" sz="4400" b="1" dirty="0"/>
              <a:t>Outline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272" y="1443320"/>
            <a:ext cx="9610582" cy="4805081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Introduction 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Motivation 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Problem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b="1" dirty="0" smtClean="0">
                <a:solidFill>
                  <a:schemeClr val="tx1"/>
                </a:solidFill>
              </a:rPr>
              <a:t>Background</a:t>
            </a:r>
            <a:endParaRPr lang="en-US" sz="1800" b="1" dirty="0" smtClean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Cameo Architecture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Evaluation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Future Work</a:t>
            </a:r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Conclusion  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27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2" y="158675"/>
            <a:ext cx="9875520" cy="1356360"/>
          </a:xfrm>
        </p:spPr>
        <p:txBody>
          <a:bodyPr/>
          <a:lstStyle/>
          <a:p>
            <a:r>
              <a:rPr lang="en-US" sz="4400" b="1" dirty="0"/>
              <a:t>Introduction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515035"/>
            <a:ext cx="9062664" cy="4509247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>
                <a:solidFill>
                  <a:schemeClr val="tx1"/>
                </a:solidFill>
              </a:rPr>
              <a:t>Over 85% of the application to be downloaded from the mobile application marketplaces in 2012 will be free and principally supported by advertising revenue.</a:t>
            </a:r>
          </a:p>
          <a:p>
            <a:pPr marL="0" indent="0">
              <a:buNone/>
            </a:pP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The End result is that Advertisement have become the de-facto that mobile application use to generate REVENUE.</a:t>
            </a:r>
          </a:p>
          <a:p>
            <a:pPr marL="0" indent="0">
              <a:buNone/>
            </a:pP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The Current advertisement delivery frame work has certain limitation.</a:t>
            </a:r>
          </a:p>
          <a:p>
            <a:pPr marL="0" indent="0">
              <a:buNone/>
            </a:pP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CAMEO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29776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/>
              <a:t>Motivation 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Improving Performance of mobile advertisement delivery.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Decreasing Band with usage.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Reducing energy consumption on mobile.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Introduce monetization of advertisement by users and ISPs.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52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599"/>
            <a:ext cx="9974275" cy="623926"/>
          </a:xfrm>
          <a:noFill/>
        </p:spPr>
        <p:txBody>
          <a:bodyPr anchor="t">
            <a:normAutofit fontScale="90000"/>
          </a:bodyPr>
          <a:lstStyle/>
          <a:p>
            <a:pPr algn="ctr"/>
            <a:r>
              <a:rPr lang="en-US" sz="4400" b="1" dirty="0" smtClean="0"/>
              <a:t>Problems-</a:t>
            </a:r>
            <a:r>
              <a:rPr lang="en-US" sz="5300" b="1" dirty="0" smtClean="0"/>
              <a:t>1</a:t>
            </a:r>
            <a:endParaRPr lang="en-US" sz="5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7" y="1354667"/>
            <a:ext cx="11277599" cy="521546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1. </a:t>
            </a:r>
            <a:r>
              <a:rPr lang="en-US" sz="2800" u="sng" dirty="0" smtClean="0">
                <a:solidFill>
                  <a:schemeClr val="tx1"/>
                </a:solidFill>
              </a:rPr>
              <a:t>High Over heads Of Advertisement</a:t>
            </a:r>
          </a:p>
          <a:p>
            <a:pPr marL="4572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   </a:t>
            </a:r>
            <a:r>
              <a:rPr lang="en-US" sz="2800" u="sng" dirty="0" smtClean="0">
                <a:solidFill>
                  <a:schemeClr val="tx1"/>
                </a:solidFill>
              </a:rPr>
              <a:t> Delivery</a:t>
            </a:r>
            <a:r>
              <a:rPr lang="en-US" u="sng" dirty="0" smtClean="0">
                <a:solidFill>
                  <a:schemeClr val="tx1"/>
                </a:solidFill>
              </a:rPr>
              <a:t>.</a:t>
            </a:r>
          </a:p>
          <a:p>
            <a:pPr marL="45720" indent="0">
              <a:buNone/>
            </a:pPr>
            <a:r>
              <a:rPr lang="en-US" sz="2400" dirty="0" err="1" smtClean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)Mobile Application presently engage in </a:t>
            </a:r>
          </a:p>
          <a:p>
            <a:pPr marL="4572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Multiple transection to fetch and </a:t>
            </a:r>
          </a:p>
          <a:p>
            <a:pPr marL="4572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Display single advertisement.</a:t>
            </a:r>
          </a:p>
          <a:p>
            <a:pPr marL="4572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ii)An user effectively end up ‘paying for </a:t>
            </a:r>
          </a:p>
          <a:p>
            <a:pPr marL="4572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advertisement related traffic generated </a:t>
            </a:r>
          </a:p>
          <a:p>
            <a:pPr marL="4572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from their mobile device.</a:t>
            </a: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en-US" sz="2000" dirty="0" smtClean="0">
                <a:solidFill>
                  <a:schemeClr val="tx1"/>
                </a:solidFill>
              </a:rPr>
              <a:t>5-8Kb Image advertisement of Angry Birds </a:t>
            </a:r>
          </a:p>
          <a:p>
            <a:pPr marL="45720" indent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generate almost 30kKB of network Traffic)</a:t>
            </a:r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829" y="1557867"/>
            <a:ext cx="5276070" cy="445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4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70857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/>
              <a:t>Problem -</a:t>
            </a:r>
            <a:r>
              <a:rPr lang="en-US" sz="6600" b="1" dirty="0" smtClean="0"/>
              <a:t>2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972" y="1480457"/>
            <a:ext cx="11277600" cy="492034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u="sng" dirty="0" smtClean="0">
                <a:solidFill>
                  <a:schemeClr val="tx1"/>
                </a:solidFill>
              </a:rPr>
              <a:t>2.Limited Ability to use Ads as a Means to Monetize Connectivity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</a:p>
          <a:p>
            <a:pPr marL="45720" indent="0">
              <a:buNone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sz="2800" dirty="0" err="1" smtClean="0">
                <a:solidFill>
                  <a:schemeClr val="tx1"/>
                </a:solidFill>
              </a:rPr>
              <a:t>i</a:t>
            </a:r>
            <a:r>
              <a:rPr lang="en-US" sz="2800" dirty="0" smtClean="0">
                <a:solidFill>
                  <a:schemeClr val="tx1"/>
                </a:solidFill>
              </a:rPr>
              <a:t>)Mobile ISP interested to offer free or subsidized connectivity in return for the prerogative to insert their own advertisement.</a:t>
            </a:r>
          </a:p>
          <a:p>
            <a:pPr marL="45720" indent="0">
              <a:buNone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ii)Application might make themselves more appealing by continuing to operate even when the consumer does not have an explicit pre existing ISP subscription. </a:t>
            </a:r>
          </a:p>
        </p:txBody>
      </p:sp>
    </p:spTree>
    <p:extLst>
      <p:ext uri="{BB962C8B-B14F-4D97-AF65-F5344CB8AC3E}">
        <p14:creationId xmlns:p14="http://schemas.microsoft.com/office/powerpoint/2010/main" val="36387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813" y="505004"/>
            <a:ext cx="5092906" cy="637996"/>
          </a:xfrm>
        </p:spPr>
        <p:txBody>
          <a:bodyPr>
            <a:noAutofit/>
          </a:bodyPr>
          <a:lstStyle/>
          <a:p>
            <a:r>
              <a:rPr lang="en-US" b="1" dirty="0"/>
              <a:t>Background.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12933" y="2781145"/>
            <a:ext cx="5477435" cy="3843772"/>
          </a:xfrm>
        </p:spPr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6188" y="1461247"/>
            <a:ext cx="11784180" cy="5163670"/>
          </a:xfrm>
        </p:spPr>
        <p:txBody>
          <a:bodyPr/>
          <a:lstStyle/>
          <a:p>
            <a:r>
              <a:rPr lang="en-US" sz="2400" b="1" dirty="0">
                <a:solidFill>
                  <a:schemeClr val="tx1"/>
                </a:solidFill>
              </a:rPr>
              <a:t>Data Collection process for Advertisement</a:t>
            </a:r>
            <a:r>
              <a:rPr lang="en-US" sz="2400" b="1" dirty="0" smtClean="0">
                <a:solidFill>
                  <a:schemeClr val="tx1"/>
                </a:solidFill>
              </a:rPr>
              <a:t>.                </a:t>
            </a:r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</a:rPr>
              <a:t>Contexts:-App, location, Device type         </a:t>
            </a:r>
            <a:r>
              <a:rPr lang="en-US" sz="2200" dirty="0" smtClean="0">
                <a:solidFill>
                  <a:schemeClr val="tx1"/>
                </a:solidFill>
              </a:rPr>
              <a:t>             </a:t>
            </a:r>
            <a:r>
              <a:rPr lang="en-US" sz="2200" dirty="0" smtClean="0">
                <a:solidFill>
                  <a:schemeClr val="tx1"/>
                </a:solidFill>
              </a:rPr>
              <a:t>                                     </a:t>
            </a:r>
            <a:r>
              <a:rPr lang="en-US" sz="2800" dirty="0" smtClean="0">
                <a:solidFill>
                  <a:schemeClr val="tx1"/>
                </a:solidFill>
              </a:rPr>
              <a:t>48% Ads               </a:t>
            </a:r>
            <a:r>
              <a:rPr lang="en-US" sz="2800" dirty="0" smtClean="0">
                <a:solidFill>
                  <a:schemeClr val="tx1"/>
                </a:solidFill>
              </a:rPr>
              <a:t> 37</a:t>
            </a:r>
            <a:r>
              <a:rPr lang="en-US" sz="2800" dirty="0" smtClean="0">
                <a:solidFill>
                  <a:schemeClr val="tx1"/>
                </a:solidFill>
              </a:rPr>
              <a:t>% Ads  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Period:-Every  minutes, 2 weeks, 2 </a:t>
            </a:r>
            <a:r>
              <a:rPr lang="en-US" sz="2400" dirty="0" smtClean="0">
                <a:solidFill>
                  <a:schemeClr val="tx1"/>
                </a:solidFill>
              </a:rPr>
              <a:t>Months.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Procedure-Scripts of Components ….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Observation:-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Top 100 ads account for 50% of views.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chemeClr val="tx1"/>
                </a:solidFill>
              </a:rPr>
              <a:t>37% of ads seen even after a </a:t>
            </a:r>
            <a:r>
              <a:rPr lang="en-US" sz="2400" dirty="0" smtClean="0">
                <a:solidFill>
                  <a:schemeClr val="tx1"/>
                </a:solidFill>
              </a:rPr>
              <a:t>Day.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8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4917" y="2690455"/>
            <a:ext cx="5253466" cy="3843772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 rot="2322751">
            <a:off x="9063167" y="1918291"/>
            <a:ext cx="128611" cy="29932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7799294" y="2447365"/>
            <a:ext cx="116541" cy="18467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87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1.Which Context determine the ads to </a:t>
            </a:r>
            <a:r>
              <a:rPr lang="en-US" dirty="0" smtClean="0">
                <a:solidFill>
                  <a:schemeClr val="tx1"/>
                </a:solidFill>
              </a:rPr>
              <a:t>be </a:t>
            </a:r>
            <a:r>
              <a:rPr lang="en-US" dirty="0">
                <a:solidFill>
                  <a:schemeClr val="tx1"/>
                </a:solidFill>
              </a:rPr>
              <a:t>displayed?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/>
          </a:p>
        </p:txBody>
      </p:sp>
      <p:pic>
        <p:nvPicPr>
          <p:cNvPr id="5" name="Content Placeholder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570" y="2242458"/>
            <a:ext cx="9542648" cy="394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2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048" y="496260"/>
            <a:ext cx="9767805" cy="842683"/>
          </a:xfrm>
        </p:spPr>
        <p:txBody>
          <a:bodyPr/>
          <a:lstStyle/>
          <a:p>
            <a:r>
              <a:rPr lang="en-US" sz="3200" b="1" dirty="0" smtClean="0"/>
              <a:t>Background for addressing performance issues</a:t>
            </a:r>
            <a:endParaRPr lang="en-US" sz="32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99762" y="1338943"/>
            <a:ext cx="5320141" cy="5248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286" y="1208834"/>
            <a:ext cx="5181600" cy="530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5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430" y="391886"/>
            <a:ext cx="10202090" cy="805543"/>
          </a:xfrm>
        </p:spPr>
        <p:txBody>
          <a:bodyPr/>
          <a:lstStyle/>
          <a:p>
            <a:r>
              <a:rPr lang="en-US" dirty="0" smtClean="0"/>
              <a:t>CAMEO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17171"/>
            <a:ext cx="11582400" cy="4778829"/>
          </a:xfrm>
        </p:spPr>
        <p:txBody>
          <a:bodyPr/>
          <a:lstStyle/>
          <a:p>
            <a:r>
              <a:rPr lang="en-US" sz="3200" b="1" dirty="0">
                <a:solidFill>
                  <a:schemeClr val="tx1"/>
                </a:solidFill>
              </a:rPr>
              <a:t>Reduce </a:t>
            </a:r>
            <a:r>
              <a:rPr lang="en-US" sz="3200" b="1" dirty="0" smtClean="0">
                <a:solidFill>
                  <a:schemeClr val="tx1"/>
                </a:solidFill>
              </a:rPr>
              <a:t>Overheads</a:t>
            </a:r>
          </a:p>
          <a:p>
            <a:pPr marL="4572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The Advertisement </a:t>
            </a:r>
            <a:r>
              <a:rPr lang="en-US" sz="2400" u="sng" dirty="0" smtClean="0">
                <a:solidFill>
                  <a:schemeClr val="tx1"/>
                </a:solidFill>
              </a:rPr>
              <a:t>Pre-fetch</a:t>
            </a:r>
            <a:r>
              <a:rPr lang="en-US" sz="2400" dirty="0" smtClean="0">
                <a:solidFill>
                  <a:schemeClr val="tx1"/>
                </a:solidFill>
              </a:rPr>
              <a:t> and </a:t>
            </a:r>
            <a:r>
              <a:rPr lang="en-US" sz="2400" u="sng" dirty="0" smtClean="0">
                <a:solidFill>
                  <a:schemeClr val="tx1"/>
                </a:solidFill>
              </a:rPr>
              <a:t>local Serving functionality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marL="4572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1.The Context Predictor Monitor the user context and applying matching learning techniques on the past context history to Predict  the  </a:t>
            </a:r>
            <a:r>
              <a:rPr lang="en-US" sz="2400" u="sng" dirty="0" smtClean="0">
                <a:solidFill>
                  <a:schemeClr val="tx1"/>
                </a:solidFill>
              </a:rPr>
              <a:t>Future Context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marL="4572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2.Advertisement manager supplies this </a:t>
            </a:r>
            <a:r>
              <a:rPr lang="en-US" sz="2400" u="sng" dirty="0" smtClean="0">
                <a:solidFill>
                  <a:schemeClr val="tx1"/>
                </a:solidFill>
              </a:rPr>
              <a:t>predicted context </a:t>
            </a:r>
            <a:r>
              <a:rPr lang="en-US" sz="2400" dirty="0" smtClean="0">
                <a:solidFill>
                  <a:schemeClr val="tx1"/>
                </a:solidFill>
              </a:rPr>
              <a:t>to an </a:t>
            </a:r>
            <a:r>
              <a:rPr lang="en-US" sz="2400" dirty="0" err="1" smtClean="0">
                <a:solidFill>
                  <a:schemeClr val="tx1"/>
                </a:solidFill>
              </a:rPr>
              <a:t>AN</a:t>
            </a:r>
            <a:r>
              <a:rPr lang="en-US" sz="2400" dirty="0" smtClean="0">
                <a:solidFill>
                  <a:schemeClr val="tx1"/>
                </a:solidFill>
              </a:rPr>
              <a:t> and asks it to provide an appropriate corpus advertisement.</a:t>
            </a:r>
          </a:p>
          <a:p>
            <a:pPr marL="4572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3.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T</a:t>
            </a:r>
            <a:r>
              <a:rPr lang="en-US" sz="2400" dirty="0" smtClean="0">
                <a:solidFill>
                  <a:schemeClr val="tx1"/>
                </a:solidFill>
              </a:rPr>
              <a:t>he Advertisement Manager </a:t>
            </a:r>
            <a:r>
              <a:rPr lang="en-US" sz="2400" dirty="0">
                <a:solidFill>
                  <a:schemeClr val="tx1"/>
                </a:solidFill>
              </a:rPr>
              <a:t>performs a local lookup </a:t>
            </a:r>
            <a:r>
              <a:rPr lang="en-US" sz="2400" dirty="0">
                <a:solidFill>
                  <a:srgbClr val="FF0000"/>
                </a:solidFill>
              </a:rPr>
              <a:t>to select an </a:t>
            </a:r>
            <a:r>
              <a:rPr lang="en-US" sz="2400" dirty="0" smtClean="0">
                <a:solidFill>
                  <a:srgbClr val="FF0000"/>
                </a:solidFill>
              </a:rPr>
              <a:t>advertisement matching </a:t>
            </a:r>
            <a:r>
              <a:rPr lang="en-US" sz="2400" dirty="0">
                <a:solidFill>
                  <a:schemeClr val="tx1"/>
                </a:solidFill>
              </a:rPr>
              <a:t>the current context, and serves this </a:t>
            </a:r>
            <a:r>
              <a:rPr lang="en-US" sz="2400" dirty="0" smtClean="0">
                <a:solidFill>
                  <a:schemeClr val="tx1"/>
                </a:solidFill>
              </a:rPr>
              <a:t>advertisement to </a:t>
            </a:r>
            <a:r>
              <a:rPr lang="en-US" sz="2400" dirty="0">
                <a:solidFill>
                  <a:schemeClr val="tx1"/>
                </a:solidFill>
              </a:rPr>
              <a:t>the requesting application.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66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 and Pre-Fetching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6572" y="1480458"/>
            <a:ext cx="10940142" cy="4767942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665514" y="1853248"/>
            <a:ext cx="1045030" cy="65314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App-1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223761" y="1853248"/>
            <a:ext cx="1012372" cy="6531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App-2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66799" y="3534131"/>
            <a:ext cx="5704115" cy="24601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306285" y="3995057"/>
            <a:ext cx="2013857" cy="153488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Context Predictor</a:t>
            </a:r>
            <a:endParaRPr lang="en-US" sz="3200" b="1" dirty="0"/>
          </a:p>
        </p:txBody>
      </p:sp>
      <p:sp>
        <p:nvSpPr>
          <p:cNvPr id="8" name="Rectangle 7"/>
          <p:cNvSpPr/>
          <p:nvPr/>
        </p:nvSpPr>
        <p:spPr>
          <a:xfrm>
            <a:off x="4292557" y="3995057"/>
            <a:ext cx="2206214" cy="153488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AD manager</a:t>
            </a:r>
            <a:endParaRPr lang="en-US" sz="28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5395664" y="5039301"/>
            <a:ext cx="1070386" cy="41179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cache</a:t>
            </a:r>
            <a:endParaRPr lang="en-US" sz="2000" b="1" dirty="0"/>
          </a:p>
        </p:txBody>
      </p:sp>
      <p:sp>
        <p:nvSpPr>
          <p:cNvPr id="10" name="Left-Right Arrow 9"/>
          <p:cNvSpPr/>
          <p:nvPr/>
        </p:nvSpPr>
        <p:spPr>
          <a:xfrm>
            <a:off x="3246360" y="4762500"/>
            <a:ext cx="1141746" cy="136071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stCxn id="3" idx="2"/>
          </p:cNvCxnSpPr>
          <p:nvPr/>
        </p:nvCxnSpPr>
        <p:spPr>
          <a:xfrm>
            <a:off x="2188029" y="2506391"/>
            <a:ext cx="2809140" cy="14763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729947" y="2506391"/>
            <a:ext cx="1244824" cy="14886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Cloud Callout 14"/>
          <p:cNvSpPr/>
          <p:nvPr/>
        </p:nvSpPr>
        <p:spPr>
          <a:xfrm>
            <a:off x="4388106" y="2039643"/>
            <a:ext cx="2155371" cy="1162095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770914" y="2039643"/>
            <a:ext cx="881743" cy="5307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770914" y="2721135"/>
            <a:ext cx="919107" cy="55889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</a:t>
            </a:r>
            <a:endParaRPr lang="en-US" dirty="0"/>
          </a:p>
        </p:txBody>
      </p:sp>
      <p:sp>
        <p:nvSpPr>
          <p:cNvPr id="18" name="Freeform 17"/>
          <p:cNvSpPr/>
          <p:nvPr/>
        </p:nvSpPr>
        <p:spPr>
          <a:xfrm>
            <a:off x="2732314" y="2296886"/>
            <a:ext cx="4027715" cy="2438400"/>
          </a:xfrm>
          <a:custGeom>
            <a:avLst/>
            <a:gdLst>
              <a:gd name="connsiteX0" fmla="*/ 4027715 w 4027715"/>
              <a:gd name="connsiteY0" fmla="*/ 32657 h 2438400"/>
              <a:gd name="connsiteX1" fmla="*/ 3973286 w 4027715"/>
              <a:gd name="connsiteY1" fmla="*/ 21771 h 2438400"/>
              <a:gd name="connsiteX2" fmla="*/ 3929743 w 4027715"/>
              <a:gd name="connsiteY2" fmla="*/ 10885 h 2438400"/>
              <a:gd name="connsiteX3" fmla="*/ 3733800 w 4027715"/>
              <a:gd name="connsiteY3" fmla="*/ 0 h 2438400"/>
              <a:gd name="connsiteX4" fmla="*/ 3635829 w 4027715"/>
              <a:gd name="connsiteY4" fmla="*/ 10885 h 2438400"/>
              <a:gd name="connsiteX5" fmla="*/ 3570515 w 4027715"/>
              <a:gd name="connsiteY5" fmla="*/ 32657 h 2438400"/>
              <a:gd name="connsiteX6" fmla="*/ 3516086 w 4027715"/>
              <a:gd name="connsiteY6" fmla="*/ 65314 h 2438400"/>
              <a:gd name="connsiteX7" fmla="*/ 3439886 w 4027715"/>
              <a:gd name="connsiteY7" fmla="*/ 97971 h 2438400"/>
              <a:gd name="connsiteX8" fmla="*/ 3385457 w 4027715"/>
              <a:gd name="connsiteY8" fmla="*/ 141514 h 2438400"/>
              <a:gd name="connsiteX9" fmla="*/ 3363686 w 4027715"/>
              <a:gd name="connsiteY9" fmla="*/ 174171 h 2438400"/>
              <a:gd name="connsiteX10" fmla="*/ 3287486 w 4027715"/>
              <a:gd name="connsiteY10" fmla="*/ 239485 h 2438400"/>
              <a:gd name="connsiteX11" fmla="*/ 3243943 w 4027715"/>
              <a:gd name="connsiteY11" fmla="*/ 283028 h 2438400"/>
              <a:gd name="connsiteX12" fmla="*/ 3222172 w 4027715"/>
              <a:gd name="connsiteY12" fmla="*/ 304800 h 2438400"/>
              <a:gd name="connsiteX13" fmla="*/ 3189515 w 4027715"/>
              <a:gd name="connsiteY13" fmla="*/ 315685 h 2438400"/>
              <a:gd name="connsiteX14" fmla="*/ 3124200 w 4027715"/>
              <a:gd name="connsiteY14" fmla="*/ 381000 h 2438400"/>
              <a:gd name="connsiteX15" fmla="*/ 3102429 w 4027715"/>
              <a:gd name="connsiteY15" fmla="*/ 424543 h 2438400"/>
              <a:gd name="connsiteX16" fmla="*/ 3048000 w 4027715"/>
              <a:gd name="connsiteY16" fmla="*/ 478971 h 2438400"/>
              <a:gd name="connsiteX17" fmla="*/ 3026229 w 4027715"/>
              <a:gd name="connsiteY17" fmla="*/ 511628 h 2438400"/>
              <a:gd name="connsiteX18" fmla="*/ 3004457 w 4027715"/>
              <a:gd name="connsiteY18" fmla="*/ 533400 h 2438400"/>
              <a:gd name="connsiteX19" fmla="*/ 2960915 w 4027715"/>
              <a:gd name="connsiteY19" fmla="*/ 598714 h 2438400"/>
              <a:gd name="connsiteX20" fmla="*/ 2939143 w 4027715"/>
              <a:gd name="connsiteY20" fmla="*/ 631371 h 2438400"/>
              <a:gd name="connsiteX21" fmla="*/ 2917372 w 4027715"/>
              <a:gd name="connsiteY21" fmla="*/ 664028 h 2438400"/>
              <a:gd name="connsiteX22" fmla="*/ 2895600 w 4027715"/>
              <a:gd name="connsiteY22" fmla="*/ 685800 h 2438400"/>
              <a:gd name="connsiteX23" fmla="*/ 2862943 w 4027715"/>
              <a:gd name="connsiteY23" fmla="*/ 740228 h 2438400"/>
              <a:gd name="connsiteX24" fmla="*/ 2852057 w 4027715"/>
              <a:gd name="connsiteY24" fmla="*/ 772885 h 2438400"/>
              <a:gd name="connsiteX25" fmla="*/ 2830286 w 4027715"/>
              <a:gd name="connsiteY25" fmla="*/ 794657 h 2438400"/>
              <a:gd name="connsiteX26" fmla="*/ 2786743 w 4027715"/>
              <a:gd name="connsiteY26" fmla="*/ 849085 h 2438400"/>
              <a:gd name="connsiteX27" fmla="*/ 2775857 w 4027715"/>
              <a:gd name="connsiteY27" fmla="*/ 881743 h 2438400"/>
              <a:gd name="connsiteX28" fmla="*/ 2743200 w 4027715"/>
              <a:gd name="connsiteY28" fmla="*/ 925285 h 2438400"/>
              <a:gd name="connsiteX29" fmla="*/ 2721429 w 4027715"/>
              <a:gd name="connsiteY29" fmla="*/ 957943 h 2438400"/>
              <a:gd name="connsiteX30" fmla="*/ 2656115 w 4027715"/>
              <a:gd name="connsiteY30" fmla="*/ 1045028 h 2438400"/>
              <a:gd name="connsiteX31" fmla="*/ 2645229 w 4027715"/>
              <a:gd name="connsiteY31" fmla="*/ 1077685 h 2438400"/>
              <a:gd name="connsiteX32" fmla="*/ 2623457 w 4027715"/>
              <a:gd name="connsiteY32" fmla="*/ 1110343 h 2438400"/>
              <a:gd name="connsiteX33" fmla="*/ 2601686 w 4027715"/>
              <a:gd name="connsiteY33" fmla="*/ 1153885 h 2438400"/>
              <a:gd name="connsiteX34" fmla="*/ 2579915 w 4027715"/>
              <a:gd name="connsiteY34" fmla="*/ 1186543 h 2438400"/>
              <a:gd name="connsiteX35" fmla="*/ 2536372 w 4027715"/>
              <a:gd name="connsiteY35" fmla="*/ 1251857 h 2438400"/>
              <a:gd name="connsiteX36" fmla="*/ 2492829 w 4027715"/>
              <a:gd name="connsiteY36" fmla="*/ 1328057 h 2438400"/>
              <a:gd name="connsiteX37" fmla="*/ 2481943 w 4027715"/>
              <a:gd name="connsiteY37" fmla="*/ 1360714 h 2438400"/>
              <a:gd name="connsiteX38" fmla="*/ 2438400 w 4027715"/>
              <a:gd name="connsiteY38" fmla="*/ 1426028 h 2438400"/>
              <a:gd name="connsiteX39" fmla="*/ 2394857 w 4027715"/>
              <a:gd name="connsiteY39" fmla="*/ 1491343 h 2438400"/>
              <a:gd name="connsiteX40" fmla="*/ 2373086 w 4027715"/>
              <a:gd name="connsiteY40" fmla="*/ 1524000 h 2438400"/>
              <a:gd name="connsiteX41" fmla="*/ 2351315 w 4027715"/>
              <a:gd name="connsiteY41" fmla="*/ 1556657 h 2438400"/>
              <a:gd name="connsiteX42" fmla="*/ 2307772 w 4027715"/>
              <a:gd name="connsiteY42" fmla="*/ 1600200 h 2438400"/>
              <a:gd name="connsiteX43" fmla="*/ 2286000 w 4027715"/>
              <a:gd name="connsiteY43" fmla="*/ 1632857 h 2438400"/>
              <a:gd name="connsiteX44" fmla="*/ 2264229 w 4027715"/>
              <a:gd name="connsiteY44" fmla="*/ 1676400 h 2438400"/>
              <a:gd name="connsiteX45" fmla="*/ 2220686 w 4027715"/>
              <a:gd name="connsiteY45" fmla="*/ 1709057 h 2438400"/>
              <a:gd name="connsiteX46" fmla="*/ 2198915 w 4027715"/>
              <a:gd name="connsiteY46" fmla="*/ 1741714 h 2438400"/>
              <a:gd name="connsiteX47" fmla="*/ 2177143 w 4027715"/>
              <a:gd name="connsiteY47" fmla="*/ 1763485 h 2438400"/>
              <a:gd name="connsiteX48" fmla="*/ 2068286 w 4027715"/>
              <a:gd name="connsiteY48" fmla="*/ 1872343 h 2438400"/>
              <a:gd name="connsiteX49" fmla="*/ 2002972 w 4027715"/>
              <a:gd name="connsiteY49" fmla="*/ 1894114 h 2438400"/>
              <a:gd name="connsiteX50" fmla="*/ 1981200 w 4027715"/>
              <a:gd name="connsiteY50" fmla="*/ 1915885 h 2438400"/>
              <a:gd name="connsiteX51" fmla="*/ 1915886 w 4027715"/>
              <a:gd name="connsiteY51" fmla="*/ 1937657 h 2438400"/>
              <a:gd name="connsiteX52" fmla="*/ 1861457 w 4027715"/>
              <a:gd name="connsiteY52" fmla="*/ 1992085 h 2438400"/>
              <a:gd name="connsiteX53" fmla="*/ 1796143 w 4027715"/>
              <a:gd name="connsiteY53" fmla="*/ 2035628 h 2438400"/>
              <a:gd name="connsiteX54" fmla="*/ 1741715 w 4027715"/>
              <a:gd name="connsiteY54" fmla="*/ 2079171 h 2438400"/>
              <a:gd name="connsiteX55" fmla="*/ 1654629 w 4027715"/>
              <a:gd name="connsiteY55" fmla="*/ 2144485 h 2438400"/>
              <a:gd name="connsiteX56" fmla="*/ 1589315 w 4027715"/>
              <a:gd name="connsiteY56" fmla="*/ 2166257 h 2438400"/>
              <a:gd name="connsiteX57" fmla="*/ 1513115 w 4027715"/>
              <a:gd name="connsiteY57" fmla="*/ 2198914 h 2438400"/>
              <a:gd name="connsiteX58" fmla="*/ 1447800 w 4027715"/>
              <a:gd name="connsiteY58" fmla="*/ 2220685 h 2438400"/>
              <a:gd name="connsiteX59" fmla="*/ 1415143 w 4027715"/>
              <a:gd name="connsiteY59" fmla="*/ 2231571 h 2438400"/>
              <a:gd name="connsiteX60" fmla="*/ 1393372 w 4027715"/>
              <a:gd name="connsiteY60" fmla="*/ 2253343 h 2438400"/>
              <a:gd name="connsiteX61" fmla="*/ 1317172 w 4027715"/>
              <a:gd name="connsiteY61" fmla="*/ 2275114 h 2438400"/>
              <a:gd name="connsiteX62" fmla="*/ 1284515 w 4027715"/>
              <a:gd name="connsiteY62" fmla="*/ 2286000 h 2438400"/>
              <a:gd name="connsiteX63" fmla="*/ 642257 w 4027715"/>
              <a:gd name="connsiteY63" fmla="*/ 2296885 h 2438400"/>
              <a:gd name="connsiteX64" fmla="*/ 566057 w 4027715"/>
              <a:gd name="connsiteY64" fmla="*/ 2329543 h 2438400"/>
              <a:gd name="connsiteX65" fmla="*/ 522515 w 4027715"/>
              <a:gd name="connsiteY65" fmla="*/ 2340428 h 2438400"/>
              <a:gd name="connsiteX66" fmla="*/ 457200 w 4027715"/>
              <a:gd name="connsiteY66" fmla="*/ 2362200 h 2438400"/>
              <a:gd name="connsiteX67" fmla="*/ 413657 w 4027715"/>
              <a:gd name="connsiteY67" fmla="*/ 2373085 h 2438400"/>
              <a:gd name="connsiteX68" fmla="*/ 348343 w 4027715"/>
              <a:gd name="connsiteY68" fmla="*/ 2394857 h 2438400"/>
              <a:gd name="connsiteX69" fmla="*/ 304800 w 4027715"/>
              <a:gd name="connsiteY69" fmla="*/ 2416628 h 2438400"/>
              <a:gd name="connsiteX70" fmla="*/ 228600 w 4027715"/>
              <a:gd name="connsiteY70" fmla="*/ 2427514 h 2438400"/>
              <a:gd name="connsiteX71" fmla="*/ 185057 w 4027715"/>
              <a:gd name="connsiteY71" fmla="*/ 2438400 h 2438400"/>
              <a:gd name="connsiteX72" fmla="*/ 54429 w 4027715"/>
              <a:gd name="connsiteY72" fmla="*/ 2427514 h 2438400"/>
              <a:gd name="connsiteX73" fmla="*/ 0 w 4027715"/>
              <a:gd name="connsiteY73" fmla="*/ 2416628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4027715" h="2438400">
                <a:moveTo>
                  <a:pt x="4027715" y="32657"/>
                </a:moveTo>
                <a:cubicBezTo>
                  <a:pt x="4009572" y="29028"/>
                  <a:pt x="3991348" y="25785"/>
                  <a:pt x="3973286" y="21771"/>
                </a:cubicBezTo>
                <a:cubicBezTo>
                  <a:pt x="3958681" y="18525"/>
                  <a:pt x="3944643" y="12239"/>
                  <a:pt x="3929743" y="10885"/>
                </a:cubicBezTo>
                <a:cubicBezTo>
                  <a:pt x="3864597" y="4963"/>
                  <a:pt x="3799114" y="3628"/>
                  <a:pt x="3733800" y="0"/>
                </a:cubicBezTo>
                <a:cubicBezTo>
                  <a:pt x="3701143" y="3628"/>
                  <a:pt x="3668049" y="4441"/>
                  <a:pt x="3635829" y="10885"/>
                </a:cubicBezTo>
                <a:cubicBezTo>
                  <a:pt x="3613326" y="15386"/>
                  <a:pt x="3570515" y="32657"/>
                  <a:pt x="3570515" y="32657"/>
                </a:cubicBezTo>
                <a:cubicBezTo>
                  <a:pt x="3534310" y="68861"/>
                  <a:pt x="3565545" y="44118"/>
                  <a:pt x="3516086" y="65314"/>
                </a:cubicBezTo>
                <a:cubicBezTo>
                  <a:pt x="3421925" y="105668"/>
                  <a:pt x="3516472" y="72441"/>
                  <a:pt x="3439886" y="97971"/>
                </a:cubicBezTo>
                <a:cubicBezTo>
                  <a:pt x="3377495" y="191559"/>
                  <a:pt x="3460571" y="81423"/>
                  <a:pt x="3385457" y="141514"/>
                </a:cubicBezTo>
                <a:cubicBezTo>
                  <a:pt x="3375241" y="149687"/>
                  <a:pt x="3372200" y="164238"/>
                  <a:pt x="3363686" y="174171"/>
                </a:cubicBezTo>
                <a:cubicBezTo>
                  <a:pt x="3291299" y="258623"/>
                  <a:pt x="3349710" y="186150"/>
                  <a:pt x="3287486" y="239485"/>
                </a:cubicBezTo>
                <a:cubicBezTo>
                  <a:pt x="3271901" y="252843"/>
                  <a:pt x="3258457" y="268514"/>
                  <a:pt x="3243943" y="283028"/>
                </a:cubicBezTo>
                <a:cubicBezTo>
                  <a:pt x="3236686" y="290285"/>
                  <a:pt x="3231909" y="301555"/>
                  <a:pt x="3222172" y="304800"/>
                </a:cubicBezTo>
                <a:lnTo>
                  <a:pt x="3189515" y="315685"/>
                </a:lnTo>
                <a:cubicBezTo>
                  <a:pt x="3150107" y="341957"/>
                  <a:pt x="3153133" y="334706"/>
                  <a:pt x="3124200" y="381000"/>
                </a:cubicBezTo>
                <a:cubicBezTo>
                  <a:pt x="3115600" y="394761"/>
                  <a:pt x="3112392" y="411734"/>
                  <a:pt x="3102429" y="424543"/>
                </a:cubicBezTo>
                <a:cubicBezTo>
                  <a:pt x="3086677" y="444796"/>
                  <a:pt x="3062232" y="457622"/>
                  <a:pt x="3048000" y="478971"/>
                </a:cubicBezTo>
                <a:cubicBezTo>
                  <a:pt x="3040743" y="489857"/>
                  <a:pt x="3034402" y="501412"/>
                  <a:pt x="3026229" y="511628"/>
                </a:cubicBezTo>
                <a:cubicBezTo>
                  <a:pt x="3019818" y="519642"/>
                  <a:pt x="3010615" y="525189"/>
                  <a:pt x="3004457" y="533400"/>
                </a:cubicBezTo>
                <a:cubicBezTo>
                  <a:pt x="2988758" y="554333"/>
                  <a:pt x="2975429" y="576943"/>
                  <a:pt x="2960915" y="598714"/>
                </a:cubicBezTo>
                <a:lnTo>
                  <a:pt x="2939143" y="631371"/>
                </a:lnTo>
                <a:cubicBezTo>
                  <a:pt x="2931886" y="642257"/>
                  <a:pt x="2926623" y="654777"/>
                  <a:pt x="2917372" y="664028"/>
                </a:cubicBezTo>
                <a:lnTo>
                  <a:pt x="2895600" y="685800"/>
                </a:lnTo>
                <a:cubicBezTo>
                  <a:pt x="2864767" y="778306"/>
                  <a:pt x="2907769" y="665521"/>
                  <a:pt x="2862943" y="740228"/>
                </a:cubicBezTo>
                <a:cubicBezTo>
                  <a:pt x="2857039" y="750067"/>
                  <a:pt x="2857961" y="763046"/>
                  <a:pt x="2852057" y="772885"/>
                </a:cubicBezTo>
                <a:cubicBezTo>
                  <a:pt x="2846777" y="781686"/>
                  <a:pt x="2836697" y="786643"/>
                  <a:pt x="2830286" y="794657"/>
                </a:cubicBezTo>
                <a:cubicBezTo>
                  <a:pt x="2775368" y="863306"/>
                  <a:pt x="2839303" y="796527"/>
                  <a:pt x="2786743" y="849085"/>
                </a:cubicBezTo>
                <a:cubicBezTo>
                  <a:pt x="2783114" y="859971"/>
                  <a:pt x="2781550" y="871780"/>
                  <a:pt x="2775857" y="881743"/>
                </a:cubicBezTo>
                <a:cubicBezTo>
                  <a:pt x="2766856" y="897495"/>
                  <a:pt x="2753745" y="910522"/>
                  <a:pt x="2743200" y="925285"/>
                </a:cubicBezTo>
                <a:cubicBezTo>
                  <a:pt x="2735596" y="935931"/>
                  <a:pt x="2729602" y="947727"/>
                  <a:pt x="2721429" y="957943"/>
                </a:cubicBezTo>
                <a:cubicBezTo>
                  <a:pt x="2691952" y="994789"/>
                  <a:pt x="2677822" y="979910"/>
                  <a:pt x="2656115" y="1045028"/>
                </a:cubicBezTo>
                <a:cubicBezTo>
                  <a:pt x="2652486" y="1055914"/>
                  <a:pt x="2650361" y="1067422"/>
                  <a:pt x="2645229" y="1077685"/>
                </a:cubicBezTo>
                <a:cubicBezTo>
                  <a:pt x="2639378" y="1089387"/>
                  <a:pt x="2629948" y="1098983"/>
                  <a:pt x="2623457" y="1110343"/>
                </a:cubicBezTo>
                <a:cubicBezTo>
                  <a:pt x="2615406" y="1124432"/>
                  <a:pt x="2609737" y="1139796"/>
                  <a:pt x="2601686" y="1153885"/>
                </a:cubicBezTo>
                <a:cubicBezTo>
                  <a:pt x="2595195" y="1165244"/>
                  <a:pt x="2586406" y="1175184"/>
                  <a:pt x="2579915" y="1186543"/>
                </a:cubicBezTo>
                <a:cubicBezTo>
                  <a:pt x="2544768" y="1248050"/>
                  <a:pt x="2575173" y="1213054"/>
                  <a:pt x="2536372" y="1251857"/>
                </a:cubicBezTo>
                <a:cubicBezTo>
                  <a:pt x="2511412" y="1326734"/>
                  <a:pt x="2545552" y="1235793"/>
                  <a:pt x="2492829" y="1328057"/>
                </a:cubicBezTo>
                <a:cubicBezTo>
                  <a:pt x="2487136" y="1338020"/>
                  <a:pt x="2487516" y="1350683"/>
                  <a:pt x="2481943" y="1360714"/>
                </a:cubicBezTo>
                <a:cubicBezTo>
                  <a:pt x="2469236" y="1383587"/>
                  <a:pt x="2452914" y="1404257"/>
                  <a:pt x="2438400" y="1426028"/>
                </a:cubicBezTo>
                <a:lnTo>
                  <a:pt x="2394857" y="1491343"/>
                </a:lnTo>
                <a:lnTo>
                  <a:pt x="2373086" y="1524000"/>
                </a:lnTo>
                <a:cubicBezTo>
                  <a:pt x="2365829" y="1534886"/>
                  <a:pt x="2360566" y="1547406"/>
                  <a:pt x="2351315" y="1556657"/>
                </a:cubicBezTo>
                <a:cubicBezTo>
                  <a:pt x="2336801" y="1571171"/>
                  <a:pt x="2319158" y="1583121"/>
                  <a:pt x="2307772" y="1600200"/>
                </a:cubicBezTo>
                <a:cubicBezTo>
                  <a:pt x="2300515" y="1611086"/>
                  <a:pt x="2292491" y="1621498"/>
                  <a:pt x="2286000" y="1632857"/>
                </a:cubicBezTo>
                <a:cubicBezTo>
                  <a:pt x="2277949" y="1646946"/>
                  <a:pt x="2274790" y="1664079"/>
                  <a:pt x="2264229" y="1676400"/>
                </a:cubicBezTo>
                <a:cubicBezTo>
                  <a:pt x="2252422" y="1690175"/>
                  <a:pt x="2235200" y="1698171"/>
                  <a:pt x="2220686" y="1709057"/>
                </a:cubicBezTo>
                <a:cubicBezTo>
                  <a:pt x="2213429" y="1719943"/>
                  <a:pt x="2207088" y="1731498"/>
                  <a:pt x="2198915" y="1741714"/>
                </a:cubicBezTo>
                <a:cubicBezTo>
                  <a:pt x="2192504" y="1749728"/>
                  <a:pt x="2183301" y="1755274"/>
                  <a:pt x="2177143" y="1763485"/>
                </a:cubicBezTo>
                <a:cubicBezTo>
                  <a:pt x="2138438" y="1815091"/>
                  <a:pt x="2136019" y="1849766"/>
                  <a:pt x="2068286" y="1872343"/>
                </a:cubicBezTo>
                <a:lnTo>
                  <a:pt x="2002972" y="1894114"/>
                </a:lnTo>
                <a:cubicBezTo>
                  <a:pt x="1995715" y="1901371"/>
                  <a:pt x="1990380" y="1911295"/>
                  <a:pt x="1981200" y="1915885"/>
                </a:cubicBezTo>
                <a:cubicBezTo>
                  <a:pt x="1960674" y="1926148"/>
                  <a:pt x="1915886" y="1937657"/>
                  <a:pt x="1915886" y="1937657"/>
                </a:cubicBezTo>
                <a:cubicBezTo>
                  <a:pt x="1897743" y="1955800"/>
                  <a:pt x="1882806" y="1977853"/>
                  <a:pt x="1861457" y="1992085"/>
                </a:cubicBezTo>
                <a:cubicBezTo>
                  <a:pt x="1839686" y="2006599"/>
                  <a:pt x="1814645" y="2017125"/>
                  <a:pt x="1796143" y="2035628"/>
                </a:cubicBezTo>
                <a:cubicBezTo>
                  <a:pt x="1743580" y="2088193"/>
                  <a:pt x="1810370" y="2024247"/>
                  <a:pt x="1741715" y="2079171"/>
                </a:cubicBezTo>
                <a:cubicBezTo>
                  <a:pt x="1704871" y="2108646"/>
                  <a:pt x="1719738" y="2122781"/>
                  <a:pt x="1654629" y="2144485"/>
                </a:cubicBezTo>
                <a:lnTo>
                  <a:pt x="1589315" y="2166257"/>
                </a:lnTo>
                <a:cubicBezTo>
                  <a:pt x="1484169" y="2201306"/>
                  <a:pt x="1647659" y="2145098"/>
                  <a:pt x="1513115" y="2198914"/>
                </a:cubicBezTo>
                <a:cubicBezTo>
                  <a:pt x="1491807" y="2207437"/>
                  <a:pt x="1469572" y="2213428"/>
                  <a:pt x="1447800" y="2220685"/>
                </a:cubicBezTo>
                <a:lnTo>
                  <a:pt x="1415143" y="2231571"/>
                </a:lnTo>
                <a:cubicBezTo>
                  <a:pt x="1407886" y="2238828"/>
                  <a:pt x="1402173" y="2248063"/>
                  <a:pt x="1393372" y="2253343"/>
                </a:cubicBezTo>
                <a:cubicBezTo>
                  <a:pt x="1381512" y="2260459"/>
                  <a:pt x="1326224" y="2272528"/>
                  <a:pt x="1317172" y="2275114"/>
                </a:cubicBezTo>
                <a:cubicBezTo>
                  <a:pt x="1306139" y="2278266"/>
                  <a:pt x="1295984" y="2285630"/>
                  <a:pt x="1284515" y="2286000"/>
                </a:cubicBezTo>
                <a:cubicBezTo>
                  <a:pt x="1070510" y="2292903"/>
                  <a:pt x="856343" y="2293257"/>
                  <a:pt x="642257" y="2296885"/>
                </a:cubicBezTo>
                <a:cubicBezTo>
                  <a:pt x="517245" y="2328139"/>
                  <a:pt x="671309" y="2284435"/>
                  <a:pt x="566057" y="2329543"/>
                </a:cubicBezTo>
                <a:cubicBezTo>
                  <a:pt x="552306" y="2335436"/>
                  <a:pt x="536845" y="2336129"/>
                  <a:pt x="522515" y="2340428"/>
                </a:cubicBezTo>
                <a:cubicBezTo>
                  <a:pt x="500533" y="2347022"/>
                  <a:pt x="479464" y="2356634"/>
                  <a:pt x="457200" y="2362200"/>
                </a:cubicBezTo>
                <a:cubicBezTo>
                  <a:pt x="442686" y="2365828"/>
                  <a:pt x="427987" y="2368786"/>
                  <a:pt x="413657" y="2373085"/>
                </a:cubicBezTo>
                <a:cubicBezTo>
                  <a:pt x="391676" y="2379679"/>
                  <a:pt x="368869" y="2384594"/>
                  <a:pt x="348343" y="2394857"/>
                </a:cubicBezTo>
                <a:cubicBezTo>
                  <a:pt x="333829" y="2402114"/>
                  <a:pt x="320456" y="2412358"/>
                  <a:pt x="304800" y="2416628"/>
                </a:cubicBezTo>
                <a:cubicBezTo>
                  <a:pt x="280046" y="2423379"/>
                  <a:pt x="253844" y="2422924"/>
                  <a:pt x="228600" y="2427514"/>
                </a:cubicBezTo>
                <a:cubicBezTo>
                  <a:pt x="213880" y="2430190"/>
                  <a:pt x="199571" y="2434771"/>
                  <a:pt x="185057" y="2438400"/>
                </a:cubicBezTo>
                <a:cubicBezTo>
                  <a:pt x="141514" y="2434771"/>
                  <a:pt x="97739" y="2433289"/>
                  <a:pt x="54429" y="2427514"/>
                </a:cubicBezTo>
                <a:cubicBezTo>
                  <a:pt x="-44426" y="2414333"/>
                  <a:pt x="70760" y="2416628"/>
                  <a:pt x="0" y="2416628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2558143" y="2732314"/>
            <a:ext cx="4234543" cy="2405743"/>
          </a:xfrm>
          <a:custGeom>
            <a:avLst/>
            <a:gdLst>
              <a:gd name="connsiteX0" fmla="*/ 4234543 w 4234543"/>
              <a:gd name="connsiteY0" fmla="*/ 239486 h 2405743"/>
              <a:gd name="connsiteX1" fmla="*/ 4180114 w 4234543"/>
              <a:gd name="connsiteY1" fmla="*/ 217715 h 2405743"/>
              <a:gd name="connsiteX2" fmla="*/ 4158343 w 4234543"/>
              <a:gd name="connsiteY2" fmla="*/ 195943 h 2405743"/>
              <a:gd name="connsiteX3" fmla="*/ 4093028 w 4234543"/>
              <a:gd name="connsiteY3" fmla="*/ 174172 h 2405743"/>
              <a:gd name="connsiteX4" fmla="*/ 4071257 w 4234543"/>
              <a:gd name="connsiteY4" fmla="*/ 152400 h 2405743"/>
              <a:gd name="connsiteX5" fmla="*/ 4005943 w 4234543"/>
              <a:gd name="connsiteY5" fmla="*/ 130629 h 2405743"/>
              <a:gd name="connsiteX6" fmla="*/ 3918857 w 4234543"/>
              <a:gd name="connsiteY6" fmla="*/ 87086 h 2405743"/>
              <a:gd name="connsiteX7" fmla="*/ 3820886 w 4234543"/>
              <a:gd name="connsiteY7" fmla="*/ 43543 h 2405743"/>
              <a:gd name="connsiteX8" fmla="*/ 3755571 w 4234543"/>
              <a:gd name="connsiteY8" fmla="*/ 21772 h 2405743"/>
              <a:gd name="connsiteX9" fmla="*/ 3722914 w 4234543"/>
              <a:gd name="connsiteY9" fmla="*/ 10886 h 2405743"/>
              <a:gd name="connsiteX10" fmla="*/ 3657600 w 4234543"/>
              <a:gd name="connsiteY10" fmla="*/ 0 h 2405743"/>
              <a:gd name="connsiteX11" fmla="*/ 3429000 w 4234543"/>
              <a:gd name="connsiteY11" fmla="*/ 10886 h 2405743"/>
              <a:gd name="connsiteX12" fmla="*/ 3374571 w 4234543"/>
              <a:gd name="connsiteY12" fmla="*/ 43543 h 2405743"/>
              <a:gd name="connsiteX13" fmla="*/ 3341914 w 4234543"/>
              <a:gd name="connsiteY13" fmla="*/ 54429 h 2405743"/>
              <a:gd name="connsiteX14" fmla="*/ 3320143 w 4234543"/>
              <a:gd name="connsiteY14" fmla="*/ 87086 h 2405743"/>
              <a:gd name="connsiteX15" fmla="*/ 3276600 w 4234543"/>
              <a:gd name="connsiteY15" fmla="*/ 130629 h 2405743"/>
              <a:gd name="connsiteX16" fmla="*/ 3243943 w 4234543"/>
              <a:gd name="connsiteY16" fmla="*/ 195943 h 2405743"/>
              <a:gd name="connsiteX17" fmla="*/ 3233057 w 4234543"/>
              <a:gd name="connsiteY17" fmla="*/ 228600 h 2405743"/>
              <a:gd name="connsiteX18" fmla="*/ 3189514 w 4234543"/>
              <a:gd name="connsiteY18" fmla="*/ 272143 h 2405743"/>
              <a:gd name="connsiteX19" fmla="*/ 3156857 w 4234543"/>
              <a:gd name="connsiteY19" fmla="*/ 348343 h 2405743"/>
              <a:gd name="connsiteX20" fmla="*/ 3135086 w 4234543"/>
              <a:gd name="connsiteY20" fmla="*/ 370115 h 2405743"/>
              <a:gd name="connsiteX21" fmla="*/ 3124200 w 4234543"/>
              <a:gd name="connsiteY21" fmla="*/ 402772 h 2405743"/>
              <a:gd name="connsiteX22" fmla="*/ 3102428 w 4234543"/>
              <a:gd name="connsiteY22" fmla="*/ 424543 h 2405743"/>
              <a:gd name="connsiteX23" fmla="*/ 3080657 w 4234543"/>
              <a:gd name="connsiteY23" fmla="*/ 489857 h 2405743"/>
              <a:gd name="connsiteX24" fmla="*/ 3069771 w 4234543"/>
              <a:gd name="connsiteY24" fmla="*/ 522515 h 2405743"/>
              <a:gd name="connsiteX25" fmla="*/ 3026228 w 4234543"/>
              <a:gd name="connsiteY25" fmla="*/ 576943 h 2405743"/>
              <a:gd name="connsiteX26" fmla="*/ 2993571 w 4234543"/>
              <a:gd name="connsiteY26" fmla="*/ 631372 h 2405743"/>
              <a:gd name="connsiteX27" fmla="*/ 2982686 w 4234543"/>
              <a:gd name="connsiteY27" fmla="*/ 664029 h 2405743"/>
              <a:gd name="connsiteX28" fmla="*/ 2960914 w 4234543"/>
              <a:gd name="connsiteY28" fmla="*/ 685800 h 2405743"/>
              <a:gd name="connsiteX29" fmla="*/ 2917371 w 4234543"/>
              <a:gd name="connsiteY29" fmla="*/ 751115 h 2405743"/>
              <a:gd name="connsiteX30" fmla="*/ 2895600 w 4234543"/>
              <a:gd name="connsiteY30" fmla="*/ 783772 h 2405743"/>
              <a:gd name="connsiteX31" fmla="*/ 2873828 w 4234543"/>
              <a:gd name="connsiteY31" fmla="*/ 805543 h 2405743"/>
              <a:gd name="connsiteX32" fmla="*/ 2841171 w 4234543"/>
              <a:gd name="connsiteY32" fmla="*/ 870857 h 2405743"/>
              <a:gd name="connsiteX33" fmla="*/ 2819400 w 4234543"/>
              <a:gd name="connsiteY33" fmla="*/ 892629 h 2405743"/>
              <a:gd name="connsiteX34" fmla="*/ 2775857 w 4234543"/>
              <a:gd name="connsiteY34" fmla="*/ 957943 h 2405743"/>
              <a:gd name="connsiteX35" fmla="*/ 2743200 w 4234543"/>
              <a:gd name="connsiteY35" fmla="*/ 1012372 h 2405743"/>
              <a:gd name="connsiteX36" fmla="*/ 2699657 w 4234543"/>
              <a:gd name="connsiteY36" fmla="*/ 1066800 h 2405743"/>
              <a:gd name="connsiteX37" fmla="*/ 2688771 w 4234543"/>
              <a:gd name="connsiteY37" fmla="*/ 1099457 h 2405743"/>
              <a:gd name="connsiteX38" fmla="*/ 2645228 w 4234543"/>
              <a:gd name="connsiteY38" fmla="*/ 1143000 h 2405743"/>
              <a:gd name="connsiteX39" fmla="*/ 2601686 w 4234543"/>
              <a:gd name="connsiteY39" fmla="*/ 1197429 h 2405743"/>
              <a:gd name="connsiteX40" fmla="*/ 2547257 w 4234543"/>
              <a:gd name="connsiteY40" fmla="*/ 1273629 h 2405743"/>
              <a:gd name="connsiteX41" fmla="*/ 2525486 w 4234543"/>
              <a:gd name="connsiteY41" fmla="*/ 1306286 h 2405743"/>
              <a:gd name="connsiteX42" fmla="*/ 2481943 w 4234543"/>
              <a:gd name="connsiteY42" fmla="*/ 1349829 h 2405743"/>
              <a:gd name="connsiteX43" fmla="*/ 2460171 w 4234543"/>
              <a:gd name="connsiteY43" fmla="*/ 1371600 h 2405743"/>
              <a:gd name="connsiteX44" fmla="*/ 2416628 w 4234543"/>
              <a:gd name="connsiteY44" fmla="*/ 1426029 h 2405743"/>
              <a:gd name="connsiteX45" fmla="*/ 2394857 w 4234543"/>
              <a:gd name="connsiteY45" fmla="*/ 1458686 h 2405743"/>
              <a:gd name="connsiteX46" fmla="*/ 2362200 w 4234543"/>
              <a:gd name="connsiteY46" fmla="*/ 1480457 h 2405743"/>
              <a:gd name="connsiteX47" fmla="*/ 2318657 w 4234543"/>
              <a:gd name="connsiteY47" fmla="*/ 1545772 h 2405743"/>
              <a:gd name="connsiteX48" fmla="*/ 2264228 w 4234543"/>
              <a:gd name="connsiteY48" fmla="*/ 1589315 h 2405743"/>
              <a:gd name="connsiteX49" fmla="*/ 2209800 w 4234543"/>
              <a:gd name="connsiteY49" fmla="*/ 1643743 h 2405743"/>
              <a:gd name="connsiteX50" fmla="*/ 2122714 w 4234543"/>
              <a:gd name="connsiteY50" fmla="*/ 1719943 h 2405743"/>
              <a:gd name="connsiteX51" fmla="*/ 2046514 w 4234543"/>
              <a:gd name="connsiteY51" fmla="*/ 1796143 h 2405743"/>
              <a:gd name="connsiteX52" fmla="*/ 2024743 w 4234543"/>
              <a:gd name="connsiteY52" fmla="*/ 1817915 h 2405743"/>
              <a:gd name="connsiteX53" fmla="*/ 1992086 w 4234543"/>
              <a:gd name="connsiteY53" fmla="*/ 1828800 h 2405743"/>
              <a:gd name="connsiteX54" fmla="*/ 1959428 w 4234543"/>
              <a:gd name="connsiteY54" fmla="*/ 1850572 h 2405743"/>
              <a:gd name="connsiteX55" fmla="*/ 1926771 w 4234543"/>
              <a:gd name="connsiteY55" fmla="*/ 1861457 h 2405743"/>
              <a:gd name="connsiteX56" fmla="*/ 1861457 w 4234543"/>
              <a:gd name="connsiteY56" fmla="*/ 1905000 h 2405743"/>
              <a:gd name="connsiteX57" fmla="*/ 1828800 w 4234543"/>
              <a:gd name="connsiteY57" fmla="*/ 1926772 h 2405743"/>
              <a:gd name="connsiteX58" fmla="*/ 1796143 w 4234543"/>
              <a:gd name="connsiteY58" fmla="*/ 1937657 h 2405743"/>
              <a:gd name="connsiteX59" fmla="*/ 1774371 w 4234543"/>
              <a:gd name="connsiteY59" fmla="*/ 1959429 h 2405743"/>
              <a:gd name="connsiteX60" fmla="*/ 1709057 w 4234543"/>
              <a:gd name="connsiteY60" fmla="*/ 1981200 h 2405743"/>
              <a:gd name="connsiteX61" fmla="*/ 1654628 w 4234543"/>
              <a:gd name="connsiteY61" fmla="*/ 2013857 h 2405743"/>
              <a:gd name="connsiteX62" fmla="*/ 1632857 w 4234543"/>
              <a:gd name="connsiteY62" fmla="*/ 2035629 h 2405743"/>
              <a:gd name="connsiteX63" fmla="*/ 1600200 w 4234543"/>
              <a:gd name="connsiteY63" fmla="*/ 2046515 h 2405743"/>
              <a:gd name="connsiteX64" fmla="*/ 1534886 w 4234543"/>
              <a:gd name="connsiteY64" fmla="*/ 2079172 h 2405743"/>
              <a:gd name="connsiteX65" fmla="*/ 1480457 w 4234543"/>
              <a:gd name="connsiteY65" fmla="*/ 2111829 h 2405743"/>
              <a:gd name="connsiteX66" fmla="*/ 1415143 w 4234543"/>
              <a:gd name="connsiteY66" fmla="*/ 2155372 h 2405743"/>
              <a:gd name="connsiteX67" fmla="*/ 1371600 w 4234543"/>
              <a:gd name="connsiteY67" fmla="*/ 2177143 h 2405743"/>
              <a:gd name="connsiteX68" fmla="*/ 1306286 w 4234543"/>
              <a:gd name="connsiteY68" fmla="*/ 2209800 h 2405743"/>
              <a:gd name="connsiteX69" fmla="*/ 1273628 w 4234543"/>
              <a:gd name="connsiteY69" fmla="*/ 2231572 h 2405743"/>
              <a:gd name="connsiteX70" fmla="*/ 1240971 w 4234543"/>
              <a:gd name="connsiteY70" fmla="*/ 2242457 h 2405743"/>
              <a:gd name="connsiteX71" fmla="*/ 1175657 w 4234543"/>
              <a:gd name="connsiteY71" fmla="*/ 2275115 h 2405743"/>
              <a:gd name="connsiteX72" fmla="*/ 1143000 w 4234543"/>
              <a:gd name="connsiteY72" fmla="*/ 2296886 h 2405743"/>
              <a:gd name="connsiteX73" fmla="*/ 1077686 w 4234543"/>
              <a:gd name="connsiteY73" fmla="*/ 2318657 h 2405743"/>
              <a:gd name="connsiteX74" fmla="*/ 1023257 w 4234543"/>
              <a:gd name="connsiteY74" fmla="*/ 2362200 h 2405743"/>
              <a:gd name="connsiteX75" fmla="*/ 957943 w 4234543"/>
              <a:gd name="connsiteY75" fmla="*/ 2383972 h 2405743"/>
              <a:gd name="connsiteX76" fmla="*/ 925286 w 4234543"/>
              <a:gd name="connsiteY76" fmla="*/ 2394857 h 2405743"/>
              <a:gd name="connsiteX77" fmla="*/ 892628 w 4234543"/>
              <a:gd name="connsiteY77" fmla="*/ 2405743 h 2405743"/>
              <a:gd name="connsiteX78" fmla="*/ 576943 w 4234543"/>
              <a:gd name="connsiteY78" fmla="*/ 2394857 h 2405743"/>
              <a:gd name="connsiteX79" fmla="*/ 533400 w 4234543"/>
              <a:gd name="connsiteY79" fmla="*/ 2383972 h 2405743"/>
              <a:gd name="connsiteX80" fmla="*/ 391886 w 4234543"/>
              <a:gd name="connsiteY80" fmla="*/ 2373086 h 2405743"/>
              <a:gd name="connsiteX81" fmla="*/ 337457 w 4234543"/>
              <a:gd name="connsiteY81" fmla="*/ 2362200 h 2405743"/>
              <a:gd name="connsiteX82" fmla="*/ 272143 w 4234543"/>
              <a:gd name="connsiteY82" fmla="*/ 2351315 h 2405743"/>
              <a:gd name="connsiteX83" fmla="*/ 206828 w 4234543"/>
              <a:gd name="connsiteY83" fmla="*/ 2329543 h 2405743"/>
              <a:gd name="connsiteX84" fmla="*/ 174171 w 4234543"/>
              <a:gd name="connsiteY84" fmla="*/ 2307772 h 2405743"/>
              <a:gd name="connsiteX85" fmla="*/ 119743 w 4234543"/>
              <a:gd name="connsiteY85" fmla="*/ 2296886 h 2405743"/>
              <a:gd name="connsiteX86" fmla="*/ 87086 w 4234543"/>
              <a:gd name="connsiteY86" fmla="*/ 2275115 h 2405743"/>
              <a:gd name="connsiteX87" fmla="*/ 0 w 4234543"/>
              <a:gd name="connsiteY87" fmla="*/ 2253343 h 240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4234543" h="2405743">
                <a:moveTo>
                  <a:pt x="4234543" y="239486"/>
                </a:moveTo>
                <a:cubicBezTo>
                  <a:pt x="4216400" y="232229"/>
                  <a:pt x="4197080" y="227410"/>
                  <a:pt x="4180114" y="217715"/>
                </a:cubicBezTo>
                <a:cubicBezTo>
                  <a:pt x="4171203" y="212623"/>
                  <a:pt x="4167523" y="200533"/>
                  <a:pt x="4158343" y="195943"/>
                </a:cubicBezTo>
                <a:cubicBezTo>
                  <a:pt x="4137817" y="185680"/>
                  <a:pt x="4093028" y="174172"/>
                  <a:pt x="4093028" y="174172"/>
                </a:cubicBezTo>
                <a:cubicBezTo>
                  <a:pt x="4085771" y="166915"/>
                  <a:pt x="4080437" y="156990"/>
                  <a:pt x="4071257" y="152400"/>
                </a:cubicBezTo>
                <a:cubicBezTo>
                  <a:pt x="4050731" y="142137"/>
                  <a:pt x="4005943" y="130629"/>
                  <a:pt x="4005943" y="130629"/>
                </a:cubicBezTo>
                <a:cubicBezTo>
                  <a:pt x="3934380" y="59066"/>
                  <a:pt x="4068955" y="187150"/>
                  <a:pt x="3918857" y="87086"/>
                </a:cubicBezTo>
                <a:cubicBezTo>
                  <a:pt x="3867106" y="52586"/>
                  <a:pt x="3898611" y="69452"/>
                  <a:pt x="3820886" y="43543"/>
                </a:cubicBezTo>
                <a:lnTo>
                  <a:pt x="3755571" y="21772"/>
                </a:lnTo>
                <a:cubicBezTo>
                  <a:pt x="3744685" y="18143"/>
                  <a:pt x="3734232" y="12772"/>
                  <a:pt x="3722914" y="10886"/>
                </a:cubicBezTo>
                <a:lnTo>
                  <a:pt x="3657600" y="0"/>
                </a:lnTo>
                <a:cubicBezTo>
                  <a:pt x="3581400" y="3629"/>
                  <a:pt x="3505023" y="4551"/>
                  <a:pt x="3429000" y="10886"/>
                </a:cubicBezTo>
                <a:cubicBezTo>
                  <a:pt x="3381254" y="14865"/>
                  <a:pt x="3409244" y="22739"/>
                  <a:pt x="3374571" y="43543"/>
                </a:cubicBezTo>
                <a:cubicBezTo>
                  <a:pt x="3364732" y="49447"/>
                  <a:pt x="3352800" y="50800"/>
                  <a:pt x="3341914" y="54429"/>
                </a:cubicBezTo>
                <a:cubicBezTo>
                  <a:pt x="3334657" y="65315"/>
                  <a:pt x="3328657" y="77153"/>
                  <a:pt x="3320143" y="87086"/>
                </a:cubicBezTo>
                <a:cubicBezTo>
                  <a:pt x="3306785" y="102671"/>
                  <a:pt x="3276600" y="130629"/>
                  <a:pt x="3276600" y="130629"/>
                </a:cubicBezTo>
                <a:cubicBezTo>
                  <a:pt x="3249238" y="212713"/>
                  <a:pt x="3286147" y="111534"/>
                  <a:pt x="3243943" y="195943"/>
                </a:cubicBezTo>
                <a:cubicBezTo>
                  <a:pt x="3238811" y="206206"/>
                  <a:pt x="3239726" y="219263"/>
                  <a:pt x="3233057" y="228600"/>
                </a:cubicBezTo>
                <a:cubicBezTo>
                  <a:pt x="3221126" y="245303"/>
                  <a:pt x="3189514" y="272143"/>
                  <a:pt x="3189514" y="272143"/>
                </a:cubicBezTo>
                <a:cubicBezTo>
                  <a:pt x="3179838" y="301171"/>
                  <a:pt x="3174791" y="321441"/>
                  <a:pt x="3156857" y="348343"/>
                </a:cubicBezTo>
                <a:cubicBezTo>
                  <a:pt x="3151164" y="356883"/>
                  <a:pt x="3142343" y="362858"/>
                  <a:pt x="3135086" y="370115"/>
                </a:cubicBezTo>
                <a:cubicBezTo>
                  <a:pt x="3131457" y="381001"/>
                  <a:pt x="3130104" y="392933"/>
                  <a:pt x="3124200" y="402772"/>
                </a:cubicBezTo>
                <a:cubicBezTo>
                  <a:pt x="3118919" y="411573"/>
                  <a:pt x="3107018" y="415363"/>
                  <a:pt x="3102428" y="424543"/>
                </a:cubicBezTo>
                <a:cubicBezTo>
                  <a:pt x="3092165" y="445069"/>
                  <a:pt x="3087914" y="468086"/>
                  <a:pt x="3080657" y="489857"/>
                </a:cubicBezTo>
                <a:cubicBezTo>
                  <a:pt x="3077028" y="500743"/>
                  <a:pt x="3076136" y="512967"/>
                  <a:pt x="3069771" y="522515"/>
                </a:cubicBezTo>
                <a:cubicBezTo>
                  <a:pt x="3042307" y="563712"/>
                  <a:pt x="3057251" y="545921"/>
                  <a:pt x="3026228" y="576943"/>
                </a:cubicBezTo>
                <a:cubicBezTo>
                  <a:pt x="2995393" y="669453"/>
                  <a:pt x="3038398" y="556659"/>
                  <a:pt x="2993571" y="631372"/>
                </a:cubicBezTo>
                <a:cubicBezTo>
                  <a:pt x="2987668" y="641211"/>
                  <a:pt x="2988590" y="654190"/>
                  <a:pt x="2982686" y="664029"/>
                </a:cubicBezTo>
                <a:cubicBezTo>
                  <a:pt x="2977406" y="672830"/>
                  <a:pt x="2967072" y="677589"/>
                  <a:pt x="2960914" y="685800"/>
                </a:cubicBezTo>
                <a:cubicBezTo>
                  <a:pt x="2945214" y="706733"/>
                  <a:pt x="2931885" y="729343"/>
                  <a:pt x="2917371" y="751115"/>
                </a:cubicBezTo>
                <a:cubicBezTo>
                  <a:pt x="2910114" y="762001"/>
                  <a:pt x="2904851" y="774521"/>
                  <a:pt x="2895600" y="783772"/>
                </a:cubicBezTo>
                <a:lnTo>
                  <a:pt x="2873828" y="805543"/>
                </a:lnTo>
                <a:cubicBezTo>
                  <a:pt x="2862330" y="840038"/>
                  <a:pt x="2865290" y="840709"/>
                  <a:pt x="2841171" y="870857"/>
                </a:cubicBezTo>
                <a:cubicBezTo>
                  <a:pt x="2834760" y="878871"/>
                  <a:pt x="2825558" y="884418"/>
                  <a:pt x="2819400" y="892629"/>
                </a:cubicBezTo>
                <a:cubicBezTo>
                  <a:pt x="2803701" y="913562"/>
                  <a:pt x="2784132" y="933120"/>
                  <a:pt x="2775857" y="957943"/>
                </a:cubicBezTo>
                <a:cubicBezTo>
                  <a:pt x="2761725" y="1000336"/>
                  <a:pt x="2773085" y="982486"/>
                  <a:pt x="2743200" y="1012372"/>
                </a:cubicBezTo>
                <a:cubicBezTo>
                  <a:pt x="2715838" y="1094456"/>
                  <a:pt x="2755930" y="996460"/>
                  <a:pt x="2699657" y="1066800"/>
                </a:cubicBezTo>
                <a:cubicBezTo>
                  <a:pt x="2692489" y="1075760"/>
                  <a:pt x="2695440" y="1090120"/>
                  <a:pt x="2688771" y="1099457"/>
                </a:cubicBezTo>
                <a:cubicBezTo>
                  <a:pt x="2676840" y="1116160"/>
                  <a:pt x="2656614" y="1125921"/>
                  <a:pt x="2645228" y="1143000"/>
                </a:cubicBezTo>
                <a:cubicBezTo>
                  <a:pt x="2617764" y="1184197"/>
                  <a:pt x="2632708" y="1166406"/>
                  <a:pt x="2601686" y="1197429"/>
                </a:cubicBezTo>
                <a:cubicBezTo>
                  <a:pt x="2574682" y="1278438"/>
                  <a:pt x="2616135" y="1170311"/>
                  <a:pt x="2547257" y="1273629"/>
                </a:cubicBezTo>
                <a:cubicBezTo>
                  <a:pt x="2540000" y="1284515"/>
                  <a:pt x="2534000" y="1296353"/>
                  <a:pt x="2525486" y="1306286"/>
                </a:cubicBezTo>
                <a:cubicBezTo>
                  <a:pt x="2512128" y="1321871"/>
                  <a:pt x="2496457" y="1335315"/>
                  <a:pt x="2481943" y="1349829"/>
                </a:cubicBezTo>
                <a:cubicBezTo>
                  <a:pt x="2474686" y="1357086"/>
                  <a:pt x="2465864" y="1363060"/>
                  <a:pt x="2460171" y="1371600"/>
                </a:cubicBezTo>
                <a:cubicBezTo>
                  <a:pt x="2393163" y="1472113"/>
                  <a:pt x="2478673" y="1348473"/>
                  <a:pt x="2416628" y="1426029"/>
                </a:cubicBezTo>
                <a:cubicBezTo>
                  <a:pt x="2408455" y="1436245"/>
                  <a:pt x="2404108" y="1449435"/>
                  <a:pt x="2394857" y="1458686"/>
                </a:cubicBezTo>
                <a:cubicBezTo>
                  <a:pt x="2385606" y="1467937"/>
                  <a:pt x="2373086" y="1473200"/>
                  <a:pt x="2362200" y="1480457"/>
                </a:cubicBezTo>
                <a:cubicBezTo>
                  <a:pt x="2347686" y="1502229"/>
                  <a:pt x="2340429" y="1531258"/>
                  <a:pt x="2318657" y="1545772"/>
                </a:cubicBezTo>
                <a:cubicBezTo>
                  <a:pt x="2294408" y="1561938"/>
                  <a:pt x="2281955" y="1567156"/>
                  <a:pt x="2264228" y="1589315"/>
                </a:cubicBezTo>
                <a:cubicBezTo>
                  <a:pt x="2222759" y="1641152"/>
                  <a:pt x="2265784" y="1606421"/>
                  <a:pt x="2209800" y="1643743"/>
                </a:cubicBezTo>
                <a:cubicBezTo>
                  <a:pt x="2148111" y="1736273"/>
                  <a:pt x="2249717" y="1592940"/>
                  <a:pt x="2122714" y="1719943"/>
                </a:cubicBezTo>
                <a:lnTo>
                  <a:pt x="2046514" y="1796143"/>
                </a:lnTo>
                <a:cubicBezTo>
                  <a:pt x="2039257" y="1803400"/>
                  <a:pt x="2034480" y="1814670"/>
                  <a:pt x="2024743" y="1817915"/>
                </a:cubicBezTo>
                <a:lnTo>
                  <a:pt x="1992086" y="1828800"/>
                </a:lnTo>
                <a:cubicBezTo>
                  <a:pt x="1981200" y="1836057"/>
                  <a:pt x="1971130" y="1844721"/>
                  <a:pt x="1959428" y="1850572"/>
                </a:cubicBezTo>
                <a:cubicBezTo>
                  <a:pt x="1949165" y="1855703"/>
                  <a:pt x="1936801" y="1855885"/>
                  <a:pt x="1926771" y="1861457"/>
                </a:cubicBezTo>
                <a:cubicBezTo>
                  <a:pt x="1903898" y="1874164"/>
                  <a:pt x="1883228" y="1890486"/>
                  <a:pt x="1861457" y="1905000"/>
                </a:cubicBezTo>
                <a:cubicBezTo>
                  <a:pt x="1850571" y="1912257"/>
                  <a:pt x="1841212" y="1922635"/>
                  <a:pt x="1828800" y="1926772"/>
                </a:cubicBezTo>
                <a:lnTo>
                  <a:pt x="1796143" y="1937657"/>
                </a:lnTo>
                <a:cubicBezTo>
                  <a:pt x="1788886" y="1944914"/>
                  <a:pt x="1783551" y="1954839"/>
                  <a:pt x="1774371" y="1959429"/>
                </a:cubicBezTo>
                <a:cubicBezTo>
                  <a:pt x="1753845" y="1969692"/>
                  <a:pt x="1709057" y="1981200"/>
                  <a:pt x="1709057" y="1981200"/>
                </a:cubicBezTo>
                <a:cubicBezTo>
                  <a:pt x="1653895" y="2036365"/>
                  <a:pt x="1725284" y="1971464"/>
                  <a:pt x="1654628" y="2013857"/>
                </a:cubicBezTo>
                <a:cubicBezTo>
                  <a:pt x="1645827" y="2019137"/>
                  <a:pt x="1641658" y="2030348"/>
                  <a:pt x="1632857" y="2035629"/>
                </a:cubicBezTo>
                <a:cubicBezTo>
                  <a:pt x="1623018" y="2041533"/>
                  <a:pt x="1610463" y="2041383"/>
                  <a:pt x="1600200" y="2046515"/>
                </a:cubicBezTo>
                <a:cubicBezTo>
                  <a:pt x="1515791" y="2088719"/>
                  <a:pt x="1616970" y="2051810"/>
                  <a:pt x="1534886" y="2079172"/>
                </a:cubicBezTo>
                <a:cubicBezTo>
                  <a:pt x="1486039" y="2128017"/>
                  <a:pt x="1544049" y="2076499"/>
                  <a:pt x="1480457" y="2111829"/>
                </a:cubicBezTo>
                <a:cubicBezTo>
                  <a:pt x="1457584" y="2124536"/>
                  <a:pt x="1436914" y="2140858"/>
                  <a:pt x="1415143" y="2155372"/>
                </a:cubicBezTo>
                <a:cubicBezTo>
                  <a:pt x="1401641" y="2164373"/>
                  <a:pt x="1386114" y="2169886"/>
                  <a:pt x="1371600" y="2177143"/>
                </a:cubicBezTo>
                <a:cubicBezTo>
                  <a:pt x="1327779" y="2220964"/>
                  <a:pt x="1376504" y="2179707"/>
                  <a:pt x="1306286" y="2209800"/>
                </a:cubicBezTo>
                <a:cubicBezTo>
                  <a:pt x="1294261" y="2214954"/>
                  <a:pt x="1285330" y="2225721"/>
                  <a:pt x="1273628" y="2231572"/>
                </a:cubicBezTo>
                <a:cubicBezTo>
                  <a:pt x="1263365" y="2236703"/>
                  <a:pt x="1251857" y="2238829"/>
                  <a:pt x="1240971" y="2242457"/>
                </a:cubicBezTo>
                <a:cubicBezTo>
                  <a:pt x="1147390" y="2304846"/>
                  <a:pt x="1265786" y="2230050"/>
                  <a:pt x="1175657" y="2275115"/>
                </a:cubicBezTo>
                <a:cubicBezTo>
                  <a:pt x="1163955" y="2280966"/>
                  <a:pt x="1154955" y="2291573"/>
                  <a:pt x="1143000" y="2296886"/>
                </a:cubicBezTo>
                <a:cubicBezTo>
                  <a:pt x="1122029" y="2306206"/>
                  <a:pt x="1077686" y="2318657"/>
                  <a:pt x="1077686" y="2318657"/>
                </a:cubicBezTo>
                <a:cubicBezTo>
                  <a:pt x="1059590" y="2336753"/>
                  <a:pt x="1047976" y="2351214"/>
                  <a:pt x="1023257" y="2362200"/>
                </a:cubicBezTo>
                <a:cubicBezTo>
                  <a:pt x="1002286" y="2371521"/>
                  <a:pt x="979714" y="2376715"/>
                  <a:pt x="957943" y="2383972"/>
                </a:cubicBezTo>
                <a:lnTo>
                  <a:pt x="925286" y="2394857"/>
                </a:lnTo>
                <a:lnTo>
                  <a:pt x="892628" y="2405743"/>
                </a:lnTo>
                <a:cubicBezTo>
                  <a:pt x="787400" y="2402114"/>
                  <a:pt x="682041" y="2401226"/>
                  <a:pt x="576943" y="2394857"/>
                </a:cubicBezTo>
                <a:cubicBezTo>
                  <a:pt x="562009" y="2393952"/>
                  <a:pt x="548259" y="2385720"/>
                  <a:pt x="533400" y="2383972"/>
                </a:cubicBezTo>
                <a:cubicBezTo>
                  <a:pt x="486413" y="2378444"/>
                  <a:pt x="439057" y="2376715"/>
                  <a:pt x="391886" y="2373086"/>
                </a:cubicBezTo>
                <a:lnTo>
                  <a:pt x="337457" y="2362200"/>
                </a:lnTo>
                <a:cubicBezTo>
                  <a:pt x="315741" y="2358252"/>
                  <a:pt x="293556" y="2356668"/>
                  <a:pt x="272143" y="2351315"/>
                </a:cubicBezTo>
                <a:cubicBezTo>
                  <a:pt x="249879" y="2345749"/>
                  <a:pt x="225923" y="2342273"/>
                  <a:pt x="206828" y="2329543"/>
                </a:cubicBezTo>
                <a:cubicBezTo>
                  <a:pt x="195942" y="2322286"/>
                  <a:pt x="186421" y="2312366"/>
                  <a:pt x="174171" y="2307772"/>
                </a:cubicBezTo>
                <a:cubicBezTo>
                  <a:pt x="156847" y="2301275"/>
                  <a:pt x="137886" y="2300515"/>
                  <a:pt x="119743" y="2296886"/>
                </a:cubicBezTo>
                <a:cubicBezTo>
                  <a:pt x="108857" y="2289629"/>
                  <a:pt x="99381" y="2279586"/>
                  <a:pt x="87086" y="2275115"/>
                </a:cubicBezTo>
                <a:cubicBezTo>
                  <a:pt x="58965" y="2264889"/>
                  <a:pt x="0" y="2253343"/>
                  <a:pt x="0" y="2253343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4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4680857" cy="468086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Advertisement  Selection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04256"/>
            <a:ext cx="11451770" cy="51271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B0F0"/>
                </a:solidFill>
              </a:rPr>
              <a:t>Online AD Selection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ANANS-(AN Advertisement Selection)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The AN then applies its custom selection logic, and delivers CAMEO a unique ID corresponding to the selected advertisement.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Note- That the advertisement itself not Download Again.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B0F0"/>
                </a:solidFill>
              </a:rPr>
              <a:t>Offline AD Selection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Local Advertisement Selection(LAS)</a:t>
            </a:r>
          </a:p>
          <a:p>
            <a:r>
              <a:rPr lang="en-US" sz="2400" dirty="0">
                <a:solidFill>
                  <a:schemeClr val="tx1"/>
                </a:solidFill>
              </a:rPr>
              <a:t>Bulk pre-fetch of ads, </a:t>
            </a:r>
            <a:r>
              <a:rPr lang="en-US" sz="2400" u="sng" dirty="0">
                <a:solidFill>
                  <a:schemeClr val="tx1"/>
                </a:solidFill>
              </a:rPr>
              <a:t>An provides selection rules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2400" dirty="0">
                <a:solidFill>
                  <a:schemeClr val="tx1"/>
                </a:solidFill>
              </a:rPr>
              <a:t>CAMEO downloads a simple XML-based </a:t>
            </a:r>
            <a:r>
              <a:rPr lang="en-US" sz="2400" dirty="0" smtClean="0">
                <a:solidFill>
                  <a:schemeClr val="tx1"/>
                </a:solidFill>
              </a:rPr>
              <a:t>rule set that </a:t>
            </a:r>
            <a:r>
              <a:rPr lang="en-US" sz="2400" dirty="0">
                <a:solidFill>
                  <a:schemeClr val="tx1"/>
                </a:solidFill>
              </a:rPr>
              <a:t>dictates the advertisement selection logic</a:t>
            </a:r>
            <a:r>
              <a:rPr lang="en-US" sz="2400" dirty="0" smtClean="0">
                <a:solidFill>
                  <a:schemeClr val="tx1"/>
                </a:solidFill>
              </a:rPr>
              <a:t>..</a:t>
            </a:r>
          </a:p>
          <a:p>
            <a:pPr marL="4572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sz="2400" b="1" dirty="0" smtClean="0">
              <a:solidFill>
                <a:schemeClr val="tx1"/>
              </a:solidFill>
            </a:endParaRPr>
          </a:p>
          <a:p>
            <a:endParaRPr lang="en-US" sz="2400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 </a:t>
            </a:r>
          </a:p>
          <a:p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13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457200"/>
            <a:ext cx="10623985" cy="5638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B0F0"/>
                </a:solidFill>
              </a:rPr>
              <a:t>BEAS-Best Effort Advertisement Selection.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CAMEO implementation </a:t>
            </a:r>
            <a:r>
              <a:rPr lang="en-US" sz="2800" dirty="0">
                <a:solidFill>
                  <a:schemeClr val="tx1"/>
                </a:solidFill>
              </a:rPr>
              <a:t>allows ANs to specify two constraints:</a:t>
            </a:r>
          </a:p>
          <a:p>
            <a:r>
              <a:rPr lang="en-US" sz="2800" dirty="0">
                <a:solidFill>
                  <a:schemeClr val="tx1"/>
                </a:solidFill>
              </a:rPr>
              <a:t>(1) fi: how frequently an advertisement, </a:t>
            </a:r>
            <a:r>
              <a:rPr lang="en-US" sz="2800" dirty="0" err="1">
                <a:solidFill>
                  <a:schemeClr val="tx1"/>
                </a:solidFill>
              </a:rPr>
              <a:t>adi</a:t>
            </a:r>
            <a:r>
              <a:rPr lang="en-US" sz="2800" dirty="0">
                <a:solidFill>
                  <a:schemeClr val="tx1"/>
                </a:solidFill>
              </a:rPr>
              <a:t>, can </a:t>
            </a:r>
            <a:r>
              <a:rPr lang="en-US" sz="2800" dirty="0" err="1" smtClean="0">
                <a:solidFill>
                  <a:schemeClr val="tx1"/>
                </a:solidFill>
              </a:rPr>
              <a:t>bedisplayed</a:t>
            </a:r>
            <a:r>
              <a:rPr lang="en-US" sz="2800" dirty="0">
                <a:solidFill>
                  <a:schemeClr val="tx1"/>
                </a:solidFill>
              </a:rPr>
              <a:t>, and 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(</a:t>
            </a:r>
            <a:r>
              <a:rPr lang="en-US" sz="2800" dirty="0">
                <a:solidFill>
                  <a:schemeClr val="tx1"/>
                </a:solidFill>
              </a:rPr>
              <a:t>2) Maxi: the maximum number </a:t>
            </a:r>
            <a:r>
              <a:rPr lang="en-US" sz="2800" dirty="0" smtClean="0">
                <a:solidFill>
                  <a:schemeClr val="tx1"/>
                </a:solidFill>
              </a:rPr>
              <a:t>of times </a:t>
            </a:r>
            <a:r>
              <a:rPr lang="en-US" sz="2800" dirty="0">
                <a:solidFill>
                  <a:schemeClr val="tx1"/>
                </a:solidFill>
              </a:rPr>
              <a:t>an ad can be shown. 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Given </a:t>
            </a:r>
            <a:r>
              <a:rPr lang="en-US" sz="2800" dirty="0">
                <a:solidFill>
                  <a:schemeClr val="tx1"/>
                </a:solidFill>
              </a:rPr>
              <a:t>these </a:t>
            </a:r>
            <a:r>
              <a:rPr lang="en-US" sz="2800" dirty="0" smtClean="0">
                <a:solidFill>
                  <a:schemeClr val="tx1"/>
                </a:solidFill>
              </a:rPr>
              <a:t>speciation's ,CAMEO </a:t>
            </a:r>
            <a:r>
              <a:rPr lang="en-US" sz="2800" dirty="0">
                <a:solidFill>
                  <a:schemeClr val="tx1"/>
                </a:solidFill>
              </a:rPr>
              <a:t>can apply a randomized selection </a:t>
            </a:r>
            <a:r>
              <a:rPr lang="en-US" sz="2800" dirty="0" smtClean="0">
                <a:solidFill>
                  <a:schemeClr val="tx1"/>
                </a:solidFill>
              </a:rPr>
              <a:t>procedure that </a:t>
            </a:r>
            <a:r>
              <a:rPr lang="en-US" sz="2800" dirty="0">
                <a:solidFill>
                  <a:schemeClr val="tx1"/>
                </a:solidFill>
              </a:rPr>
              <a:t>adheres to these constraints.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00B0F0"/>
                </a:solidFill>
              </a:rPr>
              <a:t>Accounting And Verification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For all 3re Models the selection History, is also Logged in our currently primitive version of the Accounting and Verification Components.</a:t>
            </a:r>
          </a:p>
          <a:p>
            <a:pPr marL="4572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41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Advertisement Selection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744" y="1632858"/>
            <a:ext cx="9549110" cy="509451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611086" y="2107345"/>
            <a:ext cx="1045030" cy="65314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App-1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169333" y="2107345"/>
            <a:ext cx="1012372" cy="6531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App-2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12371" y="3788228"/>
            <a:ext cx="5704115" cy="24601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51857" y="4249154"/>
            <a:ext cx="2013857" cy="153488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AD manager 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4238129" y="4249154"/>
            <a:ext cx="2206214" cy="153488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Accounting </a:t>
            </a:r>
          </a:p>
          <a:p>
            <a:pPr algn="ctr"/>
            <a:r>
              <a:rPr lang="en-US" sz="2400" b="1" dirty="0" smtClean="0"/>
              <a:t>&amp;</a:t>
            </a:r>
          </a:p>
          <a:p>
            <a:pPr algn="ctr"/>
            <a:r>
              <a:rPr lang="en-US" sz="2400" b="1" dirty="0" smtClean="0"/>
              <a:t>Verification  </a:t>
            </a:r>
            <a:endParaRPr lang="en-US" sz="2400" b="1" dirty="0"/>
          </a:p>
        </p:txBody>
      </p:sp>
      <p:cxnSp>
        <p:nvCxnSpPr>
          <p:cNvPr id="12" name="Straight Arrow Connector 11"/>
          <p:cNvCxnSpPr>
            <a:endCxn id="7" idx="0"/>
          </p:cNvCxnSpPr>
          <p:nvPr/>
        </p:nvCxnSpPr>
        <p:spPr>
          <a:xfrm>
            <a:off x="2144486" y="2760488"/>
            <a:ext cx="114300" cy="14886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253343" y="2760488"/>
            <a:ext cx="1480457" cy="148866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Left-Right Arrow 10"/>
          <p:cNvSpPr/>
          <p:nvPr/>
        </p:nvSpPr>
        <p:spPr>
          <a:xfrm>
            <a:off x="3199170" y="4975646"/>
            <a:ext cx="1141746" cy="136071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195328" y="5366746"/>
            <a:ext cx="1070386" cy="41179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cache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28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468203" cy="1400530"/>
          </a:xfrm>
        </p:spPr>
        <p:txBody>
          <a:bodyPr/>
          <a:lstStyle/>
          <a:p>
            <a:r>
              <a:rPr lang="en-US" sz="3600" dirty="0" smtClean="0">
                <a:solidFill>
                  <a:srgbClr val="00B0F0"/>
                </a:solidFill>
              </a:rPr>
              <a:t>Problem-</a:t>
            </a:r>
            <a:r>
              <a:rPr lang="en-US" sz="4800" dirty="0" smtClean="0">
                <a:solidFill>
                  <a:srgbClr val="00B0F0"/>
                </a:solidFill>
              </a:rPr>
              <a:t>2</a:t>
            </a:r>
            <a:r>
              <a:rPr lang="en-US" sz="3600" dirty="0" smtClean="0">
                <a:solidFill>
                  <a:srgbClr val="00B0F0"/>
                </a:solidFill>
              </a:rPr>
              <a:t> Bartering </a:t>
            </a:r>
            <a:r>
              <a:rPr lang="en-US" sz="3600" dirty="0" smtClean="0">
                <a:solidFill>
                  <a:srgbClr val="00B0F0"/>
                </a:solidFill>
              </a:rPr>
              <a:t>ads for connectivity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44286" y="1534886"/>
            <a:ext cx="10493828" cy="5127171"/>
          </a:xfrm>
        </p:spPr>
        <p:txBody>
          <a:bodyPr/>
          <a:lstStyle/>
          <a:p>
            <a:endParaRPr lang="en-US" b="1" dirty="0" smtClean="0"/>
          </a:p>
          <a:p>
            <a:pPr marL="4572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                   </a:t>
            </a:r>
            <a:r>
              <a:rPr lang="en-US" b="1" dirty="0" smtClean="0"/>
              <a:t>                                                                                   </a:t>
            </a:r>
            <a:r>
              <a:rPr lang="en-US" dirty="0" smtClean="0">
                <a:solidFill>
                  <a:schemeClr val="tx1"/>
                </a:solidFill>
              </a:rPr>
              <a:t>1.BARTER</a:t>
            </a:r>
          </a:p>
          <a:p>
            <a:endParaRPr lang="en-US" dirty="0"/>
          </a:p>
          <a:p>
            <a:r>
              <a:rPr lang="en-US" dirty="0" smtClean="0"/>
              <a:t>                                                                           </a:t>
            </a:r>
            <a:r>
              <a:rPr lang="en-US" dirty="0" smtClean="0">
                <a:solidFill>
                  <a:schemeClr val="tx1"/>
                </a:solidFill>
              </a:rPr>
              <a:t>   4.AD(s)  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/>
              <a:t>                                            </a:t>
            </a:r>
            <a:r>
              <a:rPr lang="en-US" dirty="0" smtClean="0"/>
              <a:t>  </a:t>
            </a:r>
            <a:r>
              <a:rPr lang="en-US" dirty="0" smtClean="0">
                <a:solidFill>
                  <a:schemeClr val="tx1"/>
                </a:solidFill>
              </a:rPr>
              <a:t>2.NEGOTIATE</a:t>
            </a:r>
            <a:endParaRPr lang="en-US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</a:t>
            </a:r>
            <a:r>
              <a:rPr lang="en-US" dirty="0" smtClean="0"/>
              <a:t>                                    </a:t>
            </a:r>
            <a:r>
              <a:rPr lang="en-US" dirty="0" smtClean="0">
                <a:solidFill>
                  <a:schemeClr val="tx1"/>
                </a:solidFill>
              </a:rPr>
              <a:t>3.AD </a:t>
            </a:r>
            <a:r>
              <a:rPr lang="en-US" dirty="0" smtClean="0">
                <a:solidFill>
                  <a:schemeClr val="tx1"/>
                </a:solidFill>
              </a:rPr>
              <a:t>FETCH </a:t>
            </a:r>
            <a:r>
              <a:rPr lang="en-US" dirty="0" smtClean="0">
                <a:solidFill>
                  <a:schemeClr val="tx1"/>
                </a:solidFill>
              </a:rPr>
              <a:t>                                                                        </a:t>
            </a:r>
            <a:r>
              <a:rPr lang="en-US" dirty="0" smtClean="0">
                <a:solidFill>
                  <a:schemeClr val="tx1"/>
                </a:solidFill>
              </a:rPr>
              <a:t>5.BITS </a:t>
            </a:r>
            <a:r>
              <a:rPr lang="en-US" dirty="0">
                <a:solidFill>
                  <a:schemeClr val="tx1"/>
                </a:solidFill>
              </a:rPr>
              <a:t>USED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54385" y="3358242"/>
            <a:ext cx="2013857" cy="148045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CAMEO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306286" y="3326923"/>
            <a:ext cx="1992085" cy="14478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ISP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305799" y="2177143"/>
            <a:ext cx="1121229" cy="75827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305799" y="5399314"/>
            <a:ext cx="1034142" cy="5878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OS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6342254" y="2401596"/>
            <a:ext cx="1930889" cy="962090"/>
          </a:xfrm>
          <a:custGeom>
            <a:avLst/>
            <a:gdLst>
              <a:gd name="connsiteX0" fmla="*/ 1930889 w 1930889"/>
              <a:gd name="connsiteY0" fmla="*/ 69461 h 962090"/>
              <a:gd name="connsiteX1" fmla="*/ 200060 w 1930889"/>
              <a:gd name="connsiteY1" fmla="*/ 91233 h 962090"/>
              <a:gd name="connsiteX2" fmla="*/ 36775 w 1930889"/>
              <a:gd name="connsiteY2" fmla="*/ 962090 h 962090"/>
              <a:gd name="connsiteX3" fmla="*/ 36775 w 1930889"/>
              <a:gd name="connsiteY3" fmla="*/ 962090 h 962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889" h="962090">
                <a:moveTo>
                  <a:pt x="1930889" y="69461"/>
                </a:moveTo>
                <a:cubicBezTo>
                  <a:pt x="1223317" y="5961"/>
                  <a:pt x="515746" y="-57539"/>
                  <a:pt x="200060" y="91233"/>
                </a:cubicBezTo>
                <a:cubicBezTo>
                  <a:pt x="-115626" y="240005"/>
                  <a:pt x="36775" y="962090"/>
                  <a:pt x="36775" y="962090"/>
                </a:cubicBezTo>
                <a:lnTo>
                  <a:pt x="36775" y="96209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7162800" y="3948279"/>
            <a:ext cx="1766935" cy="1577201"/>
          </a:xfrm>
          <a:custGeom>
            <a:avLst/>
            <a:gdLst>
              <a:gd name="connsiteX0" fmla="*/ 0 w 1766935"/>
              <a:gd name="connsiteY0" fmla="*/ 144750 h 1577201"/>
              <a:gd name="connsiteX1" fmla="*/ 1600200 w 1766935"/>
              <a:gd name="connsiteY1" fmla="*/ 122978 h 1577201"/>
              <a:gd name="connsiteX2" fmla="*/ 1730829 w 1766935"/>
              <a:gd name="connsiteY2" fmla="*/ 1472807 h 1577201"/>
              <a:gd name="connsiteX3" fmla="*/ 1719943 w 1766935"/>
              <a:gd name="connsiteY3" fmla="*/ 1385721 h 1577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6935" h="1577201">
                <a:moveTo>
                  <a:pt x="0" y="144750"/>
                </a:moveTo>
                <a:cubicBezTo>
                  <a:pt x="655864" y="23192"/>
                  <a:pt x="1311729" y="-98365"/>
                  <a:pt x="1600200" y="122978"/>
                </a:cubicBezTo>
                <a:cubicBezTo>
                  <a:pt x="1888672" y="344321"/>
                  <a:pt x="1710872" y="1262350"/>
                  <a:pt x="1730829" y="1472807"/>
                </a:cubicBezTo>
                <a:cubicBezTo>
                  <a:pt x="1750786" y="1683264"/>
                  <a:pt x="1735364" y="1534492"/>
                  <a:pt x="1719943" y="138572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298371" y="3722914"/>
            <a:ext cx="1856014" cy="108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298371" y="4365171"/>
            <a:ext cx="1856014" cy="217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0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59971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ISP Negotiation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86" y="1545771"/>
            <a:ext cx="11027228" cy="4550229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1.Pricing and negotiation model.</a:t>
            </a:r>
          </a:p>
          <a:p>
            <a:pPr marL="4572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a. </a:t>
            </a:r>
            <a:r>
              <a:rPr lang="en-US" sz="2800" u="sng" dirty="0" smtClean="0">
                <a:solidFill>
                  <a:schemeClr val="tx1"/>
                </a:solidFill>
              </a:rPr>
              <a:t>Per unit time  </a:t>
            </a:r>
            <a:r>
              <a:rPr lang="en-US" sz="2800" dirty="0" smtClean="0">
                <a:solidFill>
                  <a:schemeClr val="tx1"/>
                </a:solidFill>
              </a:rPr>
              <a:t>And  b. </a:t>
            </a:r>
            <a:r>
              <a:rPr lang="en-US" sz="2800" u="sng" dirty="0">
                <a:solidFill>
                  <a:schemeClr val="tx1"/>
                </a:solidFill>
              </a:rPr>
              <a:t>P</a:t>
            </a:r>
            <a:r>
              <a:rPr lang="en-US" sz="2800" u="sng" dirty="0" smtClean="0">
                <a:solidFill>
                  <a:schemeClr val="tx1"/>
                </a:solidFill>
              </a:rPr>
              <a:t>er byte transfer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2800" dirty="0">
                <a:solidFill>
                  <a:schemeClr val="tx1"/>
                </a:solidFill>
              </a:rPr>
              <a:t>a. </a:t>
            </a:r>
            <a:r>
              <a:rPr lang="en-US" sz="2800" u="sng" dirty="0">
                <a:solidFill>
                  <a:schemeClr val="tx1"/>
                </a:solidFill>
              </a:rPr>
              <a:t>Per unit </a:t>
            </a:r>
            <a:r>
              <a:rPr lang="en-US" sz="2800" u="sng" dirty="0" smtClean="0">
                <a:solidFill>
                  <a:schemeClr val="tx1"/>
                </a:solidFill>
              </a:rPr>
              <a:t>time:-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Time </a:t>
            </a:r>
            <a:r>
              <a:rPr lang="en-US" sz="2800" dirty="0">
                <a:solidFill>
                  <a:schemeClr val="tx1"/>
                </a:solidFill>
              </a:rPr>
              <a:t>is </a:t>
            </a:r>
            <a:r>
              <a:rPr lang="en-US" sz="2800" dirty="0" smtClean="0">
                <a:solidFill>
                  <a:schemeClr val="tx1"/>
                </a:solidFill>
              </a:rPr>
              <a:t>partitioned </a:t>
            </a:r>
            <a:r>
              <a:rPr lang="en-US" sz="2800" dirty="0">
                <a:solidFill>
                  <a:schemeClr val="tx1"/>
                </a:solidFill>
              </a:rPr>
              <a:t>in slots of t seconds, and the ISP </a:t>
            </a:r>
            <a:r>
              <a:rPr lang="en-US" sz="2800" dirty="0" smtClean="0">
                <a:solidFill>
                  <a:schemeClr val="tx1"/>
                </a:solidFill>
              </a:rPr>
              <a:t>obtains </a:t>
            </a:r>
            <a:r>
              <a:rPr lang="en-US" sz="2800" dirty="0">
                <a:solidFill>
                  <a:schemeClr val="tx1"/>
                </a:solidFill>
              </a:rPr>
              <a:t>the right </a:t>
            </a:r>
            <a:r>
              <a:rPr lang="en-US" sz="2800" dirty="0" smtClean="0">
                <a:solidFill>
                  <a:schemeClr val="tx1"/>
                </a:solidFill>
              </a:rPr>
              <a:t>to show </a:t>
            </a:r>
            <a:r>
              <a:rPr lang="en-US" sz="2800" dirty="0">
                <a:solidFill>
                  <a:schemeClr val="tx1"/>
                </a:solidFill>
              </a:rPr>
              <a:t>one advertisement in each slot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2800" dirty="0">
                <a:solidFill>
                  <a:schemeClr val="tx1"/>
                </a:solidFill>
              </a:rPr>
              <a:t>b. </a:t>
            </a:r>
            <a:r>
              <a:rPr lang="en-US" sz="2800" u="sng" dirty="0">
                <a:solidFill>
                  <a:schemeClr val="tx1"/>
                </a:solidFill>
              </a:rPr>
              <a:t>Per byte </a:t>
            </a:r>
            <a:r>
              <a:rPr lang="en-US" sz="2800" u="sng" dirty="0" smtClean="0">
                <a:solidFill>
                  <a:schemeClr val="tx1"/>
                </a:solidFill>
              </a:rPr>
              <a:t>transfer:-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1"/>
                </a:solidFill>
              </a:rPr>
              <a:t>T</a:t>
            </a:r>
            <a:r>
              <a:rPr lang="en-US" sz="2800" dirty="0" smtClean="0">
                <a:solidFill>
                  <a:schemeClr val="tx1"/>
                </a:solidFill>
              </a:rPr>
              <a:t>he </a:t>
            </a:r>
            <a:r>
              <a:rPr lang="en-US" sz="2800" dirty="0">
                <a:solidFill>
                  <a:schemeClr val="tx1"/>
                </a:solidFill>
              </a:rPr>
              <a:t>ISP is allowed to show a </a:t>
            </a:r>
            <a:r>
              <a:rPr lang="en-US" sz="2800" dirty="0" smtClean="0">
                <a:solidFill>
                  <a:schemeClr val="tx1"/>
                </a:solidFill>
              </a:rPr>
              <a:t>total of </a:t>
            </a:r>
            <a:r>
              <a:rPr lang="en-US" sz="2800" dirty="0" smtClean="0">
                <a:solidFill>
                  <a:srgbClr val="FF0000"/>
                </a:solidFill>
              </a:rPr>
              <a:t>x</a:t>
            </a:r>
            <a:r>
              <a:rPr lang="en-US" sz="2800" dirty="0" smtClean="0">
                <a:solidFill>
                  <a:schemeClr val="tx1"/>
                </a:solidFill>
              </a:rPr>
              <a:t> advertisements (of maximum </a:t>
            </a:r>
            <a:r>
              <a:rPr lang="en-US" sz="2800" dirty="0">
                <a:solidFill>
                  <a:schemeClr val="tx1"/>
                </a:solidFill>
              </a:rPr>
              <a:t>size S) in exchange for </a:t>
            </a:r>
            <a:r>
              <a:rPr lang="en-US" sz="2800" dirty="0">
                <a:solidFill>
                  <a:srgbClr val="FF0000"/>
                </a:solidFill>
              </a:rPr>
              <a:t>y </a:t>
            </a:r>
            <a:r>
              <a:rPr lang="en-US" sz="2800" dirty="0">
                <a:solidFill>
                  <a:schemeClr val="tx1"/>
                </a:solidFill>
              </a:rPr>
              <a:t>bytes of data </a:t>
            </a:r>
            <a:r>
              <a:rPr lang="en-US" sz="2800" dirty="0" smtClean="0">
                <a:solidFill>
                  <a:schemeClr val="tx1"/>
                </a:solidFill>
              </a:rPr>
              <a:t>traffic.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91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CAMEO Architecture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1425" y="1726066"/>
            <a:ext cx="7733898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67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571" y="315685"/>
            <a:ext cx="9875520" cy="1012371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EVALUATION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8056"/>
            <a:ext cx="11342914" cy="4985658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How Accurately can we predict users future context?</a:t>
            </a: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Context Prediction :-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We measure the accuracy of prediction using two </a:t>
            </a:r>
            <a:r>
              <a:rPr lang="en-US" dirty="0" smtClean="0">
                <a:solidFill>
                  <a:schemeClr val="tx1"/>
                </a:solidFill>
              </a:rPr>
              <a:t>metrics time </a:t>
            </a:r>
            <a:r>
              <a:rPr lang="en-US" dirty="0">
                <a:solidFill>
                  <a:schemeClr val="tx1"/>
                </a:solidFill>
              </a:rPr>
              <a:t>period of prediction and the fraction of time an </a:t>
            </a:r>
            <a:r>
              <a:rPr lang="en-US" dirty="0" smtClean="0">
                <a:solidFill>
                  <a:schemeClr val="tx1"/>
                </a:solidFill>
              </a:rPr>
              <a:t>application </a:t>
            </a:r>
            <a:r>
              <a:rPr lang="en-US" dirty="0">
                <a:solidFill>
                  <a:schemeClr val="tx1"/>
                </a:solidFill>
              </a:rPr>
              <a:t>was used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45720" indent="0">
              <a:buNone/>
            </a:pPr>
            <a:r>
              <a:rPr lang="en-US" dirty="0">
                <a:solidFill>
                  <a:schemeClr val="tx1"/>
                </a:solidFill>
              </a:rPr>
              <a:t>We divide each day into time </a:t>
            </a:r>
            <a:r>
              <a:rPr lang="en-US" dirty="0" smtClean="0">
                <a:solidFill>
                  <a:schemeClr val="tx1"/>
                </a:solidFill>
              </a:rPr>
              <a:t>bin.</a:t>
            </a: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1.Binary Prediction with Short Bin. Each Bin  set to be </a:t>
            </a:r>
            <a:r>
              <a:rPr lang="en-US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15</a:t>
            </a:r>
            <a:r>
              <a:rPr lang="en-US" dirty="0" smtClean="0">
                <a:solidFill>
                  <a:schemeClr val="tx1"/>
                </a:solidFill>
              </a:rPr>
              <a:t> min(Test Set). Fraction of application.</a:t>
            </a: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2.Binery Prediction Into Long Bin. Total </a:t>
            </a:r>
            <a:r>
              <a:rPr lang="en-US" dirty="0" smtClean="0">
                <a:solidFill>
                  <a:schemeClr val="tx1"/>
                </a:solidFill>
                <a:latin typeface="Albertus MT" pitchFamily="18" charset="0"/>
              </a:rPr>
              <a:t>96 </a:t>
            </a:r>
            <a:r>
              <a:rPr lang="en-US" dirty="0" smtClean="0">
                <a:solidFill>
                  <a:schemeClr val="tx1"/>
                </a:solidFill>
                <a:latin typeface="+mj-lt"/>
              </a:rPr>
              <a:t>Bin/day(Training Set). Application Use </a:t>
            </a:r>
          </a:p>
          <a:p>
            <a:pPr marL="4572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3.The accuracy </a:t>
            </a:r>
            <a:r>
              <a:rPr lang="en-US" dirty="0">
                <a:solidFill>
                  <a:schemeClr val="tx1"/>
                </a:solidFill>
              </a:rPr>
              <a:t>is then computed as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100-</a:t>
            </a:r>
            <a:r>
              <a:rPr lang="el-GR" sz="3200" dirty="0" smtClean="0">
                <a:solidFill>
                  <a:schemeClr val="tx1"/>
                </a:solidFill>
              </a:rPr>
              <a:t>Σ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l-GR" sz="3200" dirty="0" smtClean="0">
                <a:solidFill>
                  <a:schemeClr val="tx1"/>
                </a:solidFill>
              </a:rPr>
              <a:t>δ</a:t>
            </a:r>
            <a:r>
              <a:rPr lang="en-US" sz="3200" dirty="0" err="1" smtClean="0">
                <a:solidFill>
                  <a:schemeClr val="tx1"/>
                </a:solidFill>
              </a:rPr>
              <a:t>i</a:t>
            </a:r>
            <a:r>
              <a:rPr lang="en-US" sz="3200" dirty="0" smtClean="0">
                <a:solidFill>
                  <a:schemeClr val="tx1"/>
                </a:solidFill>
              </a:rPr>
              <a:t> · 100</a:t>
            </a:r>
          </a:p>
          <a:p>
            <a:r>
              <a:rPr lang="en-US" sz="2400" dirty="0">
                <a:solidFill>
                  <a:schemeClr val="tx1"/>
                </a:solidFill>
              </a:rPr>
              <a:t>To measure how often an </a:t>
            </a:r>
            <a:r>
              <a:rPr lang="en-US" sz="2400" dirty="0" smtClean="0">
                <a:solidFill>
                  <a:schemeClr val="tx1"/>
                </a:solidFill>
              </a:rPr>
              <a:t>application </a:t>
            </a:r>
            <a:r>
              <a:rPr lang="en-US" sz="2400" dirty="0">
                <a:solidFill>
                  <a:schemeClr val="tx1"/>
                </a:solidFill>
              </a:rPr>
              <a:t>context appears in a day, the </a:t>
            </a:r>
            <a:r>
              <a:rPr lang="en-US" sz="2400" dirty="0" smtClean="0">
                <a:solidFill>
                  <a:schemeClr val="tx1"/>
                </a:solidFill>
              </a:rPr>
              <a:t>difference </a:t>
            </a:r>
            <a:r>
              <a:rPr lang="en-US" sz="2400" dirty="0">
                <a:solidFill>
                  <a:schemeClr val="tx1"/>
                </a:solidFill>
              </a:rPr>
              <a:t>in </a:t>
            </a:r>
            <a:r>
              <a:rPr lang="en-US" sz="2400" dirty="0" smtClean="0">
                <a:solidFill>
                  <a:schemeClr val="tx1"/>
                </a:solidFill>
              </a:rPr>
              <a:t>the fraction </a:t>
            </a:r>
            <a:r>
              <a:rPr lang="en-US" sz="2400" dirty="0">
                <a:solidFill>
                  <a:schemeClr val="tx1"/>
                </a:solidFill>
              </a:rPr>
              <a:t>of time </a:t>
            </a:r>
            <a:r>
              <a:rPr lang="en-US" sz="2400" dirty="0" smtClean="0">
                <a:solidFill>
                  <a:schemeClr val="tx1"/>
                </a:solidFill>
              </a:rPr>
              <a:t>(</a:t>
            </a:r>
            <a:r>
              <a:rPr lang="el-GR" sz="2400" dirty="0">
                <a:solidFill>
                  <a:schemeClr val="tx1"/>
                </a:solidFill>
              </a:rPr>
              <a:t>δ </a:t>
            </a:r>
            <a:r>
              <a:rPr lang="en-US" sz="2400" dirty="0" err="1" smtClean="0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) an application </a:t>
            </a:r>
            <a:r>
              <a:rPr lang="en-US" sz="2400" dirty="0" err="1">
                <a:solidFill>
                  <a:schemeClr val="tx1"/>
                </a:solidFill>
              </a:rPr>
              <a:t>i</a:t>
            </a:r>
            <a:r>
              <a:rPr lang="en-US" sz="2400" dirty="0">
                <a:solidFill>
                  <a:schemeClr val="tx1"/>
                </a:solidFill>
              </a:rPr>
              <a:t> was used in </a:t>
            </a:r>
            <a:r>
              <a:rPr lang="en-US" sz="2400" dirty="0" smtClean="0">
                <a:solidFill>
                  <a:schemeClr val="tx1"/>
                </a:solidFill>
              </a:rPr>
              <a:t>the test </a:t>
            </a:r>
            <a:r>
              <a:rPr lang="en-US" sz="2400" dirty="0">
                <a:solidFill>
                  <a:schemeClr val="tx1"/>
                </a:solidFill>
              </a:rPr>
              <a:t>set versus the training set is computed.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40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30" y="511629"/>
            <a:ext cx="10580442" cy="558437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How much energy and bandwidth savings does it achieve</a:t>
            </a:r>
            <a:r>
              <a:rPr lang="en-US" sz="2800" dirty="0" smtClean="0">
                <a:solidFill>
                  <a:schemeClr val="tx1"/>
                </a:solidFill>
              </a:rPr>
              <a:t>?</a:t>
            </a:r>
          </a:p>
          <a:p>
            <a:r>
              <a:rPr lang="en-US" sz="2800" dirty="0">
                <a:solidFill>
                  <a:schemeClr val="tx1"/>
                </a:solidFill>
              </a:rPr>
              <a:t>CAMEO reduces the energy </a:t>
            </a:r>
            <a:r>
              <a:rPr lang="en-US" sz="2800" dirty="0" smtClean="0">
                <a:solidFill>
                  <a:schemeClr val="tx1"/>
                </a:solidFill>
              </a:rPr>
              <a:t>consumption </a:t>
            </a:r>
            <a:r>
              <a:rPr lang="en-US" sz="2800" dirty="0">
                <a:solidFill>
                  <a:schemeClr val="tx1"/>
                </a:solidFill>
              </a:rPr>
              <a:t>by </a:t>
            </a:r>
            <a:r>
              <a:rPr lang="en-US" sz="2800" u="sng" dirty="0">
                <a:solidFill>
                  <a:schemeClr val="tx1"/>
                </a:solidFill>
                <a:latin typeface="Albertus MT" pitchFamily="18" charset="0"/>
              </a:rPr>
              <a:t>38</a:t>
            </a:r>
            <a:r>
              <a:rPr lang="en-US" sz="2800" u="sng" dirty="0">
                <a:solidFill>
                  <a:schemeClr val="tx1"/>
                </a:solidFill>
              </a:rPr>
              <a:t> times on </a:t>
            </a:r>
            <a:r>
              <a:rPr lang="en-US" sz="2800" u="sng" dirty="0">
                <a:solidFill>
                  <a:schemeClr val="tx1"/>
                </a:solidFill>
                <a:latin typeface="Albertus MT" pitchFamily="18" charset="0"/>
              </a:rPr>
              <a:t>3G </a:t>
            </a:r>
            <a:r>
              <a:rPr lang="en-US" sz="2800" dirty="0">
                <a:solidFill>
                  <a:schemeClr val="tx1"/>
                </a:solidFill>
              </a:rPr>
              <a:t>and </a:t>
            </a:r>
            <a:r>
              <a:rPr lang="en-US" sz="2800" u="sng" dirty="0" smtClean="0">
                <a:solidFill>
                  <a:schemeClr val="tx1"/>
                </a:solidFill>
                <a:latin typeface="Albertus MT" pitchFamily="18" charset="0"/>
              </a:rPr>
              <a:t>30 </a:t>
            </a:r>
            <a:r>
              <a:rPr lang="en-US" sz="2800" u="sng" dirty="0">
                <a:solidFill>
                  <a:schemeClr val="tx1"/>
                </a:solidFill>
              </a:rPr>
              <a:t>times on </a:t>
            </a:r>
            <a:r>
              <a:rPr lang="en-US" sz="2800" u="sng" dirty="0" err="1">
                <a:solidFill>
                  <a:schemeClr val="tx1"/>
                </a:solidFill>
              </a:rPr>
              <a:t>WiFi</a:t>
            </a:r>
            <a:r>
              <a:rPr lang="en-US" sz="2800" u="sng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when </a:t>
            </a:r>
            <a:r>
              <a:rPr lang="en-US" sz="2800" dirty="0" smtClean="0">
                <a:solidFill>
                  <a:schemeClr val="tx1"/>
                </a:solidFill>
                <a:latin typeface="Antique Olive Roman" pitchFamily="34" charset="0"/>
              </a:rPr>
              <a:t>100</a:t>
            </a:r>
            <a:r>
              <a:rPr lang="en-US" sz="2800" dirty="0" smtClean="0">
                <a:solidFill>
                  <a:schemeClr val="tx1"/>
                </a:solidFill>
              </a:rPr>
              <a:t> advertisements </a:t>
            </a:r>
            <a:r>
              <a:rPr lang="en-US" sz="2800" dirty="0">
                <a:solidFill>
                  <a:schemeClr val="tx1"/>
                </a:solidFill>
              </a:rPr>
              <a:t>are displayed using the </a:t>
            </a:r>
            <a:r>
              <a:rPr lang="en-US" sz="2800" dirty="0" smtClean="0">
                <a:solidFill>
                  <a:schemeClr val="tx1"/>
                </a:solidFill>
              </a:rPr>
              <a:t>   LAS </a:t>
            </a:r>
            <a:r>
              <a:rPr lang="en-US" sz="2800" dirty="0">
                <a:solidFill>
                  <a:schemeClr val="tx1"/>
                </a:solidFill>
              </a:rPr>
              <a:t>or BEAS logic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2800" dirty="0">
                <a:solidFill>
                  <a:schemeClr val="tx1"/>
                </a:solidFill>
              </a:rPr>
              <a:t>We estimate the bandwidth </a:t>
            </a:r>
            <a:r>
              <a:rPr lang="en-US" sz="2800" dirty="0" smtClean="0">
                <a:solidFill>
                  <a:schemeClr val="tx1"/>
                </a:solidFill>
              </a:rPr>
              <a:t>usage with </a:t>
            </a:r>
            <a:r>
              <a:rPr lang="en-US" sz="2800" dirty="0">
                <a:solidFill>
                  <a:schemeClr val="tx1"/>
                </a:solidFill>
              </a:rPr>
              <a:t>and without CAMEO.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608" y="3048001"/>
            <a:ext cx="8088086" cy="269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3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744" y="544286"/>
            <a:ext cx="10515128" cy="5551714"/>
          </a:xfrm>
        </p:spPr>
        <p:txBody>
          <a:bodyPr/>
          <a:lstStyle/>
          <a:p>
            <a:endParaRPr lang="en-US" dirty="0" smtClean="0"/>
          </a:p>
          <a:p>
            <a:r>
              <a:rPr lang="en-US" sz="3200" b="1" dirty="0">
                <a:solidFill>
                  <a:schemeClr val="tx1"/>
                </a:solidFill>
              </a:rPr>
              <a:t>Is CAMEO's ISP negotiation </a:t>
            </a:r>
            <a:r>
              <a:rPr lang="en-US" sz="3200" b="1" dirty="0" smtClean="0">
                <a:solidFill>
                  <a:schemeClr val="tx1"/>
                </a:solidFill>
              </a:rPr>
              <a:t>feasible</a:t>
            </a:r>
            <a:r>
              <a:rPr lang="en-US" b="1" dirty="0" smtClean="0">
                <a:solidFill>
                  <a:schemeClr val="tx1"/>
                </a:solidFill>
              </a:rPr>
              <a:t>?</a:t>
            </a:r>
          </a:p>
          <a:p>
            <a:r>
              <a:rPr lang="en-US" dirty="0">
                <a:solidFill>
                  <a:schemeClr val="tx1"/>
                </a:solidFill>
              </a:rPr>
              <a:t>We show </a:t>
            </a:r>
            <a:r>
              <a:rPr lang="en-US" dirty="0" smtClean="0">
                <a:solidFill>
                  <a:schemeClr val="tx1"/>
                </a:solidFill>
              </a:rPr>
              <a:t>that the </a:t>
            </a:r>
            <a:r>
              <a:rPr lang="en-US" dirty="0">
                <a:solidFill>
                  <a:schemeClr val="tx1"/>
                </a:solidFill>
              </a:rPr>
              <a:t>negotiation protocol introduces little overhead </a:t>
            </a:r>
            <a:r>
              <a:rPr lang="en-US" dirty="0" smtClean="0">
                <a:solidFill>
                  <a:schemeClr val="tx1"/>
                </a:solidFill>
              </a:rPr>
              <a:t>and ISPs </a:t>
            </a:r>
            <a:r>
              <a:rPr lang="en-US" dirty="0">
                <a:solidFill>
                  <a:schemeClr val="tx1"/>
                </a:solidFill>
              </a:rPr>
              <a:t>may actually </a:t>
            </a:r>
            <a:r>
              <a:rPr lang="en-US" dirty="0" smtClean="0">
                <a:solidFill>
                  <a:schemeClr val="tx1"/>
                </a:solidFill>
              </a:rPr>
              <a:t>benefit </a:t>
            </a:r>
            <a:r>
              <a:rPr lang="en-US" dirty="0">
                <a:solidFill>
                  <a:schemeClr val="tx1"/>
                </a:solidFill>
              </a:rPr>
              <a:t>from switching to an </a:t>
            </a:r>
            <a:r>
              <a:rPr lang="en-US" dirty="0" smtClean="0">
                <a:solidFill>
                  <a:schemeClr val="tx1"/>
                </a:solidFill>
              </a:rPr>
              <a:t>ad- supported </a:t>
            </a:r>
            <a:r>
              <a:rPr lang="en-US" dirty="0">
                <a:solidFill>
                  <a:schemeClr val="tx1"/>
                </a:solidFill>
              </a:rPr>
              <a:t>model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2708249"/>
            <a:ext cx="6937364" cy="290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55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3" y="609600"/>
            <a:ext cx="10365377" cy="6858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FUTUREWORK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744" y="1295400"/>
            <a:ext cx="10515128" cy="4800600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enable </a:t>
            </a:r>
            <a:r>
              <a:rPr lang="en-US" sz="2400" dirty="0">
                <a:solidFill>
                  <a:schemeClr val="tx1"/>
                </a:solidFill>
              </a:rPr>
              <a:t>optimized advertisement delivery and </a:t>
            </a:r>
            <a:r>
              <a:rPr lang="en-US" sz="2400" dirty="0" smtClean="0">
                <a:solidFill>
                  <a:schemeClr val="tx1"/>
                </a:solidFill>
              </a:rPr>
              <a:t>advertisement bartering </a:t>
            </a:r>
            <a:r>
              <a:rPr lang="en-US" sz="2400" dirty="0">
                <a:solidFill>
                  <a:schemeClr val="tx1"/>
                </a:solidFill>
              </a:rPr>
              <a:t>for connectivity, there are many repercussions </a:t>
            </a:r>
            <a:r>
              <a:rPr lang="en-US" sz="2400" dirty="0" smtClean="0">
                <a:solidFill>
                  <a:schemeClr val="tx1"/>
                </a:solidFill>
              </a:rPr>
              <a:t>of this </a:t>
            </a:r>
            <a:r>
              <a:rPr lang="en-US" sz="2400" dirty="0">
                <a:solidFill>
                  <a:schemeClr val="tx1"/>
                </a:solidFill>
              </a:rPr>
              <a:t>design on the advertising and mobile application </a:t>
            </a:r>
            <a:r>
              <a:rPr lang="en-US" sz="2400" dirty="0" smtClean="0">
                <a:solidFill>
                  <a:schemeClr val="tx1"/>
                </a:solidFill>
              </a:rPr>
              <a:t>ecosystem </a:t>
            </a:r>
            <a:r>
              <a:rPr lang="en-US" sz="2400" dirty="0">
                <a:solidFill>
                  <a:schemeClr val="tx1"/>
                </a:solidFill>
              </a:rPr>
              <a:t>that we leave for future work. 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rgbClr val="00B050"/>
                </a:solidFill>
              </a:rPr>
              <a:t>Network Traffic policing-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This will require the creation of a contract between the </a:t>
            </a:r>
            <a:r>
              <a:rPr lang="en-US" sz="2400" dirty="0" err="1" smtClean="0">
                <a:solidFill>
                  <a:schemeClr val="tx1"/>
                </a:solidFill>
              </a:rPr>
              <a:t>ap</a:t>
            </a:r>
            <a:r>
              <a:rPr lang="en-US" sz="2400" dirty="0" smtClean="0">
                <a:solidFill>
                  <a:schemeClr val="tx1"/>
                </a:solidFill>
              </a:rPr>
              <a:t>-plication and the ISP regarding the terms of the exchange;</a:t>
            </a:r>
          </a:p>
          <a:p>
            <a:r>
              <a:rPr lang="en-US" sz="2400" dirty="0" smtClean="0">
                <a:solidFill>
                  <a:srgbClr val="00B050"/>
                </a:solidFill>
              </a:rPr>
              <a:t>Privacy</a:t>
            </a:r>
            <a:r>
              <a:rPr lang="en-US" sz="2400" dirty="0" smtClean="0">
                <a:solidFill>
                  <a:schemeClr val="tx1"/>
                </a:solidFill>
              </a:rPr>
              <a:t>-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However, the user should be able </a:t>
            </a:r>
            <a:r>
              <a:rPr lang="en-US" sz="2400" dirty="0" smtClean="0">
                <a:solidFill>
                  <a:schemeClr val="tx1"/>
                </a:solidFill>
              </a:rPr>
              <a:t>to specify </a:t>
            </a:r>
            <a:r>
              <a:rPr lang="en-US" sz="2400" dirty="0">
                <a:solidFill>
                  <a:schemeClr val="tx1"/>
                </a:solidFill>
              </a:rPr>
              <a:t>which context data can be used by CAMEO</a:t>
            </a:r>
            <a:r>
              <a:rPr lang="en-US" sz="2400" dirty="0"/>
              <a:t>.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rgbClr val="00B050"/>
                </a:solidFill>
              </a:rPr>
              <a:t>Content Management </a:t>
            </a:r>
            <a:r>
              <a:rPr lang="en-US" sz="2400" dirty="0" smtClean="0">
                <a:solidFill>
                  <a:schemeClr val="tx1"/>
                </a:solidFill>
              </a:rPr>
              <a:t>-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CAMEO's support for both ad developer and </a:t>
            </a:r>
            <a:r>
              <a:rPr lang="en-US" sz="2400" dirty="0" smtClean="0">
                <a:solidFill>
                  <a:schemeClr val="tx1"/>
                </a:solidFill>
              </a:rPr>
              <a:t>network provider </a:t>
            </a:r>
            <a:r>
              <a:rPr lang="en-US" sz="2400" dirty="0">
                <a:solidFill>
                  <a:schemeClr val="tx1"/>
                </a:solidFill>
              </a:rPr>
              <a:t>advertising raises issues related to regulation </a:t>
            </a:r>
            <a:r>
              <a:rPr lang="en-US" sz="2400" dirty="0" smtClean="0">
                <a:solidFill>
                  <a:schemeClr val="tx1"/>
                </a:solidFill>
              </a:rPr>
              <a:t>and fairness</a:t>
            </a:r>
            <a:r>
              <a:rPr lang="en-US" sz="2400" dirty="0"/>
              <a:t>.</a:t>
            </a: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rgbClr val="00B050"/>
                </a:solidFill>
              </a:rPr>
              <a:t>Revenue maximization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38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59971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57" y="1632858"/>
            <a:ext cx="11114313" cy="4615542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Reduce </a:t>
            </a:r>
            <a:r>
              <a:rPr lang="en-US" sz="2400" dirty="0" smtClean="0">
                <a:solidFill>
                  <a:schemeClr val="tx1"/>
                </a:solidFill>
              </a:rPr>
              <a:t>Overheads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Pre-fetching and cashing enable significant.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 reducing in band with and energy consumption.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</a:rPr>
              <a:t>- </a:t>
            </a:r>
            <a:r>
              <a:rPr lang="en-US" sz="2400" dirty="0" smtClean="0">
                <a:solidFill>
                  <a:schemeClr val="tx1"/>
                </a:solidFill>
              </a:rPr>
              <a:t>Offline access of ads.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Online and offline mode of ad selection to preserve and enhance current economic models .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</a:rPr>
              <a:t> Initial </a:t>
            </a:r>
            <a:r>
              <a:rPr lang="en-US" sz="2400" dirty="0" smtClean="0">
                <a:solidFill>
                  <a:schemeClr val="tx1"/>
                </a:solidFill>
              </a:rPr>
              <a:t>framework proposed and implemented </a:t>
            </a:r>
            <a:r>
              <a:rPr lang="en-US" sz="2400" dirty="0" smtClean="0">
                <a:solidFill>
                  <a:schemeClr val="tx1"/>
                </a:solidFill>
              </a:rPr>
              <a:t>-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0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 smtClean="0"/>
              <a:t>THANK YOU</a:t>
            </a:r>
          </a:p>
          <a:p>
            <a:pPr marL="0" indent="0" algn="ctr">
              <a:buNone/>
            </a:pPr>
            <a:r>
              <a:rPr lang="en-US" sz="6600" dirty="0" smtClean="0"/>
              <a:t>Q&amp;A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23311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64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168" y="137032"/>
            <a:ext cx="9404723" cy="85613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Cameo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294" y="993163"/>
            <a:ext cx="11600330" cy="5755980"/>
          </a:xfrm>
        </p:spPr>
        <p:txBody>
          <a:bodyPr>
            <a:normAutofit fontScale="92500" lnSpcReduction="20000"/>
          </a:bodyPr>
          <a:lstStyle/>
          <a:p>
            <a:r>
              <a:rPr 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Challenge #1:</a:t>
            </a:r>
            <a:r>
              <a:rPr lang="en-US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smtClean="0">
                <a:solidFill>
                  <a:schemeClr val="tx1"/>
                </a:solidFill>
              </a:rPr>
              <a:t>Reduce Overheads</a:t>
            </a:r>
          </a:p>
          <a:p>
            <a:r>
              <a:rPr lang="en-US" sz="3000" dirty="0" smtClean="0">
                <a:solidFill>
                  <a:srgbClr val="C00000"/>
                </a:solidFill>
              </a:rPr>
              <a:t>HOW?</a:t>
            </a:r>
          </a:p>
          <a:p>
            <a:r>
              <a:rPr lang="en-US" sz="3000" dirty="0" smtClean="0">
                <a:solidFill>
                  <a:schemeClr val="tx1"/>
                </a:solidFill>
              </a:rPr>
              <a:t>1.Pre-Fetching and  2.Caching of advertisement.</a:t>
            </a:r>
          </a:p>
          <a:p>
            <a:r>
              <a:rPr lang="en-US" sz="3000" dirty="0" smtClean="0">
                <a:solidFill>
                  <a:srgbClr val="C00000"/>
                </a:solidFill>
              </a:rPr>
              <a:t>WHY BOTH?</a:t>
            </a:r>
          </a:p>
          <a:p>
            <a:r>
              <a:rPr lang="en-US" sz="3000" dirty="0" smtClean="0">
                <a:solidFill>
                  <a:schemeClr val="tx1"/>
                </a:solidFill>
              </a:rPr>
              <a:t>1.Pre-Fetching:-Cameo Can be configured to pre-fetch only when the mobile device is on a cheep network or </a:t>
            </a:r>
            <a:r>
              <a:rPr lang="en-US" sz="3000" dirty="0" err="1" smtClean="0">
                <a:solidFill>
                  <a:schemeClr val="tx1"/>
                </a:solidFill>
              </a:rPr>
              <a:t>wifi</a:t>
            </a:r>
            <a:r>
              <a:rPr lang="en-US" sz="3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3000" dirty="0" smtClean="0">
                <a:solidFill>
                  <a:schemeClr val="tx1"/>
                </a:solidFill>
              </a:rPr>
              <a:t>Advertisement context the matter such as location and app can be predicted. </a:t>
            </a:r>
          </a:p>
          <a:p>
            <a:r>
              <a:rPr lang="en-US" sz="3000" dirty="0" smtClean="0">
                <a:solidFill>
                  <a:schemeClr val="tx1"/>
                </a:solidFill>
              </a:rPr>
              <a:t>Caching:-</a:t>
            </a:r>
          </a:p>
          <a:p>
            <a:r>
              <a:rPr lang="en-US" sz="3000" dirty="0" smtClean="0">
                <a:solidFill>
                  <a:schemeClr val="tx1"/>
                </a:solidFill>
              </a:rPr>
              <a:t>Ads are repeated.</a:t>
            </a:r>
          </a:p>
          <a:p>
            <a:r>
              <a:rPr lang="en-US" sz="3000" dirty="0" smtClean="0">
                <a:solidFill>
                  <a:schemeClr val="tx1"/>
                </a:solidFill>
              </a:rPr>
              <a:t>Small number of ads account for most ad views.</a:t>
            </a:r>
          </a:p>
          <a:p>
            <a:r>
              <a:rPr lang="en-US" sz="3000" dirty="0" smtClean="0">
                <a:solidFill>
                  <a:schemeClr val="tx1"/>
                </a:solidFill>
              </a:rPr>
              <a:t>Overheads per ad are avoided</a:t>
            </a:r>
            <a:r>
              <a:rPr lang="en-US" sz="2600" dirty="0" smtClean="0">
                <a:solidFill>
                  <a:schemeClr val="tx1"/>
                </a:solidFill>
              </a:rPr>
              <a:t>.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endParaRPr lang="en-US" sz="2400" dirty="0" smtClean="0">
              <a:solidFill>
                <a:schemeClr val="accent3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87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Challenge-2 Offline Access to 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4" y="1654630"/>
            <a:ext cx="11495315" cy="4593770"/>
          </a:xfrm>
        </p:spPr>
        <p:txBody>
          <a:bodyPr/>
          <a:lstStyle/>
          <a:p>
            <a:r>
              <a:rPr lang="en-US" sz="2800" b="1" dirty="0" smtClean="0"/>
              <a:t>Online Selection Of Ads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b="1" dirty="0" smtClean="0"/>
              <a:t>-</a:t>
            </a:r>
            <a:r>
              <a:rPr lang="en-US" sz="2800" dirty="0" smtClean="0"/>
              <a:t>AN advertisement selection (ANAS)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 smtClean="0"/>
              <a:t>Bulk pre-fetch of ads, online ad selection by AN.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Offline Selection Of ads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Local advertisement Selection (LAS)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 smtClean="0"/>
              <a:t>Bulk pre-fetch of ads, </a:t>
            </a:r>
            <a:r>
              <a:rPr lang="en-US" sz="2800" u="sng" dirty="0" smtClean="0"/>
              <a:t>An provides selection rules</a:t>
            </a:r>
            <a:r>
              <a:rPr lang="en-US" sz="28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Best effort advertisement selection (BEAS)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 smtClean="0"/>
              <a:t>Bulk pre- fetch of ads, Statistical selection By CAMEO</a:t>
            </a:r>
            <a:r>
              <a:rPr lang="en-US" sz="2400" dirty="0" smtClean="0"/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1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7695" y="615514"/>
            <a:ext cx="5905105" cy="33033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2800" y="528428"/>
            <a:ext cx="5489486" cy="567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5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4411</TotalTime>
  <Words>2039</Words>
  <Application>Microsoft Office PowerPoint</Application>
  <PresentationFormat>Widescreen</PresentationFormat>
  <Paragraphs>250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Albertus MT</vt:lpstr>
      <vt:lpstr>Andalus</vt:lpstr>
      <vt:lpstr>Antique Olive Roman</vt:lpstr>
      <vt:lpstr>Arial</vt:lpstr>
      <vt:lpstr>Calibri</vt:lpstr>
      <vt:lpstr>Corbel</vt:lpstr>
      <vt:lpstr>Courier New</vt:lpstr>
      <vt:lpstr>Wingdings</vt:lpstr>
      <vt:lpstr>Basis</vt:lpstr>
      <vt:lpstr>CAMEO: A Middleware for Mobile Advertisement Delivery</vt:lpstr>
      <vt:lpstr>Outline </vt:lpstr>
      <vt:lpstr>Introduction </vt:lpstr>
      <vt:lpstr>Motivation </vt:lpstr>
      <vt:lpstr>Problems-1</vt:lpstr>
      <vt:lpstr>Problem -2</vt:lpstr>
      <vt:lpstr>Background.</vt:lpstr>
      <vt:lpstr>1.Which Context determine the ads to be displayed? </vt:lpstr>
      <vt:lpstr>Background for addressing performance issues</vt:lpstr>
      <vt:lpstr>CAMEO ARCHITECTURE</vt:lpstr>
      <vt:lpstr>Caching and Pre-Fetching </vt:lpstr>
      <vt:lpstr>Advertisement  Selection </vt:lpstr>
      <vt:lpstr>PowerPoint Presentation</vt:lpstr>
      <vt:lpstr>Advertisement Selection </vt:lpstr>
      <vt:lpstr>Problem-2 Bartering ads for connectivity</vt:lpstr>
      <vt:lpstr>ISP Negotiation</vt:lpstr>
      <vt:lpstr>CAMEO Architecture </vt:lpstr>
      <vt:lpstr>EVALUATION</vt:lpstr>
      <vt:lpstr>PowerPoint Presentation</vt:lpstr>
      <vt:lpstr>PowerPoint Presentation</vt:lpstr>
      <vt:lpstr>FUTUREWORK</vt:lpstr>
      <vt:lpstr>Conclusion</vt:lpstr>
      <vt:lpstr>PowerPoint Presentation</vt:lpstr>
      <vt:lpstr>PowerPoint Presentation</vt:lpstr>
      <vt:lpstr>Cameo</vt:lpstr>
      <vt:lpstr>Challenge-2 Offline Access to Ads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Achinta</dc:creator>
  <cp:lastModifiedBy>Achinta</cp:lastModifiedBy>
  <cp:revision>91</cp:revision>
  <cp:lastPrinted>2013-12-04T16:36:26Z</cp:lastPrinted>
  <dcterms:created xsi:type="dcterms:W3CDTF">2013-11-27T04:08:32Z</dcterms:created>
  <dcterms:modified xsi:type="dcterms:W3CDTF">2013-12-04T17:06:42Z</dcterms:modified>
</cp:coreProperties>
</file>