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4" r:id="rId20"/>
    <p:sldId id="276" r:id="rId21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835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9535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551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3447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2808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379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179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6885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592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500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14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36828-075A-41B7-98E3-23B6FCF1C6C4}" type="datetimeFigureOut">
              <a:rPr lang="ko-KR" altLang="en-US" smtClean="0"/>
              <a:t>2013-08-09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2A6F8-28B9-4434-AA38-439236FB39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042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 smtClean="0"/>
              <a:t>Open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Data Kit Sensors: A Sensor Integration Framework for Android at the Application-Level</a:t>
            </a:r>
            <a:endParaRPr lang="ko-KR" altLang="en-US" sz="3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Waylon Brunette et al.</a:t>
            </a:r>
          </a:p>
          <a:p>
            <a:r>
              <a:rPr lang="en-US" altLang="ko-KR" dirty="0" smtClean="0"/>
              <a:t>University of Washington</a:t>
            </a:r>
          </a:p>
          <a:p>
            <a:r>
              <a:rPr lang="en-US" altLang="ko-KR" dirty="0" err="1" smtClean="0"/>
              <a:t>Mobisys</a:t>
            </a:r>
            <a:r>
              <a:rPr lang="en-US" altLang="ko-KR" dirty="0" smtClean="0"/>
              <a:t> 2012</a:t>
            </a:r>
          </a:p>
          <a:p>
            <a:endParaRPr lang="en-US" altLang="ko-KR" dirty="0"/>
          </a:p>
          <a:p>
            <a:r>
              <a:rPr lang="en-US" altLang="ko-KR" dirty="0" smtClean="0"/>
              <a:t>Presenter : </a:t>
            </a:r>
            <a:r>
              <a:rPr lang="en-US" altLang="ko-KR" dirty="0" err="1" smtClean="0"/>
              <a:t>Yongtae</a:t>
            </a:r>
            <a:r>
              <a:rPr lang="en-US" altLang="ko-KR" dirty="0" smtClean="0"/>
              <a:t> Park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290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Open Data Kit (ODK) and ODK Sensors</a:t>
            </a:r>
          </a:p>
          <a:p>
            <a:r>
              <a:rPr lang="en-US" altLang="ko-KR" dirty="0" smtClean="0"/>
              <a:t>Framework</a:t>
            </a:r>
          </a:p>
          <a:p>
            <a:pPr lvl="1"/>
            <a:r>
              <a:rPr lang="en-US" altLang="ko-KR" dirty="0" smtClean="0"/>
              <a:t>Framework Interface</a:t>
            </a:r>
          </a:p>
          <a:p>
            <a:pPr lvl="1"/>
            <a:r>
              <a:rPr lang="en-US" altLang="ko-KR" dirty="0" smtClean="0"/>
              <a:t>Sensor Drivers</a:t>
            </a:r>
          </a:p>
          <a:p>
            <a:r>
              <a:rPr lang="en-US" altLang="ko-KR" dirty="0" smtClean="0"/>
              <a:t>Applications</a:t>
            </a:r>
          </a:p>
          <a:p>
            <a:r>
              <a:rPr lang="en-US" altLang="ko-KR" dirty="0" smtClean="0"/>
              <a:t>Experiments</a:t>
            </a:r>
          </a:p>
          <a:p>
            <a:pPr lvl="1"/>
            <a:r>
              <a:rPr lang="en-US" altLang="ko-KR" dirty="0" smtClean="0"/>
              <a:t>Performance</a:t>
            </a:r>
          </a:p>
          <a:p>
            <a:pPr lvl="1"/>
            <a:r>
              <a:rPr lang="en-US" altLang="ko-KR" dirty="0" smtClean="0"/>
              <a:t>Power</a:t>
            </a:r>
          </a:p>
          <a:p>
            <a:pPr lvl="1"/>
            <a:r>
              <a:rPr lang="en-US" altLang="ko-KR" dirty="0" smtClean="0"/>
              <a:t>Ease of Use/Programming</a:t>
            </a:r>
          </a:p>
          <a:p>
            <a:r>
              <a:rPr lang="en-US" altLang="ko-KR" dirty="0" smtClean="0"/>
              <a:t>Discussion and Future Work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100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platform shift </a:t>
            </a:r>
          </a:p>
          <a:p>
            <a:pPr lvl="1"/>
            <a:r>
              <a:rPr lang="en-US" altLang="ko-KR" dirty="0" smtClean="0"/>
              <a:t>From traditional PCs and standalone sensing appliances </a:t>
            </a:r>
          </a:p>
          <a:p>
            <a:pPr lvl="1"/>
            <a:r>
              <a:rPr lang="en-US" altLang="ko-KR" dirty="0" smtClean="0"/>
              <a:t>To mobile devices coupled with cloud services to create mobile information systems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Unprecedented opportunity to integrate consumer mobile devices with external sensors </a:t>
            </a:r>
          </a:p>
          <a:p>
            <a:pPr lvl="1"/>
            <a:r>
              <a:rPr lang="en-US" altLang="ko-KR" dirty="0" smtClean="0"/>
              <a:t>Enabling the collection of data directly on these devices</a:t>
            </a:r>
          </a:p>
          <a:p>
            <a:pPr lvl="1"/>
            <a:r>
              <a:rPr lang="en-US" altLang="ko-KR" dirty="0" smtClean="0"/>
              <a:t>But relying on conventional in-kernel device driver frameworks to integrate external sensors with consumer smartphones is impractical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682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Technical challenges</a:t>
            </a:r>
          </a:p>
          <a:p>
            <a:pPr lvl="1"/>
            <a:r>
              <a:rPr lang="en-US" altLang="ko-KR" dirty="0" smtClean="0"/>
              <a:t>Managing the details of different physical communication channels</a:t>
            </a:r>
          </a:p>
          <a:p>
            <a:pPr lvl="1"/>
            <a:r>
              <a:rPr lang="en-US" altLang="ko-KR" dirty="0" smtClean="0"/>
              <a:t>Processing sensor-specific data</a:t>
            </a:r>
          </a:p>
          <a:p>
            <a:pPr lvl="1"/>
            <a:r>
              <a:rPr lang="en-US" altLang="ko-KR" dirty="0" smtClean="0"/>
              <a:t>Developing a user interface</a:t>
            </a:r>
          </a:p>
          <a:p>
            <a:pPr lvl="1"/>
            <a:r>
              <a:rPr lang="en-US" altLang="ko-KR" dirty="0" smtClean="0"/>
              <a:t>Designing application control logic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To reduce technical barriers in developing countries</a:t>
            </a:r>
          </a:p>
          <a:p>
            <a:pPr lvl="1"/>
            <a:r>
              <a:rPr lang="en-US" altLang="ko-KR" dirty="0" smtClean="0"/>
              <a:t>Open Data Kit (ODK) Sensors framework that uses external sensors simply</a:t>
            </a:r>
          </a:p>
        </p:txBody>
      </p:sp>
    </p:spTree>
    <p:extLst>
      <p:ext uri="{BB962C8B-B14F-4D97-AF65-F5344CB8AC3E}">
        <p14:creationId xmlns:p14="http://schemas.microsoft.com/office/powerpoint/2010/main" val="143159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Open Data Kit (ODK)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goal of this work	</a:t>
            </a:r>
          </a:p>
          <a:p>
            <a:pPr lvl="1"/>
            <a:r>
              <a:rPr lang="en-US" altLang="ko-KR" dirty="0" smtClean="0"/>
              <a:t>Create a modular framework for adding new sensors</a:t>
            </a:r>
          </a:p>
          <a:p>
            <a:pPr lvl="1"/>
            <a:r>
              <a:rPr lang="en-US" altLang="ko-KR" dirty="0" smtClean="0"/>
              <a:t>Provide a high-degree of isolation between applications and sensor-specific code</a:t>
            </a:r>
          </a:p>
          <a:p>
            <a:pPr lvl="1"/>
            <a:r>
              <a:rPr lang="en-US" altLang="ko-KR" dirty="0" smtClean="0"/>
              <a:t>Understand the tradeoffs of several architectural approaches especially modularity and performance</a:t>
            </a:r>
          </a:p>
          <a:p>
            <a:pPr lvl="1"/>
            <a:r>
              <a:rPr lang="en-US" altLang="ko-KR" dirty="0" smtClean="0"/>
              <a:t>Facilitate the integration of new sensors into applications by making it possible to download new sensor capabilities from an application market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764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Open Data Kit (ODK)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ODK: A successful suite of mobile tools</a:t>
            </a:r>
          </a:p>
          <a:p>
            <a:pPr lvl="1"/>
            <a:r>
              <a:rPr lang="en-US" altLang="ko-KR" dirty="0" smtClean="0"/>
              <a:t>Exploit the rich interaction and high-performance computing capabilities of smartphones to improve information collection distribution and decision-support </a:t>
            </a:r>
          </a:p>
          <a:p>
            <a:r>
              <a:rPr lang="en-US" altLang="ko-KR" dirty="0" smtClean="0"/>
              <a:t>ODK Sensors</a:t>
            </a:r>
          </a:p>
          <a:p>
            <a:pPr lvl="1"/>
            <a:r>
              <a:rPr lang="en-US" altLang="ko-KR" dirty="0" smtClean="0"/>
              <a:t>Expands ODK by creating a framework to ease the augmentation of a mobile consumer device with sensing capabilities</a:t>
            </a:r>
          </a:p>
          <a:p>
            <a:pPr lvl="1"/>
            <a:r>
              <a:rPr lang="en-US" altLang="ko-KR" dirty="0" smtClean="0"/>
              <a:t>Supports a variety of external sensors which are provided as a unified interface for sensing on Android devices</a:t>
            </a:r>
          </a:p>
        </p:txBody>
      </p:sp>
    </p:spTree>
    <p:extLst>
      <p:ext uri="{BB962C8B-B14F-4D97-AF65-F5344CB8AC3E}">
        <p14:creationId xmlns:p14="http://schemas.microsoft.com/office/powerpoint/2010/main" val="99696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Framework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Creating a unified single-interface</a:t>
            </a:r>
          </a:p>
          <a:p>
            <a:r>
              <a:rPr lang="en-US" altLang="ko-KR" dirty="0" smtClean="0"/>
              <a:t>Overall architecture for ODK Sensors consists of three apps</a:t>
            </a:r>
          </a:p>
          <a:p>
            <a:pPr lvl="1"/>
            <a:r>
              <a:rPr lang="en-US" altLang="ko-KR" dirty="0" smtClean="0"/>
              <a:t>User-Application App</a:t>
            </a:r>
          </a:p>
          <a:p>
            <a:pPr lvl="2"/>
            <a:r>
              <a:rPr lang="en-US" altLang="ko-KR" dirty="0" smtClean="0"/>
              <a:t>Communicates with sensors through the unifying framework API</a:t>
            </a:r>
          </a:p>
          <a:p>
            <a:pPr lvl="1"/>
            <a:r>
              <a:rPr lang="en-US" altLang="ko-KR" dirty="0" smtClean="0"/>
              <a:t>ODK Sensors Framework App</a:t>
            </a:r>
          </a:p>
          <a:p>
            <a:pPr lvl="2"/>
            <a:r>
              <a:rPr lang="en-US" altLang="ko-KR" dirty="0" smtClean="0"/>
              <a:t>Managing low-level, channel-specific communications and providing abstractions to isolate sensor driver code</a:t>
            </a:r>
          </a:p>
          <a:p>
            <a:pPr lvl="1"/>
            <a:r>
              <a:rPr lang="en-US" altLang="ko-KR" dirty="0" smtClean="0"/>
              <a:t>Sensor Driver Apps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591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Framework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428" y="1825625"/>
            <a:ext cx="4315366" cy="484593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992" y="1825625"/>
            <a:ext cx="4909639" cy="474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59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Framework Interface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i="1" dirty="0" smtClean="0"/>
              <a:t>Service Interface </a:t>
            </a:r>
            <a:r>
              <a:rPr lang="en-US" altLang="ko-KR" dirty="0" smtClean="0"/>
              <a:t>creates a common interface for user applications to leverage both built-in sensors and external sensors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274" y="3103258"/>
            <a:ext cx="5433900" cy="249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2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Sensor Drivers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00911"/>
            <a:ext cx="10515600" cy="4351338"/>
          </a:xfrm>
        </p:spPr>
        <p:txBody>
          <a:bodyPr/>
          <a:lstStyle/>
          <a:p>
            <a:r>
              <a:rPr lang="en-US" altLang="ko-KR" dirty="0" smtClean="0"/>
              <a:t>Framework hides the complex sensor processing by </a:t>
            </a:r>
            <a:r>
              <a:rPr lang="en-US" altLang="ko-KR" b="1" i="1" dirty="0" smtClean="0"/>
              <a:t>Sensor Drivers</a:t>
            </a:r>
          </a:p>
          <a:p>
            <a:pPr lvl="1"/>
            <a:r>
              <a:rPr lang="en-US" altLang="ko-KR" dirty="0" smtClean="0"/>
              <a:t>Sensor configuration</a:t>
            </a:r>
          </a:p>
          <a:p>
            <a:pPr lvl="1"/>
            <a:r>
              <a:rPr lang="en-US" altLang="ko-KR" dirty="0" smtClean="0"/>
              <a:t>Connection</a:t>
            </a:r>
          </a:p>
          <a:p>
            <a:pPr lvl="1"/>
            <a:r>
              <a:rPr lang="en-US" altLang="ko-KR" dirty="0" smtClean="0"/>
              <a:t>Communication handshakes</a:t>
            </a:r>
          </a:p>
          <a:p>
            <a:pPr lvl="1"/>
            <a:r>
              <a:rPr lang="en-US" altLang="ko-KR" dirty="0" smtClean="0"/>
              <a:t>Buffering data</a:t>
            </a:r>
          </a:p>
          <a:p>
            <a:pPr lvl="1"/>
            <a:r>
              <a:rPr lang="en-US" altLang="ko-KR" dirty="0" smtClean="0"/>
              <a:t>Multiplexing</a:t>
            </a:r>
          </a:p>
          <a:p>
            <a:pPr lvl="1"/>
            <a:r>
              <a:rPr lang="en-US" altLang="ko-KR" dirty="0" smtClean="0"/>
              <a:t>Threading to use Bluetooth and USB</a:t>
            </a:r>
          </a:p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7414"/>
            <a:ext cx="5596785" cy="207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Sensor Drivers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6536635" cy="400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Applications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4099107"/>
              </p:ext>
            </p:extLst>
          </p:nvPr>
        </p:nvGraphicFramePr>
        <p:xfrm>
          <a:off x="6425514" y="2405448"/>
          <a:ext cx="5766486" cy="29647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6486"/>
              </a:tblGrid>
              <a:tr h="59312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Single reading from a real time stream of data</a:t>
                      </a:r>
                    </a:p>
                    <a:p>
                      <a:pPr latinLnBrk="1"/>
                      <a:r>
                        <a:rPr lang="en-US" altLang="ko-KR" sz="1600" dirty="0" smtClean="0"/>
                        <a:t>(blood pressure, pulse </a:t>
                      </a:r>
                      <a:r>
                        <a:rPr lang="en-US" altLang="ko-KR" sz="1600" dirty="0" err="1" smtClean="0"/>
                        <a:t>oxymetry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/>
                </a:tc>
              </a:tr>
              <a:tr h="59559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An</a:t>
                      </a:r>
                      <a:r>
                        <a:rPr lang="en-US" altLang="ko-KR" sz="1600" baseline="0" dirty="0" smtClean="0"/>
                        <a:t> active session with the sensor and observes a stream of samples from the sensor in real-time (milk pasteurization)</a:t>
                      </a:r>
                      <a:endParaRPr lang="ko-KR" altLang="en-US" sz="1600" dirty="0"/>
                    </a:p>
                  </a:txBody>
                  <a:tcPr/>
                </a:tc>
              </a:tr>
              <a:tr h="86167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Aggregate readings internally over a period of time and may report some to a remote location periodically</a:t>
                      </a:r>
                    </a:p>
                    <a:p>
                      <a:pPr latinLnBrk="1"/>
                      <a:r>
                        <a:rPr lang="en-US" altLang="ko-KR" sz="1600" dirty="0" smtClean="0"/>
                        <a:t>(vaccine</a:t>
                      </a:r>
                      <a:r>
                        <a:rPr lang="en-US" altLang="ko-KR" sz="1600" baseline="0" dirty="0" smtClean="0"/>
                        <a:t> refrigerators)</a:t>
                      </a:r>
                      <a:endParaRPr lang="en-US" altLang="ko-KR" sz="1600" dirty="0" smtClean="0"/>
                    </a:p>
                  </a:txBody>
                  <a:tcPr/>
                </a:tc>
              </a:tr>
              <a:tr h="62607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Data</a:t>
                      </a:r>
                      <a:r>
                        <a:rPr lang="en-US" altLang="ko-KR" baseline="0" dirty="0" smtClean="0"/>
                        <a:t> retrieval is not automatic and requires someone to be within range of the sensor to offload the sensor’s stored data (</a:t>
                      </a:r>
                      <a:r>
                        <a:rPr lang="en-US" altLang="ko-KR" baseline="0" dirty="0" err="1" smtClean="0"/>
                        <a:t>WaterTime</a:t>
                      </a:r>
                      <a:r>
                        <a:rPr lang="en-US" altLang="ko-KR" baseline="0" dirty="0" smtClean="0"/>
                        <a:t> monitoring)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r="4465"/>
          <a:stretch/>
        </p:blipFill>
        <p:spPr>
          <a:xfrm>
            <a:off x="80061" y="1825625"/>
            <a:ext cx="6345453" cy="344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7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Applications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484" y="1375719"/>
            <a:ext cx="6740895" cy="539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9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Designed to explore the tradeoffs between the three frameworks</a:t>
            </a:r>
            <a:r>
              <a:rPr lang="ko-KR" altLang="en-US" dirty="0" smtClean="0"/>
              <a:t> </a:t>
            </a:r>
            <a:r>
              <a:rPr lang="en-US" altLang="ko-KR" dirty="0" smtClean="0"/>
              <a:t>in terms of</a:t>
            </a:r>
          </a:p>
          <a:p>
            <a:pPr lvl="1"/>
            <a:r>
              <a:rPr lang="en-US" altLang="ko-KR" dirty="0" smtClean="0"/>
              <a:t>Performance, power consumption and ease of programming</a:t>
            </a:r>
          </a:p>
          <a:p>
            <a:pPr lvl="1"/>
            <a:endParaRPr lang="en-US" altLang="ko-KR" dirty="0" smtClean="0"/>
          </a:p>
          <a:p>
            <a:r>
              <a:rPr lang="en-US" altLang="ko-KR" dirty="0"/>
              <a:t>The code of the framework and drivers is identical for V1, V2, and </a:t>
            </a:r>
            <a:r>
              <a:rPr lang="en-US" altLang="ko-KR" dirty="0" smtClean="0"/>
              <a:t>V3</a:t>
            </a:r>
            <a:endParaRPr lang="en-US" altLang="ko-KR" dirty="0"/>
          </a:p>
          <a:p>
            <a:r>
              <a:rPr lang="en-US" altLang="ko-KR" dirty="0" smtClean="0"/>
              <a:t>User applications were not affected across the three implementations</a:t>
            </a:r>
          </a:p>
        </p:txBody>
      </p:sp>
    </p:spTree>
    <p:extLst>
      <p:ext uri="{BB962C8B-B14F-4D97-AF65-F5344CB8AC3E}">
        <p14:creationId xmlns:p14="http://schemas.microsoft.com/office/powerpoint/2010/main" val="18603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Sensor Application and Communication Channel Throughput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3675019"/>
            <a:ext cx="10515600" cy="2501943"/>
          </a:xfrm>
        </p:spPr>
        <p:txBody>
          <a:bodyPr>
            <a:normAutofit lnSpcReduction="10000"/>
          </a:bodyPr>
          <a:lstStyle/>
          <a:p>
            <a:r>
              <a:rPr lang="en-US" altLang="ko-KR" sz="2400" dirty="0" err="1" smtClean="0"/>
              <a:t>WaterTime</a:t>
            </a:r>
            <a:r>
              <a:rPr lang="en-US" altLang="ko-KR" sz="2400" dirty="0" smtClean="0"/>
              <a:t> requires a one-time bulk reading of historical data</a:t>
            </a:r>
          </a:p>
          <a:p>
            <a:r>
              <a:rPr lang="en-US" altLang="ko-KR" sz="2400" dirty="0" smtClean="0"/>
              <a:t>Other apps collect one sample every 1 to 2 seconds</a:t>
            </a:r>
          </a:p>
          <a:p>
            <a:endParaRPr lang="en-US" altLang="ko-KR" sz="2400" dirty="0"/>
          </a:p>
          <a:p>
            <a:r>
              <a:rPr lang="en-US" altLang="ko-KR" sz="2400" dirty="0" smtClean="0"/>
              <a:t>Throughput of USB channel had lower throughput than the Bluetooth channel</a:t>
            </a:r>
          </a:p>
          <a:p>
            <a:pPr lvl="1"/>
            <a:r>
              <a:rPr lang="en-US" altLang="ko-KR" sz="2000" dirty="0" smtClean="0"/>
              <a:t>USB Host driver on the </a:t>
            </a:r>
            <a:r>
              <a:rPr lang="en-US" altLang="ko-KR" sz="2000" dirty="0" err="1" smtClean="0"/>
              <a:t>Arduino</a:t>
            </a:r>
            <a:r>
              <a:rPr lang="en-US" altLang="ko-KR" sz="2000" dirty="0" smtClean="0"/>
              <a:t> adds some delays that impact channel performances</a:t>
            </a:r>
            <a:endParaRPr lang="ko-KR" altLang="en-US" sz="2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343" y="1825625"/>
            <a:ext cx="4732122" cy="184939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357" y="2150076"/>
            <a:ext cx="5702456" cy="15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64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Framework throughput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4557584" cy="4351338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V1 shows maximum throughput</a:t>
            </a:r>
          </a:p>
          <a:p>
            <a:r>
              <a:rPr lang="en-US" altLang="ko-KR" sz="2000" dirty="0" smtClean="0"/>
              <a:t>V2 shows a drop-off in performance for large packets</a:t>
            </a:r>
          </a:p>
          <a:p>
            <a:pPr lvl="1"/>
            <a:r>
              <a:rPr lang="en-US" altLang="ko-KR" sz="1800" dirty="0" smtClean="0"/>
              <a:t>A default kernel—side buffer 4kB in size for each process</a:t>
            </a:r>
          </a:p>
          <a:p>
            <a:r>
              <a:rPr lang="en-US" altLang="ko-KR" sz="2000" dirty="0" smtClean="0"/>
              <a:t>V3 had lower performance</a:t>
            </a:r>
          </a:p>
          <a:p>
            <a:pPr lvl="1"/>
            <a:r>
              <a:rPr lang="en-US" altLang="ko-KR" sz="1600" dirty="0" smtClean="0"/>
              <a:t>It communicates with drivers uses message-passing across process</a:t>
            </a:r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25932"/>
            <a:ext cx="5854239" cy="510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6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Framework throughput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4576119" cy="4351338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100byte packets, every 64ms on a nexus one</a:t>
            </a:r>
          </a:p>
          <a:p>
            <a:r>
              <a:rPr lang="en-US" altLang="ko-KR" sz="2000" dirty="0" smtClean="0"/>
              <a:t>12 sensors to be adequate for all the realistic applications</a:t>
            </a:r>
          </a:p>
          <a:p>
            <a:endParaRPr lang="en-US" altLang="ko-KR" sz="2000" dirty="0"/>
          </a:p>
          <a:p>
            <a:endParaRPr lang="en-US" altLang="ko-KR" sz="2000" dirty="0" smtClean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IDEOS is a </a:t>
            </a:r>
            <a:r>
              <a:rPr lang="en-US" altLang="ko-KR" sz="2000" dirty="0" err="1" smtClean="0"/>
              <a:t>Hawei</a:t>
            </a:r>
            <a:r>
              <a:rPr lang="en-US" altLang="ko-KR" sz="2000" dirty="0" smtClean="0"/>
              <a:t> smartphone that has lower RAM and smaller default heap sizes</a:t>
            </a:r>
          </a:p>
          <a:p>
            <a:pPr lvl="1"/>
            <a:endParaRPr lang="en-US" altLang="ko-KR" sz="1800" dirty="0"/>
          </a:p>
          <a:p>
            <a:endParaRPr lang="ko-KR" altLang="en-US" sz="2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319" y="1778107"/>
            <a:ext cx="5939481" cy="216563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186" y="4078674"/>
            <a:ext cx="5887614" cy="2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49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Power and Ease of Use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Power - 12-hour tests where each framework processed 100pakcets/second on a Nexus One</a:t>
            </a:r>
          </a:p>
          <a:p>
            <a:pPr lvl="1"/>
            <a:r>
              <a:rPr lang="en-US" altLang="ko-KR" dirty="0" smtClean="0"/>
              <a:t>Each test resulted in an approximate 3% drain of the battery</a:t>
            </a:r>
          </a:p>
          <a:p>
            <a:pPr lvl="2"/>
            <a:r>
              <a:rPr lang="en-US" altLang="ko-KR" dirty="0" smtClean="0"/>
              <a:t>The screen, Bluetooth, Wi-Fi, and cellular radios were off</a:t>
            </a:r>
          </a:p>
          <a:p>
            <a:pPr lvl="1"/>
            <a:r>
              <a:rPr lang="en-US" altLang="ko-KR" dirty="0" smtClean="0"/>
              <a:t>Tests show there were only negligible differences between the frameworks</a:t>
            </a:r>
          </a:p>
          <a:p>
            <a:r>
              <a:rPr lang="en-US" altLang="ko-KR" dirty="0" smtClean="0"/>
              <a:t>Ease of Use</a:t>
            </a:r>
          </a:p>
          <a:p>
            <a:pPr lvl="1"/>
            <a:r>
              <a:rPr lang="en-US" altLang="ko-KR" dirty="0" smtClean="0"/>
              <a:t>The application user is expected to be able to obtain and use basic Android applications</a:t>
            </a:r>
          </a:p>
          <a:p>
            <a:pPr lvl="1"/>
            <a:r>
              <a:rPr lang="en-US" altLang="ko-KR" dirty="0" smtClean="0"/>
              <a:t>Manufactures take advantage of Android’s application distribution system by using market place such as Google Play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3178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Ease of Programming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Significantly reduces the number of software packages an application developer needs to understand </a:t>
            </a:r>
          </a:p>
          <a:p>
            <a:r>
              <a:rPr lang="en-US" altLang="ko-KR" sz="2000" dirty="0" smtClean="0"/>
              <a:t>Use the framework in order to communicate with multiple types of sensors over </a:t>
            </a:r>
            <a:r>
              <a:rPr lang="en-US" altLang="ko-KR" sz="2000" dirty="0"/>
              <a:t>v</a:t>
            </a:r>
            <a:r>
              <a:rPr lang="en-US" altLang="ko-KR" sz="2000" dirty="0" smtClean="0"/>
              <a:t>aried communication channels</a:t>
            </a:r>
            <a:endParaRPr lang="ko-KR" altLang="en-US" sz="2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671" y="3408116"/>
            <a:ext cx="6691704" cy="306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95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platform shift from traditional PCs to mobile devices</a:t>
            </a:r>
          </a:p>
          <a:p>
            <a:r>
              <a:rPr lang="en-US" altLang="ko-KR" dirty="0" smtClean="0"/>
              <a:t>Create an application-level driver framework </a:t>
            </a:r>
          </a:p>
          <a:p>
            <a:pPr lvl="1"/>
            <a:r>
              <a:rPr lang="en-US" altLang="ko-KR" dirty="0"/>
              <a:t>E</a:t>
            </a:r>
            <a:r>
              <a:rPr lang="en-US" altLang="ko-KR" dirty="0" smtClean="0"/>
              <a:t>nables convenient reuse of sensor-specific code between applications by logically separating the high-level application from the underlying sensor driver</a:t>
            </a:r>
          </a:p>
          <a:p>
            <a:pPr lvl="1"/>
            <a:r>
              <a:rPr lang="en-US" altLang="ko-KR" dirty="0" smtClean="0"/>
              <a:t>Enables the integration of data from a variety of sensors over both wired and wireless communication channels</a:t>
            </a:r>
          </a:p>
          <a:p>
            <a:pPr lvl="1"/>
            <a:r>
              <a:rPr lang="en-US" altLang="ko-KR" dirty="0" smtClean="0"/>
              <a:t>Simplifies application development by creating a single interface that can control virtually</a:t>
            </a:r>
            <a:r>
              <a:rPr lang="ko-KR" altLang="en-US" dirty="0" smtClean="0"/>
              <a:t> </a:t>
            </a:r>
            <a:r>
              <a:rPr lang="en-US" altLang="ko-KR" dirty="0" smtClean="0"/>
              <a:t>any kind of sensor</a:t>
            </a:r>
          </a:p>
          <a:p>
            <a:pPr lvl="1"/>
            <a:r>
              <a:rPr lang="en-US" altLang="ko-KR" dirty="0" smtClean="0"/>
              <a:t>Reduces the amount of code needed to access a sensor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3057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775</Words>
  <Application>Microsoft Office PowerPoint</Application>
  <PresentationFormat>와이드스크린</PresentationFormat>
  <Paragraphs>119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3" baseType="lpstr">
      <vt:lpstr>맑은 고딕</vt:lpstr>
      <vt:lpstr>Arial</vt:lpstr>
      <vt:lpstr>Office 테마</vt:lpstr>
      <vt:lpstr>Open Data Kit Sensors: A Sensor Integration Framework for Android at the Application-Level</vt:lpstr>
      <vt:lpstr>Contents</vt:lpstr>
      <vt:lpstr>Introduction</vt:lpstr>
      <vt:lpstr>Introduction</vt:lpstr>
      <vt:lpstr>Open Data Kit (ODK)</vt:lpstr>
      <vt:lpstr>Open Data Kit (ODK)</vt:lpstr>
      <vt:lpstr>Framework</vt:lpstr>
      <vt:lpstr>Framework</vt:lpstr>
      <vt:lpstr>Framework Interface</vt:lpstr>
      <vt:lpstr>Sensor Drivers</vt:lpstr>
      <vt:lpstr>Sensor Drivers</vt:lpstr>
      <vt:lpstr>Applications</vt:lpstr>
      <vt:lpstr>Applications</vt:lpstr>
      <vt:lpstr>Experiments</vt:lpstr>
      <vt:lpstr>Sensor Application and Communication Channel Throughput</vt:lpstr>
      <vt:lpstr>Framework throughput</vt:lpstr>
      <vt:lpstr>Framework throughput</vt:lpstr>
      <vt:lpstr>Power and Ease of Use</vt:lpstr>
      <vt:lpstr>Ease of Programming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Data Kit Sensors: A Sensor Integration Framework for Android at the Application-Level</dc:title>
  <dc:creator>YT</dc:creator>
  <cp:lastModifiedBy>YT</cp:lastModifiedBy>
  <cp:revision>39</cp:revision>
  <cp:lastPrinted>2013-08-09T02:58:49Z</cp:lastPrinted>
  <dcterms:created xsi:type="dcterms:W3CDTF">2013-08-07T04:38:12Z</dcterms:created>
  <dcterms:modified xsi:type="dcterms:W3CDTF">2013-08-09T03:02:46Z</dcterms:modified>
</cp:coreProperties>
</file>