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4" r:id="rId4"/>
    <p:sldId id="270" r:id="rId5"/>
    <p:sldId id="272" r:id="rId6"/>
    <p:sldId id="275" r:id="rId7"/>
    <p:sldId id="265" r:id="rId8"/>
    <p:sldId id="258" r:id="rId9"/>
    <p:sldId id="261" r:id="rId10"/>
    <p:sldId id="266" r:id="rId11"/>
    <p:sldId id="273" r:id="rId12"/>
    <p:sldId id="259" r:id="rId13"/>
    <p:sldId id="262" r:id="rId14"/>
    <p:sldId id="276" r:id="rId15"/>
    <p:sldId id="269" r:id="rId16"/>
    <p:sldId id="260" r:id="rId17"/>
    <p:sldId id="263" r:id="rId18"/>
    <p:sldId id="277" r:id="rId19"/>
    <p:sldId id="267" r:id="rId20"/>
    <p:sldId id="268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3B3"/>
    <a:srgbClr val="FF9797"/>
    <a:srgbClr val="ABE9FF"/>
    <a:srgbClr val="65D7FF"/>
    <a:srgbClr val="FFFF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77" autoAdjust="0"/>
  </p:normalViewPr>
  <p:slideViewPr>
    <p:cSldViewPr>
      <p:cViewPr>
        <p:scale>
          <a:sx n="100" d="100"/>
          <a:sy n="100" d="100"/>
        </p:scale>
        <p:origin x="-194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F78A5-6812-4A8F-A9C0-53B8600534D8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74E54-C54C-4206-B2DE-3E0CDBED5C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260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두번째</a:t>
            </a:r>
            <a:r>
              <a:rPr lang="ko-KR" altLang="en-US" dirty="0" smtClean="0"/>
              <a:t> 이유가 더 중요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74E54-C54C-4206-B2DE-3E0CDBED5C0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34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74E54-C54C-4206-B2DE-3E0CDBED5C0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482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74E54-C54C-4206-B2DE-3E0CDBED5C0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87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74E54-C54C-4206-B2DE-3E0CDBED5C0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07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74E54-C54C-4206-B2DE-3E0CDBED5C0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426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74E54-C54C-4206-B2DE-3E0CDBED5C0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856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74E54-C54C-4206-B2DE-3E0CDBED5C0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804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10.7</a:t>
            </a:r>
            <a:r>
              <a:rPr lang="en-US" altLang="ko-KR" dirty="0"/>
              <a:t>: IP Fragmentation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최성민</a:t>
            </a:r>
            <a:endParaRPr lang="en-US" altLang="ko-KR" dirty="0" smtClean="0"/>
          </a:p>
          <a:p>
            <a:r>
              <a:rPr lang="en-US" altLang="ko-KR" dirty="0" smtClean="0"/>
              <a:t>2015020501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10.7 </a:t>
            </a:r>
            <a:r>
              <a:rPr lang="en-US" altLang="ko-KR" dirty="0"/>
              <a:t>IP Fragmentation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link-layer has an </a:t>
            </a:r>
            <a:r>
              <a:rPr lang="en-US" altLang="ko-KR" dirty="0"/>
              <a:t>upper </a:t>
            </a:r>
            <a:r>
              <a:rPr lang="en-US" altLang="ko-KR" dirty="0" smtClean="0"/>
              <a:t>limit </a:t>
            </a:r>
            <a:r>
              <a:rPr lang="en-US" altLang="ko-KR" dirty="0"/>
              <a:t>on the maximum size of a frame that can be </a:t>
            </a:r>
            <a:r>
              <a:rPr lang="en-US" altLang="ko-KR" dirty="0" smtClean="0"/>
              <a:t>transmitted</a:t>
            </a:r>
          </a:p>
          <a:p>
            <a:pPr lvl="1"/>
            <a:r>
              <a:rPr lang="en-US" altLang="ko-KR" dirty="0" smtClean="0"/>
              <a:t>MTU (</a:t>
            </a:r>
            <a:r>
              <a:rPr lang="en-US" altLang="ko-KR" dirty="0"/>
              <a:t>Maximum Transmission </a:t>
            </a:r>
            <a:r>
              <a:rPr lang="en-US" altLang="ko-KR" dirty="0" smtClean="0"/>
              <a:t>Unit)</a:t>
            </a:r>
          </a:p>
          <a:p>
            <a:pPr lvl="1"/>
            <a:r>
              <a:rPr lang="en-US" altLang="ko-KR" dirty="0" smtClean="0"/>
              <a:t>Fragmentation </a:t>
            </a:r>
            <a:r>
              <a:rPr lang="en-US" altLang="ko-KR" dirty="0"/>
              <a:t>and </a:t>
            </a:r>
            <a:r>
              <a:rPr lang="en-US" altLang="ko-KR" dirty="0" smtClean="0"/>
              <a:t>Reassembly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When </a:t>
            </a:r>
            <a:r>
              <a:rPr lang="en-US" altLang="ko-KR" dirty="0"/>
              <a:t>an IP datagram is fragmented, it is not reassembled until it reaches its final destination.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First</a:t>
            </a:r>
            <a:r>
              <a:rPr lang="en-US" altLang="ko-KR" dirty="0"/>
              <a:t>, not performing reassembly within the network alleviates the forwarding software (or hardware) in routers from implementing this feature.</a:t>
            </a:r>
          </a:p>
          <a:p>
            <a:pPr lvl="1"/>
            <a:r>
              <a:rPr lang="en-US" altLang="ko-KR" dirty="0"/>
              <a:t>Second, it is possible for different fragments of the same datagram to follow different paths to their common destination.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10.7.1 Example: UDP/IPv4 Fragmentation</a:t>
            </a:r>
            <a:endParaRPr lang="ko-KR" altLang="en-US" dirty="0"/>
          </a:p>
        </p:txBody>
      </p:sp>
      <p:pic>
        <p:nvPicPr>
          <p:cNvPr id="1027" name="Picture 3" descr="C:\Users\최성민\Pictures\네이버 캡쳐\2015-11-20 16;20;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014" y="2564904"/>
            <a:ext cx="7038424" cy="394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544848" y="1295562"/>
            <a:ext cx="8096598" cy="561976"/>
            <a:chOff x="539552" y="1281112"/>
            <a:chExt cx="8096598" cy="561976"/>
          </a:xfrm>
        </p:grpSpPr>
        <p:pic>
          <p:nvPicPr>
            <p:cNvPr id="2053" name="Picture 5" descr="C:\Users\최성민\Pictures\네이버 캡쳐\2015-11-23 15;23;5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281113"/>
              <a:ext cx="4276726" cy="561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그룹 4"/>
            <p:cNvGrpSpPr/>
            <p:nvPr/>
          </p:nvGrpSpPr>
          <p:grpSpPr>
            <a:xfrm>
              <a:off x="2940880" y="1281113"/>
              <a:ext cx="2905125" cy="561975"/>
              <a:chOff x="2771800" y="1647825"/>
              <a:chExt cx="2905125" cy="561975"/>
            </a:xfrm>
          </p:grpSpPr>
          <p:pic>
            <p:nvPicPr>
              <p:cNvPr id="2055" name="Picture 7" descr="C:\Users\최성민\Pictures\네이버 캡쳐\2015-11-23 15;25;08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1800" y="1647825"/>
                <a:ext cx="2905125" cy="5619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직사각형 3"/>
              <p:cNvSpPr/>
              <p:nvPr/>
            </p:nvSpPr>
            <p:spPr>
              <a:xfrm>
                <a:off x="3529347" y="1806872"/>
                <a:ext cx="1390029" cy="2535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5731025" y="1281112"/>
              <a:ext cx="2905125" cy="561975"/>
              <a:chOff x="2771800" y="1647825"/>
              <a:chExt cx="2905125" cy="561975"/>
            </a:xfrm>
          </p:grpSpPr>
          <p:pic>
            <p:nvPicPr>
              <p:cNvPr id="19" name="Picture 7" descr="C:\Users\최성민\Pictures\네이버 캡쳐\2015-11-23 15;25;08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1800" y="1647825"/>
                <a:ext cx="2905125" cy="5619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직사각형 19"/>
              <p:cNvSpPr/>
              <p:nvPr/>
            </p:nvSpPr>
            <p:spPr>
              <a:xfrm>
                <a:off x="3529347" y="1806872"/>
                <a:ext cx="1390029" cy="2535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2056" name="Picture 8" descr="C:\Users\최성민\Pictures\네이버 캡쳐\2015-11-23 15;21;13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4178" y="1428750"/>
              <a:ext cx="904875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그룹 49"/>
          <p:cNvGrpSpPr/>
          <p:nvPr/>
        </p:nvGrpSpPr>
        <p:grpSpPr>
          <a:xfrm>
            <a:off x="1403648" y="1971443"/>
            <a:ext cx="7187604" cy="156453"/>
            <a:chOff x="1403648" y="1971443"/>
            <a:chExt cx="7187604" cy="156453"/>
          </a:xfrm>
        </p:grpSpPr>
        <p:cxnSp>
          <p:nvCxnSpPr>
            <p:cNvPr id="24" name="직선 화살표 연결선 23"/>
            <p:cNvCxnSpPr/>
            <p:nvPr/>
          </p:nvCxnSpPr>
          <p:spPr>
            <a:xfrm>
              <a:off x="1403648" y="1990540"/>
              <a:ext cx="718760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4243038" y="1971443"/>
              <a:ext cx="1508824" cy="1564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520"/>
                </a:lnSpc>
              </a:pPr>
              <a:r>
                <a:rPr lang="en-US" altLang="ko-KR" sz="1600" dirty="0" smtClean="0"/>
                <a:t>3000 Bytes</a:t>
              </a:r>
              <a:endParaRPr lang="ko-KR" altLang="en-US" sz="1600" dirty="0"/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130296" y="3168308"/>
            <a:ext cx="6923893" cy="3165471"/>
            <a:chOff x="1130296" y="3168308"/>
            <a:chExt cx="6923893" cy="3165471"/>
          </a:xfrm>
        </p:grpSpPr>
        <p:sp>
          <p:nvSpPr>
            <p:cNvPr id="64" name="직사각형 63"/>
            <p:cNvSpPr/>
            <p:nvPr/>
          </p:nvSpPr>
          <p:spPr>
            <a:xfrm rot="10800000" flipV="1">
              <a:off x="1130296" y="3803651"/>
              <a:ext cx="561383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/>
            <p:cNvSpPr/>
            <p:nvPr/>
          </p:nvSpPr>
          <p:spPr>
            <a:xfrm rot="10800000" flipV="1">
              <a:off x="1130299" y="3597623"/>
              <a:ext cx="761447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/>
            <p:cNvSpPr/>
            <p:nvPr/>
          </p:nvSpPr>
          <p:spPr>
            <a:xfrm rot="10800000" flipV="1">
              <a:off x="1130296" y="5041901"/>
              <a:ext cx="561383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/>
            <p:cNvSpPr/>
            <p:nvPr/>
          </p:nvSpPr>
          <p:spPr>
            <a:xfrm rot="10800000" flipV="1">
              <a:off x="1130298" y="4835873"/>
              <a:ext cx="922340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직사각형 67"/>
            <p:cNvSpPr/>
            <p:nvPr/>
          </p:nvSpPr>
          <p:spPr>
            <a:xfrm rot="10800000" flipV="1">
              <a:off x="1130296" y="6127751"/>
              <a:ext cx="561383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/>
            <p:cNvSpPr/>
            <p:nvPr/>
          </p:nvSpPr>
          <p:spPr>
            <a:xfrm rot="10800000" flipV="1">
              <a:off x="1130298" y="5921723"/>
              <a:ext cx="922339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직사각형 70"/>
            <p:cNvSpPr/>
            <p:nvPr/>
          </p:nvSpPr>
          <p:spPr>
            <a:xfrm rot="10800000" flipV="1">
              <a:off x="6330247" y="3168308"/>
              <a:ext cx="1723942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/>
            <p:cNvSpPr/>
            <p:nvPr/>
          </p:nvSpPr>
          <p:spPr>
            <a:xfrm rot="10800000" flipV="1">
              <a:off x="6322631" y="4440516"/>
              <a:ext cx="1723942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 rot="10800000" flipV="1">
              <a:off x="6330247" y="5596798"/>
              <a:ext cx="1576508" cy="206029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674497" y="957981"/>
            <a:ext cx="7935805" cy="4925220"/>
            <a:chOff x="674497" y="957981"/>
            <a:chExt cx="7935805" cy="4925220"/>
          </a:xfrm>
        </p:grpSpPr>
        <p:sp>
          <p:nvSpPr>
            <p:cNvPr id="21" name="직사각형 20"/>
            <p:cNvSpPr/>
            <p:nvPr/>
          </p:nvSpPr>
          <p:spPr>
            <a:xfrm>
              <a:off x="1384300" y="1295563"/>
              <a:ext cx="3012440" cy="56197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7452360" y="1295563"/>
              <a:ext cx="1157942" cy="561976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396740" y="1295563"/>
              <a:ext cx="3052420" cy="56197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673867" y="957981"/>
              <a:ext cx="65062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1"/>
                  </a:solidFill>
                </a:rPr>
                <a:t>②</a:t>
              </a:r>
              <a:endParaRPr lang="ko-KR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636027" y="957981"/>
              <a:ext cx="6506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2"/>
                  </a:solidFill>
                </a:rPr>
                <a:t>①</a:t>
              </a:r>
              <a:endParaRPr lang="ko-KR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728877" y="957981"/>
              <a:ext cx="6506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accent3"/>
                  </a:solidFill>
                </a:rPr>
                <a:t>③</a:t>
              </a: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052639" y="2990849"/>
              <a:ext cx="3614738" cy="57626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2052638" y="4143375"/>
              <a:ext cx="3614738" cy="58578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052638" y="5310188"/>
              <a:ext cx="1155382" cy="573013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74497" y="3086656"/>
              <a:ext cx="6506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2"/>
                  </a:solidFill>
                </a:rPr>
                <a:t>①</a:t>
              </a:r>
              <a:endParaRPr lang="ko-KR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75476" y="4240030"/>
              <a:ext cx="6506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accent1"/>
                  </a:solidFill>
                </a:rPr>
                <a:t>②</a:t>
              </a:r>
              <a:endParaRPr lang="ko-KR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75526" y="5385613"/>
              <a:ext cx="6506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accent3"/>
                  </a:solidFill>
                </a:rPr>
                <a:t>③</a:t>
              </a:r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1403648" y="1987990"/>
              <a:ext cx="2995090" cy="0"/>
            </a:xfrm>
            <a:prstGeom prst="straightConnector1">
              <a:avLst/>
            </a:prstGeom>
            <a:ln w="190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/>
            <p:cNvCxnSpPr/>
            <p:nvPr/>
          </p:nvCxnSpPr>
          <p:spPr>
            <a:xfrm>
              <a:off x="4400550" y="1987990"/>
              <a:ext cx="3048610" cy="0"/>
            </a:xfrm>
            <a:prstGeom prst="straightConnector1">
              <a:avLst/>
            </a:prstGeom>
            <a:ln w="19050">
              <a:solidFill>
                <a:schemeClr val="accent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5613252" y="1951943"/>
              <a:ext cx="763049" cy="185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520"/>
                </a:lnSpc>
              </a:pPr>
              <a:r>
                <a:rPr lang="en-US" altLang="ko-KR" sz="1600" dirty="0" smtClean="0">
                  <a:solidFill>
                    <a:schemeClr val="accent1"/>
                  </a:solidFill>
                </a:rPr>
                <a:t>1480</a:t>
              </a:r>
              <a:endParaRPr lang="ko-KR" altLang="en-US" sz="1600" dirty="0">
                <a:solidFill>
                  <a:schemeClr val="accent1"/>
                </a:solidFill>
              </a:endParaRPr>
            </a:p>
          </p:txBody>
        </p:sp>
        <p:cxnSp>
          <p:nvCxnSpPr>
            <p:cNvPr id="80" name="직선 화살표 연결선 79"/>
            <p:cNvCxnSpPr/>
            <p:nvPr/>
          </p:nvCxnSpPr>
          <p:spPr>
            <a:xfrm>
              <a:off x="7461885" y="1987990"/>
              <a:ext cx="1138892" cy="0"/>
            </a:xfrm>
            <a:prstGeom prst="straightConnector1">
              <a:avLst/>
            </a:prstGeom>
            <a:ln w="19050">
              <a:solidFill>
                <a:schemeClr val="accent3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7824884" y="1944164"/>
              <a:ext cx="470043" cy="185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520"/>
                </a:lnSpc>
              </a:pPr>
              <a:r>
                <a:rPr lang="en-US" altLang="ko-KR" sz="1600" dirty="0" smtClean="0">
                  <a:solidFill>
                    <a:schemeClr val="accent3"/>
                  </a:solidFill>
                </a:rPr>
                <a:t>40</a:t>
              </a:r>
              <a:endParaRPr lang="ko-KR" altLang="en-US" sz="1600" dirty="0">
                <a:solidFill>
                  <a:schemeClr val="accent3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79815" y="1951943"/>
              <a:ext cx="763049" cy="185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520"/>
                </a:lnSpc>
              </a:pPr>
              <a:r>
                <a:rPr lang="en-US" altLang="ko-KR" sz="1600" dirty="0" smtClean="0">
                  <a:solidFill>
                    <a:schemeClr val="accent2"/>
                  </a:solidFill>
                </a:rPr>
                <a:t>1480</a:t>
              </a:r>
              <a:endParaRPr lang="ko-KR" altLang="en-US" sz="16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120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10.7.1 Example: UDP/IPv4 Fragmentation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 </a:t>
            </a:r>
            <a:r>
              <a:rPr lang="en-US" altLang="ko-KR" dirty="0"/>
              <a:t>one fragment is lost, the entire datagram is lost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IP itself has no error correction mechanism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Mechanisms are left as the responsibility of the higher layers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/>
              <a:t>timeout and </a:t>
            </a:r>
            <a:r>
              <a:rPr lang="en-US" altLang="ko-KR" dirty="0" smtClean="0"/>
              <a:t>retransmission</a:t>
            </a:r>
          </a:p>
          <a:p>
            <a:pPr lvl="2"/>
            <a:endParaRPr lang="en-US" altLang="ko-KR" dirty="0" smtClean="0"/>
          </a:p>
          <a:p>
            <a:r>
              <a:rPr lang="en-US" altLang="ko-KR" dirty="0"/>
              <a:t>There is no way to resend only one fragment of a datagram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If </a:t>
            </a:r>
            <a:r>
              <a:rPr lang="en-US" altLang="ko-KR" dirty="0"/>
              <a:t>the fragmentation was done by an intermediate </a:t>
            </a:r>
            <a:r>
              <a:rPr lang="en-US" altLang="ko-KR" dirty="0" smtClean="0"/>
              <a:t>router, there </a:t>
            </a:r>
            <a:r>
              <a:rPr lang="en-US" altLang="ko-KR" dirty="0"/>
              <a:t>is no way for the originating system to know how the datagram was </a:t>
            </a:r>
            <a:r>
              <a:rPr lang="en-US" altLang="ko-KR" dirty="0" smtClean="0"/>
              <a:t>fragmented.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For </a:t>
            </a:r>
            <a:r>
              <a:rPr lang="en-US" altLang="ko-KR" dirty="0"/>
              <a:t>this reason, fragmentation is often avoided.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84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10.7.1 Example: UDP/IPv4 Fragmentation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395536" y="2564904"/>
            <a:ext cx="8352928" cy="3575709"/>
            <a:chOff x="0" y="1484784"/>
            <a:chExt cx="9363076" cy="3781425"/>
          </a:xfrm>
        </p:grpSpPr>
        <p:pic>
          <p:nvPicPr>
            <p:cNvPr id="2052" name="Picture 4" descr="C:\Users\최성민\Pictures\네이버 캡쳐\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84784"/>
              <a:ext cx="9363076" cy="255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최성민\Pictures\네이버 캡쳐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37484"/>
              <a:ext cx="9363076" cy="1228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Users\최성민\Pictures\네이버 캡쳐\2015-11-23 13;58;0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55" y="1268760"/>
            <a:ext cx="5610225" cy="1057275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22" name="그룹 21"/>
          <p:cNvGrpSpPr/>
          <p:nvPr/>
        </p:nvGrpSpPr>
        <p:grpSpPr>
          <a:xfrm>
            <a:off x="3135262" y="1816448"/>
            <a:ext cx="766259" cy="450428"/>
            <a:chOff x="3135262" y="1816448"/>
            <a:chExt cx="766259" cy="450428"/>
          </a:xfrm>
        </p:grpSpPr>
        <p:sp>
          <p:nvSpPr>
            <p:cNvPr id="6" name="직사각형 5"/>
            <p:cNvSpPr/>
            <p:nvPr/>
          </p:nvSpPr>
          <p:spPr>
            <a:xfrm rot="10800000" flipV="1">
              <a:off x="3140074" y="1816448"/>
              <a:ext cx="761447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 rot="10800000" flipV="1">
              <a:off x="3135262" y="2060848"/>
              <a:ext cx="761447" cy="20602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3308350" y="4274323"/>
            <a:ext cx="1947068" cy="635946"/>
            <a:chOff x="3308350" y="4274323"/>
            <a:chExt cx="1947068" cy="635946"/>
          </a:xfrm>
        </p:grpSpPr>
        <p:sp>
          <p:nvSpPr>
            <p:cNvPr id="13" name="직사각형 12"/>
            <p:cNvSpPr/>
            <p:nvPr/>
          </p:nvSpPr>
          <p:spPr>
            <a:xfrm rot="10800000" flipV="1">
              <a:off x="3851920" y="4725143"/>
              <a:ext cx="529580" cy="185059"/>
            </a:xfrm>
            <a:prstGeom prst="rect">
              <a:avLst/>
            </a:prstGeom>
            <a:solidFill>
              <a:srgbClr val="66FF3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 rot="10800000" flipV="1">
              <a:off x="3394764" y="4505329"/>
              <a:ext cx="575985" cy="158746"/>
            </a:xfrm>
            <a:prstGeom prst="rect">
              <a:avLst/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 rot="10800000" flipV="1">
              <a:off x="4471988" y="4725209"/>
              <a:ext cx="460052" cy="185059"/>
            </a:xfrm>
            <a:prstGeom prst="rect">
              <a:avLst/>
            </a:prstGeom>
            <a:solidFill>
              <a:srgbClr val="00B0F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 rot="10800000" flipV="1">
              <a:off x="5053012" y="4725209"/>
              <a:ext cx="102393" cy="185059"/>
            </a:xfrm>
            <a:prstGeom prst="rect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 rot="10800000" flipV="1">
              <a:off x="5174456" y="4725210"/>
              <a:ext cx="80962" cy="185059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 rot="10800000" flipV="1">
              <a:off x="3308350" y="4274323"/>
              <a:ext cx="543569" cy="185059"/>
            </a:xfrm>
            <a:prstGeom prst="rect">
              <a:avLst/>
            </a:prstGeom>
            <a:solidFill>
              <a:srgbClr val="66FF3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 rot="10800000" flipV="1">
              <a:off x="4172904" y="4274389"/>
              <a:ext cx="460052" cy="185059"/>
            </a:xfrm>
            <a:prstGeom prst="rect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/>
            <p:cNvSpPr/>
            <p:nvPr/>
          </p:nvSpPr>
          <p:spPr>
            <a:xfrm rot="10800000" flipV="1">
              <a:off x="3950774" y="4274389"/>
              <a:ext cx="119061" cy="185059"/>
            </a:xfrm>
            <a:prstGeom prst="rect">
              <a:avLst/>
            </a:prstGeom>
            <a:solidFill>
              <a:srgbClr val="00B0F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48343" y="3962401"/>
            <a:ext cx="7752049" cy="1016332"/>
            <a:chOff x="348343" y="3962401"/>
            <a:chExt cx="7752049" cy="1016332"/>
          </a:xfrm>
        </p:grpSpPr>
        <p:sp>
          <p:nvSpPr>
            <p:cNvPr id="9" name="직사각형 8"/>
            <p:cNvSpPr/>
            <p:nvPr/>
          </p:nvSpPr>
          <p:spPr>
            <a:xfrm>
              <a:off x="348343" y="3962401"/>
              <a:ext cx="7752049" cy="1016332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449765" y="4518031"/>
              <a:ext cx="6506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C00000"/>
                  </a:solidFill>
                </a:rPr>
                <a:t>- </a:t>
              </a:r>
              <a:r>
                <a:rPr lang="ko-KR" altLang="en-US" b="1" dirty="0" smtClean="0">
                  <a:solidFill>
                    <a:srgbClr val="C00000"/>
                  </a:solidFill>
                </a:rPr>
                <a:t>①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49765" y="3998243"/>
              <a:ext cx="6506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C00000"/>
                  </a:solidFill>
                </a:rPr>
                <a:t>- </a:t>
              </a:r>
              <a:r>
                <a:rPr lang="ko-KR" altLang="en-US" b="1" dirty="0" smtClean="0">
                  <a:solidFill>
                    <a:srgbClr val="C00000"/>
                  </a:solidFill>
                </a:rPr>
                <a:t>②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169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10.7.1 Example: UDP/IPv4 Fragmentation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If the last fragment is delivered first, the receiving host is able to ascertain the maximum amount of buffer </a:t>
            </a:r>
            <a:r>
              <a:rPr lang="en-US" altLang="ko-KR" dirty="0" smtClean="0"/>
              <a:t>space.</a:t>
            </a:r>
          </a:p>
          <a:p>
            <a:endParaRPr lang="en-US" altLang="ko-KR" dirty="0"/>
          </a:p>
          <a:p>
            <a:r>
              <a:rPr lang="en-US" altLang="ko-KR" dirty="0"/>
              <a:t>If the </a:t>
            </a:r>
            <a:r>
              <a:rPr lang="en-US" altLang="ko-KR" dirty="0" smtClean="0"/>
              <a:t>first </a:t>
            </a:r>
            <a:r>
              <a:rPr lang="en-US" altLang="ko-KR" dirty="0"/>
              <a:t>fragment is delivered </a:t>
            </a:r>
            <a:r>
              <a:rPr lang="en-US" altLang="ko-KR" dirty="0" smtClean="0"/>
              <a:t>first, there </a:t>
            </a:r>
            <a:r>
              <a:rPr lang="en-US" altLang="ko-KR" dirty="0"/>
              <a:t>are techniques that would like to take advantage of higher-layer information </a:t>
            </a:r>
            <a:r>
              <a:rPr lang="en-US" altLang="ko-KR" dirty="0" smtClean="0"/>
              <a:t>available.</a:t>
            </a:r>
          </a:p>
          <a:p>
            <a:pPr lvl="1"/>
            <a:r>
              <a:rPr lang="en-US" altLang="ko-KR" dirty="0" smtClean="0"/>
              <a:t>first fragment include </a:t>
            </a:r>
            <a:r>
              <a:rPr lang="en-US" altLang="ko-KR" dirty="0"/>
              <a:t>UDP port </a:t>
            </a:r>
            <a:r>
              <a:rPr lang="en-US" altLang="ko-KR" dirty="0" smtClean="0"/>
              <a:t>numbers.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167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10.7.2 Reassembly Timeout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368152"/>
          </a:xfrm>
        </p:spPr>
        <p:txBody>
          <a:bodyPr/>
          <a:lstStyle/>
          <a:p>
            <a:r>
              <a:rPr lang="en-US" altLang="ko-KR" dirty="0"/>
              <a:t>A normal timeout value is 30 or 60s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timer starts when any of the fragments is received and is not reset when new fragments arrive.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899592" y="2743969"/>
            <a:ext cx="7592447" cy="2407117"/>
            <a:chOff x="395536" y="1628800"/>
            <a:chExt cx="8412163" cy="2667000"/>
          </a:xfrm>
        </p:grpSpPr>
        <p:pic>
          <p:nvPicPr>
            <p:cNvPr id="3074" name="Picture 2" descr="C:\Users\최성민\Pictures\네이버 캡쳐\2015-11-20 16;25;4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628800"/>
              <a:ext cx="8412163" cy="2667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직사각형 4"/>
            <p:cNvSpPr/>
            <p:nvPr/>
          </p:nvSpPr>
          <p:spPr>
            <a:xfrm rot="10800000" flipV="1">
              <a:off x="971598" y="3356994"/>
              <a:ext cx="4176465" cy="264318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 rot="10800000" flipV="1">
              <a:off x="1036316" y="2068900"/>
              <a:ext cx="655364" cy="264319"/>
            </a:xfrm>
            <a:prstGeom prst="rect">
              <a:avLst/>
            </a:prstGeom>
            <a:solidFill>
              <a:srgbClr val="66FF3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 rot="10800000" flipV="1">
              <a:off x="1024456" y="3092675"/>
              <a:ext cx="655364" cy="264319"/>
            </a:xfrm>
            <a:prstGeom prst="rect">
              <a:avLst/>
            </a:prstGeom>
            <a:solidFill>
              <a:srgbClr val="66FF3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내용 개체 틀 2"/>
          <p:cNvSpPr txBox="1">
            <a:spLocks/>
          </p:cNvSpPr>
          <p:nvPr/>
        </p:nvSpPr>
        <p:spPr>
          <a:xfrm>
            <a:off x="457200" y="980728"/>
            <a:ext cx="8229600" cy="187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The IP layer must start a timer when any </a:t>
            </a:r>
            <a:r>
              <a:rPr lang="en-US" altLang="ko-KR" dirty="0" smtClean="0"/>
              <a:t>fragment first arrives. If </a:t>
            </a:r>
            <a:r>
              <a:rPr lang="en-US" altLang="ko-KR" dirty="0"/>
              <a:t>this were not done, fragments that never arrive could eventually cause the receiver to run out of </a:t>
            </a:r>
            <a:r>
              <a:rPr lang="en-US" altLang="ko-KR" dirty="0" smtClean="0"/>
              <a:t>buffers.</a:t>
            </a:r>
          </a:p>
        </p:txBody>
      </p:sp>
    </p:spTree>
    <p:extLst>
      <p:ext uri="{BB962C8B-B14F-4D97-AF65-F5344CB8AC3E}">
        <p14:creationId xmlns:p14="http://schemas.microsoft.com/office/powerpoint/2010/main" val="194689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10.8</a:t>
            </a:r>
            <a:r>
              <a:rPr lang="en-US" altLang="ko-KR" dirty="0"/>
              <a:t>: Path MTU Discovery with UDP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최성민</a:t>
            </a:r>
            <a:endParaRPr lang="en-US" altLang="ko-KR" dirty="0" smtClean="0"/>
          </a:p>
          <a:p>
            <a:r>
              <a:rPr lang="en-US" altLang="ko-KR" dirty="0" smtClean="0"/>
              <a:t>2015020501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61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10.8 </a:t>
            </a:r>
            <a:r>
              <a:rPr lang="en-US" altLang="ko-KR" dirty="0"/>
              <a:t>Path MTU Discovery with UDP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interaction between an application using UDP and the path MTU discovery mechanism (PMTUD) [RFC1191</a:t>
            </a:r>
            <a:r>
              <a:rPr lang="en-US" altLang="ko-KR" dirty="0" smtClean="0"/>
              <a:t>].</a:t>
            </a:r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/>
              <a:t>is </a:t>
            </a:r>
            <a:r>
              <a:rPr lang="en-US" altLang="ko-KR" dirty="0" smtClean="0"/>
              <a:t>useful if </a:t>
            </a:r>
            <a:r>
              <a:rPr lang="en-US" altLang="ko-KR" dirty="0"/>
              <a:t>there is some way to determine an appropriate datagram </a:t>
            </a:r>
            <a:r>
              <a:rPr lang="en-US" altLang="ko-KR" dirty="0" smtClean="0"/>
              <a:t>size.</a:t>
            </a:r>
          </a:p>
          <a:p>
            <a:pPr lvl="1"/>
            <a:r>
              <a:rPr lang="en-US" altLang="ko-KR" dirty="0"/>
              <a:t>Conventional PMTUD uses ICMP PTB messages in determining the largest packet size along a routing </a:t>
            </a:r>
            <a:r>
              <a:rPr lang="en-US" altLang="ko-KR" dirty="0" smtClean="0"/>
              <a:t>path.</a:t>
            </a:r>
          </a:p>
          <a:p>
            <a:pPr lvl="2"/>
            <a:r>
              <a:rPr lang="en-US" altLang="ko-KR" dirty="0"/>
              <a:t>These messages are typically processed below the UDP </a:t>
            </a:r>
            <a:r>
              <a:rPr lang="en-US" altLang="ko-KR" dirty="0" smtClean="0"/>
              <a:t>layer.</a:t>
            </a:r>
          </a:p>
          <a:p>
            <a:pPr lvl="2"/>
            <a:r>
              <a:rPr lang="en-US" altLang="ko-KR" dirty="0" smtClean="0"/>
              <a:t>So </a:t>
            </a:r>
            <a:r>
              <a:rPr lang="en-US" altLang="ko-KR" dirty="0"/>
              <a:t>either an API call is used for the application to learn the best current estimate of the path MTU </a:t>
            </a:r>
            <a:r>
              <a:rPr lang="en-US" altLang="ko-KR" dirty="0" smtClean="0"/>
              <a:t>size.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729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10.8.1 Example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971600" y="1484784"/>
            <a:ext cx="7056784" cy="4464496"/>
            <a:chOff x="1331640" y="1401671"/>
            <a:chExt cx="6775451" cy="4146078"/>
          </a:xfrm>
        </p:grpSpPr>
        <p:pic>
          <p:nvPicPr>
            <p:cNvPr id="4099" name="Picture 3" descr="C:\Users\최성민\Pictures\네이버 캡쳐\1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1401671"/>
              <a:ext cx="6775451" cy="3468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C:\Users\최성민\Pictures\네이버 캡쳐\2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4833374"/>
              <a:ext cx="6775451" cy="714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직사각형 6"/>
          <p:cNvSpPr/>
          <p:nvPr/>
        </p:nvSpPr>
        <p:spPr>
          <a:xfrm rot="10800000" flipV="1">
            <a:off x="2843808" y="4935396"/>
            <a:ext cx="3528392" cy="23856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 rot="10800000" flipV="1">
            <a:off x="2771800" y="4743450"/>
            <a:ext cx="1152128" cy="191946"/>
          </a:xfrm>
          <a:prstGeom prst="rect">
            <a:avLst/>
          </a:prstGeom>
          <a:solidFill>
            <a:srgbClr val="66FF3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10800000" flipV="1">
            <a:off x="1402902" y="4733110"/>
            <a:ext cx="1080865" cy="185059"/>
          </a:xfrm>
          <a:prstGeom prst="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10800000" flipV="1">
            <a:off x="4788023" y="1844824"/>
            <a:ext cx="774576" cy="193526"/>
          </a:xfrm>
          <a:prstGeom prst="rect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 rot="10800000" flipV="1">
            <a:off x="3635896" y="5169002"/>
            <a:ext cx="774576" cy="193526"/>
          </a:xfrm>
          <a:prstGeom prst="rect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rot="10800000" flipV="1">
            <a:off x="1402902" y="2276872"/>
            <a:ext cx="1206947" cy="199628"/>
          </a:xfrm>
          <a:prstGeom prst="rect">
            <a:avLst/>
          </a:prstGeom>
          <a:solidFill>
            <a:srgbClr val="66FF3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 rot="10800000" flipV="1">
            <a:off x="3412299" y="2292356"/>
            <a:ext cx="1375723" cy="158747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 rot="10800000" flipV="1">
            <a:off x="1402902" y="4975303"/>
            <a:ext cx="1375723" cy="158747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 rot="10800000" flipV="1">
            <a:off x="2967083" y="2089550"/>
            <a:ext cx="1075150" cy="158747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1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10.8.1 Example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899592" y="1340768"/>
            <a:ext cx="7344816" cy="4608512"/>
            <a:chOff x="1259632" y="1840632"/>
            <a:chExt cx="6994525" cy="4385198"/>
          </a:xfrm>
        </p:grpSpPr>
        <p:pic>
          <p:nvPicPr>
            <p:cNvPr id="5122" name="Picture 2" descr="C:\Users\최성민\Pictures\네이버 캡쳐\11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1840632"/>
              <a:ext cx="6994525" cy="2287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 descr="C:\Users\최성민\Pictures\네이버 캡쳐\22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090642"/>
              <a:ext cx="6994525" cy="2135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직사각형 6"/>
          <p:cNvSpPr/>
          <p:nvPr/>
        </p:nvSpPr>
        <p:spPr>
          <a:xfrm rot="10800000" flipV="1">
            <a:off x="2578432" y="3476354"/>
            <a:ext cx="3555667" cy="23856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10800000" flipV="1">
            <a:off x="2705125" y="3292481"/>
            <a:ext cx="1152128" cy="191946"/>
          </a:xfrm>
          <a:prstGeom prst="rect">
            <a:avLst/>
          </a:prstGeom>
          <a:solidFill>
            <a:srgbClr val="66FF3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 rot="10800000" flipV="1">
            <a:off x="1345752" y="3320241"/>
            <a:ext cx="1080865" cy="185059"/>
          </a:xfrm>
          <a:prstGeom prst="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10800000" flipV="1">
            <a:off x="4788023" y="2098830"/>
            <a:ext cx="774576" cy="193526"/>
          </a:xfrm>
          <a:prstGeom prst="rect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10800000" flipV="1">
            <a:off x="3648436" y="3702133"/>
            <a:ext cx="774576" cy="193526"/>
          </a:xfrm>
          <a:prstGeom prst="rect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10800000" flipV="1">
            <a:off x="1339860" y="2505482"/>
            <a:ext cx="1206947" cy="199628"/>
          </a:xfrm>
          <a:prstGeom prst="rect">
            <a:avLst/>
          </a:prstGeom>
          <a:solidFill>
            <a:srgbClr val="66FF3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 rot="10800000" flipV="1">
            <a:off x="3347862" y="2525922"/>
            <a:ext cx="1176513" cy="141078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rot="10800000" flipV="1">
            <a:off x="1317177" y="3543384"/>
            <a:ext cx="1229630" cy="158748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 rot="10800000" flipV="1">
            <a:off x="7207721" y="4540151"/>
            <a:ext cx="288032" cy="185060"/>
          </a:xfrm>
          <a:prstGeom prst="rect">
            <a:avLst/>
          </a:prstGeom>
          <a:solidFill>
            <a:schemeClr val="tx1">
              <a:lumMod val="85000"/>
              <a:lumOff val="1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 rot="10800000" flipV="1">
            <a:off x="4644007" y="4540151"/>
            <a:ext cx="861443" cy="165200"/>
          </a:xfrm>
          <a:prstGeom prst="rect">
            <a:avLst/>
          </a:prstGeom>
          <a:solidFill>
            <a:srgbClr val="ABE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 rot="10800000" flipV="1">
            <a:off x="4695825" y="5314950"/>
            <a:ext cx="809624" cy="182244"/>
          </a:xfrm>
          <a:prstGeom prst="rect">
            <a:avLst/>
          </a:prstGeom>
          <a:solidFill>
            <a:srgbClr val="ABE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 rot="10800000" flipV="1">
            <a:off x="2975056" y="2308631"/>
            <a:ext cx="1158793" cy="186919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 rot="10800000" flipV="1">
            <a:off x="2984581" y="4727981"/>
            <a:ext cx="1158793" cy="186919"/>
          </a:xfrm>
          <a:prstGeom prst="rect">
            <a:avLst/>
          </a:prstGeom>
          <a:solidFill>
            <a:srgbClr val="FFB3B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 rot="10800000" flipV="1">
            <a:off x="4318080" y="5537606"/>
            <a:ext cx="977819" cy="167869"/>
          </a:xfrm>
          <a:prstGeom prst="rect">
            <a:avLst/>
          </a:prstGeom>
          <a:solidFill>
            <a:srgbClr val="FFB3B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왼쪽 대괄호 46"/>
          <p:cNvSpPr/>
          <p:nvPr/>
        </p:nvSpPr>
        <p:spPr>
          <a:xfrm>
            <a:off x="804212" y="4423742"/>
            <a:ext cx="115365" cy="1615107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왼쪽 대괄호 54"/>
          <p:cNvSpPr/>
          <p:nvPr/>
        </p:nvSpPr>
        <p:spPr>
          <a:xfrm flipH="1">
            <a:off x="7653971" y="4423742"/>
            <a:ext cx="108902" cy="1615107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 rot="10800000" flipV="1">
            <a:off x="1312098" y="4929397"/>
            <a:ext cx="1206947" cy="199628"/>
          </a:xfrm>
          <a:prstGeom prst="rect">
            <a:avLst/>
          </a:prstGeom>
          <a:solidFill>
            <a:srgbClr val="66FF3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 rot="10800000" flipV="1">
            <a:off x="3320101" y="4962525"/>
            <a:ext cx="1223324" cy="146059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 rot="10800000" flipV="1">
            <a:off x="1317058" y="5749663"/>
            <a:ext cx="1206947" cy="199628"/>
          </a:xfrm>
          <a:prstGeom prst="rect">
            <a:avLst/>
          </a:prstGeom>
          <a:solidFill>
            <a:srgbClr val="66FF3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 rot="10800000" flipV="1">
            <a:off x="2767650" y="5772150"/>
            <a:ext cx="1194749" cy="156700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92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10.9</a:t>
            </a:r>
            <a:r>
              <a:rPr lang="en-US" altLang="ko-KR" dirty="0"/>
              <a:t>: Interaction between IP Fragmentation and ARP/ND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최성민</a:t>
            </a:r>
            <a:endParaRPr lang="en-US" altLang="ko-KR" dirty="0" smtClean="0"/>
          </a:p>
          <a:p>
            <a:r>
              <a:rPr lang="en-US" altLang="ko-KR" dirty="0" smtClean="0"/>
              <a:t>2015020501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61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10.9 </a:t>
            </a:r>
            <a:r>
              <a:rPr lang="en-US" altLang="ko-KR" dirty="0"/>
              <a:t>Interaction between IP Fragmentation and ARP/ND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en-US" altLang="ko-KR" dirty="0" smtClean="0"/>
              <a:t>When </a:t>
            </a:r>
            <a:r>
              <a:rPr lang="en-US" altLang="ko-KR" dirty="0"/>
              <a:t>multiple fragments are to be </a:t>
            </a:r>
            <a:r>
              <a:rPr lang="en-US" altLang="ko-KR" dirty="0" smtClean="0"/>
              <a:t>sent,</a:t>
            </a:r>
          </a:p>
          <a:p>
            <a:pPr lvl="1"/>
            <a:r>
              <a:rPr lang="en-US" altLang="ko-KR" dirty="0" smtClean="0"/>
              <a:t>How </a:t>
            </a:r>
            <a:r>
              <a:rPr lang="en-US" altLang="ko-KR" dirty="0"/>
              <a:t>many ARP messages should be </a:t>
            </a:r>
            <a:r>
              <a:rPr lang="en-US" altLang="ko-KR" dirty="0" smtClean="0"/>
              <a:t>generated?</a:t>
            </a:r>
          </a:p>
          <a:p>
            <a:pPr lvl="1"/>
            <a:r>
              <a:rPr lang="en-US" altLang="ko-KR" dirty="0" smtClean="0"/>
              <a:t>How </a:t>
            </a:r>
            <a:r>
              <a:rPr lang="en-US" altLang="ko-KR" dirty="0"/>
              <a:t>many of the fragments are held until a pending ARP request/response is completed?</a:t>
            </a:r>
            <a:endParaRPr lang="ko-KR" altLang="en-US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729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10.9 </a:t>
            </a:r>
            <a:r>
              <a:rPr lang="en-US" altLang="ko-KR" dirty="0"/>
              <a:t>Interaction between IP Fragmentation and ARP/ND</a:t>
            </a:r>
            <a:endParaRPr lang="ko-KR" altLang="en-US" dirty="0"/>
          </a:p>
        </p:txBody>
      </p:sp>
      <p:pic>
        <p:nvPicPr>
          <p:cNvPr id="5" name="Picture 2" descr="C:\Users\최성민\Pictures\네이버 캡쳐\2015-11-20 17;02;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90" y="1484784"/>
            <a:ext cx="6032433" cy="67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772590" y="2437117"/>
            <a:ext cx="7567411" cy="3951525"/>
            <a:chOff x="583025" y="2377552"/>
            <a:chExt cx="8062199" cy="4104456"/>
          </a:xfrm>
        </p:grpSpPr>
        <p:pic>
          <p:nvPicPr>
            <p:cNvPr id="4" name="Picture 2" descr="C:\Users\최성민\Pictures\네이버 캡쳐\2015-11-19 19;31;5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25" y="2377552"/>
              <a:ext cx="8062199" cy="4104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직사각형 5"/>
            <p:cNvSpPr/>
            <p:nvPr/>
          </p:nvSpPr>
          <p:spPr>
            <a:xfrm rot="10800000" flipV="1">
              <a:off x="3027953" y="4317789"/>
              <a:ext cx="5576493" cy="216111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 rot="10800000" flipV="1">
              <a:off x="3047002" y="4051089"/>
              <a:ext cx="4706347" cy="216111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328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10.9 </a:t>
            </a:r>
            <a:r>
              <a:rPr lang="en-US" altLang="ko-KR" dirty="0"/>
              <a:t>Interaction between IP Fragmentation and ARP/ND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interaction between fragmentation and ARP has been problematic</a:t>
            </a:r>
            <a:r>
              <a:rPr lang="en-US" altLang="ko-KR" dirty="0" smtClean="0"/>
              <a:t>.[RFC1122]</a:t>
            </a:r>
          </a:p>
          <a:p>
            <a:pPr lvl="1"/>
            <a:r>
              <a:rPr lang="en-US" altLang="ko-KR" dirty="0"/>
              <a:t>an ARP request was sent for each </a:t>
            </a:r>
            <a:r>
              <a:rPr lang="en-US" altLang="ko-KR" dirty="0" smtClean="0"/>
              <a:t>fragment.	</a:t>
            </a:r>
          </a:p>
          <a:p>
            <a:pPr lvl="2"/>
            <a:r>
              <a:rPr lang="en-US" altLang="ko-KR" dirty="0"/>
              <a:t>ARP flooding</a:t>
            </a:r>
            <a:endParaRPr lang="en-US" altLang="ko-KR" dirty="0" smtClean="0"/>
          </a:p>
          <a:p>
            <a:pPr lvl="1"/>
            <a:r>
              <a:rPr lang="en-US" altLang="ko-KR" dirty="0"/>
              <a:t>only one of the fragments was queued pending the ARP </a:t>
            </a:r>
            <a:r>
              <a:rPr lang="en-US" altLang="ko-KR" dirty="0" smtClean="0"/>
              <a:t>response.</a:t>
            </a:r>
          </a:p>
          <a:p>
            <a:pPr lvl="2"/>
            <a:r>
              <a:rPr lang="en-US" altLang="ko-KR" dirty="0" smtClean="0"/>
              <a:t>The link layer should </a:t>
            </a:r>
            <a:r>
              <a:rPr lang="en-US" altLang="ko-KR" dirty="0"/>
              <a:t>save at least one packet of each set of packets destined to the same unresolved IP address, and transmit the saved packet when the address has been </a:t>
            </a:r>
            <a:r>
              <a:rPr lang="en-US" altLang="ko-KR" dirty="0" smtClean="0"/>
              <a:t>resolved.</a:t>
            </a:r>
          </a:p>
          <a:p>
            <a:pPr lvl="2"/>
            <a:r>
              <a:rPr lang="en-US" altLang="ko-KR" dirty="0"/>
              <a:t>This approach can lead to unnecessary packet </a:t>
            </a:r>
            <a:r>
              <a:rPr lang="en-US" altLang="ko-KR" dirty="0" smtClean="0"/>
              <a:t>loss.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25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10.10</a:t>
            </a:r>
            <a:r>
              <a:rPr lang="en-US" altLang="ko-KR" dirty="0"/>
              <a:t>: Maximum UDP Datagram Size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최성민</a:t>
            </a:r>
            <a:endParaRPr lang="en-US" altLang="ko-KR" dirty="0" smtClean="0"/>
          </a:p>
          <a:p>
            <a:r>
              <a:rPr lang="en-US" altLang="ko-KR" dirty="0" smtClean="0"/>
              <a:t>2015020501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61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10.10 </a:t>
            </a:r>
            <a:r>
              <a:rPr lang="en-US" altLang="ko-KR" dirty="0"/>
              <a:t>Maximum UDP Datagram Size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IPv4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maximum size of an IPv4 datagram is 65,535 </a:t>
            </a:r>
            <a:r>
              <a:rPr lang="en-US" altLang="ko-KR" dirty="0" smtClean="0"/>
              <a:t>bytes</a:t>
            </a:r>
          </a:p>
          <a:p>
            <a:pPr lvl="2"/>
            <a:r>
              <a:rPr lang="en-US" altLang="ko-KR" dirty="0" smtClean="0"/>
              <a:t>The </a:t>
            </a:r>
            <a:r>
              <a:rPr lang="en-US" altLang="ko-KR" dirty="0"/>
              <a:t>16-bit </a:t>
            </a:r>
            <a:r>
              <a:rPr lang="en-US" altLang="ko-KR" i="1" dirty="0"/>
              <a:t>Total Length </a:t>
            </a:r>
            <a:r>
              <a:rPr lang="en-US" altLang="ko-KR" dirty="0"/>
              <a:t>field in the IPv4 </a:t>
            </a:r>
            <a:r>
              <a:rPr lang="en-US" altLang="ko-KR" dirty="0" smtClean="0"/>
              <a:t>header</a:t>
            </a:r>
          </a:p>
          <a:p>
            <a:pPr lvl="1"/>
            <a:r>
              <a:rPr lang="en-US" altLang="ko-KR" dirty="0" smtClean="0"/>
              <a:t>65535 – 20 – 8 = </a:t>
            </a:r>
            <a:r>
              <a:rPr lang="en-US" altLang="ko-KR" b="1" dirty="0" smtClean="0"/>
              <a:t>65507 Bytes (User data in UDP datagram)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(= Total Length - IP Header - UDP Header)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IPv6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16-bit </a:t>
            </a:r>
            <a:r>
              <a:rPr lang="en-US" altLang="ko-KR" i="1" dirty="0"/>
              <a:t>Payload Length</a:t>
            </a:r>
            <a:r>
              <a:rPr lang="en-US" altLang="ko-KR" dirty="0"/>
              <a:t> </a:t>
            </a:r>
            <a:r>
              <a:rPr lang="en-US" altLang="ko-KR" dirty="0" smtClean="0"/>
              <a:t>field</a:t>
            </a:r>
          </a:p>
          <a:p>
            <a:pPr lvl="2"/>
            <a:r>
              <a:rPr lang="en-US" altLang="ko-KR" dirty="0" smtClean="0"/>
              <a:t>Not </a:t>
            </a:r>
            <a:r>
              <a:rPr lang="en-US" altLang="ko-KR" dirty="0"/>
              <a:t>including the length of the header</a:t>
            </a:r>
          </a:p>
          <a:p>
            <a:pPr lvl="1"/>
            <a:r>
              <a:rPr lang="en-US" altLang="ko-KR" dirty="0" smtClean="0"/>
              <a:t>65535 – 8 = </a:t>
            </a:r>
            <a:r>
              <a:rPr lang="en-US" altLang="ko-KR" b="1" dirty="0" smtClean="0"/>
              <a:t>65527</a:t>
            </a:r>
            <a:r>
              <a:rPr lang="en-US" altLang="ko-KR" b="1" dirty="0"/>
              <a:t> Bytes (User data in UDP datagram</a:t>
            </a:r>
            <a:r>
              <a:rPr lang="en-US" altLang="ko-KR" b="1" dirty="0" smtClean="0"/>
              <a:t>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(= Total </a:t>
            </a:r>
            <a:r>
              <a:rPr lang="en-US" altLang="ko-KR" dirty="0"/>
              <a:t>length </a:t>
            </a:r>
            <a:r>
              <a:rPr lang="en-US" altLang="ko-KR" dirty="0" smtClean="0"/>
              <a:t>- </a:t>
            </a:r>
            <a:r>
              <a:rPr lang="en-US" altLang="ko-KR" dirty="0"/>
              <a:t>UDP Header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/>
              <a:t>IPv6 supports a </a:t>
            </a:r>
            <a:r>
              <a:rPr lang="en-US" altLang="ko-KR" i="1" dirty="0" err="1" smtClean="0"/>
              <a:t>Jumbogram</a:t>
            </a:r>
            <a:r>
              <a:rPr lang="en-US" altLang="ko-KR" dirty="0" smtClean="0"/>
              <a:t> </a:t>
            </a:r>
            <a:r>
              <a:rPr lang="en-US" altLang="ko-KR" dirty="0"/>
              <a:t>option (see Section 5.3.1.2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/>
              <a:t>4GB (4,294,967,295 bytes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1729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10.10 Maximum UDP Datagram Size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en-US" altLang="ko-KR" dirty="0" smtClean="0"/>
              <a:t>There </a:t>
            </a:r>
            <a:r>
              <a:rPr lang="en-US" altLang="ko-KR" dirty="0"/>
              <a:t>are two main reasons why a full-size datagram of these sizes may not be delivered end-to-end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system’s local protocol implementation may have some limitation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The receiving application may not be prepared to handle such large datagrams.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30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10.10.1 Implementation Limitations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Protocol </a:t>
            </a:r>
            <a:r>
              <a:rPr lang="en-US" altLang="ko-KR" dirty="0"/>
              <a:t>implementations provide an API to applications that pick some default buffer size for sending and receiving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Some </a:t>
            </a:r>
            <a:r>
              <a:rPr lang="en-US" altLang="ko-KR" dirty="0"/>
              <a:t>implementations provide defaults </a:t>
            </a:r>
            <a:r>
              <a:rPr lang="en-US" altLang="ko-KR" dirty="0" smtClean="0"/>
              <a:t>that are </a:t>
            </a:r>
            <a:r>
              <a:rPr lang="en-US" altLang="ko-KR" dirty="0"/>
              <a:t>less than the maximum IP datagram </a:t>
            </a:r>
            <a:r>
              <a:rPr lang="en-US" altLang="ko-KR" dirty="0" smtClean="0"/>
              <a:t>size.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sockets </a:t>
            </a:r>
            <a:r>
              <a:rPr lang="en-US" altLang="ko-KR" dirty="0" smtClean="0"/>
              <a:t>API</a:t>
            </a:r>
          </a:p>
          <a:p>
            <a:pPr lvl="2"/>
            <a:r>
              <a:rPr lang="en-US" altLang="ko-KR" dirty="0"/>
              <a:t>Typical default </a:t>
            </a:r>
            <a:r>
              <a:rPr lang="en-US" altLang="ko-KR" dirty="0" smtClean="0"/>
              <a:t>values </a:t>
            </a:r>
            <a:r>
              <a:rPr lang="en-US" altLang="ko-KR" dirty="0"/>
              <a:t>are 8192 bytes or 65,535 </a:t>
            </a:r>
            <a:r>
              <a:rPr lang="en-US" altLang="ko-KR" dirty="0" smtClean="0"/>
              <a:t>bytes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Many </a:t>
            </a:r>
            <a:r>
              <a:rPr lang="en-US" altLang="ko-KR" dirty="0"/>
              <a:t>UDP applications are designed to restrict their application data size to 512 bytes or </a:t>
            </a:r>
            <a:r>
              <a:rPr lang="en-US" altLang="ko-KR" dirty="0" smtClean="0"/>
              <a:t>less.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92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10.10.2 Datagram Truncation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receiving application </a:t>
            </a:r>
            <a:r>
              <a:rPr lang="en-US" altLang="ko-KR" dirty="0" smtClean="0"/>
              <a:t>is not </a:t>
            </a:r>
            <a:r>
              <a:rPr lang="en-US" altLang="ko-KR" dirty="0"/>
              <a:t>prepared to read that size.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What </a:t>
            </a:r>
            <a:r>
              <a:rPr lang="en-US" altLang="ko-KR" dirty="0"/>
              <a:t>happens if the received datagram exceeds the size specified</a:t>
            </a:r>
            <a:r>
              <a:rPr lang="en-US" altLang="ko-KR" dirty="0" smtClean="0"/>
              <a:t>?</a:t>
            </a:r>
          </a:p>
          <a:p>
            <a:pPr lvl="1"/>
            <a:r>
              <a:rPr lang="en-US" altLang="ko-KR" dirty="0"/>
              <a:t>the API truncates the datagram, discarding any excess data in the datagram beyond the number of bytes specified by the receiving application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(the exact behavior varies from implementation to implementation</a:t>
            </a:r>
            <a:r>
              <a:rPr lang="en-US" altLang="ko-KR" dirty="0" smtClean="0"/>
              <a:t>.)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92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747</Words>
  <Application>Microsoft Office PowerPoint</Application>
  <PresentationFormat>화면 슬라이드 쇼(4:3)</PresentationFormat>
  <Paragraphs>113</Paragraphs>
  <Slides>20</Slides>
  <Notes>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Section 10.7: IP Fragmentation</vt:lpstr>
      <vt:lpstr>10.7 IP Fragmentation</vt:lpstr>
      <vt:lpstr>10.7.1 Example: UDP/IPv4 Fragmentation</vt:lpstr>
      <vt:lpstr>10.7.1 Example: UDP/IPv4 Fragmentation</vt:lpstr>
      <vt:lpstr>10.7.1 Example: UDP/IPv4 Fragmentation</vt:lpstr>
      <vt:lpstr>10.7.1 Example: UDP/IPv4 Fragmentation</vt:lpstr>
      <vt:lpstr>10.7.2 Reassembly Timeout</vt:lpstr>
      <vt:lpstr>Section 10.8: Path MTU Discovery with UDP</vt:lpstr>
      <vt:lpstr>10.8 Path MTU Discovery with UDP</vt:lpstr>
      <vt:lpstr>10.8.1 Example</vt:lpstr>
      <vt:lpstr>10.8.1 Example</vt:lpstr>
      <vt:lpstr>Section 10.9: Interaction between IP Fragmentation and ARP/ND</vt:lpstr>
      <vt:lpstr>10.9 Interaction between IP Fragmentation and ARP/ND</vt:lpstr>
      <vt:lpstr>10.9 Interaction between IP Fragmentation and ARP/ND</vt:lpstr>
      <vt:lpstr>10.9 Interaction between IP Fragmentation and ARP/ND</vt:lpstr>
      <vt:lpstr>Section 10.10: Maximum UDP Datagram Size</vt:lpstr>
      <vt:lpstr>10.10 Maximum UDP Datagram Size</vt:lpstr>
      <vt:lpstr>10.10 Maximum UDP Datagram Size</vt:lpstr>
      <vt:lpstr>10.10.1 Implementation Limitations</vt:lpstr>
      <vt:lpstr>10.10.2 Datagram Truncation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최성민</cp:lastModifiedBy>
  <cp:revision>47</cp:revision>
  <dcterms:created xsi:type="dcterms:W3CDTF">2006-10-05T04:04:58Z</dcterms:created>
  <dcterms:modified xsi:type="dcterms:W3CDTF">2015-11-23T08:12:36Z</dcterms:modified>
</cp:coreProperties>
</file>