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8"/>
  </p:notesMasterIdLst>
  <p:handoutMasterIdLst>
    <p:handoutMasterId r:id="rId69"/>
  </p:handoutMasterIdLst>
  <p:sldIdLst>
    <p:sldId id="948" r:id="rId2"/>
    <p:sldId id="918" r:id="rId3"/>
    <p:sldId id="917" r:id="rId4"/>
    <p:sldId id="769" r:id="rId5"/>
    <p:sldId id="951" r:id="rId6"/>
    <p:sldId id="851" r:id="rId7"/>
    <p:sldId id="852" r:id="rId8"/>
    <p:sldId id="952" r:id="rId9"/>
    <p:sldId id="953" r:id="rId10"/>
    <p:sldId id="853" r:id="rId11"/>
    <p:sldId id="949" r:id="rId12"/>
    <p:sldId id="954" r:id="rId13"/>
    <p:sldId id="854" r:id="rId14"/>
    <p:sldId id="1069" r:id="rId15"/>
    <p:sldId id="855" r:id="rId16"/>
    <p:sldId id="955" r:id="rId17"/>
    <p:sldId id="856" r:id="rId18"/>
    <p:sldId id="859" r:id="rId19"/>
    <p:sldId id="860" r:id="rId20"/>
    <p:sldId id="1070" r:id="rId21"/>
    <p:sldId id="1067" r:id="rId22"/>
    <p:sldId id="1068" r:id="rId23"/>
    <p:sldId id="862" r:id="rId24"/>
    <p:sldId id="925" r:id="rId25"/>
    <p:sldId id="1071" r:id="rId26"/>
    <p:sldId id="1072" r:id="rId27"/>
    <p:sldId id="863" r:id="rId28"/>
    <p:sldId id="926" r:id="rId29"/>
    <p:sldId id="1073" r:id="rId30"/>
    <p:sldId id="1074" r:id="rId31"/>
    <p:sldId id="1075" r:id="rId32"/>
    <p:sldId id="1076" r:id="rId33"/>
    <p:sldId id="1077" r:id="rId34"/>
    <p:sldId id="1078" r:id="rId35"/>
    <p:sldId id="1079" r:id="rId36"/>
    <p:sldId id="1080" r:id="rId37"/>
    <p:sldId id="956" r:id="rId38"/>
    <p:sldId id="927" r:id="rId39"/>
    <p:sldId id="864" r:id="rId40"/>
    <p:sldId id="865" r:id="rId41"/>
    <p:sldId id="957" r:id="rId42"/>
    <p:sldId id="928" r:id="rId43"/>
    <p:sldId id="866" r:id="rId44"/>
    <p:sldId id="867" r:id="rId45"/>
    <p:sldId id="868" r:id="rId46"/>
    <p:sldId id="869" r:id="rId47"/>
    <p:sldId id="950" r:id="rId48"/>
    <p:sldId id="958" r:id="rId49"/>
    <p:sldId id="870" r:id="rId50"/>
    <p:sldId id="871" r:id="rId51"/>
    <p:sldId id="959" r:id="rId52"/>
    <p:sldId id="872" r:id="rId53"/>
    <p:sldId id="914" r:id="rId54"/>
    <p:sldId id="960" r:id="rId55"/>
    <p:sldId id="875" r:id="rId56"/>
    <p:sldId id="961" r:id="rId57"/>
    <p:sldId id="962" r:id="rId58"/>
    <p:sldId id="873" r:id="rId59"/>
    <p:sldId id="874" r:id="rId60"/>
    <p:sldId id="963" r:id="rId61"/>
    <p:sldId id="964" r:id="rId62"/>
    <p:sldId id="965" r:id="rId63"/>
    <p:sldId id="968" r:id="rId64"/>
    <p:sldId id="966" r:id="rId65"/>
    <p:sldId id="967" r:id="rId66"/>
    <p:sldId id="969" r:id="rId67"/>
  </p:sldIdLst>
  <p:sldSz cx="9144000" cy="6858000" type="screen4x3"/>
  <p:notesSz cx="6797675" cy="9928225"/>
  <p:defaultTextStyle>
    <a:defPPr>
      <a:defRPr lang="en-US"/>
    </a:defPPr>
    <a:lvl1pPr algn="l" rtl="0" eaLnBrk="0" fontAlgn="base" hangingPunct="0">
      <a:spcBef>
        <a:spcPct val="0"/>
      </a:spcBef>
      <a:spcAft>
        <a:spcPct val="0"/>
      </a:spcAft>
      <a:defRPr sz="3200" b="1" i="1" kern="1200">
        <a:solidFill>
          <a:schemeClr val="tx1"/>
        </a:solidFill>
        <a:latin typeface="Baby Kruffy"/>
        <a:ea typeface="+mn-ea"/>
        <a:cs typeface="+mn-cs"/>
      </a:defRPr>
    </a:lvl1pPr>
    <a:lvl2pPr marL="457200" algn="l" rtl="0" eaLnBrk="0" fontAlgn="base" hangingPunct="0">
      <a:spcBef>
        <a:spcPct val="0"/>
      </a:spcBef>
      <a:spcAft>
        <a:spcPct val="0"/>
      </a:spcAft>
      <a:defRPr sz="3200" b="1" i="1" kern="1200">
        <a:solidFill>
          <a:schemeClr val="tx1"/>
        </a:solidFill>
        <a:latin typeface="Baby Kruffy"/>
        <a:ea typeface="+mn-ea"/>
        <a:cs typeface="+mn-cs"/>
      </a:defRPr>
    </a:lvl2pPr>
    <a:lvl3pPr marL="914400" algn="l" rtl="0" eaLnBrk="0" fontAlgn="base" hangingPunct="0">
      <a:spcBef>
        <a:spcPct val="0"/>
      </a:spcBef>
      <a:spcAft>
        <a:spcPct val="0"/>
      </a:spcAft>
      <a:defRPr sz="3200" b="1" i="1" kern="1200">
        <a:solidFill>
          <a:schemeClr val="tx1"/>
        </a:solidFill>
        <a:latin typeface="Baby Kruffy"/>
        <a:ea typeface="+mn-ea"/>
        <a:cs typeface="+mn-cs"/>
      </a:defRPr>
    </a:lvl3pPr>
    <a:lvl4pPr marL="1371600" algn="l" rtl="0" eaLnBrk="0" fontAlgn="base" hangingPunct="0">
      <a:spcBef>
        <a:spcPct val="0"/>
      </a:spcBef>
      <a:spcAft>
        <a:spcPct val="0"/>
      </a:spcAft>
      <a:defRPr sz="3200" b="1" i="1" kern="1200">
        <a:solidFill>
          <a:schemeClr val="tx1"/>
        </a:solidFill>
        <a:latin typeface="Baby Kruffy"/>
        <a:ea typeface="+mn-ea"/>
        <a:cs typeface="+mn-cs"/>
      </a:defRPr>
    </a:lvl4pPr>
    <a:lvl5pPr marL="1828800" algn="l" rtl="0" eaLnBrk="0" fontAlgn="base" hangingPunct="0">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3366FF"/>
    <a:srgbClr val="6666FF"/>
    <a:srgbClr val="996633"/>
    <a:srgbClr val="00CC00"/>
    <a:srgbClr val="660066"/>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24" autoAdjust="0"/>
  </p:normalViewPr>
  <p:slideViewPr>
    <p:cSldViewPr>
      <p:cViewPr varScale="1">
        <p:scale>
          <a:sx n="117" d="100"/>
          <a:sy n="117" d="100"/>
        </p:scale>
        <p:origin x="303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628" y="-108"/>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smtClean="0">
                <a:latin typeface="Times New Roman" panose="02020603050405020304" pitchFamily="18" charset="0"/>
                <a:ea typeface="굴림" panose="020B0600000101010101" pitchFamily="50" charset="-127"/>
              </a:defRPr>
            </a:lvl1pPr>
          </a:lstStyle>
          <a:p>
            <a:pPr>
              <a:defRPr/>
            </a:pPr>
            <a:endParaRPr lang="en-US" altLang="ko-KR"/>
          </a:p>
        </p:txBody>
      </p:sp>
      <p:sp>
        <p:nvSpPr>
          <p:cNvPr id="900099" name="Rectangle 3"/>
          <p:cNvSpPr>
            <a:spLocks noGrp="1" noChangeArrowheads="1"/>
          </p:cNvSpPr>
          <p:nvPr>
            <p:ph type="dt" sz="quarter"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smtClean="0">
                <a:latin typeface="Times New Roman" panose="02020603050405020304" pitchFamily="18" charset="0"/>
                <a:ea typeface="굴림" panose="020B0600000101010101" pitchFamily="50" charset="-127"/>
              </a:defRPr>
            </a:lvl1pPr>
          </a:lstStyle>
          <a:p>
            <a:pPr>
              <a:defRPr/>
            </a:pPr>
            <a:endParaRPr lang="en-US" altLang="ko-KR"/>
          </a:p>
        </p:txBody>
      </p:sp>
      <p:sp>
        <p:nvSpPr>
          <p:cNvPr id="900100" name="Rectangle 4"/>
          <p:cNvSpPr>
            <a:spLocks noGrp="1" noChangeArrowheads="1"/>
          </p:cNvSpPr>
          <p:nvPr>
            <p:ph type="ftr" sz="quarter" idx="2"/>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i="0">
                <a:latin typeface="Times New Roman" panose="02020603050405020304" pitchFamily="18" charset="0"/>
                <a:ea typeface="굴림" panose="020B0600000101010101" pitchFamily="50" charset="-127"/>
              </a:defRPr>
            </a:lvl1pPr>
          </a:lstStyle>
          <a:p>
            <a:pPr>
              <a:defRPr/>
            </a:pPr>
            <a:r>
              <a:rPr lang="en-US" altLang="ko-KR"/>
              <a:t>15.#</a:t>
            </a:r>
          </a:p>
        </p:txBody>
      </p:sp>
      <p:sp>
        <p:nvSpPr>
          <p:cNvPr id="900101" name="Rectangle 5"/>
          <p:cNvSpPr>
            <a:spLocks noGrp="1" noChangeArrowheads="1"/>
          </p:cNvSpPr>
          <p:nvPr>
            <p:ph type="sldNum" sz="quarter" idx="3"/>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i="0">
                <a:latin typeface="Times New Roman" panose="02020603050405020304" pitchFamily="18" charset="0"/>
                <a:ea typeface="굴림" panose="020B0600000101010101" pitchFamily="50" charset="-127"/>
              </a:defRPr>
            </a:lvl1pPr>
          </a:lstStyle>
          <a:p>
            <a:pPr>
              <a:defRPr/>
            </a:pPr>
            <a:fld id="{262087AE-55BE-4997-BE8C-635EE161CBCF}" type="slidenum">
              <a:rPr lang="en-US" altLang="ko-KR"/>
              <a:pPr>
                <a:defRPr/>
              </a:pPr>
              <a:t>‹#›</a:t>
            </a:fld>
            <a:endParaRPr lang="en-US" altLang="ko-KR"/>
          </a:p>
        </p:txBody>
      </p:sp>
    </p:spTree>
    <p:extLst>
      <p:ext uri="{BB962C8B-B14F-4D97-AF65-F5344CB8AC3E}">
        <p14:creationId xmlns:p14="http://schemas.microsoft.com/office/powerpoint/2010/main" val="1385820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smtClean="0">
                <a:latin typeface="Times New Roman" panose="02020603050405020304" pitchFamily="18" charset="0"/>
                <a:ea typeface="굴림" panose="020B0600000101010101" pitchFamily="50" charset="-127"/>
              </a:defRPr>
            </a:lvl1pPr>
          </a:lstStyle>
          <a:p>
            <a:pPr>
              <a:defRPr/>
            </a:pPr>
            <a:endParaRPr lang="en-US" altLang="ko-KR"/>
          </a:p>
        </p:txBody>
      </p:sp>
      <p:sp>
        <p:nvSpPr>
          <p:cNvPr id="878595" name="Rectangle 3"/>
          <p:cNvSpPr>
            <a:spLocks noGrp="1" noChangeArrowheads="1"/>
          </p:cNvSpPr>
          <p:nvPr>
            <p:ph type="dt"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smtClean="0">
                <a:latin typeface="Times New Roman" panose="02020603050405020304" pitchFamily="18" charset="0"/>
                <a:ea typeface="굴림" panose="020B0600000101010101" pitchFamily="50" charset="-127"/>
              </a:defRPr>
            </a:lvl1pPr>
          </a:lstStyle>
          <a:p>
            <a:pPr>
              <a:defRPr/>
            </a:pPr>
            <a:endParaRPr lang="en-US" altLang="ko-KR"/>
          </a:p>
        </p:txBody>
      </p:sp>
      <p:sp>
        <p:nvSpPr>
          <p:cNvPr id="30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i="0">
                <a:latin typeface="Times New Roman" panose="02020603050405020304" pitchFamily="18" charset="0"/>
                <a:ea typeface="굴림" panose="020B0600000101010101" pitchFamily="50" charset="-127"/>
              </a:defRPr>
            </a:lvl1pPr>
          </a:lstStyle>
          <a:p>
            <a:pPr>
              <a:defRPr/>
            </a:pPr>
            <a:r>
              <a:rPr lang="en-US" altLang="ko-KR"/>
              <a:t>15.#</a:t>
            </a:r>
          </a:p>
        </p:txBody>
      </p:sp>
      <p:sp>
        <p:nvSpPr>
          <p:cNvPr id="878599" name="Rectangle 7"/>
          <p:cNvSpPr>
            <a:spLocks noGrp="1" noChangeArrowheads="1"/>
          </p:cNvSpPr>
          <p:nvPr>
            <p:ph type="sldNum" sz="quarter" idx="5"/>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i="0">
                <a:latin typeface="Times New Roman" panose="02020603050405020304" pitchFamily="18" charset="0"/>
                <a:ea typeface="굴림" panose="020B0600000101010101" pitchFamily="50" charset="-127"/>
              </a:defRPr>
            </a:lvl1pPr>
          </a:lstStyle>
          <a:p>
            <a:pPr>
              <a:defRPr/>
            </a:pPr>
            <a:fld id="{EA17CE09-3737-434D-93E4-0FA438D45B64}" type="slidenum">
              <a:rPr lang="en-US" altLang="ko-KR"/>
              <a:pPr>
                <a:defRPr/>
              </a:pPr>
              <a:t>‹#›</a:t>
            </a:fld>
            <a:endParaRPr lang="en-US" altLang="ko-KR"/>
          </a:p>
        </p:txBody>
      </p:sp>
    </p:spTree>
    <p:extLst>
      <p:ext uri="{BB962C8B-B14F-4D97-AF65-F5344CB8AC3E}">
        <p14:creationId xmlns:p14="http://schemas.microsoft.com/office/powerpoint/2010/main" val="2552055553"/>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9F07D4-BAED-451D-A16A-69553E10D5C8}" type="slidenum">
              <a:rPr lang="en-US" altLang="ko-KR" smtClean="0"/>
              <a:pPr>
                <a:spcBef>
                  <a:spcPct val="0"/>
                </a:spcBef>
              </a:pPr>
              <a:t>1</a:t>
            </a:fld>
            <a:endParaRPr lang="en-US" altLang="ko-KR"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xfrm>
            <a:off x="906357" y="4715907"/>
            <a:ext cx="4984962" cy="44677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856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36113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59324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4256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25087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9745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64353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89474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80531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12613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38373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58826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14537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708941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97041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14974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455651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7646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2400">
                <a:solidFill>
                  <a:schemeClr val="tx1"/>
                </a:solidFill>
                <a:latin typeface="Comic Sans MS" panose="030F0702030302020204" pitchFamily="66" charset="0"/>
                <a:ea typeface="ＭＳ Ｐゴシック" panose="020B0600070205080204" pitchFamily="34" charset="-128"/>
              </a:defRPr>
            </a:lvl1pPr>
            <a:lvl2pPr marL="37931725" indent="-37474525" defTabSz="933450">
              <a:defRPr sz="2400">
                <a:solidFill>
                  <a:schemeClr val="tx1"/>
                </a:solidFill>
                <a:latin typeface="Comic Sans MS" panose="030F0702030302020204" pitchFamily="66" charset="0"/>
                <a:ea typeface="ＭＳ Ｐゴシック" panose="020B0600070205080204" pitchFamily="34" charset="-128"/>
              </a:defRPr>
            </a:lvl2pPr>
            <a:lvl3pPr>
              <a:defRPr sz="2400">
                <a:solidFill>
                  <a:schemeClr val="tx1"/>
                </a:solidFill>
                <a:latin typeface="Comic Sans MS" panose="030F0702030302020204" pitchFamily="66" charset="0"/>
                <a:ea typeface="ＭＳ Ｐゴシック" panose="020B0600070205080204" pitchFamily="34" charset="-128"/>
              </a:defRPr>
            </a:lvl3pPr>
            <a:lvl4pPr>
              <a:defRPr sz="2400">
                <a:solidFill>
                  <a:schemeClr val="tx1"/>
                </a:solidFill>
                <a:latin typeface="Comic Sans MS" panose="030F0702030302020204" pitchFamily="66" charset="0"/>
                <a:ea typeface="ＭＳ Ｐゴシック" panose="020B0600070205080204" pitchFamily="34" charset="-128"/>
              </a:defRPr>
            </a:lvl4pPr>
            <a:lvl5pPr>
              <a:defRPr sz="2400">
                <a:solidFill>
                  <a:schemeClr val="tx1"/>
                </a:solidFill>
                <a:latin typeface="Comic Sans MS" panose="030F0702030302020204" pitchFamily="66"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9pPr>
          </a:lstStyle>
          <a:p>
            <a:fld id="{79A0F55F-A364-42BE-A947-E5C488C58FA7}" type="slidenum">
              <a:rPr lang="en-US" altLang="ko-KR" sz="1200">
                <a:latin typeface="Times New Roman" panose="02020603050405020304" pitchFamily="18" charset="0"/>
              </a:rPr>
              <a:pPr/>
              <a:t>21</a:t>
            </a:fld>
            <a:endParaRPr lang="en-US" altLang="ko-KR" sz="1200">
              <a:latin typeface="Times New Roman" panose="02020603050405020304"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841813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2400">
                <a:solidFill>
                  <a:schemeClr val="tx1"/>
                </a:solidFill>
                <a:latin typeface="Comic Sans MS" panose="030F0702030302020204" pitchFamily="66" charset="0"/>
                <a:ea typeface="ＭＳ Ｐゴシック" panose="020B0600070205080204" pitchFamily="34" charset="-128"/>
              </a:defRPr>
            </a:lvl1pPr>
            <a:lvl2pPr marL="37931725" indent="-37474525" defTabSz="933450">
              <a:defRPr sz="2400">
                <a:solidFill>
                  <a:schemeClr val="tx1"/>
                </a:solidFill>
                <a:latin typeface="Comic Sans MS" panose="030F0702030302020204" pitchFamily="66" charset="0"/>
                <a:ea typeface="ＭＳ Ｐゴシック" panose="020B0600070205080204" pitchFamily="34" charset="-128"/>
              </a:defRPr>
            </a:lvl2pPr>
            <a:lvl3pPr>
              <a:defRPr sz="2400">
                <a:solidFill>
                  <a:schemeClr val="tx1"/>
                </a:solidFill>
                <a:latin typeface="Comic Sans MS" panose="030F0702030302020204" pitchFamily="66" charset="0"/>
                <a:ea typeface="ＭＳ Ｐゴシック" panose="020B0600070205080204" pitchFamily="34" charset="-128"/>
              </a:defRPr>
            </a:lvl3pPr>
            <a:lvl4pPr>
              <a:defRPr sz="2400">
                <a:solidFill>
                  <a:schemeClr val="tx1"/>
                </a:solidFill>
                <a:latin typeface="Comic Sans MS" panose="030F0702030302020204" pitchFamily="66" charset="0"/>
                <a:ea typeface="ＭＳ Ｐゴシック" panose="020B0600070205080204" pitchFamily="34" charset="-128"/>
              </a:defRPr>
            </a:lvl4pPr>
            <a:lvl5pPr>
              <a:defRPr sz="2400">
                <a:solidFill>
                  <a:schemeClr val="tx1"/>
                </a:solidFill>
                <a:latin typeface="Comic Sans MS" panose="030F0702030302020204" pitchFamily="66"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9pPr>
          </a:lstStyle>
          <a:p>
            <a:fld id="{3C8CA145-C342-4D7A-A36D-F1DEBACFA8FB}" type="slidenum">
              <a:rPr lang="en-US" altLang="ko-KR" sz="1200">
                <a:latin typeface="Times New Roman" panose="02020603050405020304" pitchFamily="18" charset="0"/>
              </a:rPr>
              <a:pPr/>
              <a:t>22</a:t>
            </a:fld>
            <a:endParaRPr lang="en-US" altLang="ko-KR" sz="1200">
              <a:latin typeface="Times New Roman" panose="02020603050405020304"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607375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60884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8BF574E-7075-4BA4-869C-179B1B468559}" type="slidenum">
              <a:rPr lang="en-US" altLang="ko-KR" smtClean="0">
                <a:solidFill>
                  <a:srgbClr val="000000"/>
                </a:solidFill>
              </a:rPr>
              <a:pPr>
                <a:spcBef>
                  <a:spcPct val="0"/>
                </a:spcBef>
              </a:pPr>
              <a:t>24</a:t>
            </a:fld>
            <a:endParaRPr lang="en-US" altLang="ko-KR" smtClean="0">
              <a:solidFill>
                <a:srgbClr val="000000"/>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619213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93329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F3E738-BF81-4690-AB1A-42B1437D5DF4}" type="slidenum">
              <a:rPr lang="en-US" altLang="ko-KR" smtClean="0">
                <a:solidFill>
                  <a:srgbClr val="000000"/>
                </a:solidFill>
              </a:rPr>
              <a:pPr>
                <a:spcBef>
                  <a:spcPct val="0"/>
                </a:spcBef>
              </a:pPr>
              <a:t>28</a:t>
            </a:fld>
            <a:endParaRPr lang="en-US" altLang="ko-KR" smtClean="0">
              <a:solidFill>
                <a:srgbClr val="000000"/>
              </a:solidFill>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746676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108603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AF687CA-05DF-4ED1-8405-4345DF064D4C}" type="slidenum">
              <a:rPr lang="en-US" altLang="ko-KR" smtClean="0">
                <a:solidFill>
                  <a:srgbClr val="000000"/>
                </a:solidFill>
              </a:rPr>
              <a:pPr>
                <a:spcBef>
                  <a:spcPct val="0"/>
                </a:spcBef>
              </a:pPr>
              <a:t>38</a:t>
            </a:fld>
            <a:endParaRPr lang="en-US" altLang="ko-KR" smtClean="0">
              <a:solidFill>
                <a:srgbClr val="000000"/>
              </a:solidFill>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5222524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70122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653647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73588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078542-4FC7-431D-942C-79DBAA7012FD}" type="slidenum">
              <a:rPr lang="en-US" altLang="ko-KR" smtClean="0">
                <a:solidFill>
                  <a:srgbClr val="000000"/>
                </a:solidFill>
              </a:rPr>
              <a:pPr>
                <a:spcBef>
                  <a:spcPct val="0"/>
                </a:spcBef>
              </a:pPr>
              <a:t>42</a:t>
            </a:fld>
            <a:endParaRPr lang="en-US" altLang="ko-KR" smtClean="0">
              <a:solidFill>
                <a:srgbClr val="000000"/>
              </a:solidFill>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2552642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930060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89996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65867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448783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746634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02591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482084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636492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170482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48942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436821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87713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618507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9366452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412892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6981220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r>
              <a:rPr lang="en-US" altLang="ko-KR" smtClean="0"/>
              <a:t>15.#</a:t>
            </a: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54871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endParaRPr lang="en-US" altLang="ko-KR" smtClean="0">
                  <a:ea typeface="굴림" panose="020B0600000101010101" pitchFamily="50" charset="-127"/>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endParaRPr lang="en-US" altLang="ko-KR" smtClean="0">
                  <a:ea typeface="굴림" panose="020B0600000101010101" pitchFamily="50" charset="-127"/>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endParaRPr lang="en-US" altLang="ko-KR" smtClean="0">
                  <a:ea typeface="굴림" panose="020B0600000101010101" pitchFamily="50" charset="-127"/>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endParaRPr lang="en-US" altLang="ko-KR" smtClean="0">
                  <a:ea typeface="굴림" panose="020B0600000101010101" pitchFamily="50" charset="-127"/>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endParaRPr lang="en-US" altLang="ko-KR" smtClean="0">
                <a:ea typeface="굴림" panose="020B0600000101010101" pitchFamily="50" charset="-127"/>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endParaRPr lang="en-US" altLang="ko-KR" smtClean="0">
                <a:ea typeface="굴림" panose="020B0600000101010101" pitchFamily="50" charset="-127"/>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endParaRPr lang="en-US" altLang="ko-KR" smtClean="0">
                <a:ea typeface="굴림" panose="020B0600000101010101" pitchFamily="50" charset="-127"/>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1" hangingPunct="1">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eaLnBrk="1" hangingPunct="1">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smtClean="0">
                <a:solidFill>
                  <a:schemeClr val="bg2"/>
                </a:solidFill>
                <a:latin typeface="Tahoma" panose="020B0604030504040204" pitchFamily="34" charset="0"/>
                <a:ea typeface="굴림" panose="020B0600000101010101" pitchFamily="50" charset="-127"/>
              </a:defRPr>
            </a:lvl1pPr>
          </a:lstStyle>
          <a:p>
            <a:pPr>
              <a:defRPr/>
            </a:pPr>
            <a:endParaRPr lang="en-US" altLang="ko-KR"/>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smtClean="0">
                <a:solidFill>
                  <a:schemeClr val="bg2"/>
                </a:solidFill>
                <a:latin typeface="Tahoma" panose="020B0604030504040204" pitchFamily="34" charset="0"/>
                <a:ea typeface="굴림" panose="020B0600000101010101" pitchFamily="50" charset="-127"/>
              </a:defRPr>
            </a:lvl1pPr>
          </a:lstStyle>
          <a:p>
            <a:pPr>
              <a:defRPr/>
            </a:pPr>
            <a:endParaRPr lang="en-US" altLang="ko-KR"/>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pPr>
              <a:defRPr/>
            </a:pPr>
            <a:fld id="{E63C7AAB-2510-40EE-B364-7E15EFEA3915}" type="slidenum">
              <a:rPr lang="en-US" altLang="ko-KR"/>
              <a:pPr>
                <a:defRPr/>
              </a:pPr>
              <a:t>‹#›</a:t>
            </a:fld>
            <a:endParaRPr lang="en-US" altLang="ko-KR"/>
          </a:p>
        </p:txBody>
      </p:sp>
    </p:spTree>
    <p:extLst>
      <p:ext uri="{BB962C8B-B14F-4D97-AF65-F5344CB8AC3E}">
        <p14:creationId xmlns:p14="http://schemas.microsoft.com/office/powerpoint/2010/main" val="2044292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i="1">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i="1">
                <a:latin typeface="Calibri" panose="020F0502020204030204" pitchFamily="34" charset="0"/>
                <a:cs typeface="Calibri" panose="020F0502020204030204" pitchFamily="34" charset="0"/>
              </a:defRPr>
            </a:lvl1pPr>
            <a:lvl2pPr>
              <a:defRPr i="1">
                <a:latin typeface="Calibri" panose="020F0502020204030204" pitchFamily="34" charset="0"/>
                <a:cs typeface="Calibri" panose="020F0502020204030204" pitchFamily="34" charset="0"/>
              </a:defRPr>
            </a:lvl2pPr>
            <a:lvl3pPr>
              <a:defRPr i="1">
                <a:latin typeface="Calibri" panose="020F0502020204030204" pitchFamily="34" charset="0"/>
                <a:cs typeface="Calibri" panose="020F0502020204030204" pitchFamily="34" charset="0"/>
              </a:defRPr>
            </a:lvl3pPr>
            <a:lvl4pPr>
              <a:defRPr i="1">
                <a:latin typeface="Calibri" panose="020F0502020204030204" pitchFamily="34" charset="0"/>
                <a:cs typeface="Calibri" panose="020F0502020204030204" pitchFamily="34" charset="0"/>
              </a:defRPr>
            </a:lvl4pPr>
            <a:lvl5pPr>
              <a:defRPr i="1">
                <a:latin typeface="Calibri" panose="020F0502020204030204" pitchFamily="34" charset="0"/>
                <a:cs typeface="Calibri" panose="020F05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3"/>
          <p:cNvSpPr>
            <a:spLocks noGrp="1" noChangeArrowheads="1"/>
          </p:cNvSpPr>
          <p:nvPr>
            <p:ph type="sldNum" sz="quarter" idx="10"/>
          </p:nvPr>
        </p:nvSpPr>
        <p:spPr>
          <a:ln/>
        </p:spPr>
        <p:txBody>
          <a:bodyPr/>
          <a:lstStyle>
            <a:lvl1pPr>
              <a:defRPr/>
            </a:lvl1pPr>
          </a:lstStyle>
          <a:p>
            <a:pPr>
              <a:defRPr/>
            </a:pPr>
            <a:r>
              <a:rPr lang="en-US" altLang="ko-KR"/>
              <a:t>15.</a:t>
            </a:r>
            <a:fld id="{A8020DEE-ABDA-4576-AFED-81CDF456BF2C}" type="slidenum">
              <a:rPr lang="en-US" altLang="ko-KR"/>
              <a:pPr>
                <a:defRPr/>
              </a:pPr>
              <a:t>‹#›</a:t>
            </a:fld>
            <a:endParaRPr lang="en-US" altLang="ko-KR"/>
          </a:p>
        </p:txBody>
      </p:sp>
    </p:spTree>
    <p:extLst>
      <p:ext uri="{BB962C8B-B14F-4D97-AF65-F5344CB8AC3E}">
        <p14:creationId xmlns:p14="http://schemas.microsoft.com/office/powerpoint/2010/main" val="18036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pPr>
              <a:defRPr/>
            </a:pPr>
            <a:r>
              <a:rPr lang="en-US" altLang="ko-KR"/>
              <a:t>15.</a:t>
            </a:r>
            <a:fld id="{645C9A77-489F-467A-A951-EC1E37B6C2B1}" type="slidenum">
              <a:rPr lang="en-US" altLang="ko-KR"/>
              <a:pPr>
                <a:defRPr/>
              </a:pPr>
              <a:t>‹#›</a:t>
            </a:fld>
            <a:endParaRPr lang="en-US" altLang="ko-KR"/>
          </a:p>
        </p:txBody>
      </p:sp>
    </p:spTree>
    <p:extLst>
      <p:ext uri="{BB962C8B-B14F-4D97-AF65-F5344CB8AC3E}">
        <p14:creationId xmlns:p14="http://schemas.microsoft.com/office/powerpoint/2010/main" val="122443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pPr>
              <a:defRPr/>
            </a:pPr>
            <a:r>
              <a:rPr lang="en-US" altLang="ko-KR"/>
              <a:t>15.</a:t>
            </a:r>
            <a:fld id="{C3C73E81-0732-49C9-93FC-EE3FDBB56D56}" type="slidenum">
              <a:rPr lang="en-US" altLang="ko-KR"/>
              <a:pPr>
                <a:defRPr/>
              </a:pPr>
              <a:t>‹#›</a:t>
            </a:fld>
            <a:endParaRPr lang="en-US" altLang="ko-KR"/>
          </a:p>
        </p:txBody>
      </p:sp>
    </p:spTree>
    <p:extLst>
      <p:ext uri="{BB962C8B-B14F-4D97-AF65-F5344CB8AC3E}">
        <p14:creationId xmlns:p14="http://schemas.microsoft.com/office/powerpoint/2010/main" val="2481675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pPr>
              <a:defRPr/>
            </a:pPr>
            <a:r>
              <a:rPr lang="en-US" altLang="ko-KR"/>
              <a:t>15.</a:t>
            </a:r>
            <a:fld id="{E0DCFA36-C458-4773-BD8B-893952067923}" type="slidenum">
              <a:rPr lang="en-US" altLang="ko-KR"/>
              <a:pPr>
                <a:defRPr/>
              </a:pPr>
              <a:t>‹#›</a:t>
            </a:fld>
            <a:endParaRPr lang="en-US" altLang="ko-KR"/>
          </a:p>
        </p:txBody>
      </p:sp>
    </p:spTree>
    <p:extLst>
      <p:ext uri="{BB962C8B-B14F-4D97-AF65-F5344CB8AC3E}">
        <p14:creationId xmlns:p14="http://schemas.microsoft.com/office/powerpoint/2010/main" val="1995927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pPr>
              <a:defRPr/>
            </a:pPr>
            <a:r>
              <a:rPr lang="en-US" altLang="ko-KR"/>
              <a:t>15.</a:t>
            </a:r>
            <a:fld id="{25DDCFA0-202F-4F85-A974-6E9A96B9B778}" type="slidenum">
              <a:rPr lang="en-US" altLang="ko-KR"/>
              <a:pPr>
                <a:defRPr/>
              </a:pPr>
              <a:t>‹#›</a:t>
            </a:fld>
            <a:endParaRPr lang="en-US" altLang="ko-KR"/>
          </a:p>
        </p:txBody>
      </p:sp>
    </p:spTree>
    <p:extLst>
      <p:ext uri="{BB962C8B-B14F-4D97-AF65-F5344CB8AC3E}">
        <p14:creationId xmlns:p14="http://schemas.microsoft.com/office/powerpoint/2010/main" val="3224175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pPr>
              <a:defRPr/>
            </a:pPr>
            <a:r>
              <a:rPr lang="en-US" altLang="ko-KR"/>
              <a:t>15.</a:t>
            </a:r>
            <a:fld id="{DB73B0C2-3445-4893-9B6D-0F429A5DA82B}" type="slidenum">
              <a:rPr lang="en-US" altLang="ko-KR"/>
              <a:pPr>
                <a:defRPr/>
              </a:pPr>
              <a:t>‹#›</a:t>
            </a:fld>
            <a:endParaRPr lang="en-US" altLang="ko-KR"/>
          </a:p>
        </p:txBody>
      </p:sp>
    </p:spTree>
    <p:extLst>
      <p:ext uri="{BB962C8B-B14F-4D97-AF65-F5344CB8AC3E}">
        <p14:creationId xmlns:p14="http://schemas.microsoft.com/office/powerpoint/2010/main" val="2113450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r>
              <a:rPr lang="en-US" altLang="ko-KR"/>
              <a:t>15.</a:t>
            </a:r>
            <a:fld id="{F0AFDF27-7C8B-4039-94E5-5887B5868D46}" type="slidenum">
              <a:rPr lang="en-US" altLang="ko-KR"/>
              <a:pPr>
                <a:defRPr/>
              </a:pPr>
              <a:t>‹#›</a:t>
            </a:fld>
            <a:endParaRPr lang="en-US" altLang="ko-KR"/>
          </a:p>
        </p:txBody>
      </p:sp>
    </p:spTree>
    <p:extLst>
      <p:ext uri="{BB962C8B-B14F-4D97-AF65-F5344CB8AC3E}">
        <p14:creationId xmlns:p14="http://schemas.microsoft.com/office/powerpoint/2010/main" val="285411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pPr>
              <a:defRPr/>
            </a:pPr>
            <a:r>
              <a:rPr lang="en-US" altLang="ko-KR"/>
              <a:t>15.</a:t>
            </a:r>
            <a:fld id="{C331CA6B-B277-4033-81DD-D91E3833A62C}" type="slidenum">
              <a:rPr lang="en-US" altLang="ko-KR"/>
              <a:pPr>
                <a:defRPr/>
              </a:pPr>
              <a:t>‹#›</a:t>
            </a:fld>
            <a:endParaRPr lang="en-US" altLang="ko-KR"/>
          </a:p>
        </p:txBody>
      </p:sp>
    </p:spTree>
    <p:extLst>
      <p:ext uri="{BB962C8B-B14F-4D97-AF65-F5344CB8AC3E}">
        <p14:creationId xmlns:p14="http://schemas.microsoft.com/office/powerpoint/2010/main" val="3126894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pPr>
              <a:defRPr/>
            </a:pPr>
            <a:r>
              <a:rPr lang="en-US" altLang="ko-KR"/>
              <a:t>15.</a:t>
            </a:r>
            <a:fld id="{541A0093-FC33-4C27-AE40-E5BE53BB79E0}" type="slidenum">
              <a:rPr lang="en-US" altLang="ko-KR"/>
              <a:pPr>
                <a:defRPr/>
              </a:pPr>
              <a:t>‹#›</a:t>
            </a:fld>
            <a:endParaRPr lang="en-US" altLang="ko-KR"/>
          </a:p>
        </p:txBody>
      </p:sp>
    </p:spTree>
    <p:extLst>
      <p:ext uri="{BB962C8B-B14F-4D97-AF65-F5344CB8AC3E}">
        <p14:creationId xmlns:p14="http://schemas.microsoft.com/office/powerpoint/2010/main" val="3217370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pPr>
              <a:defRPr/>
            </a:pPr>
            <a:r>
              <a:rPr lang="en-US" altLang="ko-KR"/>
              <a:t>15.</a:t>
            </a:r>
            <a:fld id="{A537CA27-6EF8-4CB5-9E33-39C915DF36E8}" type="slidenum">
              <a:rPr lang="en-US" altLang="ko-KR"/>
              <a:pPr>
                <a:defRPr/>
              </a:pPr>
              <a:t>‹#›</a:t>
            </a:fld>
            <a:endParaRPr lang="en-US" altLang="ko-KR"/>
          </a:p>
        </p:txBody>
      </p:sp>
    </p:spTree>
    <p:extLst>
      <p:ext uri="{BB962C8B-B14F-4D97-AF65-F5344CB8AC3E}">
        <p14:creationId xmlns:p14="http://schemas.microsoft.com/office/powerpoint/2010/main" val="261899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제목, 텍스트 및 클립 아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122238"/>
            <a:ext cx="7543800" cy="1295400"/>
          </a:xfrm>
          <a:prstGeom prst="rect">
            <a:avLst/>
          </a:prstGeom>
        </p:spPr>
        <p:txBody>
          <a:bodyPr/>
          <a:lstStyle/>
          <a:p>
            <a:r>
              <a:rPr lang="ko-KR" altLang="en-US" smtClean="0"/>
              <a:t>마스터 제목 스타일 편집</a:t>
            </a:r>
            <a:endParaRPr lang="ko-KR" altLang="en-US"/>
          </a:p>
        </p:txBody>
      </p:sp>
      <p:sp>
        <p:nvSpPr>
          <p:cNvPr id="3" name="텍스트 개체 틀 2"/>
          <p:cNvSpPr>
            <a:spLocks noGrp="1"/>
          </p:cNvSpPr>
          <p:nvPr>
            <p:ph type="body" sz="half" idx="1"/>
          </p:nvPr>
        </p:nvSpPr>
        <p:spPr>
          <a:xfrm>
            <a:off x="457200" y="1719263"/>
            <a:ext cx="4038600" cy="4411662"/>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온라인 이미지 개체 틀 3"/>
          <p:cNvSpPr>
            <a:spLocks noGrp="1"/>
          </p:cNvSpPr>
          <p:nvPr>
            <p:ph type="clipArt" sz="half" idx="2"/>
          </p:nvPr>
        </p:nvSpPr>
        <p:spPr>
          <a:xfrm>
            <a:off x="4648200" y="1719263"/>
            <a:ext cx="4038600" cy="4411662"/>
          </a:xfrm>
          <a:prstGeom prst="rect">
            <a:avLst/>
          </a:prstGeom>
        </p:spPr>
        <p:txBody>
          <a:bodyPr/>
          <a:lstStyle/>
          <a:p>
            <a:endParaRPr lang="ko-KR" altLang="en-US"/>
          </a:p>
        </p:txBody>
      </p:sp>
      <p:sp>
        <p:nvSpPr>
          <p:cNvPr id="5" name="날짜 개체 틀 4"/>
          <p:cNvSpPr>
            <a:spLocks noGrp="1"/>
          </p:cNvSpPr>
          <p:nvPr>
            <p:ph type="dt" sz="half" idx="10"/>
          </p:nvPr>
        </p:nvSpPr>
        <p:spPr>
          <a:xfrm>
            <a:off x="457200" y="6248400"/>
            <a:ext cx="2133600" cy="457200"/>
          </a:xfrm>
          <a:prstGeom prst="rect">
            <a:avLst/>
          </a:prstGeom>
        </p:spPr>
        <p:txBody>
          <a:bodyPr/>
          <a:lstStyle>
            <a:lvl1pPr>
              <a:defRPr/>
            </a:lvl1pPr>
          </a:lstStyle>
          <a:p>
            <a:endParaRPr lang="en-US" altLang="en-US"/>
          </a:p>
        </p:txBody>
      </p:sp>
      <p:sp>
        <p:nvSpPr>
          <p:cNvPr id="6" name="바닥글 개체 틀 5"/>
          <p:cNvSpPr>
            <a:spLocks noGrp="1"/>
          </p:cNvSpPr>
          <p:nvPr>
            <p:ph type="ftr" sz="quarter" idx="11"/>
          </p:nvPr>
        </p:nvSpPr>
        <p:spPr>
          <a:xfrm>
            <a:off x="3124200" y="6248400"/>
            <a:ext cx="2895600" cy="457200"/>
          </a:xfrm>
          <a:prstGeom prst="rect">
            <a:avLst/>
          </a:prstGeom>
        </p:spPr>
        <p:txBody>
          <a:bodyPr/>
          <a:lstStyle>
            <a:lvl1pPr>
              <a:defRPr/>
            </a:lvl1pPr>
          </a:lstStyle>
          <a:p>
            <a:endParaRPr lang="en-US" altLang="en-US"/>
          </a:p>
        </p:txBody>
      </p:sp>
      <p:sp>
        <p:nvSpPr>
          <p:cNvPr id="7" name="슬라이드 번호 개체 틀 6"/>
          <p:cNvSpPr>
            <a:spLocks noGrp="1"/>
          </p:cNvSpPr>
          <p:nvPr>
            <p:ph type="sldNum" sz="quarter" idx="12"/>
          </p:nvPr>
        </p:nvSpPr>
        <p:spPr>
          <a:xfrm>
            <a:off x="6553200" y="6248400"/>
            <a:ext cx="2133600" cy="457200"/>
          </a:xfrm>
        </p:spPr>
        <p:txBody>
          <a:bodyPr/>
          <a:lstStyle>
            <a:lvl1pPr>
              <a:defRPr/>
            </a:lvl1pPr>
          </a:lstStyle>
          <a:p>
            <a:fld id="{6E0EC364-C1A3-464B-ADEF-CCEBF87EE01F}" type="slidenum">
              <a:rPr lang="en-US" altLang="en-US"/>
              <a:pPr/>
              <a:t>‹#›</a:t>
            </a:fld>
            <a:endParaRPr lang="en-US" altLang="en-US"/>
          </a:p>
        </p:txBody>
      </p:sp>
    </p:spTree>
    <p:extLst>
      <p:ext uri="{BB962C8B-B14F-4D97-AF65-F5344CB8AC3E}">
        <p14:creationId xmlns:p14="http://schemas.microsoft.com/office/powerpoint/2010/main" val="2762829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i="0">
                <a:latin typeface="Arial" panose="020B0604020202020204" pitchFamily="34" charset="0"/>
                <a:ea typeface="굴림" panose="020B0600000101010101" pitchFamily="50" charset="-127"/>
              </a:defRPr>
            </a:lvl1pPr>
          </a:lstStyle>
          <a:p>
            <a:pPr>
              <a:defRPr/>
            </a:pPr>
            <a:r>
              <a:rPr lang="en-US" altLang="ko-KR"/>
              <a:t>15.</a:t>
            </a:r>
            <a:fld id="{1AD0B61C-E950-4B13-965D-65B9AB767144}" type="slidenum">
              <a:rPr lang="en-US" altLang="ko-KR"/>
              <a:pPr>
                <a:defRPr/>
              </a:pPr>
              <a:t>‹#›</a:t>
            </a:fld>
            <a:endParaRPr lang="en-US" altLang="ko-KR"/>
          </a:p>
        </p:txBody>
      </p:sp>
    </p:spTree>
  </p:cSld>
  <p:clrMap bg1="lt1" tx1="dk1" bg2="lt2" tx2="dk2" accent1="accent1" accent2="accent2" accent3="accent3" accent4="accent4" accent5="accent5" accent6="accent6" hlink="hlink" folHlink="folHlink"/>
  <p:sldLayoutIdLst>
    <p:sldLayoutId id="2147483685"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6" r:id="rId12"/>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emf"/><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emf"/><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62.emf"/><Relationship Id="rId5" Type="http://schemas.openxmlformats.org/officeDocument/2006/relationships/image" Target="../media/image61.emf"/><Relationship Id="rId4" Type="http://schemas.openxmlformats.org/officeDocument/2006/relationships/image" Target="../media/image60.emf"/></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emf"/><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67.emf"/><Relationship Id="rId5" Type="http://schemas.openxmlformats.org/officeDocument/2006/relationships/image" Target="../media/image66.emf"/><Relationship Id="rId4" Type="http://schemas.openxmlformats.org/officeDocument/2006/relationships/image" Target="../media/image65.emf"/></Relationships>
</file>

<file path=ppt/slides/_rels/slide6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jpeg"/></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6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4"/>
          <p:cNvSpPr txBox="1">
            <a:spLocks noChangeArrowheads="1"/>
          </p:cNvSpPr>
          <p:nvPr/>
        </p:nvSpPr>
        <p:spPr bwMode="auto">
          <a:xfrm>
            <a:off x="187325"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 15</a:t>
            </a:r>
          </a:p>
        </p:txBody>
      </p:sp>
      <p:pic>
        <p:nvPicPr>
          <p:cNvPr id="5124"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 Box 6"/>
          <p:cNvSpPr txBox="1">
            <a:spLocks noChangeArrowheads="1"/>
          </p:cNvSpPr>
          <p:nvPr/>
        </p:nvSpPr>
        <p:spPr bwMode="auto">
          <a:xfrm>
            <a:off x="152400" y="2601913"/>
            <a:ext cx="415607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Wireless </a:t>
            </a:r>
            <a:b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br>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LANs</a:t>
            </a:r>
          </a:p>
        </p:txBody>
      </p:sp>
      <p:sp>
        <p:nvSpPr>
          <p:cNvPr id="5126"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a:defRPr sz="3200" b="1" i="1">
                <a:solidFill>
                  <a:schemeClr val="tx1"/>
                </a:solidFill>
                <a:latin typeface="Baby Kruffy"/>
              </a:defRPr>
            </a:lvl1pPr>
            <a:lvl2pPr marL="742950" indent="-285750" defTabSz="1028700">
              <a:defRPr sz="3200" b="1" i="1">
                <a:solidFill>
                  <a:schemeClr val="tx1"/>
                </a:solidFill>
                <a:latin typeface="Baby Kruffy"/>
              </a:defRPr>
            </a:lvl2pPr>
            <a:lvl3pPr marL="1143000" indent="-228600" defTabSz="1028700">
              <a:defRPr sz="3200" b="1" i="1">
                <a:solidFill>
                  <a:schemeClr val="tx1"/>
                </a:solidFill>
                <a:latin typeface="Baby Kruffy"/>
              </a:defRPr>
            </a:lvl3pPr>
            <a:lvl4pPr marL="1600200" indent="-228600" defTabSz="1028700">
              <a:defRPr sz="3200" b="1" i="1">
                <a:solidFill>
                  <a:schemeClr val="tx1"/>
                </a:solidFill>
                <a:latin typeface="Baby Kruffy"/>
              </a:defRPr>
            </a:lvl4pPr>
            <a:lvl5pPr marL="2057400" indent="-228600" defTabSz="102870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171"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172"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173"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174"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175"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176"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177"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Chapter6: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981200"/>
            <a:ext cx="8458200" cy="990600"/>
          </a:xfrm>
          <a:prstGeom prst="rect">
            <a:avLst/>
          </a:prstGeom>
          <a:noFill/>
          <a:ln w="9525">
            <a:noFill/>
            <a:miter lim="800000"/>
            <a:headEnd/>
            <a:tailEnd/>
          </a:ln>
          <a:effec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lnSpc>
                <a:spcPct val="200000"/>
              </a:lnSpc>
              <a:defRPr/>
            </a:pPr>
            <a:r>
              <a:rPr lang="en-US" altLang="ko-KR"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cs typeface="Times New Roman" panose="02020603050405020304" pitchFamily="18" charset="0"/>
              </a:rPr>
              <a:t>15.1   </a:t>
            </a:r>
            <a:r>
              <a:rPr lang="en-US" altLang="ko-KR" smtClean="0">
                <a:solidFill>
                  <a:srgbClr val="0000CC"/>
                </a:solidFill>
                <a:effectLst>
                  <a:outerShdw blurRad="38100" dist="38100" dir="2700000" algn="tl">
                    <a:srgbClr val="C0C0C0"/>
                  </a:outerShdw>
                </a:effectLst>
                <a:latin typeface="Times New Roman" panose="02020603050405020304" pitchFamily="18" charset="0"/>
                <a:ea typeface="굴림" panose="020B0600000101010101" pitchFamily="50" charset="-127"/>
                <a:cs typeface="Times New Roman" panose="02020603050405020304" pitchFamily="18" charset="0"/>
              </a:rPr>
              <a:t>INTRODUCTION</a:t>
            </a:r>
            <a:endParaRPr lang="en-US" altLang="ko-KR" sz="2400"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endParaRPr>
          </a:p>
        </p:txBody>
      </p:sp>
      <p:sp>
        <p:nvSpPr>
          <p:cNvPr id="11" name="Rectangle 31"/>
          <p:cNvSpPr>
            <a:spLocks noChangeArrowheads="1"/>
          </p:cNvSpPr>
          <p:nvPr/>
        </p:nvSpPr>
        <p:spPr bwMode="auto">
          <a:xfrm>
            <a:off x="152400" y="3352800"/>
            <a:ext cx="8458200" cy="990600"/>
          </a:xfrm>
          <a:prstGeom prst="rect">
            <a:avLst/>
          </a:prstGeom>
          <a:noFill/>
          <a:ln w="9525">
            <a:noFill/>
            <a:miter lim="800000"/>
            <a:headEnd/>
            <a:tailEnd/>
          </a:ln>
          <a:effec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lnSpc>
                <a:spcPct val="200000"/>
              </a:lnSpc>
              <a:defRPr/>
            </a:pPr>
            <a:r>
              <a:rPr lang="en-US" altLang="ko-KR"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cs typeface="Times New Roman" panose="02020603050405020304" pitchFamily="18" charset="0"/>
              </a:rPr>
              <a:t>15.2   </a:t>
            </a:r>
            <a:r>
              <a:rPr lang="en-US" altLang="ko-KR" smtClean="0">
                <a:solidFill>
                  <a:srgbClr val="0000CC"/>
                </a:solidFill>
                <a:effectLst>
                  <a:outerShdw blurRad="38100" dist="38100" dir="2700000" algn="tl">
                    <a:srgbClr val="C0C0C0"/>
                  </a:outerShdw>
                </a:effectLst>
                <a:latin typeface="Times New Roman" panose="02020603050405020304" pitchFamily="18" charset="0"/>
                <a:ea typeface="굴림" panose="020B0600000101010101" pitchFamily="50" charset="-127"/>
                <a:cs typeface="Times New Roman" panose="02020603050405020304" pitchFamily="18" charset="0"/>
              </a:rPr>
              <a:t>IEEE 802.11 PROJECT</a:t>
            </a:r>
            <a:endParaRPr lang="en-US" altLang="ko-KR" sz="2400"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endParaRPr>
          </a:p>
        </p:txBody>
      </p:sp>
      <p:sp>
        <p:nvSpPr>
          <p:cNvPr id="12" name="Rectangle 31"/>
          <p:cNvSpPr>
            <a:spLocks noChangeArrowheads="1"/>
          </p:cNvSpPr>
          <p:nvPr/>
        </p:nvSpPr>
        <p:spPr bwMode="auto">
          <a:xfrm>
            <a:off x="152400" y="4724400"/>
            <a:ext cx="8458200" cy="990600"/>
          </a:xfrm>
          <a:prstGeom prst="rect">
            <a:avLst/>
          </a:prstGeom>
          <a:noFill/>
          <a:ln w="9525">
            <a:noFill/>
            <a:miter lim="800000"/>
            <a:headEnd/>
            <a:tailEnd/>
          </a:ln>
          <a:effec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lnSpc>
                <a:spcPct val="200000"/>
              </a:lnSpc>
              <a:defRPr/>
            </a:pPr>
            <a:r>
              <a:rPr lang="en-US" altLang="ko-KR"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cs typeface="Times New Roman" panose="02020603050405020304" pitchFamily="18" charset="0"/>
              </a:rPr>
              <a:t>15.3   </a:t>
            </a:r>
            <a:r>
              <a:rPr lang="en-US" altLang="ko-KR" smtClean="0">
                <a:solidFill>
                  <a:srgbClr val="0000CC"/>
                </a:solidFill>
                <a:effectLst>
                  <a:outerShdw blurRad="38100" dist="38100" dir="2700000" algn="tl">
                    <a:srgbClr val="C0C0C0"/>
                  </a:outerShdw>
                </a:effectLst>
                <a:latin typeface="Times New Roman" panose="02020603050405020304" pitchFamily="18" charset="0"/>
                <a:ea typeface="굴림" panose="020B0600000101010101" pitchFamily="50" charset="-127"/>
                <a:cs typeface="Times New Roman" panose="02020603050405020304" pitchFamily="18" charset="0"/>
              </a:rPr>
              <a:t>BLUETOOTH</a:t>
            </a:r>
            <a:endParaRPr lang="en-US" altLang="ko-KR" sz="2400"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left)">
                                      <p:cBhvr>
                                        <p:cTn id="17"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8"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a typeface="굴림" panose="020B0600000101010101" pitchFamily="50" charset="-127"/>
            </a:endParaRPr>
          </a:p>
        </p:txBody>
      </p:sp>
      <p:sp>
        <p:nvSpPr>
          <p:cNvPr id="9219"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a typeface="굴림" panose="020B0600000101010101" pitchFamily="50" charset="-127"/>
            </a:endParaRPr>
          </a:p>
        </p:txBody>
      </p:sp>
      <p:sp>
        <p:nvSpPr>
          <p:cNvPr id="9220"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a typeface="굴림" panose="020B0600000101010101" pitchFamily="50" charset="-127"/>
            </a:endParaRPr>
          </a:p>
        </p:txBody>
      </p:sp>
      <p:sp>
        <p:nvSpPr>
          <p:cNvPr id="9221"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a typeface="굴림" panose="020B0600000101010101" pitchFamily="50" charset="-127"/>
            </a:endParaRPr>
          </a:p>
        </p:txBody>
      </p:sp>
      <p:sp>
        <p:nvSpPr>
          <p:cNvPr id="9222"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a typeface="굴림" panose="020B0600000101010101" pitchFamily="50" charset="-127"/>
            </a:endParaRPr>
          </a:p>
        </p:txBody>
      </p:sp>
      <p:sp>
        <p:nvSpPr>
          <p:cNvPr id="9223"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a typeface="굴림" panose="020B0600000101010101" pitchFamily="50" charset="-127"/>
            </a:endParaRPr>
          </a:p>
        </p:txBody>
      </p:sp>
      <p:sp>
        <p:nvSpPr>
          <p:cNvPr id="9224"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a typeface="굴림" panose="020B0600000101010101" pitchFamily="50" charset="-127"/>
            </a:endParaRPr>
          </a:p>
        </p:txBody>
      </p:sp>
      <p:sp>
        <p:nvSpPr>
          <p:cNvPr id="9225" name="Rectangle 21"/>
          <p:cNvSpPr>
            <a:spLocks noChangeArrowheads="1"/>
          </p:cNvSpPr>
          <p:nvPr/>
        </p:nvSpPr>
        <p:spPr bwMode="auto">
          <a:xfrm>
            <a:off x="1066800" y="-76200"/>
            <a:ext cx="49291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15: Objective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14" name="Rectangle 7"/>
          <p:cNvSpPr>
            <a:spLocks noChangeArrowheads="1"/>
          </p:cNvSpPr>
          <p:nvPr/>
        </p:nvSpPr>
        <p:spPr bwMode="auto">
          <a:xfrm>
            <a:off x="98425" y="1143000"/>
            <a:ext cx="8686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first section introduces the general issues behind wireless LANs and compares wired and wireless networks. The section describes the characteristics of the wireless networks and the way access is controlled in these types of networks.</a:t>
            </a:r>
          </a:p>
        </p:txBody>
      </p:sp>
      <p:sp>
        <p:nvSpPr>
          <p:cNvPr id="12" name="Rectangle 7"/>
          <p:cNvSpPr>
            <a:spLocks noChangeArrowheads="1"/>
          </p:cNvSpPr>
          <p:nvPr/>
        </p:nvSpPr>
        <p:spPr bwMode="auto">
          <a:xfrm>
            <a:off x="250825" y="2705100"/>
            <a:ext cx="86868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second section discusses a wireless LAN defined by the IEEE 802.11 Project. This section defines the architecture of this type of LAN and describes the MAC sublayer. </a:t>
            </a:r>
          </a:p>
        </p:txBody>
      </p:sp>
      <p:sp>
        <p:nvSpPr>
          <p:cNvPr id="13" name="Rectangle 7"/>
          <p:cNvSpPr>
            <a:spLocks noChangeArrowheads="1"/>
          </p:cNvSpPr>
          <p:nvPr/>
        </p:nvSpPr>
        <p:spPr bwMode="auto">
          <a:xfrm>
            <a:off x="250825" y="4114800"/>
            <a:ext cx="86868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third section discusses the Bluetooth technology as a personal area network (PAN). The section describes the architecture of the network, the addressing mechanism, and the packet format. Different layers used in this protocol are also briefly described and compared with the ones in the other wired and wireless LANs.</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2">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 calcmode="lin" valueType="num">
                                      <p:cBhvr>
                                        <p:cTn id="21"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3"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947E9BD3-A838-48CB-925A-5E699BC6387A}" type="slidenum">
              <a:rPr lang="en-US" altLang="ko-KR" sz="1200" i="0" smtClean="0">
                <a:latin typeface="Arial" panose="020B0604020202020204" pitchFamily="34" charset="0"/>
              </a:rPr>
              <a:pPr/>
              <a:t>4</a:t>
            </a:fld>
            <a:endParaRPr lang="en-US" altLang="ko-KR" sz="1200" i="0" smtClean="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defRPr/>
            </a:pPr>
            <a:endParaRPr lang="en-US" altLang="ko-KR" i="0" smtClean="0">
              <a:effectLst>
                <a:outerShdw blurRad="38100" dist="38100" dir="2700000" algn="tl">
                  <a:srgbClr val="FFFFFF"/>
                </a:outerShdw>
              </a:effectLst>
              <a:latin typeface="Times New Roman" panose="02020603050405020304" pitchFamily="18" charset="0"/>
              <a:ea typeface="굴림" panose="020B0600000101010101" pitchFamily="50" charset="-127"/>
            </a:endParaRPr>
          </a:p>
        </p:txBody>
      </p:sp>
      <p:sp>
        <p:nvSpPr>
          <p:cNvPr id="911363" name="Text Box 3"/>
          <p:cNvSpPr txBox="1">
            <a:spLocks noChangeArrowheads="1"/>
          </p:cNvSpPr>
          <p:nvPr/>
        </p:nvSpPr>
        <p:spPr bwMode="auto">
          <a:xfrm>
            <a:off x="228600" y="406400"/>
            <a:ext cx="4530725" cy="1077913"/>
          </a:xfrm>
          <a:prstGeom prst="rect">
            <a:avLst/>
          </a:prstGeom>
          <a:noFill/>
          <a:ln w="9525">
            <a:noFill/>
            <a:miter lim="800000"/>
            <a:headEnd/>
            <a:tailEnd/>
          </a:ln>
          <a:effectLst/>
        </p:spPr>
        <p:txBody>
          <a:bodyPr wrap="none">
            <a:spAutoFit/>
          </a:bodyPr>
          <a:lstStyle>
            <a:lvl1pPr marL="342900" indent="-342900">
              <a:defRPr sz="3200" b="1" i="1">
                <a:solidFill>
                  <a:schemeClr val="tx1"/>
                </a:solidFill>
                <a:latin typeface="Baby Kruffy"/>
              </a:defRPr>
            </a:lvl1pPr>
            <a:lvl2pPr marL="742950" indent="-285750">
              <a:defRPr sz="3200" b="1" i="1">
                <a:solidFill>
                  <a:schemeClr val="tx1"/>
                </a:solidFill>
                <a:latin typeface="Baby Kruffy"/>
              </a:defRPr>
            </a:lvl2pPr>
            <a:lvl3pPr>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marL="0" lvl="2">
              <a:defRPr/>
            </a:pPr>
            <a:r>
              <a:rPr lang="en-US" altLang="ko-KR" i="0" smtClean="0">
                <a:effectLst>
                  <a:outerShdw blurRad="38100" dist="38100" dir="2700000" algn="tl">
                    <a:srgbClr val="C0C0C0"/>
                  </a:outerShdw>
                </a:effectLst>
                <a:latin typeface="Times" panose="02020603050405020304" pitchFamily="18" charset="0"/>
                <a:ea typeface="굴림" panose="020B0600000101010101" pitchFamily="50" charset="-127"/>
              </a:rPr>
              <a:t>15-1   INTRODUCTION</a:t>
            </a:r>
          </a:p>
          <a:p>
            <a:pPr marL="0" lvl="2">
              <a:defRPr/>
            </a:pPr>
            <a:endParaRPr lang="en-US" altLang="ko-KR" i="0" smtClean="0">
              <a:effectLst>
                <a:outerShdw blurRad="38100" dist="38100" dir="2700000" algn="tl">
                  <a:srgbClr val="C0C0C0"/>
                </a:outerShdw>
              </a:effectLst>
              <a:latin typeface="Times" panose="02020603050405020304" pitchFamily="18" charset="0"/>
              <a:ea typeface="굴림" panose="020B0600000101010101" pitchFamily="50" charset="-127"/>
            </a:endParaRPr>
          </a:p>
        </p:txBody>
      </p:sp>
      <p:sp>
        <p:nvSpPr>
          <p:cNvPr id="11269"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a typeface="굴림" panose="020B0600000101010101" pitchFamily="50" charset="-127"/>
            </a:endParaRPr>
          </a:p>
        </p:txBody>
      </p:sp>
      <p:sp>
        <p:nvSpPr>
          <p:cNvPr id="11270" name="Rectangle 8"/>
          <p:cNvSpPr>
            <a:spLocks noChangeArrowheads="1"/>
          </p:cNvSpPr>
          <p:nvPr/>
        </p:nvSpPr>
        <p:spPr bwMode="auto">
          <a:xfrm>
            <a:off x="381000" y="1658938"/>
            <a:ext cx="80772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Wireless communication is one of the fastest-growing technologies. The demand for connecting devices without the use of cables is increasing everywhere. Wireless LANs can be found on college campuses, in office buildings, and in many public areas. Before we discuss a specific protocol related to wireless LANs, let us talk about them in general.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AD5DB42D-50C3-466A-B72D-EE58EB29820F}" type="slidenum">
              <a:rPr lang="en-US" altLang="ko-KR" sz="1200" i="0" smtClean="0">
                <a:latin typeface="Arial" panose="020B0604020202020204" pitchFamily="34" charset="0"/>
              </a:rPr>
              <a:pPr/>
              <a:t>5</a:t>
            </a:fld>
            <a:endParaRPr lang="en-US" altLang="ko-KR" sz="1200" i="0" smtClean="0">
              <a:latin typeface="Arial" panose="020B0604020202020204" pitchFamily="34" charset="0"/>
            </a:endParaRPr>
          </a:p>
        </p:txBody>
      </p:sp>
      <p:sp>
        <p:nvSpPr>
          <p:cNvPr id="13315"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3316"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3317"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3318"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3319"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3320"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3321"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8202" name="Text Box 9"/>
          <p:cNvSpPr txBox="1">
            <a:spLocks noChangeArrowheads="1"/>
          </p:cNvSpPr>
          <p:nvPr/>
        </p:nvSpPr>
        <p:spPr bwMode="auto">
          <a:xfrm>
            <a:off x="1106488" y="0"/>
            <a:ext cx="67246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r>
              <a:rPr lang="en-US" altLang="ko-KR" sz="360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15.15.1  Architectural Comparison</a:t>
            </a:r>
          </a:p>
        </p:txBody>
      </p:sp>
      <p:sp>
        <p:nvSpPr>
          <p:cNvPr id="13323" name="Rectangle 10"/>
          <p:cNvSpPr>
            <a:spLocks noChangeArrowheads="1"/>
          </p:cNvSpPr>
          <p:nvPr/>
        </p:nvSpPr>
        <p:spPr bwMode="auto">
          <a:xfrm>
            <a:off x="381000" y="1293813"/>
            <a:ext cx="7924800" cy="138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Let us first compare the architecture of wired and wireless LANs to give some idea of what we need to look for when we study wireless LANs.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ABE99353-1E99-4D85-8EAD-BEFBD3037467}" type="slidenum">
              <a:rPr lang="en-US" altLang="ko-KR" sz="1200" i="0" smtClean="0">
                <a:latin typeface="Arial" panose="020B0604020202020204" pitchFamily="34" charset="0"/>
              </a:rPr>
              <a:pPr/>
              <a:t>6</a:t>
            </a:fld>
            <a:endParaRPr lang="en-US" altLang="ko-KR" sz="1200" i="0" smtClean="0">
              <a:latin typeface="Arial" panose="020B0604020202020204" pitchFamily="34" charset="0"/>
            </a:endParaRPr>
          </a:p>
        </p:txBody>
      </p:sp>
      <p:sp>
        <p:nvSpPr>
          <p:cNvPr id="15363"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  </a:t>
            </a:r>
            <a:r>
              <a:rPr lang="en-US" altLang="ko-KR" sz="2000">
                <a:latin typeface="Times-BoldItalic"/>
                <a:ea typeface="굴림" panose="020B0600000101010101" pitchFamily="50" charset="-127"/>
              </a:rPr>
              <a:t>Isolated LANs: wired versus wireless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38" y="838200"/>
            <a:ext cx="3671887"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6613" y="3352800"/>
            <a:ext cx="3671887"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circle(out)">
                                      <p:cBhvr>
                                        <p:cTn id="7" dur="2000"/>
                                        <p:tgtEl>
                                          <p:spTgt spid="10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circle(in)">
                                      <p:cBhvr>
                                        <p:cTn id="1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2F654222-D34A-4B34-84E1-8411D6FA8367}" type="slidenum">
              <a:rPr lang="en-US" altLang="ko-KR" sz="1200" i="0" smtClean="0">
                <a:latin typeface="Arial" panose="020B0604020202020204" pitchFamily="34" charset="0"/>
              </a:rPr>
              <a:pPr/>
              <a:t>7</a:t>
            </a:fld>
            <a:endParaRPr lang="en-US" altLang="ko-KR" sz="1200" i="0" smtClean="0">
              <a:latin typeface="Arial" panose="020B0604020202020204" pitchFamily="34" charset="0"/>
            </a:endParaRPr>
          </a:p>
        </p:txBody>
      </p:sp>
      <p:sp>
        <p:nvSpPr>
          <p:cNvPr id="17411" name="Rectangle 14"/>
          <p:cNvSpPr>
            <a:spLocks noChangeArrowheads="1"/>
          </p:cNvSpPr>
          <p:nvPr/>
        </p:nvSpPr>
        <p:spPr bwMode="auto">
          <a:xfrm>
            <a:off x="152400" y="-20638"/>
            <a:ext cx="8991600" cy="7080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15.2:  </a:t>
            </a:r>
            <a:r>
              <a:rPr lang="en-US" altLang="ko-KR" sz="2000">
                <a:latin typeface="Times-BoldItalic"/>
                <a:ea typeface="굴림" panose="020B0600000101010101" pitchFamily="50" charset="-127"/>
              </a:rPr>
              <a:t>Connection of a wired LAN and a wireless LAN to other         </a:t>
            </a:r>
          </a:p>
          <a:p>
            <a:r>
              <a:rPr lang="en-US" altLang="ko-KR" sz="2000">
                <a:latin typeface="Times-BoldItalic"/>
                <a:ea typeface="굴림" panose="020B0600000101010101" pitchFamily="50" charset="-127"/>
              </a:rPr>
              <a:t>                     networks</a:t>
            </a:r>
          </a:p>
        </p:txBody>
      </p:sp>
      <p:pic>
        <p:nvPicPr>
          <p:cNvPr id="1024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16000"/>
            <a:ext cx="5243513"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8488" y="3917950"/>
            <a:ext cx="5243512"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 calcmode="lin" valueType="num">
                                      <p:cBhvr>
                                        <p:cTn id="7" dur="1000" fill="hold"/>
                                        <p:tgtEl>
                                          <p:spTgt spid="10244"/>
                                        </p:tgtEl>
                                        <p:attrNameLst>
                                          <p:attrName>ppt_w</p:attrName>
                                        </p:attrNameLst>
                                      </p:cBhvr>
                                      <p:tavLst>
                                        <p:tav tm="0">
                                          <p:val>
                                            <p:fltVal val="0"/>
                                          </p:val>
                                        </p:tav>
                                        <p:tav tm="100000">
                                          <p:val>
                                            <p:strVal val="#ppt_w"/>
                                          </p:val>
                                        </p:tav>
                                      </p:tavLst>
                                    </p:anim>
                                    <p:anim calcmode="lin" valueType="num">
                                      <p:cBhvr>
                                        <p:cTn id="8" dur="1000" fill="hold"/>
                                        <p:tgtEl>
                                          <p:spTgt spid="10244"/>
                                        </p:tgtEl>
                                        <p:attrNameLst>
                                          <p:attrName>ppt_h</p:attrName>
                                        </p:attrNameLst>
                                      </p:cBhvr>
                                      <p:tavLst>
                                        <p:tav tm="0">
                                          <p:val>
                                            <p:fltVal val="0"/>
                                          </p:val>
                                        </p:tav>
                                        <p:tav tm="100000">
                                          <p:val>
                                            <p:strVal val="#ppt_h"/>
                                          </p:val>
                                        </p:tav>
                                      </p:tavLst>
                                    </p:anim>
                                    <p:anim calcmode="lin" valueType="num">
                                      <p:cBhvr>
                                        <p:cTn id="9" dur="1000" fill="hold"/>
                                        <p:tgtEl>
                                          <p:spTgt spid="10244"/>
                                        </p:tgtEl>
                                        <p:attrNameLst>
                                          <p:attrName>style.rotation</p:attrName>
                                        </p:attrNameLst>
                                      </p:cBhvr>
                                      <p:tavLst>
                                        <p:tav tm="0">
                                          <p:val>
                                            <p:fltVal val="90"/>
                                          </p:val>
                                        </p:tav>
                                        <p:tav tm="100000">
                                          <p:val>
                                            <p:fltVal val="0"/>
                                          </p:val>
                                        </p:tav>
                                      </p:tavLst>
                                    </p:anim>
                                    <p:animEffect transition="in" filter="fade">
                                      <p:cBhvr>
                                        <p:cTn id="10" dur="1000"/>
                                        <p:tgtEl>
                                          <p:spTgt spid="1024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10245"/>
                                        </p:tgtEl>
                                        <p:attrNameLst>
                                          <p:attrName>style.visibility</p:attrName>
                                        </p:attrNameLst>
                                      </p:cBhvr>
                                      <p:to>
                                        <p:strVal val="visible"/>
                                      </p:to>
                                    </p:set>
                                    <p:anim calcmode="lin" valueType="num">
                                      <p:cBhvr>
                                        <p:cTn id="15" dur="1000" fill="hold"/>
                                        <p:tgtEl>
                                          <p:spTgt spid="10245"/>
                                        </p:tgtEl>
                                        <p:attrNameLst>
                                          <p:attrName>ppt_w</p:attrName>
                                        </p:attrNameLst>
                                      </p:cBhvr>
                                      <p:tavLst>
                                        <p:tav tm="0">
                                          <p:val>
                                            <p:fltVal val="0"/>
                                          </p:val>
                                        </p:tav>
                                        <p:tav tm="100000">
                                          <p:val>
                                            <p:strVal val="#ppt_w"/>
                                          </p:val>
                                        </p:tav>
                                      </p:tavLst>
                                    </p:anim>
                                    <p:anim calcmode="lin" valueType="num">
                                      <p:cBhvr>
                                        <p:cTn id="16" dur="1000" fill="hold"/>
                                        <p:tgtEl>
                                          <p:spTgt spid="10245"/>
                                        </p:tgtEl>
                                        <p:attrNameLst>
                                          <p:attrName>ppt_h</p:attrName>
                                        </p:attrNameLst>
                                      </p:cBhvr>
                                      <p:tavLst>
                                        <p:tav tm="0">
                                          <p:val>
                                            <p:fltVal val="0"/>
                                          </p:val>
                                        </p:tav>
                                        <p:tav tm="100000">
                                          <p:val>
                                            <p:strVal val="#ppt_h"/>
                                          </p:val>
                                        </p:tav>
                                      </p:tavLst>
                                    </p:anim>
                                    <p:anim calcmode="lin" valueType="num">
                                      <p:cBhvr>
                                        <p:cTn id="17" dur="1000" fill="hold"/>
                                        <p:tgtEl>
                                          <p:spTgt spid="10245"/>
                                        </p:tgtEl>
                                        <p:attrNameLst>
                                          <p:attrName>style.rotation</p:attrName>
                                        </p:attrNameLst>
                                      </p:cBhvr>
                                      <p:tavLst>
                                        <p:tav tm="0">
                                          <p:val>
                                            <p:fltVal val="90"/>
                                          </p:val>
                                        </p:tav>
                                        <p:tav tm="100000">
                                          <p:val>
                                            <p:fltVal val="0"/>
                                          </p:val>
                                        </p:tav>
                                      </p:tavLst>
                                    </p:anim>
                                    <p:animEffect transition="in" filter="fade">
                                      <p:cBhvr>
                                        <p:cTn id="18" dur="10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C02D9CBB-C8D2-401A-A1E5-9A908F92B36A}" type="slidenum">
              <a:rPr lang="en-US" altLang="ko-KR" sz="1200" i="0" smtClean="0">
                <a:latin typeface="Arial" panose="020B0604020202020204" pitchFamily="34" charset="0"/>
              </a:rPr>
              <a:pPr/>
              <a:t>8</a:t>
            </a:fld>
            <a:endParaRPr lang="en-US" altLang="ko-KR" sz="1200" i="0" smtClean="0">
              <a:latin typeface="Arial" panose="020B0604020202020204" pitchFamily="34" charset="0"/>
            </a:endParaRPr>
          </a:p>
        </p:txBody>
      </p:sp>
      <p:sp>
        <p:nvSpPr>
          <p:cNvPr id="19459"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9460"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9461"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9462"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9463"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9464"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19465"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8202" name="Text Box 9"/>
          <p:cNvSpPr txBox="1">
            <a:spLocks noChangeArrowheads="1"/>
          </p:cNvSpPr>
          <p:nvPr/>
        </p:nvSpPr>
        <p:spPr bwMode="auto">
          <a:xfrm>
            <a:off x="1106488" y="0"/>
            <a:ext cx="46291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r>
              <a:rPr lang="en-US" altLang="ko-KR" sz="360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15.15.2  Characteristics</a:t>
            </a:r>
          </a:p>
        </p:txBody>
      </p:sp>
      <p:sp>
        <p:nvSpPr>
          <p:cNvPr id="19467" name="Rectangle 10"/>
          <p:cNvSpPr>
            <a:spLocks noChangeArrowheads="1"/>
          </p:cNvSpPr>
          <p:nvPr/>
        </p:nvSpPr>
        <p:spPr bwMode="auto">
          <a:xfrm>
            <a:off x="381000" y="1293813"/>
            <a:ext cx="7924800" cy="2246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There are several characteristics of wireless LANs that either do not apply to wired LANs or the existence of which is negligible and can be ignored. We discuss some of these characteristics here to pave the way for discussing wireless LAN protocols.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37C4A7EA-34BB-45C9-8AAF-FCC3F226C11E}" type="slidenum">
              <a:rPr lang="en-US" altLang="ko-KR" sz="1200" i="0" smtClean="0">
                <a:latin typeface="Arial" panose="020B0604020202020204" pitchFamily="34" charset="0"/>
              </a:rPr>
              <a:pPr/>
              <a:t>9</a:t>
            </a:fld>
            <a:endParaRPr lang="en-US" altLang="ko-KR" sz="1200" i="0" smtClean="0">
              <a:latin typeface="Arial" panose="020B0604020202020204" pitchFamily="34" charset="0"/>
            </a:endParaRPr>
          </a:p>
        </p:txBody>
      </p:sp>
      <p:sp>
        <p:nvSpPr>
          <p:cNvPr id="21507"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1508"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1509"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1510"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1511"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1512"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1513"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8202" name="Text Box 9"/>
          <p:cNvSpPr txBox="1">
            <a:spLocks noChangeArrowheads="1"/>
          </p:cNvSpPr>
          <p:nvPr/>
        </p:nvSpPr>
        <p:spPr bwMode="auto">
          <a:xfrm>
            <a:off x="1106488" y="0"/>
            <a:ext cx="46164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defRPr/>
            </a:pPr>
            <a:r>
              <a:rPr lang="en-US" altLang="ko-KR" sz="360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15.15.3  Access Control</a:t>
            </a:r>
          </a:p>
        </p:txBody>
      </p:sp>
      <p:sp>
        <p:nvSpPr>
          <p:cNvPr id="21515" name="Rectangle 10"/>
          <p:cNvSpPr>
            <a:spLocks noChangeArrowheads="1"/>
          </p:cNvSpPr>
          <p:nvPr/>
        </p:nvSpPr>
        <p:spPr bwMode="auto">
          <a:xfrm>
            <a:off x="381000" y="1293813"/>
            <a:ext cx="7924800" cy="4789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Maybe the most important issue we need to discuss in a wireless LAN is access control—how a wireless host can get access to the shared medium (air). The CSMA/CD algorithm does not work in wireless LANs for three reasons:</a:t>
            </a:r>
          </a:p>
          <a:p>
            <a:pPr algn="just"/>
            <a:endParaRPr lang="en-US" altLang="ko-KR" sz="2800">
              <a:latin typeface="Times New Roman" panose="02020603050405020304" pitchFamily="18" charset="0"/>
              <a:ea typeface="굴림" panose="020B0600000101010101" pitchFamily="50" charset="-127"/>
            </a:endParaRPr>
          </a:p>
          <a:p>
            <a:pPr algn="just">
              <a:buFontTx/>
              <a:buAutoNum type="arabicPeriod"/>
            </a:pPr>
            <a:r>
              <a:rPr lang="en-US" altLang="ko-KR" sz="2800">
                <a:latin typeface="Times New Roman" panose="02020603050405020304" pitchFamily="18" charset="0"/>
                <a:ea typeface="굴림" panose="020B0600000101010101" pitchFamily="50" charset="-127"/>
              </a:rPr>
              <a:t>Wireless hosts do not have enough power to send and receive at the same time. </a:t>
            </a:r>
          </a:p>
          <a:p>
            <a:pPr algn="just">
              <a:buFontTx/>
              <a:buAutoNum type="arabicPeriod"/>
            </a:pPr>
            <a:r>
              <a:rPr lang="en-US" altLang="ko-KR" sz="2800">
                <a:latin typeface="Times New Roman" panose="02020603050405020304" pitchFamily="18" charset="0"/>
                <a:ea typeface="굴림" panose="020B0600000101010101" pitchFamily="50" charset="-127"/>
              </a:rPr>
              <a:t>The  hidden station problem prevents collision detection</a:t>
            </a:r>
          </a:p>
          <a:p>
            <a:pPr algn="just">
              <a:buFontTx/>
              <a:buAutoNum type="arabicPeriod"/>
            </a:pPr>
            <a:r>
              <a:rPr lang="en-US" altLang="ko-KR" sz="2800">
                <a:latin typeface="Times New Roman" panose="02020603050405020304" pitchFamily="18" charset="0"/>
                <a:ea typeface="굴림" panose="020B0600000101010101" pitchFamily="50" charset="-127"/>
              </a:rPr>
              <a:t>The distance between stations can be great.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44D0D6A3-F320-4C09-976F-91399BF7A2AC}" type="slidenum">
              <a:rPr lang="en-US" altLang="ko-KR" sz="1200" i="0" smtClean="0">
                <a:latin typeface="Arial" panose="020B0604020202020204" pitchFamily="34" charset="0"/>
              </a:rPr>
              <a:pPr/>
              <a:t>10</a:t>
            </a:fld>
            <a:endParaRPr lang="en-US" altLang="ko-KR" sz="1200" i="0" smtClean="0">
              <a:latin typeface="Arial" panose="020B0604020202020204" pitchFamily="34" charset="0"/>
            </a:endParaRPr>
          </a:p>
        </p:txBody>
      </p:sp>
      <p:sp>
        <p:nvSpPr>
          <p:cNvPr id="23555"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15.3:  </a:t>
            </a:r>
            <a:r>
              <a:rPr lang="en-US" altLang="ko-KR" sz="2000">
                <a:latin typeface="Times-BoldItalic"/>
                <a:ea typeface="굴림" panose="020B0600000101010101" pitchFamily="50" charset="-127"/>
              </a:rPr>
              <a:t>Hidden station problem</a:t>
            </a:r>
          </a:p>
        </p:txBody>
      </p:sp>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74725"/>
            <a:ext cx="5022850"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3613" y="3803650"/>
            <a:ext cx="3455987"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p:cTn id="7" dur="500" fill="hold"/>
                                        <p:tgtEl>
                                          <p:spTgt spid="11268"/>
                                        </p:tgtEl>
                                        <p:attrNameLst>
                                          <p:attrName>ppt_w</p:attrName>
                                        </p:attrNameLst>
                                      </p:cBhvr>
                                      <p:tavLst>
                                        <p:tav tm="0">
                                          <p:val>
                                            <p:fltVal val="0"/>
                                          </p:val>
                                        </p:tav>
                                        <p:tav tm="100000">
                                          <p:val>
                                            <p:strVal val="#ppt_w"/>
                                          </p:val>
                                        </p:tav>
                                      </p:tavLst>
                                    </p:anim>
                                    <p:anim calcmode="lin" valueType="num">
                                      <p:cBhvr>
                                        <p:cTn id="8" dur="500" fill="hold"/>
                                        <p:tgtEl>
                                          <p:spTgt spid="11268"/>
                                        </p:tgtEl>
                                        <p:attrNameLst>
                                          <p:attrName>ppt_h</p:attrName>
                                        </p:attrNameLst>
                                      </p:cBhvr>
                                      <p:tavLst>
                                        <p:tav tm="0">
                                          <p:val>
                                            <p:fltVal val="0"/>
                                          </p:val>
                                        </p:tav>
                                        <p:tav tm="100000">
                                          <p:val>
                                            <p:strVal val="#ppt_h"/>
                                          </p:val>
                                        </p:tav>
                                      </p:tavLst>
                                    </p:anim>
                                    <p:animEffect transition="in" filter="fade">
                                      <p:cBhvr>
                                        <p:cTn id="9" dur="500"/>
                                        <p:tgtEl>
                                          <p:spTgt spid="1126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11269"/>
                                        </p:tgtEl>
                                        <p:attrNameLst>
                                          <p:attrName>style.visibility</p:attrName>
                                        </p:attrNameLst>
                                      </p:cBhvr>
                                      <p:to>
                                        <p:strVal val="visible"/>
                                      </p:to>
                                    </p:set>
                                    <p:anim calcmode="lin" valueType="num">
                                      <p:cBhvr>
                                        <p:cTn id="14" dur="500" fill="hold"/>
                                        <p:tgtEl>
                                          <p:spTgt spid="11269"/>
                                        </p:tgtEl>
                                        <p:attrNameLst>
                                          <p:attrName>ppt_w</p:attrName>
                                        </p:attrNameLst>
                                      </p:cBhvr>
                                      <p:tavLst>
                                        <p:tav tm="0">
                                          <p:val>
                                            <p:fltVal val="0"/>
                                          </p:val>
                                        </p:tav>
                                        <p:tav tm="100000">
                                          <p:val>
                                            <p:strVal val="#ppt_w"/>
                                          </p:val>
                                        </p:tav>
                                      </p:tavLst>
                                    </p:anim>
                                    <p:anim calcmode="lin" valueType="num">
                                      <p:cBhvr>
                                        <p:cTn id="15" dur="500" fill="hold"/>
                                        <p:tgtEl>
                                          <p:spTgt spid="11269"/>
                                        </p:tgtEl>
                                        <p:attrNameLst>
                                          <p:attrName>ppt_h</p:attrName>
                                        </p:attrNameLst>
                                      </p:cBhvr>
                                      <p:tavLst>
                                        <p:tav tm="0">
                                          <p:val>
                                            <p:fltVal val="0"/>
                                          </p:val>
                                        </p:tav>
                                        <p:tav tm="100000">
                                          <p:val>
                                            <p:strVal val="#ppt_h"/>
                                          </p:val>
                                        </p:tav>
                                      </p:tavLst>
                                    </p:anim>
                                    <p:animEffect transition="in" filter="fade">
                                      <p:cBhvr>
                                        <p:cTn id="16"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34D19857-E73A-44DD-B6CC-ADC3437320D6}" type="slidenum">
              <a:rPr lang="en-US" altLang="ko-KR" sz="1200" i="0" smtClean="0">
                <a:latin typeface="Arial" panose="020B0604020202020204" pitchFamily="34" charset="0"/>
              </a:rPr>
              <a:pPr/>
              <a:t>11</a:t>
            </a:fld>
            <a:endParaRPr lang="en-US" altLang="ko-KR" sz="1200" i="0" smtClean="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defRPr/>
            </a:pPr>
            <a:endParaRPr lang="en-US" altLang="ko-KR" i="0" smtClean="0">
              <a:effectLst>
                <a:outerShdw blurRad="38100" dist="38100" dir="2700000" algn="tl">
                  <a:srgbClr val="FFFFFF"/>
                </a:outerShdw>
              </a:effectLst>
              <a:latin typeface="Times New Roman" panose="02020603050405020304" pitchFamily="18" charset="0"/>
              <a:ea typeface="굴림" panose="020B0600000101010101" pitchFamily="50" charset="-127"/>
            </a:endParaRPr>
          </a:p>
        </p:txBody>
      </p:sp>
      <p:sp>
        <p:nvSpPr>
          <p:cNvPr id="911363" name="Text Box 3"/>
          <p:cNvSpPr txBox="1">
            <a:spLocks noChangeArrowheads="1"/>
          </p:cNvSpPr>
          <p:nvPr/>
        </p:nvSpPr>
        <p:spPr bwMode="auto">
          <a:xfrm>
            <a:off x="228600" y="406400"/>
            <a:ext cx="5424488" cy="1066800"/>
          </a:xfrm>
          <a:prstGeom prst="rect">
            <a:avLst/>
          </a:prstGeom>
          <a:noFill/>
          <a:ln w="9525">
            <a:noFill/>
            <a:miter lim="800000"/>
            <a:headEnd/>
            <a:tailEnd/>
          </a:ln>
          <a:effectLst/>
        </p:spPr>
        <p:txBody>
          <a:bodyPr wrap="none">
            <a:spAutoFit/>
          </a:bodyPr>
          <a:lstStyle>
            <a:lvl1pPr marL="342900" indent="-342900">
              <a:defRPr sz="3200" b="1" i="1">
                <a:solidFill>
                  <a:schemeClr val="tx1"/>
                </a:solidFill>
                <a:latin typeface="Baby Kruffy"/>
              </a:defRPr>
            </a:lvl1pPr>
            <a:lvl2pPr marL="742950" indent="-285750">
              <a:defRPr sz="3200" b="1" i="1">
                <a:solidFill>
                  <a:schemeClr val="tx1"/>
                </a:solidFill>
                <a:latin typeface="Baby Kruffy"/>
              </a:defRPr>
            </a:lvl2pPr>
            <a:lvl3pPr>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marL="0" lvl="2">
              <a:defRPr/>
            </a:pPr>
            <a:r>
              <a:rPr lang="en-US" altLang="ko-KR" i="0" smtClean="0">
                <a:effectLst>
                  <a:outerShdw blurRad="38100" dist="38100" dir="2700000" algn="tl">
                    <a:srgbClr val="C0C0C0"/>
                  </a:outerShdw>
                </a:effectLst>
                <a:latin typeface="Times" panose="02020603050405020304" pitchFamily="18" charset="0"/>
                <a:ea typeface="굴림" panose="020B0600000101010101" pitchFamily="50" charset="-127"/>
              </a:rPr>
              <a:t>15-2   IEEE 802.11 PROJECT</a:t>
            </a:r>
          </a:p>
          <a:p>
            <a:pPr marL="0" lvl="2">
              <a:defRPr/>
            </a:pPr>
            <a:endParaRPr lang="en-US" altLang="ko-KR" i="0" smtClean="0">
              <a:effectLst>
                <a:outerShdw blurRad="38100" dist="38100" dir="2700000" algn="tl">
                  <a:srgbClr val="C0C0C0"/>
                </a:outerShdw>
              </a:effectLst>
              <a:latin typeface="Times" panose="02020603050405020304" pitchFamily="18" charset="0"/>
              <a:ea typeface="굴림" panose="020B0600000101010101" pitchFamily="50" charset="-127"/>
            </a:endParaRPr>
          </a:p>
        </p:txBody>
      </p:sp>
      <p:sp>
        <p:nvSpPr>
          <p:cNvPr id="25605"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a typeface="굴림" panose="020B0600000101010101" pitchFamily="50" charset="-127"/>
            </a:endParaRPr>
          </a:p>
        </p:txBody>
      </p:sp>
      <p:sp>
        <p:nvSpPr>
          <p:cNvPr id="25606" name="Rectangle 8"/>
          <p:cNvSpPr>
            <a:spLocks noChangeArrowheads="1"/>
          </p:cNvSpPr>
          <p:nvPr/>
        </p:nvSpPr>
        <p:spPr bwMode="auto">
          <a:xfrm>
            <a:off x="381000" y="1658938"/>
            <a:ext cx="80772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IEEE has defined the specifications for a wireless LAN, called IEEE 802.11, which</a:t>
            </a:r>
          </a:p>
          <a:p>
            <a:pPr algn="just"/>
            <a:r>
              <a:rPr lang="en-US" altLang="ko-KR">
                <a:latin typeface="Times-Roman"/>
                <a:ea typeface="굴림" panose="020B0600000101010101" pitchFamily="50" charset="-127"/>
              </a:rPr>
              <a:t>covers the physical and data-link layers. It is sometimes called wireless Ethernet. In some countries, including the United States, the public uses the term WiFi (short for wireless fidelity) as a synonym for wireless LAN. WiFi, however, is a wireless LAN that is certified by the WiFi Alliance.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7B261163-16A8-480C-BFA8-0C94B7D674A6}" type="slidenum">
              <a:rPr lang="en-US" altLang="ko-KR" sz="1200" i="0" smtClean="0">
                <a:latin typeface="Arial" panose="020B0604020202020204" pitchFamily="34" charset="0"/>
              </a:rPr>
              <a:pPr/>
              <a:t>12</a:t>
            </a:fld>
            <a:endParaRPr lang="en-US" altLang="ko-KR" sz="1200" i="0" smtClean="0">
              <a:latin typeface="Arial" panose="020B0604020202020204" pitchFamily="34" charset="0"/>
            </a:endParaRPr>
          </a:p>
        </p:txBody>
      </p:sp>
      <p:sp>
        <p:nvSpPr>
          <p:cNvPr id="27651"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7652"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7653"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7654"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7655"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7656"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27657"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8202" name="Text Box 9"/>
          <p:cNvSpPr txBox="1">
            <a:spLocks noChangeArrowheads="1"/>
          </p:cNvSpPr>
          <p:nvPr/>
        </p:nvSpPr>
        <p:spPr bwMode="auto">
          <a:xfrm>
            <a:off x="1106488" y="0"/>
            <a:ext cx="3917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15.2.1  Architecture</a:t>
            </a:r>
          </a:p>
        </p:txBody>
      </p:sp>
      <p:sp>
        <p:nvSpPr>
          <p:cNvPr id="27659" name="Rectangle 10"/>
          <p:cNvSpPr>
            <a:spLocks noChangeArrowheads="1"/>
          </p:cNvSpPr>
          <p:nvPr/>
        </p:nvSpPr>
        <p:spPr bwMode="auto">
          <a:xfrm>
            <a:off x="381000" y="1293813"/>
            <a:ext cx="7924800"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standard defines two kinds of services: the basic service set (BSS) and the extended service set (ESS).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7550A496-832E-404B-9360-1CCD50FD9576}" type="slidenum">
              <a:rPr lang="en-US" altLang="ko-KR" sz="1200" i="0" smtClean="0">
                <a:latin typeface="Arial" panose="020B0604020202020204" pitchFamily="34" charset="0"/>
              </a:rPr>
              <a:pPr/>
              <a:t>13</a:t>
            </a:fld>
            <a:endParaRPr lang="en-US" altLang="ko-KR" sz="1200" i="0" smtClean="0">
              <a:latin typeface="Arial" panose="020B0604020202020204" pitchFamily="34" charset="0"/>
            </a:endParaRPr>
          </a:p>
        </p:txBody>
      </p:sp>
      <p:sp>
        <p:nvSpPr>
          <p:cNvPr id="29699"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15.4:  </a:t>
            </a:r>
            <a:r>
              <a:rPr lang="en-US" altLang="ko-KR" sz="2000">
                <a:latin typeface="Times-BoldItalic"/>
                <a:ea typeface="굴림" panose="020B0600000101010101" pitchFamily="50" charset="-127"/>
              </a:rPr>
              <a:t>Basic service sets (BSSs)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048000"/>
            <a:ext cx="3482975"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914400"/>
            <a:ext cx="3482975"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500" fill="hold"/>
                                        <p:tgtEl>
                                          <p:spTgt spid="2051"/>
                                        </p:tgtEl>
                                        <p:attrNameLst>
                                          <p:attrName>ppt_w</p:attrName>
                                        </p:attrNameLst>
                                      </p:cBhvr>
                                      <p:tavLst>
                                        <p:tav tm="0">
                                          <p:val>
                                            <p:fltVal val="0"/>
                                          </p:val>
                                        </p:tav>
                                        <p:tav tm="100000">
                                          <p:val>
                                            <p:strVal val="#ppt_w"/>
                                          </p:val>
                                        </p:tav>
                                      </p:tavLst>
                                    </p:anim>
                                    <p:anim calcmode="lin" valueType="num">
                                      <p:cBhvr>
                                        <p:cTn id="8" dur="500" fill="hold"/>
                                        <p:tgtEl>
                                          <p:spTgt spid="2051"/>
                                        </p:tgtEl>
                                        <p:attrNameLst>
                                          <p:attrName>ppt_h</p:attrName>
                                        </p:attrNameLst>
                                      </p:cBhvr>
                                      <p:tavLst>
                                        <p:tav tm="0">
                                          <p:val>
                                            <p:fltVal val="0"/>
                                          </p:val>
                                        </p:tav>
                                        <p:tav tm="100000">
                                          <p:val>
                                            <p:strVal val="#ppt_h"/>
                                          </p:val>
                                        </p:tav>
                                      </p:tavLst>
                                    </p:anim>
                                    <p:animEffect transition="in" filter="fade">
                                      <p:cBhvr>
                                        <p:cTn id="9" dur="500"/>
                                        <p:tgtEl>
                                          <p:spTgt spid="205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 calcmode="lin" valueType="num">
                                      <p:cBhvr>
                                        <p:cTn id="14" dur="500" fill="hold"/>
                                        <p:tgtEl>
                                          <p:spTgt spid="2050"/>
                                        </p:tgtEl>
                                        <p:attrNameLst>
                                          <p:attrName>ppt_w</p:attrName>
                                        </p:attrNameLst>
                                      </p:cBhvr>
                                      <p:tavLst>
                                        <p:tav tm="0">
                                          <p:val>
                                            <p:fltVal val="0"/>
                                          </p:val>
                                        </p:tav>
                                        <p:tav tm="100000">
                                          <p:val>
                                            <p:strVal val="#ppt_w"/>
                                          </p:val>
                                        </p:tav>
                                      </p:tavLst>
                                    </p:anim>
                                    <p:anim calcmode="lin" valueType="num">
                                      <p:cBhvr>
                                        <p:cTn id="15" dur="500" fill="hold"/>
                                        <p:tgtEl>
                                          <p:spTgt spid="2050"/>
                                        </p:tgtEl>
                                        <p:attrNameLst>
                                          <p:attrName>ppt_h</p:attrName>
                                        </p:attrNameLst>
                                      </p:cBhvr>
                                      <p:tavLst>
                                        <p:tav tm="0">
                                          <p:val>
                                            <p:fltVal val="0"/>
                                          </p:val>
                                        </p:tav>
                                        <p:tav tm="100000">
                                          <p:val>
                                            <p:strVal val="#ppt_h"/>
                                          </p:val>
                                        </p:tav>
                                      </p:tavLst>
                                    </p:anim>
                                    <p:animEffect transition="in" filter="fade">
                                      <p:cBhvr>
                                        <p:cTn id="16"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altLang="ko-KR">
                <a:ea typeface="굴림" panose="020B0600000101010101" pitchFamily="50" charset="-127"/>
              </a:rPr>
              <a:t>Services</a:t>
            </a:r>
          </a:p>
        </p:txBody>
      </p:sp>
      <p:sp>
        <p:nvSpPr>
          <p:cNvPr id="148483" name="Rectangle 3"/>
          <p:cNvSpPr>
            <a:spLocks noGrp="1" noChangeArrowheads="1"/>
          </p:cNvSpPr>
          <p:nvPr>
            <p:ph type="body" sz="half" idx="1"/>
          </p:nvPr>
        </p:nvSpPr>
        <p:spPr>
          <a:xfrm>
            <a:off x="457200" y="1719263"/>
            <a:ext cx="8305800" cy="4411662"/>
          </a:xfrm>
        </p:spPr>
        <p:txBody>
          <a:bodyPr/>
          <a:lstStyle/>
          <a:p>
            <a:pPr>
              <a:lnSpc>
                <a:spcPct val="90000"/>
              </a:lnSpc>
            </a:pPr>
            <a:r>
              <a:rPr lang="en-US" altLang="ko-KR" sz="2600">
                <a:ea typeface="굴림" panose="020B0600000101010101" pitchFamily="50" charset="-127"/>
              </a:rPr>
              <a:t>Station services: </a:t>
            </a:r>
          </a:p>
          <a:p>
            <a:pPr lvl="1">
              <a:lnSpc>
                <a:spcPct val="90000"/>
              </a:lnSpc>
            </a:pPr>
            <a:r>
              <a:rPr lang="en-US" altLang="ko-KR" sz="2200">
                <a:ea typeface="굴림" panose="020B0600000101010101" pitchFamily="50" charset="-127"/>
              </a:rPr>
              <a:t>authentication, </a:t>
            </a:r>
          </a:p>
          <a:p>
            <a:pPr lvl="1">
              <a:lnSpc>
                <a:spcPct val="90000"/>
              </a:lnSpc>
            </a:pPr>
            <a:r>
              <a:rPr lang="en-US" altLang="ko-KR" sz="2200">
                <a:ea typeface="굴림" panose="020B0600000101010101" pitchFamily="50" charset="-127"/>
              </a:rPr>
              <a:t>de-authentication, </a:t>
            </a:r>
          </a:p>
          <a:p>
            <a:pPr lvl="1">
              <a:lnSpc>
                <a:spcPct val="90000"/>
              </a:lnSpc>
            </a:pPr>
            <a:r>
              <a:rPr lang="en-US" altLang="ko-KR" sz="2200">
                <a:ea typeface="굴림" panose="020B0600000101010101" pitchFamily="50" charset="-127"/>
              </a:rPr>
              <a:t>privacy, </a:t>
            </a:r>
          </a:p>
          <a:p>
            <a:pPr lvl="1">
              <a:lnSpc>
                <a:spcPct val="90000"/>
              </a:lnSpc>
            </a:pPr>
            <a:r>
              <a:rPr lang="en-US" altLang="ko-KR" sz="2200">
                <a:ea typeface="굴림" panose="020B0600000101010101" pitchFamily="50" charset="-127"/>
              </a:rPr>
              <a:t>delivery of data</a:t>
            </a:r>
          </a:p>
          <a:p>
            <a:pPr>
              <a:lnSpc>
                <a:spcPct val="90000"/>
              </a:lnSpc>
            </a:pPr>
            <a:r>
              <a:rPr lang="en-US" altLang="ko-KR" sz="2600">
                <a:ea typeface="굴림" panose="020B0600000101010101" pitchFamily="50" charset="-127"/>
              </a:rPr>
              <a:t>Distribution Services </a:t>
            </a:r>
            <a:r>
              <a:rPr lang="en-US" altLang="ko-KR" sz="1400" i="1">
                <a:ea typeface="굴림" panose="020B0600000101010101" pitchFamily="50" charset="-127"/>
              </a:rPr>
              <a:t>( A thin layer between MAC and LLC sublayer)</a:t>
            </a:r>
          </a:p>
          <a:p>
            <a:pPr lvl="1">
              <a:lnSpc>
                <a:spcPct val="90000"/>
              </a:lnSpc>
            </a:pPr>
            <a:r>
              <a:rPr lang="en-US" altLang="ko-KR" sz="2200">
                <a:ea typeface="굴림" panose="020B0600000101010101" pitchFamily="50" charset="-127"/>
              </a:rPr>
              <a:t>association</a:t>
            </a:r>
          </a:p>
          <a:p>
            <a:pPr lvl="1">
              <a:lnSpc>
                <a:spcPct val="90000"/>
              </a:lnSpc>
            </a:pPr>
            <a:r>
              <a:rPr lang="en-US" altLang="ko-KR" sz="2200">
                <a:ea typeface="굴림" panose="020B0600000101010101" pitchFamily="50" charset="-127"/>
              </a:rPr>
              <a:t>disassociation</a:t>
            </a:r>
          </a:p>
          <a:p>
            <a:pPr lvl="1">
              <a:lnSpc>
                <a:spcPct val="90000"/>
              </a:lnSpc>
            </a:pPr>
            <a:r>
              <a:rPr lang="en-US" altLang="ko-KR" sz="2200">
                <a:ea typeface="굴림" panose="020B0600000101010101" pitchFamily="50" charset="-127"/>
              </a:rPr>
              <a:t>reassociation</a:t>
            </a:r>
          </a:p>
          <a:p>
            <a:pPr lvl="1">
              <a:lnSpc>
                <a:spcPct val="90000"/>
              </a:lnSpc>
            </a:pPr>
            <a:r>
              <a:rPr lang="en-US" altLang="ko-KR" sz="2200">
                <a:ea typeface="굴림" panose="020B0600000101010101" pitchFamily="50" charset="-127"/>
              </a:rPr>
              <a:t>distribution</a:t>
            </a:r>
          </a:p>
          <a:p>
            <a:pPr lvl="1">
              <a:lnSpc>
                <a:spcPct val="90000"/>
              </a:lnSpc>
            </a:pPr>
            <a:r>
              <a:rPr lang="en-US" altLang="ko-KR" sz="2200">
                <a:ea typeface="굴림" panose="020B0600000101010101" pitchFamily="50" charset="-127"/>
              </a:rPr>
              <a:t>Integration</a:t>
            </a:r>
          </a:p>
          <a:p>
            <a:pPr>
              <a:lnSpc>
                <a:spcPct val="90000"/>
              </a:lnSpc>
            </a:pPr>
            <a:endParaRPr lang="en-US" altLang="ko-KR" sz="2600">
              <a:ea typeface="굴림" panose="020B0600000101010101" pitchFamily="50" charset="-127"/>
            </a:endParaRPr>
          </a:p>
        </p:txBody>
      </p:sp>
    </p:spTree>
    <p:extLst>
      <p:ext uri="{BB962C8B-B14F-4D97-AF65-F5344CB8AC3E}">
        <p14:creationId xmlns:p14="http://schemas.microsoft.com/office/powerpoint/2010/main" val="31879134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5A43ACEA-F83A-4C12-8535-17D2A8258DC0}" type="slidenum">
              <a:rPr lang="en-US" altLang="ko-KR" sz="1200" i="0" smtClean="0">
                <a:latin typeface="Arial" panose="020B0604020202020204" pitchFamily="34" charset="0"/>
              </a:rPr>
              <a:pPr/>
              <a:t>15</a:t>
            </a:fld>
            <a:endParaRPr lang="en-US" altLang="ko-KR" sz="1200" i="0" smtClean="0">
              <a:latin typeface="Arial" panose="020B0604020202020204" pitchFamily="34" charset="0"/>
            </a:endParaRPr>
          </a:p>
        </p:txBody>
      </p:sp>
      <p:sp>
        <p:nvSpPr>
          <p:cNvPr id="31747"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15.6:  </a:t>
            </a:r>
            <a:r>
              <a:rPr lang="en-US" altLang="ko-KR" sz="2000">
                <a:latin typeface="Times-BoldItalic"/>
                <a:ea typeface="굴림" panose="020B0600000101010101" pitchFamily="50" charset="-127"/>
              </a:rPr>
              <a:t>Extended service set (ESS)</a:t>
            </a:r>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8062913"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wipe(up)">
                                      <p:cBhvr>
                                        <p:cTn id="7" dur="5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D7684FD3-EE4F-4B69-9DF8-1BD57B15E4AA}" type="slidenum">
              <a:rPr lang="en-US" altLang="ko-KR" sz="1200" i="0" smtClean="0">
                <a:latin typeface="Arial" panose="020B0604020202020204" pitchFamily="34" charset="0"/>
              </a:rPr>
              <a:pPr/>
              <a:t>16</a:t>
            </a:fld>
            <a:endParaRPr lang="en-US" altLang="ko-KR" sz="1200" i="0" smtClean="0">
              <a:latin typeface="Arial" panose="020B0604020202020204" pitchFamily="34" charset="0"/>
            </a:endParaRPr>
          </a:p>
        </p:txBody>
      </p:sp>
      <p:sp>
        <p:nvSpPr>
          <p:cNvPr id="33795"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33796"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33797"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33798"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33799"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33800"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33801"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8202" name="Text Box 9"/>
          <p:cNvSpPr txBox="1">
            <a:spLocks noChangeArrowheads="1"/>
          </p:cNvSpPr>
          <p:nvPr/>
        </p:nvSpPr>
        <p:spPr bwMode="auto">
          <a:xfrm>
            <a:off x="1106488" y="0"/>
            <a:ext cx="4362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15.2.2  MAC Sublayer</a:t>
            </a:r>
          </a:p>
        </p:txBody>
      </p:sp>
      <p:sp>
        <p:nvSpPr>
          <p:cNvPr id="33803"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IEEE 802.11 defines two MAC sublayers: the distributed coordination function (DCF) and point coordination function (PCF). Figure 15.6 shows the relationship between the two MAC sublayers, the LLC sublayer, and the physical layer. We discuss the physical layer implementations later in the chapter and will now concentrate on the MAC sublayer.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14BBD078-3578-47B0-B88B-6F01D7268157}" type="slidenum">
              <a:rPr lang="en-US" altLang="ko-KR" sz="1200" i="0" smtClean="0">
                <a:latin typeface="Arial" panose="020B0604020202020204" pitchFamily="34" charset="0"/>
              </a:rPr>
              <a:pPr/>
              <a:t>17</a:t>
            </a:fld>
            <a:endParaRPr lang="en-US" altLang="ko-KR" sz="1200" i="0" smtClean="0">
              <a:latin typeface="Arial" panose="020B0604020202020204" pitchFamily="34" charset="0"/>
            </a:endParaRPr>
          </a:p>
        </p:txBody>
      </p:sp>
      <p:sp>
        <p:nvSpPr>
          <p:cNvPr id="35843"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15.6:  </a:t>
            </a:r>
            <a:r>
              <a:rPr lang="en-US" altLang="ko-KR" sz="2000">
                <a:latin typeface="Times-BoldItalic"/>
                <a:ea typeface="굴림" panose="020B0600000101010101" pitchFamily="50" charset="-127"/>
              </a:rPr>
              <a:t>MAC layers in IEEE 802.11 standard</a:t>
            </a:r>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81200"/>
            <a:ext cx="8370888"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wipe(up)">
                                      <p:cBhvr>
                                        <p:cTn id="7" dur="375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2DA13E81-A20F-44D4-ADC6-E2DF3826D57C}" type="slidenum">
              <a:rPr lang="en-US" altLang="ko-KR" sz="1200" i="0" smtClean="0">
                <a:latin typeface="Arial" panose="020B0604020202020204" pitchFamily="34" charset="0"/>
              </a:rPr>
              <a:pPr/>
              <a:t>18</a:t>
            </a:fld>
            <a:endParaRPr lang="en-US" altLang="ko-KR" sz="1200" i="0" smtClean="0">
              <a:latin typeface="Arial" panose="020B0604020202020204" pitchFamily="34" charset="0"/>
            </a:endParaRPr>
          </a:p>
        </p:txBody>
      </p:sp>
      <p:sp>
        <p:nvSpPr>
          <p:cNvPr id="37891"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15.7:  </a:t>
            </a:r>
            <a:r>
              <a:rPr lang="en-US" altLang="ko-KR" sz="2000">
                <a:latin typeface="Times-BoldItalic"/>
                <a:ea typeface="굴림" panose="020B0600000101010101" pitchFamily="50" charset="-127"/>
              </a:rPr>
              <a:t>CSMA/CA and NAV</a:t>
            </a:r>
          </a:p>
        </p:txBody>
      </p:sp>
      <p:grpSp>
        <p:nvGrpSpPr>
          <p:cNvPr id="3" name="Group 2"/>
          <p:cNvGrpSpPr>
            <a:grpSpLocks/>
          </p:cNvGrpSpPr>
          <p:nvPr/>
        </p:nvGrpSpPr>
        <p:grpSpPr bwMode="auto">
          <a:xfrm>
            <a:off x="533400" y="985838"/>
            <a:ext cx="7235825" cy="5653087"/>
            <a:chOff x="533400" y="985413"/>
            <a:chExt cx="7235568" cy="5653155"/>
          </a:xfrm>
        </p:grpSpPr>
        <p:pic>
          <p:nvPicPr>
            <p:cNvPr id="379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85413"/>
              <a:ext cx="800848" cy="5653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0873" y="985413"/>
              <a:ext cx="1328390" cy="5653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8"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3761" y="1334373"/>
              <a:ext cx="737288" cy="530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9"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1680" y="1334373"/>
              <a:ext cx="737288" cy="530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3625" y="2390775"/>
            <a:ext cx="27463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3625" y="3152775"/>
            <a:ext cx="27463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3625" y="3973513"/>
            <a:ext cx="274637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25525" y="5362575"/>
            <a:ext cx="27400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38588" y="3152775"/>
            <a:ext cx="344487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62400" y="5362575"/>
            <a:ext cx="34385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a:grpSpLocks/>
          </p:cNvGrpSpPr>
          <p:nvPr/>
        </p:nvGrpSpPr>
        <p:grpSpPr bwMode="auto">
          <a:xfrm>
            <a:off x="5292725" y="3581400"/>
            <a:ext cx="2108200" cy="1781175"/>
            <a:chOff x="5292405" y="3124200"/>
            <a:chExt cx="2107919" cy="1371600"/>
          </a:xfrm>
        </p:grpSpPr>
        <p:pic>
          <p:nvPicPr>
            <p:cNvPr id="37904" name="Picture 16"/>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92405" y="3124200"/>
              <a:ext cx="2107919"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5" name="Picture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47300" y="3631650"/>
              <a:ext cx="634500" cy="3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90" name="Picture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4488" y="2057400"/>
            <a:ext cx="531812"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1"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25900" y="2819400"/>
            <a:ext cx="4921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4488" y="3632200"/>
            <a:ext cx="531812"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83038" y="5083175"/>
            <a:ext cx="4921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3077"/>
                                        </p:tgtEl>
                                        <p:attrNameLst>
                                          <p:attrName>style.visibility</p:attrName>
                                        </p:attrNameLst>
                                      </p:cBhvr>
                                      <p:to>
                                        <p:strVal val="visible"/>
                                      </p:to>
                                    </p:set>
                                    <p:animEffect transition="in" filter="wipe(left)">
                                      <p:cBhvr>
                                        <p:cTn id="11" dur="500"/>
                                        <p:tgtEl>
                                          <p:spTgt spid="307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37" fill="hold" nodeType="clickEffect">
                                  <p:stCondLst>
                                    <p:cond delay="0"/>
                                  </p:stCondLst>
                                  <p:childTnLst>
                                    <p:set>
                                      <p:cBhvr>
                                        <p:cTn id="15" dur="1" fill="hold">
                                          <p:stCondLst>
                                            <p:cond delay="0"/>
                                          </p:stCondLst>
                                        </p:cTn>
                                        <p:tgtEl>
                                          <p:spTgt spid="3078"/>
                                        </p:tgtEl>
                                        <p:attrNameLst>
                                          <p:attrName>style.visibility</p:attrName>
                                        </p:attrNameLst>
                                      </p:cBhvr>
                                      <p:to>
                                        <p:strVal val="visible"/>
                                      </p:to>
                                    </p:set>
                                    <p:animEffect transition="in" filter="barn(outVertical)">
                                      <p:cBhvr>
                                        <p:cTn id="16" dur="500"/>
                                        <p:tgtEl>
                                          <p:spTgt spid="3078"/>
                                        </p:tgtEl>
                                      </p:cBhvr>
                                    </p:animEffect>
                                  </p:childTnLst>
                                </p:cTn>
                              </p:par>
                              <p:par>
                                <p:cTn id="17" presetID="16" presetClass="entr" presetSubtype="37" fill="hold" nodeType="withEffect">
                                  <p:stCondLst>
                                    <p:cond delay="0"/>
                                  </p:stCondLst>
                                  <p:childTnLst>
                                    <p:set>
                                      <p:cBhvr>
                                        <p:cTn id="18" dur="1" fill="hold">
                                          <p:stCondLst>
                                            <p:cond delay="0"/>
                                          </p:stCondLst>
                                        </p:cTn>
                                        <p:tgtEl>
                                          <p:spTgt spid="3079"/>
                                        </p:tgtEl>
                                        <p:attrNameLst>
                                          <p:attrName>style.visibility</p:attrName>
                                        </p:attrNameLst>
                                      </p:cBhvr>
                                      <p:to>
                                        <p:strVal val="visible"/>
                                      </p:to>
                                    </p:set>
                                    <p:animEffect transition="in" filter="barn(outVertical)">
                                      <p:cBhvr>
                                        <p:cTn id="19" dur="500"/>
                                        <p:tgtEl>
                                          <p:spTgt spid="307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nodeType="clickEffect">
                                  <p:stCondLst>
                                    <p:cond delay="0"/>
                                  </p:stCondLst>
                                  <p:childTnLst>
                                    <p:set>
                                      <p:cBhvr>
                                        <p:cTn id="27" dur="1" fill="hold">
                                          <p:stCondLst>
                                            <p:cond delay="0"/>
                                          </p:stCondLst>
                                        </p:cTn>
                                        <p:tgtEl>
                                          <p:spTgt spid="3081"/>
                                        </p:tgtEl>
                                        <p:attrNameLst>
                                          <p:attrName>style.visibility</p:attrName>
                                        </p:attrNameLst>
                                      </p:cBhvr>
                                      <p:to>
                                        <p:strVal val="visible"/>
                                      </p:to>
                                    </p:set>
                                    <p:animEffect transition="in" filter="wipe(left)">
                                      <p:cBhvr>
                                        <p:cTn id="28" dur="500"/>
                                        <p:tgtEl>
                                          <p:spTgt spid="308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6" presetClass="entr" presetSubtype="37" fill="hold" nodeType="clickEffect">
                                  <p:stCondLst>
                                    <p:cond delay="0"/>
                                  </p:stCondLst>
                                  <p:childTnLst>
                                    <p:set>
                                      <p:cBhvr>
                                        <p:cTn id="32" dur="1" fill="hold">
                                          <p:stCondLst>
                                            <p:cond delay="0"/>
                                          </p:stCondLst>
                                        </p:cTn>
                                        <p:tgtEl>
                                          <p:spTgt spid="3082"/>
                                        </p:tgtEl>
                                        <p:attrNameLst>
                                          <p:attrName>style.visibility</p:attrName>
                                        </p:attrNameLst>
                                      </p:cBhvr>
                                      <p:to>
                                        <p:strVal val="visible"/>
                                      </p:to>
                                    </p:set>
                                    <p:animEffect transition="in" filter="barn(outVertical)">
                                      <p:cBhvr>
                                        <p:cTn id="33" dur="500"/>
                                        <p:tgtEl>
                                          <p:spTgt spid="3082"/>
                                        </p:tgtEl>
                                      </p:cBhvr>
                                    </p:animEffect>
                                  </p:childTnLst>
                                </p:cTn>
                              </p:par>
                              <p:par>
                                <p:cTn id="34" presetID="16" presetClass="entr" presetSubtype="37" fill="hold" nodeType="withEffect">
                                  <p:stCondLst>
                                    <p:cond delay="0"/>
                                  </p:stCondLst>
                                  <p:childTnLst>
                                    <p:set>
                                      <p:cBhvr>
                                        <p:cTn id="35" dur="1" fill="hold">
                                          <p:stCondLst>
                                            <p:cond delay="0"/>
                                          </p:stCondLst>
                                        </p:cTn>
                                        <p:tgtEl>
                                          <p:spTgt spid="3083"/>
                                        </p:tgtEl>
                                        <p:attrNameLst>
                                          <p:attrName>style.visibility</p:attrName>
                                        </p:attrNameLst>
                                      </p:cBhvr>
                                      <p:to>
                                        <p:strVal val="visible"/>
                                      </p:to>
                                    </p:set>
                                    <p:animEffect transition="in" filter="barn(outVertical)">
                                      <p:cBhvr>
                                        <p:cTn id="36" dur="500"/>
                                        <p:tgtEl>
                                          <p:spTgt spid="308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309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9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90EBF5C2-F805-4366-9FD9-4156300EF7D6}" type="slidenum">
              <a:rPr lang="en-US" altLang="ko-KR" sz="1200" i="0" smtClean="0">
                <a:latin typeface="Arial" panose="020B0604020202020204" pitchFamily="34" charset="0"/>
              </a:rPr>
              <a:pPr/>
              <a:t>19</a:t>
            </a:fld>
            <a:endParaRPr lang="en-US" altLang="ko-KR" sz="1200" i="0" smtClean="0">
              <a:latin typeface="Arial" panose="020B0604020202020204" pitchFamily="34" charset="0"/>
            </a:endParaRPr>
          </a:p>
        </p:txBody>
      </p:sp>
      <p:sp>
        <p:nvSpPr>
          <p:cNvPr id="39939"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15.8:  </a:t>
            </a:r>
            <a:r>
              <a:rPr lang="en-US" altLang="ko-KR" sz="2000">
                <a:latin typeface="Times-BoldItalic"/>
                <a:ea typeface="굴림" panose="020B0600000101010101" pitchFamily="50" charset="-127"/>
              </a:rPr>
              <a:t>Example of repetition interval</a:t>
            </a:r>
          </a:p>
        </p:txBody>
      </p: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438" y="1208088"/>
            <a:ext cx="8513762" cy="419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wipe(left)">
                                      <p:cBhvr>
                                        <p:cTn id="7" dur="20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ltLang="ko-KR">
                <a:ea typeface="굴림" panose="020B0600000101010101" pitchFamily="50" charset="-127"/>
              </a:rPr>
              <a:t>DCF Operation</a:t>
            </a:r>
          </a:p>
        </p:txBody>
      </p:sp>
      <p:pic>
        <p:nvPicPr>
          <p:cNvPr id="152581" name="Picture 5" descr="80211DCF"/>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28600" y="1716088"/>
            <a:ext cx="8610600" cy="4279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2733468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p:cNvSpPr>
            <a:spLocks noGrp="1"/>
          </p:cNvSpPr>
          <p:nvPr>
            <p:ph type="sldNum" sz="quarter" idx="4294967295"/>
          </p:nvPr>
        </p:nvSpPr>
        <p:spPr>
          <a:xfrm>
            <a:off x="8162925" y="6400800"/>
            <a:ext cx="67627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ea typeface="ＭＳ Ｐゴシック" panose="020B0600070205080204" pitchFamily="34" charset="-128"/>
              </a:defRPr>
            </a:lvl1pPr>
            <a:lvl2pPr marL="37931725" indent="-37474525">
              <a:defRPr sz="2400">
                <a:solidFill>
                  <a:schemeClr val="tx1"/>
                </a:solidFill>
                <a:latin typeface="Comic Sans MS" panose="030F0702030302020204" pitchFamily="66" charset="0"/>
                <a:ea typeface="ＭＳ Ｐゴシック" panose="020B0600070205080204" pitchFamily="34" charset="-128"/>
              </a:defRPr>
            </a:lvl2pPr>
            <a:lvl3pPr>
              <a:defRPr sz="2400">
                <a:solidFill>
                  <a:schemeClr val="tx1"/>
                </a:solidFill>
                <a:latin typeface="Comic Sans MS" panose="030F0702030302020204" pitchFamily="66" charset="0"/>
                <a:ea typeface="ＭＳ Ｐゴシック" panose="020B0600070205080204" pitchFamily="34" charset="-128"/>
              </a:defRPr>
            </a:lvl3pPr>
            <a:lvl4pPr>
              <a:defRPr sz="2400">
                <a:solidFill>
                  <a:schemeClr val="tx1"/>
                </a:solidFill>
                <a:latin typeface="Comic Sans MS" panose="030F0702030302020204" pitchFamily="66" charset="0"/>
                <a:ea typeface="ＭＳ Ｐゴシック" panose="020B0600070205080204" pitchFamily="34" charset="-128"/>
              </a:defRPr>
            </a:lvl4pPr>
            <a:lvl5pPr>
              <a:defRPr sz="2400">
                <a:solidFill>
                  <a:schemeClr val="tx1"/>
                </a:solidFill>
                <a:latin typeface="Comic Sans MS" panose="030F0702030302020204" pitchFamily="66"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9pPr>
          </a:lstStyle>
          <a:p>
            <a:fld id="{E4EFE30F-19B8-4959-8787-DE4B26BFB279}" type="slidenum">
              <a:rPr lang="en-US" altLang="ko-KR" sz="1400"/>
              <a:pPr/>
              <a:t>21</a:t>
            </a:fld>
            <a:endParaRPr lang="en-US" altLang="ko-KR" sz="1400"/>
          </a:p>
        </p:txBody>
      </p:sp>
      <p:sp>
        <p:nvSpPr>
          <p:cNvPr id="70659" name="Rectangle 2"/>
          <p:cNvSpPr>
            <a:spLocks noGrp="1" noChangeArrowheads="1"/>
          </p:cNvSpPr>
          <p:nvPr>
            <p:ph type="title"/>
          </p:nvPr>
        </p:nvSpPr>
        <p:spPr/>
        <p:txBody>
          <a:bodyPr/>
          <a:lstStyle/>
          <a:p>
            <a:r>
              <a:rPr lang="en-US" altLang="ko-KR" smtClean="0">
                <a:ea typeface="ＭＳ Ｐゴシック" panose="020B0600070205080204" pitchFamily="34" charset="-128"/>
              </a:rPr>
              <a:t>802.11 Steps</a:t>
            </a:r>
          </a:p>
        </p:txBody>
      </p:sp>
      <p:sp>
        <p:nvSpPr>
          <p:cNvPr id="70660" name="Rectangle 3"/>
          <p:cNvSpPr>
            <a:spLocks noGrp="1" noChangeArrowheads="1"/>
          </p:cNvSpPr>
          <p:nvPr>
            <p:ph type="body" idx="1"/>
          </p:nvPr>
        </p:nvSpPr>
        <p:spPr>
          <a:xfrm>
            <a:off x="509588" y="1295400"/>
            <a:ext cx="8356600" cy="5280025"/>
          </a:xfrm>
        </p:spPr>
        <p:txBody>
          <a:bodyPr/>
          <a:lstStyle/>
          <a:p>
            <a:r>
              <a:rPr lang="en-US" altLang="ko-KR" sz="2400" smtClean="0">
                <a:ea typeface="ＭＳ Ｐゴシック" panose="020B0600070205080204" pitchFamily="34" charset="-128"/>
              </a:rPr>
              <a:t>All backlogged nodes choose a random number</a:t>
            </a:r>
          </a:p>
          <a:p>
            <a:pPr lvl="1"/>
            <a:r>
              <a:rPr lang="en-US" altLang="ko-KR" sz="2000" smtClean="0">
                <a:ea typeface="ＭＳ Ｐゴシック" panose="020B0600070205080204" pitchFamily="34" charset="-128"/>
              </a:rPr>
              <a:t>R = rand (0, CW_min)</a:t>
            </a:r>
          </a:p>
          <a:p>
            <a:pPr lvl="1"/>
            <a:endParaRPr lang="en-US" altLang="ko-KR" sz="2000" smtClean="0">
              <a:ea typeface="ＭＳ Ｐゴシック" panose="020B0600070205080204" pitchFamily="34" charset="-128"/>
            </a:endParaRPr>
          </a:p>
          <a:p>
            <a:r>
              <a:rPr lang="en-US" altLang="ko-KR" sz="2400" smtClean="0">
                <a:ea typeface="ＭＳ Ｐゴシック" panose="020B0600070205080204" pitchFamily="34" charset="-128"/>
              </a:rPr>
              <a:t>Each node counts down R</a:t>
            </a:r>
          </a:p>
          <a:p>
            <a:pPr lvl="1"/>
            <a:r>
              <a:rPr lang="en-US" altLang="ko-KR" sz="2000" smtClean="0">
                <a:ea typeface="ＭＳ Ｐゴシック" panose="020B0600070205080204" pitchFamily="34" charset="-128"/>
              </a:rPr>
              <a:t>Continue carrier sensing while counting down</a:t>
            </a:r>
          </a:p>
          <a:p>
            <a:pPr lvl="1"/>
            <a:r>
              <a:rPr lang="en-US" altLang="ko-KR" sz="2000" smtClean="0">
                <a:ea typeface="ＭＳ Ｐゴシック" panose="020B0600070205080204" pitchFamily="34" charset="-128"/>
              </a:rPr>
              <a:t>Once carrier busy, freeze countdown</a:t>
            </a:r>
          </a:p>
          <a:p>
            <a:pPr lvl="1"/>
            <a:endParaRPr lang="en-US" altLang="ko-KR" sz="2000" smtClean="0">
              <a:ea typeface="ＭＳ Ｐゴシック" panose="020B0600070205080204" pitchFamily="34" charset="-128"/>
            </a:endParaRPr>
          </a:p>
          <a:p>
            <a:r>
              <a:rPr lang="en-US" altLang="ko-KR" sz="2400" smtClean="0">
                <a:ea typeface="ＭＳ Ｐゴシック" panose="020B0600070205080204" pitchFamily="34" charset="-128"/>
              </a:rPr>
              <a:t>Whoever reaches ZERO transmits RTS</a:t>
            </a:r>
          </a:p>
          <a:p>
            <a:pPr lvl="1"/>
            <a:r>
              <a:rPr lang="en-US" altLang="ko-KR" sz="2000" smtClean="0">
                <a:ea typeface="ＭＳ Ｐゴシック" panose="020B0600070205080204" pitchFamily="34" charset="-128"/>
              </a:rPr>
              <a:t>Neighbors freeze countdown, decode RTS</a:t>
            </a:r>
          </a:p>
          <a:p>
            <a:pPr lvl="1"/>
            <a:r>
              <a:rPr lang="en-US" altLang="ko-KR" sz="2000" smtClean="0">
                <a:ea typeface="ＭＳ Ｐゴシック" panose="020B0600070205080204" pitchFamily="34" charset="-128"/>
              </a:rPr>
              <a:t>RTS contains (CTS + DATA + ACK) duration = T_comm</a:t>
            </a:r>
          </a:p>
          <a:p>
            <a:pPr lvl="1"/>
            <a:r>
              <a:rPr lang="en-US" altLang="ko-KR" sz="2000" smtClean="0">
                <a:ea typeface="ＭＳ Ｐゴシック" panose="020B0600070205080204" pitchFamily="34" charset="-128"/>
              </a:rPr>
              <a:t>Neighbors set NAV = T_comm</a:t>
            </a:r>
          </a:p>
          <a:p>
            <a:pPr lvl="2"/>
            <a:r>
              <a:rPr lang="en-US" altLang="ko-KR" sz="1800" smtClean="0">
                <a:ea typeface="ＭＳ Ｐゴシック" panose="020B0600070205080204" pitchFamily="34" charset="-128"/>
              </a:rPr>
              <a:t>Remains silent for NAV time</a:t>
            </a:r>
          </a:p>
        </p:txBody>
      </p:sp>
    </p:spTree>
    <p:extLst>
      <p:ext uri="{BB962C8B-B14F-4D97-AF65-F5344CB8AC3E}">
        <p14:creationId xmlns:p14="http://schemas.microsoft.com/office/powerpoint/2010/main" val="38220416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p:cNvSpPr>
            <a:spLocks noGrp="1"/>
          </p:cNvSpPr>
          <p:nvPr>
            <p:ph type="sldNum" sz="quarter" idx="4294967295"/>
          </p:nvPr>
        </p:nvSpPr>
        <p:spPr>
          <a:xfrm>
            <a:off x="8162925" y="6400800"/>
            <a:ext cx="67627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ea typeface="ＭＳ Ｐゴシック" panose="020B0600070205080204" pitchFamily="34" charset="-128"/>
              </a:defRPr>
            </a:lvl1pPr>
            <a:lvl2pPr marL="37931725" indent="-37474525">
              <a:defRPr sz="2400">
                <a:solidFill>
                  <a:schemeClr val="tx1"/>
                </a:solidFill>
                <a:latin typeface="Comic Sans MS" panose="030F0702030302020204" pitchFamily="66" charset="0"/>
                <a:ea typeface="ＭＳ Ｐゴシック" panose="020B0600070205080204" pitchFamily="34" charset="-128"/>
              </a:defRPr>
            </a:lvl2pPr>
            <a:lvl3pPr>
              <a:defRPr sz="2400">
                <a:solidFill>
                  <a:schemeClr val="tx1"/>
                </a:solidFill>
                <a:latin typeface="Comic Sans MS" panose="030F0702030302020204" pitchFamily="66" charset="0"/>
                <a:ea typeface="ＭＳ Ｐゴシック" panose="020B0600070205080204" pitchFamily="34" charset="-128"/>
              </a:defRPr>
            </a:lvl3pPr>
            <a:lvl4pPr>
              <a:defRPr sz="2400">
                <a:solidFill>
                  <a:schemeClr val="tx1"/>
                </a:solidFill>
                <a:latin typeface="Comic Sans MS" panose="030F0702030302020204" pitchFamily="66" charset="0"/>
                <a:ea typeface="ＭＳ Ｐゴシック" panose="020B0600070205080204" pitchFamily="34" charset="-128"/>
              </a:defRPr>
            </a:lvl4pPr>
            <a:lvl5pPr>
              <a:defRPr sz="2400">
                <a:solidFill>
                  <a:schemeClr val="tx1"/>
                </a:solidFill>
                <a:latin typeface="Comic Sans MS" panose="030F0702030302020204" pitchFamily="66"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omic Sans MS" panose="030F0702030302020204" pitchFamily="66" charset="0"/>
                <a:ea typeface="ＭＳ Ｐゴシック" panose="020B0600070205080204" pitchFamily="34" charset="-128"/>
              </a:defRPr>
            </a:lvl9pPr>
          </a:lstStyle>
          <a:p>
            <a:fld id="{348A7CA6-0D5A-4D89-8837-388B8757FB71}" type="slidenum">
              <a:rPr lang="en-US" altLang="ko-KR" sz="1400"/>
              <a:pPr/>
              <a:t>22</a:t>
            </a:fld>
            <a:endParaRPr lang="en-US" altLang="ko-KR" sz="1400"/>
          </a:p>
        </p:txBody>
      </p:sp>
      <p:sp>
        <p:nvSpPr>
          <p:cNvPr id="72707" name="Rectangle 2"/>
          <p:cNvSpPr>
            <a:spLocks noGrp="1" noChangeArrowheads="1"/>
          </p:cNvSpPr>
          <p:nvPr>
            <p:ph type="title"/>
          </p:nvPr>
        </p:nvSpPr>
        <p:spPr/>
        <p:txBody>
          <a:bodyPr/>
          <a:lstStyle/>
          <a:p>
            <a:r>
              <a:rPr lang="en-US" altLang="ko-KR" smtClean="0">
                <a:ea typeface="ＭＳ Ｐゴシック" panose="020B0600070205080204" pitchFamily="34" charset="-128"/>
              </a:rPr>
              <a:t>802.11 Steps</a:t>
            </a:r>
          </a:p>
        </p:txBody>
      </p:sp>
      <p:sp>
        <p:nvSpPr>
          <p:cNvPr id="72708" name="Rectangle 3"/>
          <p:cNvSpPr>
            <a:spLocks noGrp="1" noChangeArrowheads="1"/>
          </p:cNvSpPr>
          <p:nvPr>
            <p:ph type="body" idx="1"/>
          </p:nvPr>
        </p:nvSpPr>
        <p:spPr>
          <a:xfrm>
            <a:off x="533400" y="1260475"/>
            <a:ext cx="8277225" cy="5381625"/>
          </a:xfrm>
        </p:spPr>
        <p:txBody>
          <a:bodyPr/>
          <a:lstStyle/>
          <a:p>
            <a:r>
              <a:rPr lang="en-US" altLang="ko-KR" sz="2400" smtClean="0">
                <a:ea typeface="ＭＳ Ｐゴシック" panose="020B0600070205080204" pitchFamily="34" charset="-128"/>
              </a:rPr>
              <a:t>Receiver replies with CTS</a:t>
            </a:r>
          </a:p>
          <a:p>
            <a:pPr lvl="1"/>
            <a:r>
              <a:rPr lang="en-US" altLang="ko-KR" sz="2000" smtClean="0">
                <a:ea typeface="ＭＳ Ｐゴシック" panose="020B0600070205080204" pitchFamily="34" charset="-128"/>
              </a:rPr>
              <a:t>Also contains (DATA + ACK) duration.</a:t>
            </a:r>
          </a:p>
          <a:p>
            <a:pPr lvl="1"/>
            <a:r>
              <a:rPr lang="en-US" altLang="ko-KR" sz="2000" smtClean="0">
                <a:ea typeface="ＭＳ Ｐゴシック" panose="020B0600070205080204" pitchFamily="34" charset="-128"/>
              </a:rPr>
              <a:t>Neighbors update NAV again</a:t>
            </a:r>
          </a:p>
          <a:p>
            <a:pPr lvl="1"/>
            <a:endParaRPr lang="en-US" altLang="ko-KR" sz="2000" smtClean="0">
              <a:ea typeface="ＭＳ Ｐゴシック" panose="020B0600070205080204" pitchFamily="34" charset="-128"/>
            </a:endParaRPr>
          </a:p>
          <a:p>
            <a:r>
              <a:rPr lang="en-US" altLang="ko-KR" sz="2400" smtClean="0">
                <a:ea typeface="ＭＳ Ｐゴシック" panose="020B0600070205080204" pitchFamily="34" charset="-128"/>
              </a:rPr>
              <a:t>Tx sends DATA, Rx acknowledges with ACK</a:t>
            </a:r>
          </a:p>
          <a:p>
            <a:pPr lvl="1"/>
            <a:r>
              <a:rPr lang="en-US" altLang="ko-KR" sz="2000" smtClean="0">
                <a:ea typeface="ＭＳ Ｐゴシック" panose="020B0600070205080204" pitchFamily="34" charset="-128"/>
              </a:rPr>
              <a:t>After ACK, everyone initiates remaining countdown</a:t>
            </a:r>
          </a:p>
          <a:p>
            <a:pPr lvl="1"/>
            <a:r>
              <a:rPr lang="en-US" altLang="ko-KR" sz="2000" smtClean="0">
                <a:ea typeface="ＭＳ Ｐゴシック" panose="020B0600070205080204" pitchFamily="34" charset="-128"/>
              </a:rPr>
              <a:t>Tx chooses new R = rand (0, CW_min)</a:t>
            </a:r>
          </a:p>
          <a:p>
            <a:pPr lvl="1"/>
            <a:endParaRPr lang="en-US" altLang="ko-KR" sz="2000" smtClean="0">
              <a:ea typeface="ＭＳ Ｐゴシック" panose="020B0600070205080204" pitchFamily="34" charset="-128"/>
            </a:endParaRPr>
          </a:p>
          <a:p>
            <a:r>
              <a:rPr lang="en-US" altLang="ko-KR" sz="2400" smtClean="0">
                <a:ea typeface="ＭＳ Ｐゴシック" panose="020B0600070205080204" pitchFamily="34" charset="-128"/>
              </a:rPr>
              <a:t>If RTS or DATA collides (i.e., no CTS/ACK returns)</a:t>
            </a:r>
          </a:p>
          <a:p>
            <a:pPr lvl="1"/>
            <a:r>
              <a:rPr lang="en-US" altLang="ko-KR" sz="2000" smtClean="0">
                <a:ea typeface="ＭＳ Ｐゴシック" panose="020B0600070205080204" pitchFamily="34" charset="-128"/>
              </a:rPr>
              <a:t>Indicates collision</a:t>
            </a:r>
          </a:p>
          <a:p>
            <a:pPr lvl="1"/>
            <a:r>
              <a:rPr lang="en-US" altLang="ko-KR" sz="2000" smtClean="0">
                <a:ea typeface="ＭＳ Ｐゴシック" panose="020B0600070205080204" pitchFamily="34" charset="-128"/>
              </a:rPr>
              <a:t>RTS chooses new random no. R1 = rand (0, 2*CW_min)</a:t>
            </a:r>
          </a:p>
          <a:p>
            <a:pPr lvl="1"/>
            <a:r>
              <a:rPr lang="en-US" altLang="ko-KR" sz="2000" smtClean="0">
                <a:ea typeface="ＭＳ Ｐゴシック" panose="020B0600070205080204" pitchFamily="34" charset="-128"/>
              </a:rPr>
              <a:t>Note </a:t>
            </a:r>
            <a:r>
              <a:rPr lang="en-US" altLang="ko-KR" sz="2000" smtClean="0">
                <a:solidFill>
                  <a:srgbClr val="CC0000"/>
                </a:solidFill>
                <a:ea typeface="ＭＳ Ｐゴシック" panose="020B0600070205080204" pitchFamily="34" charset="-128"/>
              </a:rPr>
              <a:t>Exponential Backoff </a:t>
            </a:r>
            <a:r>
              <a:rPr lang="en-US" altLang="ko-KR" sz="2000" smtClean="0">
                <a:ea typeface="ＭＳ Ｐゴシック" panose="020B0600070205080204" pitchFamily="34" charset="-128"/>
              </a:rPr>
              <a:t>Ri = rand (0, 2^i * CW_min)</a:t>
            </a:r>
          </a:p>
          <a:p>
            <a:pPr lvl="1"/>
            <a:r>
              <a:rPr lang="en-US" altLang="ko-KR" sz="2000" smtClean="0">
                <a:ea typeface="ＭＳ Ｐゴシック" panose="020B0600070205080204" pitchFamily="34" charset="-128"/>
              </a:rPr>
              <a:t>Once successful transmission, reset to rand(0, CW_min)</a:t>
            </a:r>
          </a:p>
          <a:p>
            <a:pPr lvl="1">
              <a:buFont typeface="Wingdings" panose="05000000000000000000" pitchFamily="2" charset="2"/>
              <a:buNone/>
            </a:pPr>
            <a:endParaRPr lang="en-US" altLang="ko-KR" sz="2000" smtClean="0">
              <a:ea typeface="ＭＳ Ｐゴシック" panose="020B0600070205080204" pitchFamily="34" charset="-128"/>
            </a:endParaRPr>
          </a:p>
        </p:txBody>
      </p:sp>
    </p:spTree>
    <p:extLst>
      <p:ext uri="{BB962C8B-B14F-4D97-AF65-F5344CB8AC3E}">
        <p14:creationId xmlns:p14="http://schemas.microsoft.com/office/powerpoint/2010/main" val="27042958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CE85AC75-5755-4D0B-A7A0-55B96FA640DD}" type="slidenum">
              <a:rPr lang="en-US" altLang="ko-KR" sz="1200" i="0" smtClean="0">
                <a:latin typeface="Arial" panose="020B0604020202020204" pitchFamily="34" charset="0"/>
              </a:rPr>
              <a:pPr/>
              <a:t>23</a:t>
            </a:fld>
            <a:endParaRPr lang="en-US" altLang="ko-KR" sz="1200" i="0" smtClean="0">
              <a:latin typeface="Arial" panose="020B0604020202020204" pitchFamily="34" charset="0"/>
            </a:endParaRPr>
          </a:p>
        </p:txBody>
      </p:sp>
      <p:sp>
        <p:nvSpPr>
          <p:cNvPr id="41987"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15.9:  </a:t>
            </a:r>
            <a:r>
              <a:rPr lang="en-US" altLang="ko-KR" sz="2000">
                <a:latin typeface="Times-BoldItalic"/>
                <a:ea typeface="굴림" panose="020B0600000101010101" pitchFamily="50" charset="-127"/>
              </a:rPr>
              <a:t>Frame format</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524000"/>
            <a:ext cx="82708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286000"/>
            <a:ext cx="7088188"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525" y="3352800"/>
            <a:ext cx="71278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wipe(up)">
                                      <p:cBhvr>
                                        <p:cTn id="11" dur="1500"/>
                                        <p:tgtEl>
                                          <p:spTgt spid="409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100"/>
                                        </p:tgtEl>
                                        <p:attrNameLst>
                                          <p:attrName>style.visibility</p:attrName>
                                        </p:attrNameLst>
                                      </p:cBhvr>
                                      <p:to>
                                        <p:strVal val="visible"/>
                                      </p:to>
                                    </p:set>
                                    <p:animEffect transition="in" filter="wipe(left)">
                                      <p:cBhvr>
                                        <p:cTn id="16"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fontAlgn="auto">
              <a:spcBef>
                <a:spcPts val="0"/>
              </a:spcBef>
              <a:spcAft>
                <a:spcPts val="0"/>
              </a:spcAft>
              <a:defRPr/>
            </a:pPr>
            <a:r>
              <a:rPr lang="en-US" sz="2400" i="0" kern="0" dirty="0">
                <a:solidFill>
                  <a:srgbClr val="FF0000"/>
                </a:solidFill>
                <a:latin typeface="Times-BoldItalic"/>
              </a:rPr>
              <a:t>Table 15.1</a:t>
            </a:r>
            <a:r>
              <a:rPr lang="en-US" sz="2000" b="0" i="0" kern="0" dirty="0">
                <a:solidFill>
                  <a:srgbClr val="FF0000"/>
                </a:solidFill>
                <a:latin typeface="Times-BoldItalic"/>
              </a:rPr>
              <a:t>:  </a:t>
            </a:r>
            <a:r>
              <a:rPr lang="en-US" sz="2000" i="0" kern="0" dirty="0">
                <a:solidFill>
                  <a:srgbClr val="002060"/>
                </a:solidFill>
                <a:latin typeface="Times-BoldItalic"/>
              </a:rPr>
              <a:t>Subfields in FC field</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grpSp>
      <p:grpSp>
        <p:nvGrpSpPr>
          <p:cNvPr id="44036" name="Group 4"/>
          <p:cNvGrpSpPr>
            <a:grpSpLocks/>
          </p:cNvGrpSpPr>
          <p:nvPr/>
        </p:nvGrpSpPr>
        <p:grpSpPr bwMode="auto">
          <a:xfrm>
            <a:off x="381000" y="1524000"/>
            <a:ext cx="8048625" cy="3840163"/>
            <a:chOff x="381000" y="1524000"/>
            <a:chExt cx="8048426" cy="3840480"/>
          </a:xfrm>
        </p:grpSpPr>
        <p:pic>
          <p:nvPicPr>
            <p:cNvPr id="440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524000"/>
              <a:ext cx="8048426" cy="384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Rectangle 2"/>
            <p:cNvSpPr>
              <a:spLocks noChangeArrowheads="1"/>
            </p:cNvSpPr>
            <p:nvPr/>
          </p:nvSpPr>
          <p:spPr bwMode="auto">
            <a:xfrm>
              <a:off x="381000" y="1524000"/>
              <a:ext cx="7955280" cy="376428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ea typeface="굴림" panose="020B0600000101010101" pitchFamily="50" charset="-127"/>
              </a:endParaRPr>
            </a:p>
          </p:txBody>
        </p:sp>
      </p:grpSp>
      <p:sp>
        <p:nvSpPr>
          <p:cNvPr id="4403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15.</a:t>
            </a:r>
            <a:fld id="{A69FE4CD-A4B1-49AC-9580-2D8781ECCB14}" type="slidenum">
              <a:rPr lang="en-US" altLang="ko-KR" sz="1200" i="0">
                <a:latin typeface="Arial" panose="020B0604020202020204" pitchFamily="34" charset="0"/>
                <a:ea typeface="굴림" panose="020B0600000101010101" pitchFamily="50" charset="-127"/>
              </a:rPr>
              <a:pPr eaLnBrk="1" hangingPunct="1"/>
              <a:t>24</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4419600" y="122238"/>
            <a:ext cx="3581400" cy="1020762"/>
          </a:xfrm>
        </p:spPr>
        <p:txBody>
          <a:bodyPr/>
          <a:lstStyle/>
          <a:p>
            <a:r>
              <a:rPr lang="en-US" altLang="ko-KR">
                <a:ea typeface="굴림" panose="020B0600000101010101" pitchFamily="50" charset="-127"/>
              </a:rPr>
              <a:t>Frame Types</a:t>
            </a:r>
          </a:p>
        </p:txBody>
      </p:sp>
      <p:sp>
        <p:nvSpPr>
          <p:cNvPr id="154627" name="Rectangle 3"/>
          <p:cNvSpPr>
            <a:spLocks noGrp="1" noChangeArrowheads="1"/>
          </p:cNvSpPr>
          <p:nvPr>
            <p:ph type="body" sz="half" idx="1"/>
          </p:nvPr>
        </p:nvSpPr>
        <p:spPr>
          <a:xfrm>
            <a:off x="304800" y="3733800"/>
            <a:ext cx="1905000" cy="2854325"/>
          </a:xfrm>
          <a:solidFill>
            <a:srgbClr val="FFFF00"/>
          </a:solidFill>
        </p:spPr>
        <p:txBody>
          <a:bodyPr/>
          <a:lstStyle/>
          <a:p>
            <a:pPr>
              <a:lnSpc>
                <a:spcPct val="90000"/>
              </a:lnSpc>
            </a:pPr>
            <a:r>
              <a:rPr lang="en-US" altLang="ko-KR" sz="1400" dirty="0">
                <a:ea typeface="굴림" panose="020B0600000101010101" pitchFamily="50" charset="-127"/>
              </a:rPr>
              <a:t>Protocol Version</a:t>
            </a:r>
          </a:p>
          <a:p>
            <a:pPr>
              <a:lnSpc>
                <a:spcPct val="90000"/>
              </a:lnSpc>
            </a:pPr>
            <a:r>
              <a:rPr lang="en-US" altLang="ko-KR" sz="1400" dirty="0">
                <a:ea typeface="굴림" panose="020B0600000101010101" pitchFamily="50" charset="-127"/>
              </a:rPr>
              <a:t>Frame Type and Sub Type</a:t>
            </a:r>
          </a:p>
          <a:p>
            <a:pPr>
              <a:lnSpc>
                <a:spcPct val="90000"/>
              </a:lnSpc>
            </a:pPr>
            <a:r>
              <a:rPr lang="en-US" altLang="ko-KR" sz="1400" dirty="0">
                <a:ea typeface="굴림" panose="020B0600000101010101" pitchFamily="50" charset="-127"/>
              </a:rPr>
              <a:t>To DS and From DS</a:t>
            </a:r>
          </a:p>
          <a:p>
            <a:pPr>
              <a:lnSpc>
                <a:spcPct val="90000"/>
              </a:lnSpc>
            </a:pPr>
            <a:r>
              <a:rPr lang="en-US" altLang="ko-KR" sz="1400" dirty="0">
                <a:ea typeface="굴림" panose="020B0600000101010101" pitchFamily="50" charset="-127"/>
              </a:rPr>
              <a:t>More Fragments </a:t>
            </a:r>
          </a:p>
          <a:p>
            <a:pPr>
              <a:lnSpc>
                <a:spcPct val="90000"/>
              </a:lnSpc>
            </a:pPr>
            <a:r>
              <a:rPr lang="en-US" altLang="ko-KR" sz="1400" dirty="0">
                <a:ea typeface="굴림" panose="020B0600000101010101" pitchFamily="50" charset="-127"/>
              </a:rPr>
              <a:t>Retry </a:t>
            </a:r>
          </a:p>
          <a:p>
            <a:pPr>
              <a:lnSpc>
                <a:spcPct val="90000"/>
              </a:lnSpc>
            </a:pPr>
            <a:r>
              <a:rPr lang="en-US" altLang="ko-KR" sz="1400" dirty="0">
                <a:ea typeface="굴림" panose="020B0600000101010101" pitchFamily="50" charset="-127"/>
              </a:rPr>
              <a:t>Power Management </a:t>
            </a:r>
          </a:p>
          <a:p>
            <a:pPr>
              <a:lnSpc>
                <a:spcPct val="90000"/>
              </a:lnSpc>
            </a:pPr>
            <a:r>
              <a:rPr lang="en-US" altLang="ko-KR" sz="1400" dirty="0">
                <a:ea typeface="굴림" panose="020B0600000101010101" pitchFamily="50" charset="-127"/>
              </a:rPr>
              <a:t>More Data </a:t>
            </a:r>
          </a:p>
          <a:p>
            <a:pPr>
              <a:lnSpc>
                <a:spcPct val="90000"/>
              </a:lnSpc>
            </a:pPr>
            <a:r>
              <a:rPr lang="en-US" altLang="ko-KR" sz="1400" dirty="0">
                <a:ea typeface="굴림" panose="020B0600000101010101" pitchFamily="50" charset="-127"/>
              </a:rPr>
              <a:t>WEP</a:t>
            </a:r>
          </a:p>
          <a:p>
            <a:pPr>
              <a:lnSpc>
                <a:spcPct val="90000"/>
              </a:lnSpc>
            </a:pPr>
            <a:r>
              <a:rPr lang="en-US" altLang="ko-KR" sz="1400" dirty="0">
                <a:ea typeface="굴림" panose="020B0600000101010101" pitchFamily="50" charset="-127"/>
              </a:rPr>
              <a:t>Order </a:t>
            </a:r>
          </a:p>
          <a:p>
            <a:pPr>
              <a:lnSpc>
                <a:spcPct val="90000"/>
              </a:lnSpc>
            </a:pPr>
            <a:endParaRPr lang="en-US" altLang="ko-KR" sz="2600" dirty="0">
              <a:ea typeface="굴림" panose="020B0600000101010101" pitchFamily="50" charset="-127"/>
            </a:endParaRPr>
          </a:p>
        </p:txBody>
      </p:sp>
      <p:sp>
        <p:nvSpPr>
          <p:cNvPr id="154630" name="Rectangle 6"/>
          <p:cNvSpPr>
            <a:spLocks noChangeArrowheads="1"/>
          </p:cNvSpPr>
          <p:nvPr/>
        </p:nvSpPr>
        <p:spPr bwMode="auto">
          <a:xfrm>
            <a:off x="228600" y="2590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a:ea typeface="굴림" panose="020B0600000101010101" pitchFamily="50" charset="-127"/>
              </a:rPr>
              <a:t>FC</a:t>
            </a:r>
          </a:p>
        </p:txBody>
      </p:sp>
      <p:sp>
        <p:nvSpPr>
          <p:cNvPr id="154631" name="Rectangle 7"/>
          <p:cNvSpPr>
            <a:spLocks noChangeArrowheads="1"/>
          </p:cNvSpPr>
          <p:nvPr/>
        </p:nvSpPr>
        <p:spPr bwMode="auto">
          <a:xfrm>
            <a:off x="1143000" y="2590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a:ea typeface="굴림" panose="020B0600000101010101" pitchFamily="50" charset="-127"/>
              </a:rPr>
              <a:t>Duration</a:t>
            </a:r>
          </a:p>
          <a:p>
            <a:pPr algn="ctr"/>
            <a:r>
              <a:rPr lang="en-US" altLang="ko-KR" sz="1600">
                <a:ea typeface="굴림" panose="020B0600000101010101" pitchFamily="50" charset="-127"/>
              </a:rPr>
              <a:t>/ID</a:t>
            </a:r>
          </a:p>
        </p:txBody>
      </p:sp>
      <p:sp>
        <p:nvSpPr>
          <p:cNvPr id="154632" name="Rectangle 8"/>
          <p:cNvSpPr>
            <a:spLocks noChangeArrowheads="1"/>
          </p:cNvSpPr>
          <p:nvPr/>
        </p:nvSpPr>
        <p:spPr bwMode="auto">
          <a:xfrm>
            <a:off x="2057400" y="2590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ko-KR" sz="1600">
                <a:ea typeface="굴림" panose="020B0600000101010101" pitchFamily="50" charset="-127"/>
              </a:rPr>
              <a:t>Address </a:t>
            </a:r>
          </a:p>
          <a:p>
            <a:pPr algn="ctr"/>
            <a:r>
              <a:rPr lang="en-US" altLang="ko-KR" sz="1600">
                <a:ea typeface="굴림" panose="020B0600000101010101" pitchFamily="50" charset="-127"/>
              </a:rPr>
              <a:t>1</a:t>
            </a:r>
          </a:p>
        </p:txBody>
      </p:sp>
      <p:sp>
        <p:nvSpPr>
          <p:cNvPr id="154633" name="Rectangle 9"/>
          <p:cNvSpPr>
            <a:spLocks noChangeArrowheads="1"/>
          </p:cNvSpPr>
          <p:nvPr/>
        </p:nvSpPr>
        <p:spPr bwMode="auto">
          <a:xfrm>
            <a:off x="2971800" y="2590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ko-KR" sz="1600">
              <a:ea typeface="굴림" panose="020B0600000101010101" pitchFamily="50" charset="-127"/>
            </a:endParaRPr>
          </a:p>
          <a:p>
            <a:pPr algn="ctr"/>
            <a:r>
              <a:rPr lang="en-US" altLang="ko-KR" sz="1600">
                <a:ea typeface="굴림" panose="020B0600000101010101" pitchFamily="50" charset="-127"/>
              </a:rPr>
              <a:t>Address </a:t>
            </a:r>
          </a:p>
          <a:p>
            <a:pPr algn="ctr"/>
            <a:r>
              <a:rPr lang="en-US" altLang="ko-KR" sz="1600">
                <a:ea typeface="굴림" panose="020B0600000101010101" pitchFamily="50" charset="-127"/>
              </a:rPr>
              <a:t>2</a:t>
            </a:r>
          </a:p>
          <a:p>
            <a:pPr algn="ctr"/>
            <a:endParaRPr lang="en-US" altLang="ko-KR" sz="1600">
              <a:ea typeface="굴림" panose="020B0600000101010101" pitchFamily="50" charset="-127"/>
            </a:endParaRPr>
          </a:p>
        </p:txBody>
      </p:sp>
      <p:sp>
        <p:nvSpPr>
          <p:cNvPr id="154634" name="Rectangle 10"/>
          <p:cNvSpPr>
            <a:spLocks noChangeArrowheads="1"/>
          </p:cNvSpPr>
          <p:nvPr/>
        </p:nvSpPr>
        <p:spPr bwMode="auto">
          <a:xfrm>
            <a:off x="3886200" y="2590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ko-KR" sz="1600">
              <a:ea typeface="굴림" panose="020B0600000101010101" pitchFamily="50" charset="-127"/>
            </a:endParaRPr>
          </a:p>
          <a:p>
            <a:pPr algn="ctr"/>
            <a:r>
              <a:rPr lang="en-US" altLang="ko-KR" sz="1600">
                <a:ea typeface="굴림" panose="020B0600000101010101" pitchFamily="50" charset="-127"/>
              </a:rPr>
              <a:t>Address </a:t>
            </a:r>
          </a:p>
          <a:p>
            <a:pPr algn="ctr"/>
            <a:r>
              <a:rPr lang="en-US" altLang="ko-KR" sz="1600">
                <a:ea typeface="굴림" panose="020B0600000101010101" pitchFamily="50" charset="-127"/>
              </a:rPr>
              <a:t>3</a:t>
            </a:r>
          </a:p>
          <a:p>
            <a:pPr algn="ctr"/>
            <a:endParaRPr lang="en-US" altLang="ko-KR" sz="1600">
              <a:ea typeface="굴림" panose="020B0600000101010101" pitchFamily="50" charset="-127"/>
            </a:endParaRPr>
          </a:p>
        </p:txBody>
      </p:sp>
      <p:sp>
        <p:nvSpPr>
          <p:cNvPr id="154635" name="Rectangle 11"/>
          <p:cNvSpPr>
            <a:spLocks noChangeArrowheads="1"/>
          </p:cNvSpPr>
          <p:nvPr/>
        </p:nvSpPr>
        <p:spPr bwMode="auto">
          <a:xfrm>
            <a:off x="4800600" y="2590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ko-KR" sz="1600">
              <a:ea typeface="굴림" panose="020B0600000101010101" pitchFamily="50" charset="-127"/>
            </a:endParaRPr>
          </a:p>
          <a:p>
            <a:pPr algn="ctr"/>
            <a:r>
              <a:rPr lang="en-US" altLang="ko-KR" sz="1600">
                <a:ea typeface="굴림" panose="020B0600000101010101" pitchFamily="50" charset="-127"/>
              </a:rPr>
              <a:t>Sequence</a:t>
            </a:r>
          </a:p>
          <a:p>
            <a:pPr algn="ctr"/>
            <a:r>
              <a:rPr lang="en-US" altLang="ko-KR" sz="1600">
                <a:ea typeface="굴림" panose="020B0600000101010101" pitchFamily="50" charset="-127"/>
              </a:rPr>
              <a:t>Control</a:t>
            </a:r>
          </a:p>
          <a:p>
            <a:pPr algn="ctr"/>
            <a:endParaRPr lang="en-US" altLang="ko-KR" sz="1600">
              <a:ea typeface="굴림" panose="020B0600000101010101" pitchFamily="50" charset="-127"/>
            </a:endParaRPr>
          </a:p>
        </p:txBody>
      </p:sp>
      <p:sp>
        <p:nvSpPr>
          <p:cNvPr id="154636" name="Rectangle 12"/>
          <p:cNvSpPr>
            <a:spLocks noChangeArrowheads="1"/>
          </p:cNvSpPr>
          <p:nvPr/>
        </p:nvSpPr>
        <p:spPr bwMode="auto">
          <a:xfrm>
            <a:off x="5715000" y="2590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ko-KR" sz="1600">
              <a:ea typeface="굴림" panose="020B0600000101010101" pitchFamily="50" charset="-127"/>
            </a:endParaRPr>
          </a:p>
          <a:p>
            <a:pPr algn="ctr"/>
            <a:r>
              <a:rPr lang="en-US" altLang="ko-KR" sz="1600">
                <a:ea typeface="굴림" panose="020B0600000101010101" pitchFamily="50" charset="-127"/>
              </a:rPr>
              <a:t>Address</a:t>
            </a:r>
          </a:p>
          <a:p>
            <a:pPr algn="ctr"/>
            <a:r>
              <a:rPr lang="en-US" altLang="ko-KR" sz="1600">
                <a:ea typeface="굴림" panose="020B0600000101010101" pitchFamily="50" charset="-127"/>
              </a:rPr>
              <a:t>4</a:t>
            </a:r>
          </a:p>
          <a:p>
            <a:pPr algn="ctr"/>
            <a:endParaRPr lang="en-US" altLang="ko-KR" sz="1600">
              <a:ea typeface="굴림" panose="020B0600000101010101" pitchFamily="50" charset="-127"/>
            </a:endParaRPr>
          </a:p>
        </p:txBody>
      </p:sp>
      <p:sp>
        <p:nvSpPr>
          <p:cNvPr id="154637" name="Rectangle 13"/>
          <p:cNvSpPr>
            <a:spLocks noChangeArrowheads="1"/>
          </p:cNvSpPr>
          <p:nvPr/>
        </p:nvSpPr>
        <p:spPr bwMode="auto">
          <a:xfrm>
            <a:off x="6629400" y="2590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ko-KR" sz="1600">
              <a:ea typeface="굴림" panose="020B0600000101010101" pitchFamily="50" charset="-127"/>
            </a:endParaRPr>
          </a:p>
          <a:p>
            <a:pPr algn="ctr"/>
            <a:r>
              <a:rPr lang="en-US" altLang="ko-KR" sz="1600">
                <a:ea typeface="굴림" panose="020B0600000101010101" pitchFamily="50" charset="-127"/>
              </a:rPr>
              <a:t>DATA</a:t>
            </a:r>
          </a:p>
          <a:p>
            <a:pPr algn="ctr"/>
            <a:endParaRPr lang="en-US" altLang="ko-KR" sz="1600">
              <a:ea typeface="굴림" panose="020B0600000101010101" pitchFamily="50" charset="-127"/>
            </a:endParaRPr>
          </a:p>
        </p:txBody>
      </p:sp>
      <p:sp>
        <p:nvSpPr>
          <p:cNvPr id="154638" name="Rectangle 14"/>
          <p:cNvSpPr>
            <a:spLocks noChangeArrowheads="1"/>
          </p:cNvSpPr>
          <p:nvPr/>
        </p:nvSpPr>
        <p:spPr bwMode="auto">
          <a:xfrm>
            <a:off x="7543800" y="2590800"/>
            <a:ext cx="914400" cy="533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ko-KR" sz="1600">
              <a:ea typeface="굴림" panose="020B0600000101010101" pitchFamily="50" charset="-127"/>
            </a:endParaRPr>
          </a:p>
          <a:p>
            <a:pPr algn="ctr"/>
            <a:r>
              <a:rPr lang="en-US" altLang="ko-KR" sz="1600">
                <a:ea typeface="굴림" panose="020B0600000101010101" pitchFamily="50" charset="-127"/>
              </a:rPr>
              <a:t>FCS</a:t>
            </a:r>
          </a:p>
          <a:p>
            <a:pPr algn="ctr"/>
            <a:endParaRPr lang="en-US" altLang="ko-KR" sz="1600">
              <a:ea typeface="굴림" panose="020B0600000101010101" pitchFamily="50" charset="-127"/>
            </a:endParaRPr>
          </a:p>
        </p:txBody>
      </p:sp>
      <p:sp>
        <p:nvSpPr>
          <p:cNvPr id="154642" name="Text Box 18"/>
          <p:cNvSpPr txBox="1">
            <a:spLocks noChangeArrowheads="1"/>
          </p:cNvSpPr>
          <p:nvPr/>
        </p:nvSpPr>
        <p:spPr bwMode="auto">
          <a:xfrm>
            <a:off x="228600" y="3124200"/>
            <a:ext cx="8674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ko-KR" sz="1600">
                <a:ea typeface="굴림" panose="020B0600000101010101" pitchFamily="50" charset="-127"/>
              </a:rPr>
              <a:t>2	2	6	6	6	2	6	0-2312	4</a:t>
            </a:r>
            <a:r>
              <a:rPr lang="en-US" altLang="ko-KR">
                <a:ea typeface="굴림" panose="020B0600000101010101" pitchFamily="50" charset="-127"/>
              </a:rPr>
              <a:t>           </a:t>
            </a:r>
            <a:r>
              <a:rPr lang="en-US" altLang="ko-KR" sz="1200">
                <a:ea typeface="굴림" panose="020B0600000101010101" pitchFamily="50" charset="-127"/>
              </a:rPr>
              <a:t>bytes</a:t>
            </a:r>
          </a:p>
        </p:txBody>
      </p:sp>
      <p:sp>
        <p:nvSpPr>
          <p:cNvPr id="154644" name="Rectangle 20"/>
          <p:cNvSpPr>
            <a:spLocks noChangeArrowheads="1"/>
          </p:cNvSpPr>
          <p:nvPr/>
        </p:nvSpPr>
        <p:spPr bwMode="auto">
          <a:xfrm>
            <a:off x="838200" y="914400"/>
            <a:ext cx="1905000" cy="1066800"/>
          </a:xfrm>
          <a:prstGeom prst="rect">
            <a:avLst/>
          </a:prstGeom>
          <a:solidFill>
            <a:srgbClr val="C8F6F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pPr>
              <a:lnSpc>
                <a:spcPct val="90000"/>
              </a:lnSpc>
            </a:pPr>
            <a:r>
              <a:rPr lang="en-US" altLang="ko-KR" sz="1400">
                <a:ea typeface="굴림" panose="020B0600000101010101" pitchFamily="50" charset="-127"/>
              </a:rPr>
              <a:t>NAV information</a:t>
            </a:r>
          </a:p>
          <a:p>
            <a:pPr>
              <a:lnSpc>
                <a:spcPct val="90000"/>
              </a:lnSpc>
              <a:buFont typeface="Wingdings" panose="05000000000000000000" pitchFamily="2" charset="2"/>
              <a:buNone/>
            </a:pPr>
            <a:r>
              <a:rPr lang="en-US" altLang="ko-KR" sz="1400">
                <a:ea typeface="굴림" panose="020B0600000101010101" pitchFamily="50" charset="-127"/>
              </a:rPr>
              <a:t>Or</a:t>
            </a:r>
          </a:p>
          <a:p>
            <a:pPr>
              <a:lnSpc>
                <a:spcPct val="90000"/>
              </a:lnSpc>
            </a:pPr>
            <a:r>
              <a:rPr lang="en-US" altLang="ko-KR" sz="1400">
                <a:ea typeface="굴림" panose="020B0600000101010101" pitchFamily="50" charset="-127"/>
              </a:rPr>
              <a:t>Short Id for PS-Poll</a:t>
            </a:r>
          </a:p>
          <a:p>
            <a:pPr>
              <a:lnSpc>
                <a:spcPct val="90000"/>
              </a:lnSpc>
            </a:pPr>
            <a:endParaRPr lang="en-US" altLang="ko-KR">
              <a:ea typeface="굴림" panose="020B0600000101010101" pitchFamily="50" charset="-127"/>
            </a:endParaRPr>
          </a:p>
        </p:txBody>
      </p:sp>
      <p:sp>
        <p:nvSpPr>
          <p:cNvPr id="154645" name="Rectangle 21"/>
          <p:cNvSpPr>
            <a:spLocks noChangeArrowheads="1"/>
          </p:cNvSpPr>
          <p:nvPr/>
        </p:nvSpPr>
        <p:spPr bwMode="auto">
          <a:xfrm>
            <a:off x="2362200" y="5029200"/>
            <a:ext cx="1905000" cy="1600200"/>
          </a:xfrm>
          <a:prstGeom prst="rect">
            <a:avLst/>
          </a:prstGeom>
          <a:solidFill>
            <a:srgbClr val="F1F5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pPr>
              <a:lnSpc>
                <a:spcPct val="90000"/>
              </a:lnSpc>
            </a:pPr>
            <a:r>
              <a:rPr lang="en-US" altLang="ko-KR" sz="1400">
                <a:ea typeface="굴림" panose="020B0600000101010101" pitchFamily="50" charset="-127"/>
              </a:rPr>
              <a:t>BSSID –BSS Identifier</a:t>
            </a:r>
          </a:p>
          <a:p>
            <a:pPr>
              <a:lnSpc>
                <a:spcPct val="90000"/>
              </a:lnSpc>
            </a:pPr>
            <a:r>
              <a:rPr lang="en-US" altLang="ko-KR" sz="1400">
                <a:ea typeface="굴림" panose="020B0600000101010101" pitchFamily="50" charset="-127"/>
              </a:rPr>
              <a:t>TA - Transmitter </a:t>
            </a:r>
          </a:p>
          <a:p>
            <a:pPr>
              <a:lnSpc>
                <a:spcPct val="90000"/>
              </a:lnSpc>
            </a:pPr>
            <a:r>
              <a:rPr lang="en-US" altLang="ko-KR" sz="1400">
                <a:ea typeface="굴림" panose="020B0600000101010101" pitchFamily="50" charset="-127"/>
              </a:rPr>
              <a:t>RA - Receiver</a:t>
            </a:r>
          </a:p>
          <a:p>
            <a:pPr>
              <a:lnSpc>
                <a:spcPct val="90000"/>
              </a:lnSpc>
            </a:pPr>
            <a:r>
              <a:rPr lang="en-US" altLang="ko-KR" sz="1400">
                <a:ea typeface="굴림" panose="020B0600000101010101" pitchFamily="50" charset="-127"/>
              </a:rPr>
              <a:t>SA -  Source</a:t>
            </a:r>
          </a:p>
          <a:p>
            <a:pPr>
              <a:lnSpc>
                <a:spcPct val="90000"/>
              </a:lnSpc>
            </a:pPr>
            <a:r>
              <a:rPr lang="en-US" altLang="ko-KR" sz="1400">
                <a:ea typeface="굴림" panose="020B0600000101010101" pitchFamily="50" charset="-127"/>
              </a:rPr>
              <a:t>DA - Destination</a:t>
            </a:r>
          </a:p>
          <a:p>
            <a:pPr>
              <a:lnSpc>
                <a:spcPct val="90000"/>
              </a:lnSpc>
            </a:pPr>
            <a:endParaRPr lang="en-US" altLang="ko-KR" sz="1400">
              <a:ea typeface="굴림" panose="020B0600000101010101" pitchFamily="50" charset="-127"/>
            </a:endParaRPr>
          </a:p>
          <a:p>
            <a:pPr>
              <a:lnSpc>
                <a:spcPct val="90000"/>
              </a:lnSpc>
            </a:pPr>
            <a:endParaRPr lang="en-US" altLang="ko-KR">
              <a:ea typeface="굴림" panose="020B0600000101010101" pitchFamily="50" charset="-127"/>
            </a:endParaRPr>
          </a:p>
        </p:txBody>
      </p:sp>
      <p:sp>
        <p:nvSpPr>
          <p:cNvPr id="154646" name="Rectangle 22"/>
          <p:cNvSpPr>
            <a:spLocks noChangeArrowheads="1"/>
          </p:cNvSpPr>
          <p:nvPr/>
        </p:nvSpPr>
        <p:spPr bwMode="auto">
          <a:xfrm>
            <a:off x="2362200" y="3733800"/>
            <a:ext cx="1905000" cy="1219200"/>
          </a:xfrm>
          <a:prstGeom prst="rect">
            <a:avLst/>
          </a:prstGeom>
          <a:solidFill>
            <a:srgbClr val="F1F5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pPr>
              <a:lnSpc>
                <a:spcPct val="90000"/>
              </a:lnSpc>
            </a:pPr>
            <a:r>
              <a:rPr lang="en-US" altLang="ko-KR" sz="1400">
                <a:ea typeface="굴림" panose="020B0600000101010101" pitchFamily="50" charset="-127"/>
              </a:rPr>
              <a:t>IEEE 48 bit address</a:t>
            </a:r>
          </a:p>
          <a:p>
            <a:pPr>
              <a:lnSpc>
                <a:spcPct val="90000"/>
              </a:lnSpc>
            </a:pPr>
            <a:r>
              <a:rPr lang="en-US" altLang="ko-KR" sz="1400">
                <a:ea typeface="굴림" panose="020B0600000101010101" pitchFamily="50" charset="-127"/>
              </a:rPr>
              <a:t>Individual/Group </a:t>
            </a:r>
          </a:p>
          <a:p>
            <a:pPr>
              <a:lnSpc>
                <a:spcPct val="90000"/>
              </a:lnSpc>
            </a:pPr>
            <a:r>
              <a:rPr lang="en-US" altLang="ko-KR" sz="1400">
                <a:ea typeface="굴림" panose="020B0600000101010101" pitchFamily="50" charset="-127"/>
              </a:rPr>
              <a:t>Universal/Local</a:t>
            </a:r>
          </a:p>
          <a:p>
            <a:pPr>
              <a:lnSpc>
                <a:spcPct val="90000"/>
              </a:lnSpc>
            </a:pPr>
            <a:r>
              <a:rPr lang="en-US" altLang="ko-KR" sz="1400">
                <a:ea typeface="굴림" panose="020B0600000101010101" pitchFamily="50" charset="-127"/>
              </a:rPr>
              <a:t>46 bit address</a:t>
            </a:r>
          </a:p>
          <a:p>
            <a:pPr>
              <a:lnSpc>
                <a:spcPct val="90000"/>
              </a:lnSpc>
            </a:pPr>
            <a:endParaRPr lang="en-US" altLang="ko-KR" sz="1400">
              <a:ea typeface="굴림" panose="020B0600000101010101" pitchFamily="50" charset="-127"/>
            </a:endParaRPr>
          </a:p>
          <a:p>
            <a:pPr>
              <a:lnSpc>
                <a:spcPct val="90000"/>
              </a:lnSpc>
            </a:pPr>
            <a:endParaRPr lang="en-US" altLang="ko-KR">
              <a:ea typeface="굴림" panose="020B0600000101010101" pitchFamily="50" charset="-127"/>
            </a:endParaRPr>
          </a:p>
        </p:txBody>
      </p:sp>
      <p:sp>
        <p:nvSpPr>
          <p:cNvPr id="154647" name="Rectangle 23"/>
          <p:cNvSpPr>
            <a:spLocks noChangeArrowheads="1"/>
          </p:cNvSpPr>
          <p:nvPr/>
        </p:nvSpPr>
        <p:spPr bwMode="auto">
          <a:xfrm>
            <a:off x="4495800" y="3733800"/>
            <a:ext cx="1905000" cy="1371600"/>
          </a:xfrm>
          <a:prstGeom prst="rect">
            <a:avLst/>
          </a:prstGeom>
          <a:solidFill>
            <a:srgbClr val="F2D2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pPr>
              <a:lnSpc>
                <a:spcPct val="90000"/>
              </a:lnSpc>
            </a:pPr>
            <a:r>
              <a:rPr lang="en-US" altLang="ko-KR" sz="1400">
                <a:ea typeface="굴림" panose="020B0600000101010101" pitchFamily="50" charset="-127"/>
              </a:rPr>
              <a:t>MSDU</a:t>
            </a:r>
          </a:p>
          <a:p>
            <a:pPr>
              <a:lnSpc>
                <a:spcPct val="90000"/>
              </a:lnSpc>
            </a:pPr>
            <a:r>
              <a:rPr lang="en-US" altLang="ko-KR" sz="1400">
                <a:ea typeface="굴림" panose="020B0600000101010101" pitchFamily="50" charset="-127"/>
              </a:rPr>
              <a:t>Sequence Number</a:t>
            </a:r>
          </a:p>
          <a:p>
            <a:pPr>
              <a:lnSpc>
                <a:spcPct val="90000"/>
              </a:lnSpc>
            </a:pPr>
            <a:r>
              <a:rPr lang="en-US" altLang="ko-KR" sz="1400">
                <a:ea typeface="굴림" panose="020B0600000101010101" pitchFamily="50" charset="-127"/>
              </a:rPr>
              <a:t>Fragment Number</a:t>
            </a:r>
          </a:p>
          <a:p>
            <a:pPr>
              <a:lnSpc>
                <a:spcPct val="90000"/>
              </a:lnSpc>
            </a:pPr>
            <a:endParaRPr lang="en-US" altLang="ko-KR">
              <a:ea typeface="굴림" panose="020B0600000101010101" pitchFamily="50" charset="-127"/>
            </a:endParaRPr>
          </a:p>
        </p:txBody>
      </p:sp>
      <p:sp>
        <p:nvSpPr>
          <p:cNvPr id="154648" name="Rectangle 24"/>
          <p:cNvSpPr>
            <a:spLocks noChangeArrowheads="1"/>
          </p:cNvSpPr>
          <p:nvPr/>
        </p:nvSpPr>
        <p:spPr bwMode="auto">
          <a:xfrm>
            <a:off x="6553200" y="3733800"/>
            <a:ext cx="1905000" cy="137160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pPr>
              <a:lnSpc>
                <a:spcPct val="90000"/>
              </a:lnSpc>
              <a:buFont typeface="Wingdings" panose="05000000000000000000" pitchFamily="2" charset="2"/>
              <a:buNone/>
            </a:pPr>
            <a:endParaRPr lang="en-US" altLang="ko-KR" sz="1400">
              <a:ea typeface="굴림" panose="020B0600000101010101" pitchFamily="50" charset="-127"/>
            </a:endParaRPr>
          </a:p>
          <a:p>
            <a:pPr>
              <a:lnSpc>
                <a:spcPct val="90000"/>
              </a:lnSpc>
            </a:pPr>
            <a:r>
              <a:rPr lang="en-US" altLang="ko-KR" sz="1400">
                <a:ea typeface="굴림" panose="020B0600000101010101" pitchFamily="50" charset="-127"/>
              </a:rPr>
              <a:t>CCIT CRC-32 Polynomial</a:t>
            </a:r>
          </a:p>
          <a:p>
            <a:pPr>
              <a:lnSpc>
                <a:spcPct val="90000"/>
              </a:lnSpc>
            </a:pPr>
            <a:endParaRPr lang="en-US" altLang="ko-KR">
              <a:ea typeface="굴림" panose="020B0600000101010101" pitchFamily="50" charset="-127"/>
            </a:endParaRPr>
          </a:p>
        </p:txBody>
      </p:sp>
      <p:sp>
        <p:nvSpPr>
          <p:cNvPr id="154649" name="Line 25"/>
          <p:cNvSpPr>
            <a:spLocks noChangeShapeType="1"/>
          </p:cNvSpPr>
          <p:nvPr/>
        </p:nvSpPr>
        <p:spPr bwMode="auto">
          <a:xfrm>
            <a:off x="838200" y="3124200"/>
            <a:ext cx="1524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54650" name="Line 26"/>
          <p:cNvSpPr>
            <a:spLocks noChangeShapeType="1"/>
          </p:cNvSpPr>
          <p:nvPr/>
        </p:nvSpPr>
        <p:spPr bwMode="auto">
          <a:xfrm flipV="1">
            <a:off x="1447800" y="1981200"/>
            <a:ext cx="1524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54651" name="Line 27"/>
          <p:cNvSpPr>
            <a:spLocks noChangeShapeType="1"/>
          </p:cNvSpPr>
          <p:nvPr/>
        </p:nvSpPr>
        <p:spPr bwMode="auto">
          <a:xfrm>
            <a:off x="2590800" y="3124200"/>
            <a:ext cx="3048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54652" name="Line 28"/>
          <p:cNvSpPr>
            <a:spLocks noChangeShapeType="1"/>
          </p:cNvSpPr>
          <p:nvPr/>
        </p:nvSpPr>
        <p:spPr bwMode="auto">
          <a:xfrm flipH="1">
            <a:off x="3200400" y="3124200"/>
            <a:ext cx="2286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54653" name="Line 29"/>
          <p:cNvSpPr>
            <a:spLocks noChangeShapeType="1"/>
          </p:cNvSpPr>
          <p:nvPr/>
        </p:nvSpPr>
        <p:spPr bwMode="auto">
          <a:xfrm flipH="1">
            <a:off x="3962400" y="3124200"/>
            <a:ext cx="3048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54654" name="Line 30"/>
          <p:cNvSpPr>
            <a:spLocks noChangeShapeType="1"/>
          </p:cNvSpPr>
          <p:nvPr/>
        </p:nvSpPr>
        <p:spPr bwMode="auto">
          <a:xfrm flipH="1">
            <a:off x="4191000" y="3124200"/>
            <a:ext cx="16002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54655" name="Line 31"/>
          <p:cNvSpPr>
            <a:spLocks noChangeShapeType="1"/>
          </p:cNvSpPr>
          <p:nvPr/>
        </p:nvSpPr>
        <p:spPr bwMode="auto">
          <a:xfrm>
            <a:off x="5334000" y="3124200"/>
            <a:ext cx="2286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54656" name="Line 32"/>
          <p:cNvSpPr>
            <a:spLocks noChangeShapeType="1"/>
          </p:cNvSpPr>
          <p:nvPr/>
        </p:nvSpPr>
        <p:spPr bwMode="auto">
          <a:xfrm>
            <a:off x="7848600" y="3124200"/>
            <a:ext cx="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
        <p:nvSpPr>
          <p:cNvPr id="154657" name="Rectangle 33"/>
          <p:cNvSpPr>
            <a:spLocks noChangeArrowheads="1"/>
          </p:cNvSpPr>
          <p:nvPr/>
        </p:nvSpPr>
        <p:spPr bwMode="auto">
          <a:xfrm>
            <a:off x="5867400" y="1371600"/>
            <a:ext cx="1905000" cy="914400"/>
          </a:xfrm>
          <a:prstGeom prst="rect">
            <a:avLst/>
          </a:prstGeom>
          <a:solidFill>
            <a:srgbClr val="EAE77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pPr>
              <a:lnSpc>
                <a:spcPct val="90000"/>
              </a:lnSpc>
              <a:buFont typeface="Wingdings" panose="05000000000000000000" pitchFamily="2" charset="2"/>
              <a:buNone/>
            </a:pPr>
            <a:r>
              <a:rPr lang="en-US" altLang="ko-KR" sz="1400">
                <a:ea typeface="굴림" panose="020B0600000101010101" pitchFamily="50" charset="-127"/>
              </a:rPr>
              <a:t>Upper layer data</a:t>
            </a:r>
          </a:p>
          <a:p>
            <a:pPr>
              <a:lnSpc>
                <a:spcPct val="90000"/>
              </a:lnSpc>
            </a:pPr>
            <a:r>
              <a:rPr lang="en-US" altLang="ko-KR" sz="1400">
                <a:ea typeface="굴림" panose="020B0600000101010101" pitchFamily="50" charset="-127"/>
              </a:rPr>
              <a:t>2048 byte max</a:t>
            </a:r>
          </a:p>
          <a:p>
            <a:pPr>
              <a:lnSpc>
                <a:spcPct val="90000"/>
              </a:lnSpc>
            </a:pPr>
            <a:r>
              <a:rPr lang="en-US" altLang="ko-KR" sz="1400">
                <a:ea typeface="굴림" panose="020B0600000101010101" pitchFamily="50" charset="-127"/>
              </a:rPr>
              <a:t>256 upper layer header</a:t>
            </a:r>
          </a:p>
          <a:p>
            <a:pPr>
              <a:lnSpc>
                <a:spcPct val="90000"/>
              </a:lnSpc>
            </a:pPr>
            <a:endParaRPr lang="en-US" altLang="ko-KR">
              <a:ea typeface="굴림" panose="020B0600000101010101" pitchFamily="50" charset="-127"/>
            </a:endParaRPr>
          </a:p>
        </p:txBody>
      </p:sp>
      <p:sp>
        <p:nvSpPr>
          <p:cNvPr id="154658" name="Line 34"/>
          <p:cNvSpPr>
            <a:spLocks noChangeShapeType="1"/>
          </p:cNvSpPr>
          <p:nvPr/>
        </p:nvSpPr>
        <p:spPr bwMode="auto">
          <a:xfrm flipV="1">
            <a:off x="6934200" y="2286000"/>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ko-KR" altLang="en-US"/>
          </a:p>
        </p:txBody>
      </p:sp>
    </p:spTree>
    <p:extLst>
      <p:ext uri="{BB962C8B-B14F-4D97-AF65-F5344CB8AC3E}">
        <p14:creationId xmlns:p14="http://schemas.microsoft.com/office/powerpoint/2010/main" val="56780354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ltLang="ko-KR">
                <a:ea typeface="굴림" panose="020B0600000101010101" pitchFamily="50" charset="-127"/>
              </a:rPr>
              <a:t>Frame Subtypes</a:t>
            </a:r>
          </a:p>
        </p:txBody>
      </p:sp>
      <p:sp>
        <p:nvSpPr>
          <p:cNvPr id="155651" name="Rectangle 3"/>
          <p:cNvSpPr>
            <a:spLocks noGrp="1" noChangeArrowheads="1"/>
          </p:cNvSpPr>
          <p:nvPr>
            <p:ph type="body" sz="half" idx="1"/>
          </p:nvPr>
        </p:nvSpPr>
        <p:spPr>
          <a:xfrm>
            <a:off x="228600" y="3124200"/>
            <a:ext cx="2590800" cy="3159125"/>
          </a:xfrm>
          <a:solidFill>
            <a:srgbClr val="EAE77C"/>
          </a:solidFill>
        </p:spPr>
        <p:txBody>
          <a:bodyPr/>
          <a:lstStyle/>
          <a:p>
            <a:r>
              <a:rPr lang="en-US" altLang="ko-KR" sz="1600">
                <a:ea typeface="굴림" panose="020B0600000101010101" pitchFamily="50" charset="-127"/>
              </a:rPr>
              <a:t>RTS</a:t>
            </a:r>
          </a:p>
          <a:p>
            <a:r>
              <a:rPr lang="en-US" altLang="ko-KR" sz="1600">
                <a:ea typeface="굴림" panose="020B0600000101010101" pitchFamily="50" charset="-127"/>
              </a:rPr>
              <a:t>CTS</a:t>
            </a:r>
          </a:p>
          <a:p>
            <a:r>
              <a:rPr lang="en-US" altLang="ko-KR" sz="1600">
                <a:ea typeface="굴림" panose="020B0600000101010101" pitchFamily="50" charset="-127"/>
              </a:rPr>
              <a:t>ACK</a:t>
            </a:r>
          </a:p>
          <a:p>
            <a:r>
              <a:rPr lang="en-US" altLang="ko-KR" sz="1600">
                <a:ea typeface="굴림" panose="020B0600000101010101" pitchFamily="50" charset="-127"/>
              </a:rPr>
              <a:t>PS-Poll</a:t>
            </a:r>
          </a:p>
          <a:p>
            <a:r>
              <a:rPr lang="en-US" altLang="ko-KR" sz="1600">
                <a:ea typeface="굴림" panose="020B0600000101010101" pitchFamily="50" charset="-127"/>
              </a:rPr>
              <a:t>CF-End &amp; CF-End ACK</a:t>
            </a:r>
          </a:p>
          <a:p>
            <a:endParaRPr lang="en-US" altLang="ko-KR" sz="1600">
              <a:ea typeface="굴림" panose="020B0600000101010101" pitchFamily="50" charset="-127"/>
            </a:endParaRPr>
          </a:p>
        </p:txBody>
      </p:sp>
      <p:sp>
        <p:nvSpPr>
          <p:cNvPr id="155653" name="Rectangle 5"/>
          <p:cNvSpPr>
            <a:spLocks noChangeArrowheads="1"/>
          </p:cNvSpPr>
          <p:nvPr/>
        </p:nvSpPr>
        <p:spPr bwMode="auto">
          <a:xfrm>
            <a:off x="2971800" y="3124200"/>
            <a:ext cx="2590800" cy="3159125"/>
          </a:xfrm>
          <a:prstGeom prst="rect">
            <a:avLst/>
          </a:prstGeom>
          <a:solidFill>
            <a:srgbClr val="F1F5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r>
              <a:rPr lang="en-US" altLang="ko-KR" sz="1600">
                <a:ea typeface="굴림" panose="020B0600000101010101" pitchFamily="50" charset="-127"/>
              </a:rPr>
              <a:t>Data</a:t>
            </a:r>
          </a:p>
          <a:p>
            <a:r>
              <a:rPr lang="en-US" altLang="ko-KR" sz="1600">
                <a:ea typeface="굴림" panose="020B0600000101010101" pitchFamily="50" charset="-127"/>
              </a:rPr>
              <a:t>Data+CF-ACK</a:t>
            </a:r>
          </a:p>
          <a:p>
            <a:r>
              <a:rPr lang="en-US" altLang="ko-KR" sz="1600">
                <a:ea typeface="굴림" panose="020B0600000101010101" pitchFamily="50" charset="-127"/>
              </a:rPr>
              <a:t>Data+CF-Poll</a:t>
            </a:r>
          </a:p>
          <a:p>
            <a:r>
              <a:rPr lang="en-US" altLang="ko-KR" sz="1600">
                <a:ea typeface="굴림" panose="020B0600000101010101" pitchFamily="50" charset="-127"/>
              </a:rPr>
              <a:t>Data+CF-ACK+CF-Poll</a:t>
            </a:r>
          </a:p>
          <a:p>
            <a:r>
              <a:rPr lang="en-US" altLang="ko-KR" sz="1600">
                <a:ea typeface="굴림" panose="020B0600000101010101" pitchFamily="50" charset="-127"/>
              </a:rPr>
              <a:t>Null Function</a:t>
            </a:r>
          </a:p>
          <a:p>
            <a:r>
              <a:rPr lang="en-US" altLang="ko-KR" sz="1600">
                <a:ea typeface="굴림" panose="020B0600000101010101" pitchFamily="50" charset="-127"/>
              </a:rPr>
              <a:t>CF-ACK (nodata)</a:t>
            </a:r>
          </a:p>
          <a:p>
            <a:r>
              <a:rPr lang="en-US" altLang="ko-KR" sz="1600">
                <a:ea typeface="굴림" panose="020B0600000101010101" pitchFamily="50" charset="-127"/>
              </a:rPr>
              <a:t>CF-Poll (nodata)</a:t>
            </a:r>
          </a:p>
          <a:p>
            <a:r>
              <a:rPr lang="en-US" altLang="ko-KR" sz="1600">
                <a:ea typeface="굴림" panose="020B0600000101010101" pitchFamily="50" charset="-127"/>
              </a:rPr>
              <a:t>CF-ACK+CF+Poll</a:t>
            </a:r>
          </a:p>
          <a:p>
            <a:endParaRPr lang="en-US" altLang="ko-KR" sz="1600">
              <a:ea typeface="굴림" panose="020B0600000101010101" pitchFamily="50" charset="-127"/>
            </a:endParaRPr>
          </a:p>
          <a:p>
            <a:endParaRPr lang="en-US" altLang="ko-KR">
              <a:ea typeface="굴림" panose="020B0600000101010101" pitchFamily="50" charset="-127"/>
            </a:endParaRPr>
          </a:p>
        </p:txBody>
      </p:sp>
      <p:sp>
        <p:nvSpPr>
          <p:cNvPr id="155654" name="Rectangle 6"/>
          <p:cNvSpPr>
            <a:spLocks noChangeArrowheads="1"/>
          </p:cNvSpPr>
          <p:nvPr/>
        </p:nvSpPr>
        <p:spPr bwMode="auto">
          <a:xfrm>
            <a:off x="5638800" y="3124200"/>
            <a:ext cx="3352800" cy="3159125"/>
          </a:xfrm>
          <a:prstGeom prst="rect">
            <a:avLst/>
          </a:prstGeom>
          <a:solidFill>
            <a:srgbClr val="F2D2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r>
              <a:rPr lang="en-US" altLang="ko-KR" sz="1600">
                <a:ea typeface="굴림" panose="020B0600000101010101" pitchFamily="50" charset="-127"/>
              </a:rPr>
              <a:t>Beacon</a:t>
            </a:r>
          </a:p>
          <a:p>
            <a:r>
              <a:rPr lang="en-US" altLang="ko-KR" sz="1600">
                <a:ea typeface="굴림" panose="020B0600000101010101" pitchFamily="50" charset="-127"/>
              </a:rPr>
              <a:t>Probe Request &amp; Response</a:t>
            </a:r>
          </a:p>
          <a:p>
            <a:r>
              <a:rPr lang="en-US" altLang="ko-KR" sz="1600">
                <a:ea typeface="굴림" panose="020B0600000101010101" pitchFamily="50" charset="-127"/>
              </a:rPr>
              <a:t>Authentication</a:t>
            </a:r>
          </a:p>
          <a:p>
            <a:r>
              <a:rPr lang="en-US" altLang="ko-KR" sz="1600">
                <a:ea typeface="굴림" panose="020B0600000101010101" pitchFamily="50" charset="-127"/>
              </a:rPr>
              <a:t>Deauthentication</a:t>
            </a:r>
          </a:p>
          <a:p>
            <a:r>
              <a:rPr lang="en-US" altLang="ko-KR" sz="1600">
                <a:ea typeface="굴림" panose="020B0600000101010101" pitchFamily="50" charset="-127"/>
              </a:rPr>
              <a:t>Association Request &amp; Response</a:t>
            </a:r>
          </a:p>
          <a:p>
            <a:r>
              <a:rPr lang="en-US" altLang="ko-KR" sz="1600">
                <a:ea typeface="굴림" panose="020B0600000101010101" pitchFamily="50" charset="-127"/>
              </a:rPr>
              <a:t>Reassociation Request &amp; Response</a:t>
            </a:r>
          </a:p>
          <a:p>
            <a:r>
              <a:rPr lang="en-US" altLang="ko-KR" sz="1600">
                <a:ea typeface="굴림" panose="020B0600000101010101" pitchFamily="50" charset="-127"/>
              </a:rPr>
              <a:t>Disassociation</a:t>
            </a:r>
          </a:p>
          <a:p>
            <a:r>
              <a:rPr lang="en-US" altLang="ko-KR" sz="1600">
                <a:ea typeface="굴림" panose="020B0600000101010101" pitchFamily="50" charset="-127"/>
              </a:rPr>
              <a:t>Announcement Traffic Indication Message (ATIM)</a:t>
            </a:r>
          </a:p>
          <a:p>
            <a:endParaRPr lang="en-US" altLang="ko-KR" sz="1600">
              <a:ea typeface="굴림" panose="020B0600000101010101" pitchFamily="50" charset="-127"/>
            </a:endParaRPr>
          </a:p>
        </p:txBody>
      </p:sp>
      <p:sp>
        <p:nvSpPr>
          <p:cNvPr id="155655" name="Text Box 7"/>
          <p:cNvSpPr txBox="1">
            <a:spLocks noChangeArrowheads="1"/>
          </p:cNvSpPr>
          <p:nvPr/>
        </p:nvSpPr>
        <p:spPr bwMode="auto">
          <a:xfrm>
            <a:off x="228600" y="2667000"/>
            <a:ext cx="2667000" cy="366713"/>
          </a:xfrm>
          <a:prstGeom prst="rect">
            <a:avLst/>
          </a:prstGeom>
          <a:solidFill>
            <a:schemeClr val="bg1"/>
          </a:solidFill>
          <a:ln>
            <a:noFill/>
          </a:ln>
          <a:effectLst/>
        </p:spPr>
        <p:txBody>
          <a:bodyPr>
            <a:spAutoFit/>
          </a:bodyPr>
          <a:lstStyle/>
          <a:p>
            <a:r>
              <a:rPr lang="en-US" altLang="ko-KR" dirty="0">
                <a:ea typeface="굴림" panose="020B0600000101010101" pitchFamily="50" charset="-127"/>
              </a:rPr>
              <a:t>CONTROL</a:t>
            </a:r>
          </a:p>
        </p:txBody>
      </p:sp>
      <p:sp>
        <p:nvSpPr>
          <p:cNvPr id="155656" name="Text Box 8"/>
          <p:cNvSpPr txBox="1">
            <a:spLocks noChangeArrowheads="1"/>
          </p:cNvSpPr>
          <p:nvPr/>
        </p:nvSpPr>
        <p:spPr bwMode="auto">
          <a:xfrm>
            <a:off x="2971800" y="2667000"/>
            <a:ext cx="2514600" cy="366713"/>
          </a:xfrm>
          <a:prstGeom prst="rect">
            <a:avLst/>
          </a:prstGeom>
          <a:solidFill>
            <a:schemeClr val="bg1"/>
          </a:solidFill>
          <a:ln>
            <a:noFill/>
          </a:ln>
          <a:effectLst/>
        </p:spPr>
        <p:txBody>
          <a:bodyPr>
            <a:spAutoFit/>
          </a:bodyPr>
          <a:lstStyle/>
          <a:p>
            <a:r>
              <a:rPr lang="en-US" altLang="ko-KR">
                <a:ea typeface="굴림" panose="020B0600000101010101" pitchFamily="50" charset="-127"/>
              </a:rPr>
              <a:t>DATA</a:t>
            </a:r>
          </a:p>
        </p:txBody>
      </p:sp>
      <p:sp>
        <p:nvSpPr>
          <p:cNvPr id="155657" name="Text Box 9"/>
          <p:cNvSpPr txBox="1">
            <a:spLocks noChangeArrowheads="1"/>
          </p:cNvSpPr>
          <p:nvPr/>
        </p:nvSpPr>
        <p:spPr bwMode="auto">
          <a:xfrm>
            <a:off x="5638800" y="2667000"/>
            <a:ext cx="3200400" cy="366713"/>
          </a:xfrm>
          <a:prstGeom prst="rect">
            <a:avLst/>
          </a:prstGeom>
          <a:solidFill>
            <a:schemeClr val="bg1"/>
          </a:solidFill>
          <a:ln>
            <a:noFill/>
          </a:ln>
          <a:effectLst/>
        </p:spPr>
        <p:txBody>
          <a:bodyPr>
            <a:spAutoFit/>
          </a:bodyPr>
          <a:lstStyle/>
          <a:p>
            <a:r>
              <a:rPr lang="en-US" altLang="ko-KR">
                <a:ea typeface="굴림" panose="020B0600000101010101" pitchFamily="50" charset="-127"/>
              </a:rPr>
              <a:t>MANAGEMENT</a:t>
            </a:r>
          </a:p>
        </p:txBody>
      </p:sp>
    </p:spTree>
    <p:extLst>
      <p:ext uri="{BB962C8B-B14F-4D97-AF65-F5344CB8AC3E}">
        <p14:creationId xmlns:p14="http://schemas.microsoft.com/office/powerpoint/2010/main" val="388524510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F9FA1DA4-FF40-4723-A761-D0E9DC744026}" type="slidenum">
              <a:rPr lang="en-US" altLang="ko-KR" sz="1200" i="0" smtClean="0">
                <a:latin typeface="Arial" panose="020B0604020202020204" pitchFamily="34" charset="0"/>
              </a:rPr>
              <a:pPr/>
              <a:t>27</a:t>
            </a:fld>
            <a:endParaRPr lang="en-US" altLang="ko-KR" sz="1200" i="0" smtClean="0">
              <a:latin typeface="Arial" panose="020B0604020202020204" pitchFamily="34" charset="0"/>
            </a:endParaRPr>
          </a:p>
        </p:txBody>
      </p:sp>
      <p:sp>
        <p:nvSpPr>
          <p:cNvPr id="46083"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15.10:  </a:t>
            </a:r>
            <a:r>
              <a:rPr lang="en-US" altLang="ko-KR" sz="2000">
                <a:latin typeface="Times-BoldItalic"/>
                <a:ea typeface="굴림" panose="020B0600000101010101" pitchFamily="50" charset="-127"/>
              </a:rPr>
              <a:t>Control frames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75" y="1371600"/>
            <a:ext cx="7413625"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3075" y="3978275"/>
            <a:ext cx="5711825"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circle(out)">
                                      <p:cBhvr>
                                        <p:cTn id="7" dur="2000"/>
                                        <p:tgtEl>
                                          <p:spTgt spid="5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nodeType="click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circle(out)">
                                      <p:cBhvr>
                                        <p:cTn id="12"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fontAlgn="auto">
              <a:spcBef>
                <a:spcPts val="0"/>
              </a:spcBef>
              <a:spcAft>
                <a:spcPts val="0"/>
              </a:spcAft>
              <a:defRPr/>
            </a:pPr>
            <a:r>
              <a:rPr lang="en-US" sz="2400" i="0" kern="0" dirty="0">
                <a:solidFill>
                  <a:srgbClr val="FF0000"/>
                </a:solidFill>
                <a:latin typeface="Times-BoldItalic"/>
              </a:rPr>
              <a:t>Table 15.2</a:t>
            </a:r>
            <a:r>
              <a:rPr lang="en-US" sz="2000" b="0" i="0" kern="0" dirty="0">
                <a:solidFill>
                  <a:srgbClr val="FF0000"/>
                </a:solidFill>
                <a:latin typeface="Times-BoldItalic"/>
              </a:rPr>
              <a:t>:  </a:t>
            </a:r>
            <a:r>
              <a:rPr lang="en-US" sz="2000" i="0" kern="0" dirty="0">
                <a:solidFill>
                  <a:srgbClr val="002060"/>
                </a:solidFill>
                <a:latin typeface="Times-BoldItalic"/>
              </a:rPr>
              <a:t>Values of subfields in control frames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grpSp>
      <p:grpSp>
        <p:nvGrpSpPr>
          <p:cNvPr id="48132" name="Group 1"/>
          <p:cNvGrpSpPr>
            <a:grpSpLocks/>
          </p:cNvGrpSpPr>
          <p:nvPr/>
        </p:nvGrpSpPr>
        <p:grpSpPr bwMode="auto">
          <a:xfrm>
            <a:off x="304800" y="2249488"/>
            <a:ext cx="8666163" cy="1936750"/>
            <a:chOff x="304800" y="2250264"/>
            <a:chExt cx="8665914" cy="1936028"/>
          </a:xfrm>
        </p:grpSpPr>
        <p:pic>
          <p:nvPicPr>
            <p:cNvPr id="481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50264"/>
              <a:ext cx="8665914" cy="193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Rectangle 18"/>
            <p:cNvSpPr>
              <a:spLocks noChangeArrowheads="1"/>
            </p:cNvSpPr>
            <p:nvPr/>
          </p:nvSpPr>
          <p:spPr bwMode="auto">
            <a:xfrm>
              <a:off x="381000" y="2250264"/>
              <a:ext cx="8382000" cy="1788336"/>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ea typeface="굴림" panose="020B0600000101010101" pitchFamily="50" charset="-127"/>
              </a:endParaRPr>
            </a:p>
          </p:txBody>
        </p:sp>
      </p:grpSp>
      <p:sp>
        <p:nvSpPr>
          <p:cNvPr id="48133"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15.</a:t>
            </a:r>
            <a:fld id="{BD70E97A-5B87-4888-A805-D62F1D79EF25}" type="slidenum">
              <a:rPr lang="en-US" altLang="ko-KR" sz="1200" i="0">
                <a:latin typeface="Arial" panose="020B0604020202020204" pitchFamily="34" charset="0"/>
                <a:ea typeface="굴림" panose="020B0600000101010101" pitchFamily="50" charset="-127"/>
              </a:rPr>
              <a:pPr eaLnBrk="1" hangingPunct="1"/>
              <a:t>28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r>
              <a:rPr lang="en-US" altLang="ko-KR">
                <a:ea typeface="굴림" panose="020B0600000101010101" pitchFamily="50" charset="-127"/>
              </a:rPr>
              <a:t>MAC Management</a:t>
            </a:r>
          </a:p>
        </p:txBody>
      </p:sp>
      <p:sp>
        <p:nvSpPr>
          <p:cNvPr id="157699" name="Rectangle 3"/>
          <p:cNvSpPr>
            <a:spLocks noGrp="1" noChangeArrowheads="1"/>
          </p:cNvSpPr>
          <p:nvPr>
            <p:ph type="body" sz="half" idx="1"/>
          </p:nvPr>
        </p:nvSpPr>
        <p:spPr>
          <a:xfrm>
            <a:off x="457200" y="1719263"/>
            <a:ext cx="8305800" cy="4411662"/>
          </a:xfrm>
        </p:spPr>
        <p:txBody>
          <a:bodyPr/>
          <a:lstStyle/>
          <a:p>
            <a:pPr>
              <a:lnSpc>
                <a:spcPct val="90000"/>
              </a:lnSpc>
            </a:pPr>
            <a:r>
              <a:rPr lang="en-US" altLang="ko-KR" sz="2600">
                <a:ea typeface="굴림" panose="020B0600000101010101" pitchFamily="50" charset="-127"/>
              </a:rPr>
              <a:t>Interference by users  that have no concept of data communication. Ex: Microwave</a:t>
            </a:r>
          </a:p>
          <a:p>
            <a:pPr>
              <a:lnSpc>
                <a:spcPct val="90000"/>
              </a:lnSpc>
            </a:pPr>
            <a:endParaRPr lang="en-US" altLang="ko-KR" sz="2600">
              <a:ea typeface="굴림" panose="020B0600000101010101" pitchFamily="50" charset="-127"/>
            </a:endParaRPr>
          </a:p>
          <a:p>
            <a:pPr>
              <a:lnSpc>
                <a:spcPct val="90000"/>
              </a:lnSpc>
            </a:pPr>
            <a:r>
              <a:rPr lang="en-US" altLang="ko-KR" sz="2600">
                <a:ea typeface="굴림" panose="020B0600000101010101" pitchFamily="50" charset="-127"/>
              </a:rPr>
              <a:t>Interference by other WLANs</a:t>
            </a:r>
          </a:p>
          <a:p>
            <a:pPr>
              <a:lnSpc>
                <a:spcPct val="90000"/>
              </a:lnSpc>
            </a:pPr>
            <a:endParaRPr lang="en-US" altLang="ko-KR" sz="2600">
              <a:ea typeface="굴림" panose="020B0600000101010101" pitchFamily="50" charset="-127"/>
            </a:endParaRPr>
          </a:p>
          <a:p>
            <a:pPr>
              <a:lnSpc>
                <a:spcPct val="90000"/>
              </a:lnSpc>
            </a:pPr>
            <a:r>
              <a:rPr lang="en-US" altLang="ko-KR" sz="2600">
                <a:ea typeface="굴림" panose="020B0600000101010101" pitchFamily="50" charset="-127"/>
              </a:rPr>
              <a:t>Security of data</a:t>
            </a:r>
          </a:p>
          <a:p>
            <a:pPr>
              <a:lnSpc>
                <a:spcPct val="90000"/>
              </a:lnSpc>
            </a:pPr>
            <a:endParaRPr lang="en-US" altLang="ko-KR" sz="2600">
              <a:ea typeface="굴림" panose="020B0600000101010101" pitchFamily="50" charset="-127"/>
            </a:endParaRPr>
          </a:p>
          <a:p>
            <a:pPr>
              <a:lnSpc>
                <a:spcPct val="90000"/>
              </a:lnSpc>
            </a:pPr>
            <a:r>
              <a:rPr lang="en-US" altLang="ko-KR" sz="2600">
                <a:ea typeface="굴림" panose="020B0600000101010101" pitchFamily="50" charset="-127"/>
              </a:rPr>
              <a:t>Mobility</a:t>
            </a:r>
          </a:p>
          <a:p>
            <a:pPr>
              <a:lnSpc>
                <a:spcPct val="90000"/>
              </a:lnSpc>
            </a:pPr>
            <a:endParaRPr lang="en-US" altLang="ko-KR" sz="2600">
              <a:ea typeface="굴림" panose="020B0600000101010101" pitchFamily="50" charset="-127"/>
            </a:endParaRPr>
          </a:p>
          <a:p>
            <a:pPr>
              <a:lnSpc>
                <a:spcPct val="90000"/>
              </a:lnSpc>
            </a:pPr>
            <a:r>
              <a:rPr lang="en-US" altLang="ko-KR" sz="2600">
                <a:ea typeface="굴림" panose="020B0600000101010101" pitchFamily="50" charset="-127"/>
              </a:rPr>
              <a:t>Power Management</a:t>
            </a:r>
          </a:p>
          <a:p>
            <a:pPr>
              <a:lnSpc>
                <a:spcPct val="90000"/>
              </a:lnSpc>
            </a:pPr>
            <a:endParaRPr lang="en-US" altLang="ko-KR" sz="2600">
              <a:ea typeface="굴림" panose="020B0600000101010101" pitchFamily="50" charset="-127"/>
            </a:endParaRPr>
          </a:p>
        </p:txBody>
      </p:sp>
    </p:spTree>
    <p:extLst>
      <p:ext uri="{BB962C8B-B14F-4D97-AF65-F5344CB8AC3E}">
        <p14:creationId xmlns:p14="http://schemas.microsoft.com/office/powerpoint/2010/main" val="59830722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ltLang="ko-KR">
                <a:ea typeface="굴림" panose="020B0600000101010101" pitchFamily="50" charset="-127"/>
              </a:rPr>
              <a:t>Authentication</a:t>
            </a:r>
          </a:p>
        </p:txBody>
      </p:sp>
      <p:sp>
        <p:nvSpPr>
          <p:cNvPr id="158723" name="Rectangle 3"/>
          <p:cNvSpPr>
            <a:spLocks noGrp="1" noChangeArrowheads="1"/>
          </p:cNvSpPr>
          <p:nvPr>
            <p:ph type="body" sz="half" idx="1"/>
          </p:nvPr>
        </p:nvSpPr>
        <p:spPr>
          <a:xfrm>
            <a:off x="457200" y="1719263"/>
            <a:ext cx="4040188" cy="4411662"/>
          </a:xfrm>
        </p:spPr>
        <p:txBody>
          <a:bodyPr/>
          <a:lstStyle/>
          <a:p>
            <a:pPr>
              <a:lnSpc>
                <a:spcPct val="90000"/>
              </a:lnSpc>
            </a:pPr>
            <a:r>
              <a:rPr lang="en-US" altLang="ko-KR" sz="2200">
                <a:ea typeface="굴림" panose="020B0600000101010101" pitchFamily="50" charset="-127"/>
              </a:rPr>
              <a:t>Authentication</a:t>
            </a:r>
          </a:p>
          <a:p>
            <a:pPr lvl="1">
              <a:lnSpc>
                <a:spcPct val="90000"/>
              </a:lnSpc>
            </a:pPr>
            <a:r>
              <a:rPr lang="en-US" altLang="ko-KR" sz="2000">
                <a:ea typeface="굴림" panose="020B0600000101010101" pitchFamily="50" charset="-127"/>
              </a:rPr>
              <a:t>Prove identity to another station.</a:t>
            </a:r>
          </a:p>
          <a:p>
            <a:pPr lvl="1">
              <a:lnSpc>
                <a:spcPct val="90000"/>
              </a:lnSpc>
            </a:pPr>
            <a:r>
              <a:rPr lang="en-US" altLang="ko-KR" sz="2000">
                <a:ea typeface="굴림" panose="020B0600000101010101" pitchFamily="50" charset="-127"/>
              </a:rPr>
              <a:t>Open system authentication</a:t>
            </a:r>
          </a:p>
          <a:p>
            <a:pPr lvl="1">
              <a:lnSpc>
                <a:spcPct val="90000"/>
              </a:lnSpc>
            </a:pPr>
            <a:r>
              <a:rPr lang="en-US" altLang="ko-KR" sz="2000">
                <a:ea typeface="굴림" panose="020B0600000101010101" pitchFamily="50" charset="-127"/>
              </a:rPr>
              <a:t>Shared key authentication</a:t>
            </a:r>
          </a:p>
          <a:p>
            <a:pPr lvl="2">
              <a:lnSpc>
                <a:spcPct val="90000"/>
              </a:lnSpc>
            </a:pPr>
            <a:r>
              <a:rPr lang="en-US" altLang="ko-KR" sz="1900">
                <a:ea typeface="굴림" panose="020B0600000101010101" pitchFamily="50" charset="-127"/>
              </a:rPr>
              <a:t>A sends</a:t>
            </a:r>
          </a:p>
          <a:p>
            <a:pPr lvl="2">
              <a:lnSpc>
                <a:spcPct val="90000"/>
              </a:lnSpc>
            </a:pPr>
            <a:r>
              <a:rPr lang="en-US" altLang="ko-KR" sz="1900">
                <a:ea typeface="굴림" panose="020B0600000101010101" pitchFamily="50" charset="-127"/>
              </a:rPr>
              <a:t>B responds with a text</a:t>
            </a:r>
          </a:p>
          <a:p>
            <a:pPr lvl="2">
              <a:lnSpc>
                <a:spcPct val="90000"/>
              </a:lnSpc>
            </a:pPr>
            <a:r>
              <a:rPr lang="en-US" altLang="ko-KR" sz="1900">
                <a:ea typeface="굴림" panose="020B0600000101010101" pitchFamily="50" charset="-127"/>
              </a:rPr>
              <a:t>A encrypt and send back</a:t>
            </a:r>
          </a:p>
          <a:p>
            <a:pPr lvl="2">
              <a:lnSpc>
                <a:spcPct val="90000"/>
              </a:lnSpc>
            </a:pPr>
            <a:r>
              <a:rPr lang="en-US" altLang="ko-KR" sz="1900">
                <a:ea typeface="굴림" panose="020B0600000101010101" pitchFamily="50" charset="-127"/>
              </a:rPr>
              <a:t>B decrypts and returns an authentication management frame.</a:t>
            </a:r>
          </a:p>
          <a:p>
            <a:pPr lvl="1">
              <a:lnSpc>
                <a:spcPct val="90000"/>
              </a:lnSpc>
            </a:pPr>
            <a:r>
              <a:rPr lang="en-US" altLang="ko-KR" sz="2000">
                <a:ea typeface="굴림" panose="020B0600000101010101" pitchFamily="50" charset="-127"/>
              </a:rPr>
              <a:t>May authenticate any number of station.</a:t>
            </a:r>
          </a:p>
          <a:p>
            <a:pPr lvl="1">
              <a:lnSpc>
                <a:spcPct val="90000"/>
              </a:lnSpc>
              <a:buFont typeface="Wingdings" panose="05000000000000000000" pitchFamily="2" charset="2"/>
              <a:buNone/>
            </a:pPr>
            <a:r>
              <a:rPr lang="en-US" altLang="ko-KR" sz="2000">
                <a:ea typeface="굴림" panose="020B0600000101010101" pitchFamily="50" charset="-127"/>
              </a:rPr>
              <a:t>	</a:t>
            </a:r>
          </a:p>
        </p:txBody>
      </p:sp>
      <p:sp>
        <p:nvSpPr>
          <p:cNvPr id="158725" name="Rectangle 5"/>
          <p:cNvSpPr>
            <a:spLocks noChangeArrowheads="1"/>
          </p:cNvSpPr>
          <p:nvPr/>
        </p:nvSpPr>
        <p:spPr bwMode="auto">
          <a:xfrm>
            <a:off x="4724400" y="1828800"/>
            <a:ext cx="4040188" cy="4411663"/>
          </a:xfrm>
          <a:prstGeom prst="rect">
            <a:avLst/>
          </a:prstGeom>
          <a:solidFill>
            <a:srgbClr val="F1F5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pPr>
              <a:lnSpc>
                <a:spcPct val="90000"/>
              </a:lnSpc>
            </a:pPr>
            <a:r>
              <a:rPr lang="en-US" altLang="ko-KR" sz="2200">
                <a:ea typeface="굴림" panose="020B0600000101010101" pitchFamily="50" charset="-127"/>
              </a:rPr>
              <a:t>Security Problem</a:t>
            </a:r>
          </a:p>
          <a:p>
            <a:pPr lvl="1">
              <a:lnSpc>
                <a:spcPct val="90000"/>
              </a:lnSpc>
            </a:pPr>
            <a:r>
              <a:rPr lang="en-US" altLang="ko-KR" sz="2000">
                <a:ea typeface="굴림" panose="020B0600000101010101" pitchFamily="50" charset="-127"/>
              </a:rPr>
              <a:t>A rogue AP</a:t>
            </a:r>
          </a:p>
          <a:p>
            <a:pPr lvl="2">
              <a:lnSpc>
                <a:spcPct val="90000"/>
              </a:lnSpc>
            </a:pPr>
            <a:r>
              <a:rPr lang="en-US" altLang="ko-KR" sz="1900">
                <a:ea typeface="굴림" panose="020B0600000101010101" pitchFamily="50" charset="-127"/>
              </a:rPr>
              <a:t>SSID of ESS</a:t>
            </a:r>
          </a:p>
          <a:p>
            <a:pPr lvl="2">
              <a:lnSpc>
                <a:spcPct val="90000"/>
              </a:lnSpc>
            </a:pPr>
            <a:r>
              <a:rPr lang="en-US" altLang="ko-KR" sz="1900">
                <a:ea typeface="굴림" panose="020B0600000101010101" pitchFamily="50" charset="-127"/>
              </a:rPr>
              <a:t>Announce its presence with beaconing</a:t>
            </a:r>
          </a:p>
          <a:p>
            <a:pPr lvl="2">
              <a:lnSpc>
                <a:spcPct val="90000"/>
              </a:lnSpc>
            </a:pPr>
            <a:endParaRPr lang="en-US" altLang="ko-KR" sz="1900">
              <a:ea typeface="굴림" panose="020B0600000101010101" pitchFamily="50" charset="-127"/>
            </a:endParaRPr>
          </a:p>
          <a:p>
            <a:pPr lvl="2">
              <a:lnSpc>
                <a:spcPct val="90000"/>
              </a:lnSpc>
            </a:pPr>
            <a:r>
              <a:rPr lang="en-US" altLang="ko-KR" sz="1900">
                <a:ea typeface="굴림" panose="020B0600000101010101" pitchFamily="50" charset="-127"/>
              </a:rPr>
              <a:t>A active rogue reach higher layer data if unencrypted.</a:t>
            </a:r>
          </a:p>
        </p:txBody>
      </p:sp>
    </p:spTree>
    <p:extLst>
      <p:ext uri="{BB962C8B-B14F-4D97-AF65-F5344CB8AC3E}">
        <p14:creationId xmlns:p14="http://schemas.microsoft.com/office/powerpoint/2010/main" val="172382526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ltLang="ko-KR">
                <a:ea typeface="굴림" panose="020B0600000101010101" pitchFamily="50" charset="-127"/>
              </a:rPr>
              <a:t>Association</a:t>
            </a:r>
          </a:p>
        </p:txBody>
      </p:sp>
      <p:sp>
        <p:nvSpPr>
          <p:cNvPr id="159747" name="Rectangle 3"/>
          <p:cNvSpPr>
            <a:spLocks noGrp="1" noChangeArrowheads="1"/>
          </p:cNvSpPr>
          <p:nvPr>
            <p:ph type="body" sz="half" idx="1"/>
          </p:nvPr>
        </p:nvSpPr>
        <p:spPr>
          <a:xfrm>
            <a:off x="457200" y="1752600"/>
            <a:ext cx="8686800" cy="4411663"/>
          </a:xfrm>
        </p:spPr>
        <p:txBody>
          <a:bodyPr/>
          <a:lstStyle/>
          <a:p>
            <a:pPr>
              <a:lnSpc>
                <a:spcPct val="90000"/>
              </a:lnSpc>
            </a:pPr>
            <a:r>
              <a:rPr lang="en-US" altLang="ko-KR" sz="2600">
                <a:ea typeface="굴림" panose="020B0600000101010101" pitchFamily="50" charset="-127"/>
              </a:rPr>
              <a:t>Association</a:t>
            </a:r>
          </a:p>
          <a:p>
            <a:pPr lvl="1">
              <a:lnSpc>
                <a:spcPct val="90000"/>
              </a:lnSpc>
            </a:pPr>
            <a:r>
              <a:rPr lang="en-US" altLang="ko-KR" sz="2200">
                <a:ea typeface="굴림" panose="020B0600000101010101" pitchFamily="50" charset="-127"/>
              </a:rPr>
              <a:t>Transparent mobility</a:t>
            </a:r>
          </a:p>
          <a:p>
            <a:pPr lvl="1">
              <a:lnSpc>
                <a:spcPct val="90000"/>
              </a:lnSpc>
            </a:pPr>
            <a:r>
              <a:rPr lang="en-US" altLang="ko-KR" sz="2200">
                <a:ea typeface="굴림" panose="020B0600000101010101" pitchFamily="50" charset="-127"/>
              </a:rPr>
              <a:t>After authentication</a:t>
            </a:r>
          </a:p>
          <a:p>
            <a:pPr lvl="1">
              <a:lnSpc>
                <a:spcPct val="90000"/>
              </a:lnSpc>
            </a:pPr>
            <a:r>
              <a:rPr lang="en-US" altLang="ko-KR" sz="2200">
                <a:ea typeface="굴림" panose="020B0600000101010101" pitchFamily="50" charset="-127"/>
              </a:rPr>
              <a:t>Association request to an AP</a:t>
            </a:r>
          </a:p>
          <a:p>
            <a:pPr lvl="1">
              <a:lnSpc>
                <a:spcPct val="90000"/>
              </a:lnSpc>
            </a:pPr>
            <a:r>
              <a:rPr lang="en-US" altLang="ko-KR" sz="2200">
                <a:ea typeface="굴림" panose="020B0600000101010101" pitchFamily="50" charset="-127"/>
              </a:rPr>
              <a:t>After established, forward data</a:t>
            </a:r>
          </a:p>
          <a:p>
            <a:pPr lvl="1">
              <a:lnSpc>
                <a:spcPct val="90000"/>
              </a:lnSpc>
            </a:pPr>
            <a:r>
              <a:rPr lang="en-US" altLang="ko-KR" sz="2200">
                <a:ea typeface="굴림" panose="020B0600000101010101" pitchFamily="50" charset="-127"/>
              </a:rPr>
              <a:t>To BSS, if DA is in the BSS.</a:t>
            </a:r>
          </a:p>
          <a:p>
            <a:pPr lvl="1">
              <a:lnSpc>
                <a:spcPct val="90000"/>
              </a:lnSpc>
            </a:pPr>
            <a:r>
              <a:rPr lang="en-US" altLang="ko-KR" sz="2200">
                <a:ea typeface="굴림" panose="020B0600000101010101" pitchFamily="50" charset="-127"/>
              </a:rPr>
              <a:t>To DS, if DA is outside the BSS.</a:t>
            </a:r>
          </a:p>
          <a:p>
            <a:pPr lvl="1">
              <a:lnSpc>
                <a:spcPct val="90000"/>
              </a:lnSpc>
            </a:pPr>
            <a:r>
              <a:rPr lang="en-US" altLang="ko-KR" sz="2200">
                <a:ea typeface="굴림" panose="020B0600000101010101" pitchFamily="50" charset="-127"/>
              </a:rPr>
              <a:t>To AP, if DA is in another BSS.</a:t>
            </a:r>
          </a:p>
          <a:p>
            <a:pPr lvl="1">
              <a:lnSpc>
                <a:spcPct val="90000"/>
              </a:lnSpc>
            </a:pPr>
            <a:r>
              <a:rPr lang="en-US" altLang="ko-KR" sz="2200">
                <a:ea typeface="굴림" panose="020B0600000101010101" pitchFamily="50" charset="-127"/>
              </a:rPr>
              <a:t>To “</a:t>
            </a:r>
            <a:r>
              <a:rPr lang="en-US" altLang="ko-KR" sz="2200" b="1">
                <a:ea typeface="굴림" panose="020B0600000101010101" pitchFamily="50" charset="-127"/>
              </a:rPr>
              <a:t>portal</a:t>
            </a:r>
            <a:r>
              <a:rPr lang="en-US" altLang="ko-KR" sz="2200">
                <a:ea typeface="굴림" panose="020B0600000101010101" pitchFamily="50" charset="-127"/>
              </a:rPr>
              <a:t>”, if DC is outside the ESS.</a:t>
            </a:r>
          </a:p>
          <a:p>
            <a:pPr lvl="1">
              <a:lnSpc>
                <a:spcPct val="90000"/>
              </a:lnSpc>
            </a:pPr>
            <a:r>
              <a:rPr lang="en-US" altLang="ko-KR" sz="2200" b="1">
                <a:ea typeface="굴림" panose="020B0600000101010101" pitchFamily="50" charset="-127"/>
              </a:rPr>
              <a:t>Portal</a:t>
            </a:r>
            <a:r>
              <a:rPr lang="en-US" altLang="ko-KR" sz="2200">
                <a:ea typeface="굴림" panose="020B0600000101010101" pitchFamily="50" charset="-127"/>
              </a:rPr>
              <a:t> : transfer point : track mobility</a:t>
            </a:r>
            <a:r>
              <a:rPr lang="en-US" altLang="ko-KR" sz="1600">
                <a:ea typeface="굴림" panose="020B0600000101010101" pitchFamily="50" charset="-127"/>
              </a:rPr>
              <a:t>. </a:t>
            </a:r>
            <a:r>
              <a:rPr lang="en-US" altLang="ko-KR" sz="1400">
                <a:ea typeface="굴림" panose="020B0600000101010101" pitchFamily="50" charset="-127"/>
              </a:rPr>
              <a:t>(AP, bridge, or router) transfer 802.1h</a:t>
            </a:r>
          </a:p>
          <a:p>
            <a:pPr lvl="1">
              <a:lnSpc>
                <a:spcPct val="90000"/>
              </a:lnSpc>
            </a:pPr>
            <a:r>
              <a:rPr lang="en-US" altLang="ko-KR" sz="2200">
                <a:ea typeface="굴림" panose="020B0600000101010101" pitchFamily="50" charset="-127"/>
              </a:rPr>
              <a:t>New AP after reassociation, communicates with the old AP.</a:t>
            </a:r>
          </a:p>
          <a:p>
            <a:pPr lvl="1">
              <a:lnSpc>
                <a:spcPct val="90000"/>
              </a:lnSpc>
            </a:pPr>
            <a:endParaRPr lang="en-US" altLang="ko-KR" sz="1400">
              <a:ea typeface="굴림" panose="020B0600000101010101" pitchFamily="50" charset="-127"/>
            </a:endParaRPr>
          </a:p>
        </p:txBody>
      </p:sp>
    </p:spTree>
    <p:extLst>
      <p:ext uri="{BB962C8B-B14F-4D97-AF65-F5344CB8AC3E}">
        <p14:creationId xmlns:p14="http://schemas.microsoft.com/office/powerpoint/2010/main" val="229263605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altLang="ko-KR">
                <a:ea typeface="굴림" panose="020B0600000101010101" pitchFamily="50" charset="-127"/>
              </a:rPr>
              <a:t>Address Filtering</a:t>
            </a:r>
          </a:p>
        </p:txBody>
      </p:sp>
      <p:sp>
        <p:nvSpPr>
          <p:cNvPr id="160771" name="Rectangle 3"/>
          <p:cNvSpPr>
            <a:spLocks noGrp="1" noChangeArrowheads="1"/>
          </p:cNvSpPr>
          <p:nvPr>
            <p:ph type="body" sz="half" idx="1"/>
          </p:nvPr>
        </p:nvSpPr>
        <p:spPr>
          <a:xfrm>
            <a:off x="457200" y="1719263"/>
            <a:ext cx="4040188" cy="2319337"/>
          </a:xfrm>
        </p:spPr>
        <p:txBody>
          <a:bodyPr/>
          <a:lstStyle/>
          <a:p>
            <a:r>
              <a:rPr lang="en-US" altLang="ko-KR" sz="2600">
                <a:ea typeface="굴림" panose="020B0600000101010101" pitchFamily="50" charset="-127"/>
              </a:rPr>
              <a:t>More than one WLAN</a:t>
            </a:r>
          </a:p>
          <a:p>
            <a:r>
              <a:rPr lang="en-US" altLang="ko-KR" sz="2600">
                <a:ea typeface="굴림" panose="020B0600000101010101" pitchFamily="50" charset="-127"/>
              </a:rPr>
              <a:t>Three Addresses</a:t>
            </a:r>
          </a:p>
          <a:p>
            <a:r>
              <a:rPr lang="en-US" altLang="ko-KR" sz="2600">
                <a:ea typeface="굴림" panose="020B0600000101010101" pitchFamily="50" charset="-127"/>
              </a:rPr>
              <a:t>Receiver examine the DA,  BSSID</a:t>
            </a:r>
          </a:p>
        </p:txBody>
      </p:sp>
      <p:sp>
        <p:nvSpPr>
          <p:cNvPr id="160773" name="Rectangle 5"/>
          <p:cNvSpPr>
            <a:spLocks noChangeArrowheads="1"/>
          </p:cNvSpPr>
          <p:nvPr/>
        </p:nvSpPr>
        <p:spPr bwMode="auto">
          <a:xfrm>
            <a:off x="533400" y="3657600"/>
            <a:ext cx="7543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3900" b="1">
                <a:solidFill>
                  <a:schemeClr val="tx2"/>
                </a:solidFill>
                <a:latin typeface="Arial" panose="020B0604020202020204" pitchFamily="34" charset="0"/>
              </a:defRPr>
            </a:lvl1pPr>
            <a:lvl2pPr>
              <a:defRPr sz="3900" b="1">
                <a:solidFill>
                  <a:schemeClr val="tx2"/>
                </a:solidFill>
                <a:latin typeface="Arial" panose="020B0604020202020204" pitchFamily="34" charset="0"/>
              </a:defRPr>
            </a:lvl2pPr>
            <a:lvl3pPr>
              <a:defRPr sz="3900" b="1">
                <a:solidFill>
                  <a:schemeClr val="tx2"/>
                </a:solidFill>
                <a:latin typeface="Arial" panose="020B0604020202020204" pitchFamily="34" charset="0"/>
              </a:defRPr>
            </a:lvl3pPr>
            <a:lvl4pPr>
              <a:defRPr sz="3900" b="1">
                <a:solidFill>
                  <a:schemeClr val="tx2"/>
                </a:solidFill>
                <a:latin typeface="Arial" panose="020B0604020202020204" pitchFamily="34" charset="0"/>
              </a:defRPr>
            </a:lvl4pPr>
            <a:lvl5pPr>
              <a:defRPr sz="3900" b="1">
                <a:solidFill>
                  <a:schemeClr val="tx2"/>
                </a:solidFill>
                <a:latin typeface="Arial" panose="020B0604020202020204" pitchFamily="34" charset="0"/>
              </a:defRPr>
            </a:lvl5pPr>
            <a:lvl6pPr marL="457200" fontAlgn="base">
              <a:spcBef>
                <a:spcPct val="0"/>
              </a:spcBef>
              <a:spcAft>
                <a:spcPct val="0"/>
              </a:spcAft>
              <a:defRPr sz="3900" b="1">
                <a:solidFill>
                  <a:schemeClr val="tx2"/>
                </a:solidFill>
                <a:latin typeface="Arial" panose="020B0604020202020204" pitchFamily="34" charset="0"/>
              </a:defRPr>
            </a:lvl6pPr>
            <a:lvl7pPr marL="914400" fontAlgn="base">
              <a:spcBef>
                <a:spcPct val="0"/>
              </a:spcBef>
              <a:spcAft>
                <a:spcPct val="0"/>
              </a:spcAft>
              <a:defRPr sz="3900" b="1">
                <a:solidFill>
                  <a:schemeClr val="tx2"/>
                </a:solidFill>
                <a:latin typeface="Arial" panose="020B0604020202020204" pitchFamily="34" charset="0"/>
              </a:defRPr>
            </a:lvl7pPr>
            <a:lvl8pPr marL="1371600" fontAlgn="base">
              <a:spcBef>
                <a:spcPct val="0"/>
              </a:spcBef>
              <a:spcAft>
                <a:spcPct val="0"/>
              </a:spcAft>
              <a:defRPr sz="3900" b="1">
                <a:solidFill>
                  <a:schemeClr val="tx2"/>
                </a:solidFill>
                <a:latin typeface="Arial" panose="020B0604020202020204" pitchFamily="34" charset="0"/>
              </a:defRPr>
            </a:lvl8pPr>
            <a:lvl9pPr marL="1828800" fontAlgn="base">
              <a:spcBef>
                <a:spcPct val="0"/>
              </a:spcBef>
              <a:spcAft>
                <a:spcPct val="0"/>
              </a:spcAft>
              <a:defRPr sz="3900" b="1">
                <a:solidFill>
                  <a:schemeClr val="tx2"/>
                </a:solidFill>
                <a:latin typeface="Arial" panose="020B0604020202020204" pitchFamily="34" charset="0"/>
              </a:defRPr>
            </a:lvl9pPr>
          </a:lstStyle>
          <a:p>
            <a:r>
              <a:rPr lang="en-US" altLang="ko-KR">
                <a:ea typeface="굴림" panose="020B0600000101010101" pitchFamily="50" charset="-127"/>
              </a:rPr>
              <a:t>Privacy MAC Function</a:t>
            </a:r>
          </a:p>
        </p:txBody>
      </p:sp>
      <p:sp>
        <p:nvSpPr>
          <p:cNvPr id="160774" name="Rectangle 6"/>
          <p:cNvSpPr>
            <a:spLocks noChangeArrowheads="1"/>
          </p:cNvSpPr>
          <p:nvPr/>
        </p:nvSpPr>
        <p:spPr bwMode="auto">
          <a:xfrm>
            <a:off x="533400" y="5029200"/>
            <a:ext cx="4040188"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514600" indent="-228600"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971800" indent="-228600"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3429000" indent="-228600"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886200" indent="-228600"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r>
              <a:rPr lang="en-US" altLang="ko-KR">
                <a:ea typeface="굴림" panose="020B0600000101010101" pitchFamily="50" charset="-127"/>
              </a:rPr>
              <a:t>WEP Mechanism</a:t>
            </a:r>
          </a:p>
        </p:txBody>
      </p:sp>
    </p:spTree>
    <p:extLst>
      <p:ext uri="{BB962C8B-B14F-4D97-AF65-F5344CB8AC3E}">
        <p14:creationId xmlns:p14="http://schemas.microsoft.com/office/powerpoint/2010/main" val="415010420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r>
              <a:rPr lang="en-US" altLang="ko-KR">
                <a:ea typeface="굴림" panose="020B0600000101010101" pitchFamily="50" charset="-127"/>
              </a:rPr>
              <a:t>Power Management</a:t>
            </a:r>
          </a:p>
        </p:txBody>
      </p:sp>
      <p:sp>
        <p:nvSpPr>
          <p:cNvPr id="161795" name="Rectangle 3"/>
          <p:cNvSpPr>
            <a:spLocks noGrp="1" noChangeArrowheads="1"/>
          </p:cNvSpPr>
          <p:nvPr>
            <p:ph type="body" sz="half" idx="1"/>
          </p:nvPr>
        </p:nvSpPr>
        <p:spPr>
          <a:xfrm>
            <a:off x="457200" y="1719263"/>
            <a:ext cx="5410200" cy="4411662"/>
          </a:xfrm>
        </p:spPr>
        <p:txBody>
          <a:bodyPr/>
          <a:lstStyle/>
          <a:p>
            <a:r>
              <a:rPr lang="en-US" altLang="ko-KR" sz="2600">
                <a:ea typeface="굴림" panose="020B0600000101010101" pitchFamily="50" charset="-127"/>
              </a:rPr>
              <a:t>Independent BSS</a:t>
            </a:r>
          </a:p>
          <a:p>
            <a:pPr lvl="1"/>
            <a:r>
              <a:rPr lang="en-US" altLang="ko-KR" sz="2200">
                <a:ea typeface="굴림" panose="020B0600000101010101" pitchFamily="50" charset="-127"/>
              </a:rPr>
              <a:t>Distributed</a:t>
            </a:r>
          </a:p>
          <a:p>
            <a:pPr lvl="1"/>
            <a:r>
              <a:rPr lang="en-US" altLang="ko-KR" sz="2200">
                <a:ea typeface="굴림" panose="020B0600000101010101" pitchFamily="50" charset="-127"/>
              </a:rPr>
              <a:t>Data frame handshake</a:t>
            </a:r>
          </a:p>
          <a:p>
            <a:pPr lvl="1"/>
            <a:r>
              <a:rPr lang="en-US" altLang="ko-KR" sz="2200">
                <a:ea typeface="굴림" panose="020B0600000101010101" pitchFamily="50" charset="-127"/>
              </a:rPr>
              <a:t>Wake up every beacon.</a:t>
            </a:r>
          </a:p>
          <a:p>
            <a:pPr lvl="1"/>
            <a:r>
              <a:rPr lang="en-US" altLang="ko-KR" sz="2200">
                <a:ea typeface="굴림" panose="020B0600000101010101" pitchFamily="50" charset="-127"/>
              </a:rPr>
              <a:t>Awake a period of ATIM after each beacon.</a:t>
            </a:r>
          </a:p>
          <a:p>
            <a:pPr lvl="1"/>
            <a:r>
              <a:rPr lang="en-US" altLang="ko-KR" sz="2200">
                <a:ea typeface="굴림" panose="020B0600000101010101" pitchFamily="50" charset="-127"/>
              </a:rPr>
              <a:t>Send ACK if receive ATIM frame &amp; awake until the end of next ATIM.</a:t>
            </a:r>
          </a:p>
          <a:p>
            <a:pPr lvl="1"/>
            <a:r>
              <a:rPr lang="en-US" altLang="ko-KR" sz="2200">
                <a:ea typeface="굴림" panose="020B0600000101010101" pitchFamily="50" charset="-127"/>
              </a:rPr>
              <a:t>Estimate the power saving station, and delay until the next  ATIM.</a:t>
            </a:r>
          </a:p>
          <a:p>
            <a:pPr lvl="1"/>
            <a:r>
              <a:rPr lang="en-US" altLang="ko-KR" sz="2200">
                <a:ea typeface="굴림" panose="020B0600000101010101" pitchFamily="50" charset="-127"/>
              </a:rPr>
              <a:t>Multicast frame  : No ACK :  optional</a:t>
            </a:r>
          </a:p>
        </p:txBody>
      </p:sp>
      <p:sp>
        <p:nvSpPr>
          <p:cNvPr id="161797" name="Rectangle 5"/>
          <p:cNvSpPr>
            <a:spLocks noChangeArrowheads="1"/>
          </p:cNvSpPr>
          <p:nvPr/>
        </p:nvSpPr>
        <p:spPr bwMode="auto">
          <a:xfrm>
            <a:off x="5791200" y="2133600"/>
            <a:ext cx="3200400" cy="3886200"/>
          </a:xfrm>
          <a:prstGeom prst="rect">
            <a:avLst/>
          </a:prstGeom>
          <a:solidFill>
            <a:srgbClr val="F1F5D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SzPct val="70000"/>
              <a:buFont typeface="Wingdings" panose="05000000000000000000" pitchFamily="2" charset="2"/>
              <a:buChar char="l"/>
              <a:defRPr sz="2600">
                <a:solidFill>
                  <a:schemeClr val="tx1"/>
                </a:solidFill>
                <a:latin typeface="Arial" panose="020B0604020202020204" pitchFamily="34" charset="0"/>
              </a:defRPr>
            </a:lvl1pPr>
            <a:lvl2pPr marL="692150" indent="-347663">
              <a:spcBef>
                <a:spcPct val="20000"/>
              </a:spcBef>
              <a:buClr>
                <a:schemeClr val="accent2"/>
              </a:buClr>
              <a:buSzPct val="70000"/>
              <a:buFont typeface="Wingdings" panose="05000000000000000000" pitchFamily="2" charset="2"/>
              <a:buChar char="l"/>
              <a:defRPr sz="2200">
                <a:solidFill>
                  <a:schemeClr val="tx1"/>
                </a:solidFill>
                <a:latin typeface="Arial" panose="020B0604020202020204" pitchFamily="34" charset="0"/>
              </a:defRPr>
            </a:lvl2pPr>
            <a:lvl3pPr marL="987425" indent="-293688">
              <a:spcBef>
                <a:spcPct val="20000"/>
              </a:spcBef>
              <a:buClr>
                <a:schemeClr val="accent1"/>
              </a:buClr>
              <a:buSzPct val="70000"/>
              <a:buFont typeface="Wingdings" panose="05000000000000000000" pitchFamily="2" charset="2"/>
              <a:buChar char="l"/>
              <a:defRPr sz="2100">
                <a:solidFill>
                  <a:schemeClr val="tx1"/>
                </a:solidFill>
                <a:latin typeface="Arial" panose="020B0604020202020204" pitchFamily="34" charset="0"/>
              </a:defRPr>
            </a:lvl3pPr>
            <a:lvl4pPr marL="1281113" indent="-292100">
              <a:spcBef>
                <a:spcPct val="20000"/>
              </a:spcBef>
              <a:buClr>
                <a:schemeClr val="tx2"/>
              </a:buClr>
              <a:buSzPct val="75000"/>
              <a:buFont typeface="Wingdings" panose="05000000000000000000" pitchFamily="2" charset="2"/>
              <a:buChar char="§"/>
              <a:defRPr>
                <a:solidFill>
                  <a:schemeClr val="tx1"/>
                </a:solidFill>
                <a:latin typeface="Arial" panose="020B0604020202020204" pitchFamily="34" charset="0"/>
              </a:defRPr>
            </a:lvl4pPr>
            <a:lvl5pPr marL="1598613" indent="-315913">
              <a:spcBef>
                <a:spcPct val="20000"/>
              </a:spcBef>
              <a:buClr>
                <a:schemeClr val="folHlink"/>
              </a:buClr>
              <a:buSzPct val="80000"/>
              <a:buFont typeface="Wingdings" panose="05000000000000000000" pitchFamily="2" charset="2"/>
              <a:buChar char="§"/>
              <a:defRPr>
                <a:solidFill>
                  <a:schemeClr val="tx1"/>
                </a:solidFill>
                <a:latin typeface="Arial" panose="020B0604020202020204" pitchFamily="34" charset="0"/>
              </a:defRPr>
            </a:lvl5pPr>
            <a:lvl6pPr marL="20558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6pPr>
            <a:lvl7pPr marL="25130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7pPr>
            <a:lvl8pPr marL="29702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8pPr>
            <a:lvl9pPr marL="3427413" indent="-315913" fontAlgn="base">
              <a:spcBef>
                <a:spcPct val="20000"/>
              </a:spcBef>
              <a:spcAft>
                <a:spcPct val="0"/>
              </a:spcAft>
              <a:buClr>
                <a:schemeClr val="folHlink"/>
              </a:buClr>
              <a:buSzPct val="80000"/>
              <a:buFont typeface="Wingdings" panose="05000000000000000000" pitchFamily="2" charset="2"/>
              <a:buChar char="§"/>
              <a:defRPr>
                <a:solidFill>
                  <a:schemeClr val="tx1"/>
                </a:solidFill>
                <a:latin typeface="Arial" panose="020B0604020202020204" pitchFamily="34" charset="0"/>
              </a:defRPr>
            </a:lvl9pPr>
          </a:lstStyle>
          <a:p>
            <a:pPr>
              <a:lnSpc>
                <a:spcPct val="90000"/>
              </a:lnSpc>
              <a:buFont typeface="Wingdings" panose="05000000000000000000" pitchFamily="2" charset="2"/>
              <a:buNone/>
            </a:pPr>
            <a:r>
              <a:rPr lang="en-US" altLang="ko-KR" sz="2200">
                <a:ea typeface="굴림" panose="020B0600000101010101" pitchFamily="50" charset="-127"/>
              </a:rPr>
              <a:t>Overhead</a:t>
            </a:r>
          </a:p>
          <a:p>
            <a:pPr lvl="1">
              <a:lnSpc>
                <a:spcPct val="90000"/>
              </a:lnSpc>
            </a:pPr>
            <a:r>
              <a:rPr lang="en-US" altLang="ko-KR" sz="2000">
                <a:ea typeface="굴림" panose="020B0600000101010101" pitchFamily="50" charset="-127"/>
              </a:rPr>
              <a:t>Sender</a:t>
            </a:r>
          </a:p>
          <a:p>
            <a:pPr lvl="2">
              <a:lnSpc>
                <a:spcPct val="90000"/>
              </a:lnSpc>
            </a:pPr>
            <a:r>
              <a:rPr lang="en-US" altLang="ko-KR" sz="1900">
                <a:ea typeface="굴림" panose="020B0600000101010101" pitchFamily="50" charset="-127"/>
              </a:rPr>
              <a:t>Announcement frame</a:t>
            </a:r>
          </a:p>
          <a:p>
            <a:pPr lvl="2">
              <a:lnSpc>
                <a:spcPct val="90000"/>
              </a:lnSpc>
            </a:pPr>
            <a:r>
              <a:rPr lang="en-US" altLang="ko-KR" sz="1900">
                <a:ea typeface="굴림" panose="020B0600000101010101" pitchFamily="50" charset="-127"/>
              </a:rPr>
              <a:t>Buffer </a:t>
            </a:r>
          </a:p>
          <a:p>
            <a:pPr lvl="2">
              <a:lnSpc>
                <a:spcPct val="90000"/>
              </a:lnSpc>
            </a:pPr>
            <a:r>
              <a:rPr lang="en-US" altLang="ko-KR" sz="1900">
                <a:ea typeface="굴림" panose="020B0600000101010101" pitchFamily="50" charset="-127"/>
              </a:rPr>
              <a:t>Power consumption in ATIM</a:t>
            </a:r>
          </a:p>
          <a:p>
            <a:pPr lvl="1">
              <a:lnSpc>
                <a:spcPct val="90000"/>
              </a:lnSpc>
            </a:pPr>
            <a:r>
              <a:rPr lang="en-US" altLang="ko-KR" sz="2000">
                <a:ea typeface="굴림" panose="020B0600000101010101" pitchFamily="50" charset="-127"/>
              </a:rPr>
              <a:t>Receiver</a:t>
            </a:r>
          </a:p>
          <a:p>
            <a:pPr lvl="2">
              <a:lnSpc>
                <a:spcPct val="90000"/>
              </a:lnSpc>
            </a:pPr>
            <a:r>
              <a:rPr lang="en-US" altLang="ko-KR" sz="1900">
                <a:ea typeface="굴림" panose="020B0600000101010101" pitchFamily="50" charset="-127"/>
              </a:rPr>
              <a:t>Awake for every Beacon and ATIM</a:t>
            </a:r>
          </a:p>
        </p:txBody>
      </p:sp>
    </p:spTree>
    <p:extLst>
      <p:ext uri="{BB962C8B-B14F-4D97-AF65-F5344CB8AC3E}">
        <p14:creationId xmlns:p14="http://schemas.microsoft.com/office/powerpoint/2010/main" val="337516090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altLang="ko-KR">
                <a:ea typeface="굴림" panose="020B0600000101010101" pitchFamily="50" charset="-127"/>
              </a:rPr>
              <a:t>Power Management	</a:t>
            </a:r>
          </a:p>
        </p:txBody>
      </p:sp>
      <p:sp>
        <p:nvSpPr>
          <p:cNvPr id="162819" name="Rectangle 3"/>
          <p:cNvSpPr>
            <a:spLocks noGrp="1" noChangeArrowheads="1"/>
          </p:cNvSpPr>
          <p:nvPr>
            <p:ph type="body" sz="half" idx="1"/>
          </p:nvPr>
        </p:nvSpPr>
        <p:spPr>
          <a:xfrm>
            <a:off x="457200" y="1719263"/>
            <a:ext cx="4953000" cy="4411662"/>
          </a:xfrm>
        </p:spPr>
        <p:txBody>
          <a:bodyPr/>
          <a:lstStyle/>
          <a:p>
            <a:r>
              <a:rPr lang="en-US" altLang="ko-KR" sz="2600">
                <a:ea typeface="굴림" panose="020B0600000101010101" pitchFamily="50" charset="-127"/>
              </a:rPr>
              <a:t>Infrastructure BSS</a:t>
            </a:r>
          </a:p>
          <a:p>
            <a:pPr lvl="1"/>
            <a:r>
              <a:rPr lang="en-US" altLang="ko-KR" sz="2200">
                <a:ea typeface="굴림" panose="020B0600000101010101" pitchFamily="50" charset="-127"/>
              </a:rPr>
              <a:t>Centralized in the AP.</a:t>
            </a:r>
          </a:p>
          <a:p>
            <a:pPr lvl="1"/>
            <a:r>
              <a:rPr lang="en-US" altLang="ko-KR" sz="2200">
                <a:ea typeface="굴림" panose="020B0600000101010101" pitchFamily="50" charset="-127"/>
              </a:rPr>
              <a:t>Greater power saving</a:t>
            </a:r>
          </a:p>
          <a:p>
            <a:pPr lvl="1"/>
            <a:r>
              <a:rPr lang="en-US" altLang="ko-KR" sz="2200">
                <a:ea typeface="굴림" panose="020B0600000101010101" pitchFamily="50" charset="-127"/>
              </a:rPr>
              <a:t>Mobile Station sleeps for a number of beacon periods.</a:t>
            </a:r>
          </a:p>
          <a:p>
            <a:pPr lvl="1"/>
            <a:r>
              <a:rPr lang="en-US" altLang="ko-KR" sz="2200">
                <a:ea typeface="굴림" panose="020B0600000101010101" pitchFamily="50" charset="-127"/>
              </a:rPr>
              <a:t>Awake for multicast indicated in DTIM in Beacon.</a:t>
            </a:r>
          </a:p>
          <a:p>
            <a:pPr lvl="1"/>
            <a:r>
              <a:rPr lang="en-US" altLang="ko-KR" sz="2200">
                <a:ea typeface="굴림" panose="020B0600000101010101" pitchFamily="50" charset="-127"/>
              </a:rPr>
              <a:t>AP buffer, indicate in TIM</a:t>
            </a:r>
          </a:p>
          <a:p>
            <a:pPr lvl="1"/>
            <a:r>
              <a:rPr lang="en-US" altLang="ko-KR" sz="2200">
                <a:ea typeface="굴림" panose="020B0600000101010101" pitchFamily="50" charset="-127"/>
              </a:rPr>
              <a:t>Mobile requests by PS-Poll</a:t>
            </a:r>
          </a:p>
          <a:p>
            <a:pPr lvl="1">
              <a:buFont typeface="Wingdings" panose="05000000000000000000" pitchFamily="2" charset="2"/>
              <a:buNone/>
            </a:pPr>
            <a:endParaRPr lang="en-US" altLang="ko-KR" sz="2200">
              <a:ea typeface="굴림" panose="020B0600000101010101" pitchFamily="50" charset="-127"/>
            </a:endParaRPr>
          </a:p>
        </p:txBody>
      </p:sp>
    </p:spTree>
    <p:extLst>
      <p:ext uri="{BB962C8B-B14F-4D97-AF65-F5344CB8AC3E}">
        <p14:creationId xmlns:p14="http://schemas.microsoft.com/office/powerpoint/2010/main" val="377989007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en-US" altLang="ko-KR">
                <a:ea typeface="굴림" panose="020B0600000101010101" pitchFamily="50" charset="-127"/>
              </a:rPr>
              <a:t>Synchronization	</a:t>
            </a:r>
          </a:p>
        </p:txBody>
      </p:sp>
      <p:sp>
        <p:nvSpPr>
          <p:cNvPr id="163843" name="Rectangle 3"/>
          <p:cNvSpPr>
            <a:spLocks noGrp="1" noChangeArrowheads="1"/>
          </p:cNvSpPr>
          <p:nvPr>
            <p:ph type="body" sz="half" idx="1"/>
          </p:nvPr>
        </p:nvSpPr>
        <p:spPr>
          <a:xfrm>
            <a:off x="457200" y="1719263"/>
            <a:ext cx="8686800" cy="4986337"/>
          </a:xfrm>
        </p:spPr>
        <p:txBody>
          <a:bodyPr/>
          <a:lstStyle/>
          <a:p>
            <a:pPr>
              <a:lnSpc>
                <a:spcPct val="80000"/>
              </a:lnSpc>
            </a:pPr>
            <a:r>
              <a:rPr lang="en-US" altLang="ko-KR" sz="2000">
                <a:ea typeface="굴림" panose="020B0600000101010101" pitchFamily="50" charset="-127"/>
              </a:rPr>
              <a:t>Timer Synchronization in an Infrastructure BSS</a:t>
            </a:r>
          </a:p>
          <a:p>
            <a:pPr lvl="1">
              <a:lnSpc>
                <a:spcPct val="80000"/>
              </a:lnSpc>
            </a:pPr>
            <a:r>
              <a:rPr lang="en-US" altLang="ko-KR" sz="1800">
                <a:ea typeface="굴림" panose="020B0600000101010101" pitchFamily="50" charset="-127"/>
              </a:rPr>
              <a:t>Beacon contains TSF</a:t>
            </a:r>
          </a:p>
          <a:p>
            <a:pPr lvl="1">
              <a:lnSpc>
                <a:spcPct val="80000"/>
              </a:lnSpc>
            </a:pPr>
            <a:r>
              <a:rPr lang="en-US" altLang="ko-KR" sz="1800">
                <a:ea typeface="굴림" panose="020B0600000101010101" pitchFamily="50" charset="-127"/>
              </a:rPr>
              <a:t>Station updates its with the TSF in beacon.</a:t>
            </a:r>
          </a:p>
          <a:p>
            <a:pPr>
              <a:lnSpc>
                <a:spcPct val="80000"/>
              </a:lnSpc>
            </a:pPr>
            <a:endParaRPr lang="en-US" altLang="ko-KR" sz="2000">
              <a:ea typeface="굴림" panose="020B0600000101010101" pitchFamily="50" charset="-127"/>
            </a:endParaRPr>
          </a:p>
          <a:p>
            <a:pPr>
              <a:lnSpc>
                <a:spcPct val="80000"/>
              </a:lnSpc>
            </a:pPr>
            <a:r>
              <a:rPr lang="en-US" altLang="ko-KR" sz="2000">
                <a:ea typeface="굴림" panose="020B0600000101010101" pitchFamily="50" charset="-127"/>
              </a:rPr>
              <a:t>Timer Synchronization in an IBSS</a:t>
            </a:r>
          </a:p>
          <a:p>
            <a:pPr lvl="1">
              <a:lnSpc>
                <a:spcPct val="80000"/>
              </a:lnSpc>
            </a:pPr>
            <a:r>
              <a:rPr lang="en-US" altLang="ko-KR" sz="1800">
                <a:ea typeface="굴림" panose="020B0600000101010101" pitchFamily="50" charset="-127"/>
              </a:rPr>
              <a:t>Distributed.  Starter of the BSS send TSF zero and increments.</a:t>
            </a:r>
          </a:p>
          <a:p>
            <a:pPr lvl="1">
              <a:lnSpc>
                <a:spcPct val="80000"/>
              </a:lnSpc>
            </a:pPr>
            <a:r>
              <a:rPr lang="en-US" altLang="ko-KR" sz="1800">
                <a:ea typeface="굴림" panose="020B0600000101010101" pitchFamily="50" charset="-127"/>
              </a:rPr>
              <a:t>Each Station sends a Beacon</a:t>
            </a:r>
          </a:p>
          <a:p>
            <a:pPr lvl="1">
              <a:lnSpc>
                <a:spcPct val="80000"/>
              </a:lnSpc>
            </a:pPr>
            <a:r>
              <a:rPr lang="en-US" altLang="ko-KR" sz="1800">
                <a:ea typeface="굴림" panose="020B0600000101010101" pitchFamily="50" charset="-127"/>
              </a:rPr>
              <a:t>Station updates if the TSF is bigger.</a:t>
            </a:r>
          </a:p>
          <a:p>
            <a:pPr lvl="1">
              <a:lnSpc>
                <a:spcPct val="80000"/>
              </a:lnSpc>
            </a:pPr>
            <a:r>
              <a:rPr lang="en-US" altLang="ko-KR" sz="1800">
                <a:ea typeface="굴림" panose="020B0600000101010101" pitchFamily="50" charset="-127"/>
              </a:rPr>
              <a:t>Small number of stations: the fastest timer value </a:t>
            </a:r>
          </a:p>
          <a:p>
            <a:pPr lvl="1">
              <a:lnSpc>
                <a:spcPct val="80000"/>
              </a:lnSpc>
            </a:pPr>
            <a:r>
              <a:rPr lang="en-US" altLang="ko-KR" sz="1800">
                <a:ea typeface="굴림" panose="020B0600000101010101" pitchFamily="50" charset="-127"/>
              </a:rPr>
              <a:t>Large number of stations: slower timer value due to collision.</a:t>
            </a:r>
          </a:p>
          <a:p>
            <a:pPr>
              <a:lnSpc>
                <a:spcPct val="80000"/>
              </a:lnSpc>
            </a:pPr>
            <a:endParaRPr lang="en-US" altLang="ko-KR" sz="2000">
              <a:ea typeface="굴림" panose="020B0600000101010101" pitchFamily="50" charset="-127"/>
            </a:endParaRPr>
          </a:p>
          <a:p>
            <a:pPr>
              <a:lnSpc>
                <a:spcPct val="80000"/>
              </a:lnSpc>
            </a:pPr>
            <a:r>
              <a:rPr lang="en-US" altLang="ko-KR" sz="2000">
                <a:ea typeface="굴림" panose="020B0600000101010101" pitchFamily="50" charset="-127"/>
              </a:rPr>
              <a:t>Synchronization with Frequency Hopping PHY Layers</a:t>
            </a:r>
          </a:p>
          <a:p>
            <a:pPr lvl="1">
              <a:lnSpc>
                <a:spcPct val="80000"/>
              </a:lnSpc>
            </a:pPr>
            <a:r>
              <a:rPr lang="en-US" altLang="ko-KR" sz="1800">
                <a:ea typeface="굴림" panose="020B0600000101010101" pitchFamily="50" charset="-127"/>
              </a:rPr>
              <a:t>Changes in a frequency hopping PHY layer occurs periodically (the dwell meriod).</a:t>
            </a:r>
          </a:p>
          <a:p>
            <a:pPr lvl="1">
              <a:lnSpc>
                <a:spcPct val="80000"/>
              </a:lnSpc>
            </a:pPr>
            <a:r>
              <a:rPr lang="en-US" altLang="ko-KR" sz="1800">
                <a:ea typeface="굴림" panose="020B0600000101010101" pitchFamily="50" charset="-127"/>
              </a:rPr>
              <a:t>Change to new channel when the TSF timer value, modulo the dwell period, is zero</a:t>
            </a:r>
          </a:p>
          <a:p>
            <a:pPr lvl="1">
              <a:lnSpc>
                <a:spcPct val="80000"/>
              </a:lnSpc>
              <a:buFont typeface="Wingdings" panose="05000000000000000000" pitchFamily="2" charset="2"/>
              <a:buNone/>
            </a:pPr>
            <a:r>
              <a:rPr lang="en-US" altLang="ko-KR" sz="1800">
                <a:ea typeface="굴림" panose="020B0600000101010101" pitchFamily="50" charset="-127"/>
              </a:rPr>
              <a:t> </a:t>
            </a:r>
          </a:p>
        </p:txBody>
      </p:sp>
    </p:spTree>
    <p:extLst>
      <p:ext uri="{BB962C8B-B14F-4D97-AF65-F5344CB8AC3E}">
        <p14:creationId xmlns:p14="http://schemas.microsoft.com/office/powerpoint/2010/main" val="102729046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ko-KR">
                <a:ea typeface="굴림" panose="020B0600000101010101" pitchFamily="50" charset="-127"/>
              </a:rPr>
              <a:t>Scanning &amp; Joining</a:t>
            </a:r>
          </a:p>
        </p:txBody>
      </p:sp>
      <p:sp>
        <p:nvSpPr>
          <p:cNvPr id="31747" name="Rectangle 3"/>
          <p:cNvSpPr>
            <a:spLocks noGrp="1" noChangeArrowheads="1"/>
          </p:cNvSpPr>
          <p:nvPr>
            <p:ph type="body" idx="1"/>
          </p:nvPr>
        </p:nvSpPr>
        <p:spPr>
          <a:xfrm>
            <a:off x="457200" y="1719263"/>
            <a:ext cx="8534400" cy="4411662"/>
          </a:xfrm>
        </p:spPr>
        <p:txBody>
          <a:bodyPr/>
          <a:lstStyle/>
          <a:p>
            <a:pPr>
              <a:lnSpc>
                <a:spcPct val="90000"/>
              </a:lnSpc>
            </a:pPr>
            <a:r>
              <a:rPr lang="en-US" altLang="ko-KR" dirty="0">
                <a:ea typeface="굴림" panose="020B0600000101010101" pitchFamily="50" charset="-127"/>
              </a:rPr>
              <a:t>Scanning</a:t>
            </a:r>
          </a:p>
          <a:p>
            <a:pPr lvl="1">
              <a:lnSpc>
                <a:spcPct val="90000"/>
              </a:lnSpc>
            </a:pPr>
            <a:r>
              <a:rPr lang="en-US" altLang="ko-KR" dirty="0">
                <a:ea typeface="굴림" panose="020B0600000101010101" pitchFamily="50" charset="-127"/>
              </a:rPr>
              <a:t>Passive Scanning  : only listens for Beacon and get info of the BSS.  Power is saved.</a:t>
            </a:r>
          </a:p>
          <a:p>
            <a:pPr lvl="1">
              <a:lnSpc>
                <a:spcPct val="90000"/>
              </a:lnSpc>
            </a:pPr>
            <a:r>
              <a:rPr lang="en-US" altLang="ko-KR" dirty="0">
                <a:ea typeface="굴림" panose="020B0600000101010101" pitchFamily="50" charset="-127"/>
              </a:rPr>
              <a:t>Active Scanning: transmit and elicit response from APs. If IBSS, last station that transmitted beacon responds. Time is saved.</a:t>
            </a:r>
          </a:p>
          <a:p>
            <a:pPr>
              <a:lnSpc>
                <a:spcPct val="90000"/>
              </a:lnSpc>
            </a:pPr>
            <a:r>
              <a:rPr lang="en-US" altLang="ko-KR" dirty="0">
                <a:ea typeface="굴림" panose="020B0600000101010101" pitchFamily="50" charset="-127"/>
              </a:rPr>
              <a:t> Joining a BSS</a:t>
            </a:r>
          </a:p>
          <a:p>
            <a:pPr lvl="1">
              <a:lnSpc>
                <a:spcPct val="90000"/>
              </a:lnSpc>
            </a:pPr>
            <a:r>
              <a:rPr lang="en-US" altLang="ko-KR" dirty="0" err="1">
                <a:ea typeface="굴림" panose="020B0600000101010101" pitchFamily="50" charset="-127"/>
              </a:rPr>
              <a:t>Syncronization</a:t>
            </a:r>
            <a:r>
              <a:rPr lang="en-US" altLang="ko-KR" dirty="0">
                <a:ea typeface="굴림" panose="020B0600000101010101" pitchFamily="50" charset="-127"/>
              </a:rPr>
              <a:t> in TSF and frequency : Adopt PHY parameters : The BSSID : WEP : Beacon Period : DTIM</a:t>
            </a:r>
          </a:p>
        </p:txBody>
      </p:sp>
    </p:spTree>
    <p:extLst>
      <p:ext uri="{BB962C8B-B14F-4D97-AF65-F5344CB8AC3E}">
        <p14:creationId xmlns:p14="http://schemas.microsoft.com/office/powerpoint/2010/main" val="4278804948"/>
      </p:ext>
    </p:extLst>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0FF776A6-E44B-4925-A29C-72C830E3756D}" type="slidenum">
              <a:rPr lang="en-US" altLang="ko-KR" sz="1200" i="0" smtClean="0">
                <a:latin typeface="Arial" panose="020B0604020202020204" pitchFamily="34" charset="0"/>
              </a:rPr>
              <a:pPr/>
              <a:t>37</a:t>
            </a:fld>
            <a:endParaRPr lang="en-US" altLang="ko-KR" sz="1200" i="0" smtClean="0">
              <a:latin typeface="Arial" panose="020B0604020202020204" pitchFamily="34" charset="0"/>
            </a:endParaRPr>
          </a:p>
        </p:txBody>
      </p:sp>
      <p:sp>
        <p:nvSpPr>
          <p:cNvPr id="50179"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0180"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0181"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0182"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0183"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0184"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0185"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8202" name="Text Box 9"/>
          <p:cNvSpPr txBox="1">
            <a:spLocks noChangeArrowheads="1"/>
          </p:cNvSpPr>
          <p:nvPr/>
        </p:nvSpPr>
        <p:spPr bwMode="auto">
          <a:xfrm>
            <a:off x="1106488" y="0"/>
            <a:ext cx="59880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15.2.3  Addressing Mechanism</a:t>
            </a:r>
          </a:p>
        </p:txBody>
      </p:sp>
      <p:sp>
        <p:nvSpPr>
          <p:cNvPr id="50187"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IEEE 802.11 addressing mechanism specifies four cases, defined by the value of the two flags in the FC field, To DS and From DS. Each flag can be either 0 or 1, resulting in four different situations. The interpretation of the four addresses (address 1 to address 4) in the MAC frame depends on the value of these flags, as shown in Table 15.3.</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fontAlgn="auto">
              <a:spcBef>
                <a:spcPts val="0"/>
              </a:spcBef>
              <a:spcAft>
                <a:spcPts val="0"/>
              </a:spcAft>
              <a:defRPr/>
            </a:pPr>
            <a:r>
              <a:rPr lang="en-US" sz="2400" i="0" kern="0" dirty="0">
                <a:solidFill>
                  <a:srgbClr val="FF0000"/>
                </a:solidFill>
                <a:latin typeface="Times-BoldItalic"/>
              </a:rPr>
              <a:t>Table 15.3</a:t>
            </a:r>
            <a:r>
              <a:rPr lang="en-US" sz="2000" b="0" i="0" kern="0" dirty="0">
                <a:solidFill>
                  <a:srgbClr val="FF0000"/>
                </a:solidFill>
                <a:latin typeface="Times-BoldItalic"/>
              </a:rPr>
              <a:t>:  </a:t>
            </a:r>
            <a:r>
              <a:rPr lang="en-US" sz="2000" i="0" kern="0" dirty="0">
                <a:solidFill>
                  <a:srgbClr val="002060"/>
                </a:solidFill>
                <a:latin typeface="Times-BoldItalic"/>
              </a:rPr>
              <a:t>Addresses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grpSp>
      <p:grpSp>
        <p:nvGrpSpPr>
          <p:cNvPr id="52228" name="Group 1"/>
          <p:cNvGrpSpPr>
            <a:grpSpLocks/>
          </p:cNvGrpSpPr>
          <p:nvPr/>
        </p:nvGrpSpPr>
        <p:grpSpPr bwMode="auto">
          <a:xfrm>
            <a:off x="304800" y="2590800"/>
            <a:ext cx="8280400" cy="1747838"/>
            <a:chOff x="304800" y="2590800"/>
            <a:chExt cx="8280127" cy="1747450"/>
          </a:xfrm>
        </p:grpSpPr>
        <p:pic>
          <p:nvPicPr>
            <p:cNvPr id="522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590800"/>
              <a:ext cx="8280127" cy="174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17"/>
            <p:cNvSpPr>
              <a:spLocks noChangeArrowheads="1"/>
            </p:cNvSpPr>
            <p:nvPr/>
          </p:nvSpPr>
          <p:spPr bwMode="auto">
            <a:xfrm>
              <a:off x="381000" y="2590800"/>
              <a:ext cx="8077200" cy="174745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ea typeface="굴림" panose="020B0600000101010101" pitchFamily="50" charset="-127"/>
              </a:endParaRPr>
            </a:p>
          </p:txBody>
        </p:sp>
      </p:grpSp>
      <p:sp>
        <p:nvSpPr>
          <p:cNvPr id="5222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15.</a:t>
            </a:r>
            <a:fld id="{A56FF565-0588-4912-8948-4CCDD712A17B}" type="slidenum">
              <a:rPr lang="en-US" altLang="ko-KR" sz="1200" i="0">
                <a:latin typeface="Arial" panose="020B0604020202020204" pitchFamily="34" charset="0"/>
                <a:ea typeface="굴림" panose="020B0600000101010101" pitchFamily="50" charset="-127"/>
              </a:rPr>
              <a:pPr eaLnBrk="1" hangingPunct="1"/>
              <a:t>38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A0D4213B-AA15-4CA1-93F2-A324DE479CF2}" type="slidenum">
              <a:rPr lang="en-US" altLang="ko-KR" sz="1200" i="0" smtClean="0">
                <a:latin typeface="Arial" panose="020B0604020202020204" pitchFamily="34" charset="0"/>
              </a:rPr>
              <a:pPr/>
              <a:t>39</a:t>
            </a:fld>
            <a:endParaRPr lang="en-US" altLang="ko-KR" sz="1200" i="0" smtClean="0">
              <a:latin typeface="Arial" panose="020B0604020202020204" pitchFamily="34" charset="0"/>
            </a:endParaRPr>
          </a:p>
        </p:txBody>
      </p:sp>
      <p:sp>
        <p:nvSpPr>
          <p:cNvPr id="54275"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15.11:  </a:t>
            </a:r>
            <a:r>
              <a:rPr lang="en-US" altLang="ko-KR" sz="2000">
                <a:latin typeface="Times-BoldItalic"/>
                <a:ea typeface="굴림" panose="020B0600000101010101" pitchFamily="50" charset="-127"/>
              </a:rPr>
              <a:t>Addressing mechanisms</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563" y="993775"/>
            <a:ext cx="3657600" cy="1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85925"/>
            <a:ext cx="3736975"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63" y="3448050"/>
            <a:ext cx="3678237"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9175" y="4438650"/>
            <a:ext cx="3749675"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right)">
                                      <p:cBhvr>
                                        <p:cTn id="7" dur="2000"/>
                                        <p:tgtEl>
                                          <p:spTgt spid="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wipe(right)">
                                      <p:cBhvr>
                                        <p:cTn id="12" dur="2000"/>
                                        <p:tgtEl>
                                          <p:spTgt spid="61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6148"/>
                                        </p:tgtEl>
                                        <p:attrNameLst>
                                          <p:attrName>style.visibility</p:attrName>
                                        </p:attrNameLst>
                                      </p:cBhvr>
                                      <p:to>
                                        <p:strVal val="visible"/>
                                      </p:to>
                                    </p:set>
                                    <p:animEffect transition="in" filter="wipe(right)">
                                      <p:cBhvr>
                                        <p:cTn id="17" dur="2000"/>
                                        <p:tgtEl>
                                          <p:spTgt spid="61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6149"/>
                                        </p:tgtEl>
                                        <p:attrNameLst>
                                          <p:attrName>style.visibility</p:attrName>
                                        </p:attrNameLst>
                                      </p:cBhvr>
                                      <p:to>
                                        <p:strVal val="visible"/>
                                      </p:to>
                                    </p:set>
                                    <p:animEffect transition="in" filter="wipe(right)">
                                      <p:cBhvr>
                                        <p:cTn id="22" dur="20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CB51CA3D-01F8-4FD3-970B-ABD29C40535D}" type="slidenum">
              <a:rPr lang="en-US" altLang="ko-KR" sz="1200" i="0" smtClean="0">
                <a:latin typeface="Arial" panose="020B0604020202020204" pitchFamily="34" charset="0"/>
              </a:rPr>
              <a:pPr/>
              <a:t>40</a:t>
            </a:fld>
            <a:endParaRPr lang="en-US" altLang="ko-KR" sz="1200" i="0" smtClean="0">
              <a:latin typeface="Arial" panose="020B0604020202020204" pitchFamily="34" charset="0"/>
            </a:endParaRPr>
          </a:p>
        </p:txBody>
      </p:sp>
      <p:sp>
        <p:nvSpPr>
          <p:cNvPr id="56323"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15.12:  </a:t>
            </a:r>
            <a:r>
              <a:rPr lang="en-US" altLang="ko-KR" sz="2000">
                <a:latin typeface="Times-BoldItalic"/>
                <a:ea typeface="굴림" panose="020B0600000101010101" pitchFamily="50" charset="-127"/>
              </a:rPr>
              <a:t>Exposed station problem</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057400"/>
            <a:ext cx="820102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200400"/>
            <a:ext cx="48561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3581400"/>
            <a:ext cx="24352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4765675"/>
            <a:ext cx="16573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3379788"/>
            <a:ext cx="22225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738" y="3938588"/>
            <a:ext cx="4856162"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6" presetClass="entr" presetSubtype="37" fill="hold" nodeType="clickEffect">
                                  <p:stCondLst>
                                    <p:cond delay="0"/>
                                  </p:stCondLst>
                                  <p:childTnLst>
                                    <p:set>
                                      <p:cBhvr>
                                        <p:cTn id="10" dur="1" fill="hold">
                                          <p:stCondLst>
                                            <p:cond delay="0"/>
                                          </p:stCondLst>
                                        </p:cTn>
                                        <p:tgtEl>
                                          <p:spTgt spid="7172"/>
                                        </p:tgtEl>
                                        <p:attrNameLst>
                                          <p:attrName>style.visibility</p:attrName>
                                        </p:attrNameLst>
                                      </p:cBhvr>
                                      <p:to>
                                        <p:strVal val="visible"/>
                                      </p:to>
                                    </p:set>
                                    <p:animEffect transition="in" filter="barn(outVertical)">
                                      <p:cBhvr>
                                        <p:cTn id="11" dur="2250"/>
                                        <p:tgtEl>
                                          <p:spTgt spid="717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7173"/>
                                        </p:tgtEl>
                                        <p:attrNameLst>
                                          <p:attrName>style.visibility</p:attrName>
                                        </p:attrNameLst>
                                      </p:cBhvr>
                                      <p:to>
                                        <p:strVal val="visible"/>
                                      </p:to>
                                    </p:set>
                                    <p:animEffect transition="in" filter="wipe(left)">
                                      <p:cBhvr>
                                        <p:cTn id="16" dur="500"/>
                                        <p:tgtEl>
                                          <p:spTgt spid="717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37" fill="hold" nodeType="clickEffect">
                                  <p:stCondLst>
                                    <p:cond delay="0"/>
                                  </p:stCondLst>
                                  <p:childTnLst>
                                    <p:set>
                                      <p:cBhvr>
                                        <p:cTn id="20" dur="1" fill="hold">
                                          <p:stCondLst>
                                            <p:cond delay="0"/>
                                          </p:stCondLst>
                                        </p:cTn>
                                        <p:tgtEl>
                                          <p:spTgt spid="7178"/>
                                        </p:tgtEl>
                                        <p:attrNameLst>
                                          <p:attrName>style.visibility</p:attrName>
                                        </p:attrNameLst>
                                      </p:cBhvr>
                                      <p:to>
                                        <p:strVal val="visible"/>
                                      </p:to>
                                    </p:set>
                                    <p:animEffect transition="in" filter="barn(outVertical)">
                                      <p:cBhvr>
                                        <p:cTn id="21" dur="2500"/>
                                        <p:tgtEl>
                                          <p:spTgt spid="717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6" presetClass="entr" presetSubtype="0" fill="hold" nodeType="clickEffect">
                                  <p:stCondLst>
                                    <p:cond delay="0"/>
                                  </p:stCondLst>
                                  <p:childTnLst>
                                    <p:set>
                                      <p:cBhvr>
                                        <p:cTn id="25" dur="1" fill="hold">
                                          <p:stCondLst>
                                            <p:cond delay="0"/>
                                          </p:stCondLst>
                                        </p:cTn>
                                        <p:tgtEl>
                                          <p:spTgt spid="7176"/>
                                        </p:tgtEl>
                                        <p:attrNameLst>
                                          <p:attrName>style.visibility</p:attrName>
                                        </p:attrNameLst>
                                      </p:cBhvr>
                                      <p:to>
                                        <p:strVal val="visible"/>
                                      </p:to>
                                    </p:set>
                                    <p:animEffect transition="in" filter="wipe(down)">
                                      <p:cBhvr>
                                        <p:cTn id="26" dur="580">
                                          <p:stCondLst>
                                            <p:cond delay="0"/>
                                          </p:stCondLst>
                                        </p:cTn>
                                        <p:tgtEl>
                                          <p:spTgt spid="7176"/>
                                        </p:tgtEl>
                                      </p:cBhvr>
                                    </p:animEffect>
                                    <p:anim calcmode="lin" valueType="num">
                                      <p:cBhvr>
                                        <p:cTn id="27" dur="1822" tmFilter="0,0; 0.14,0.36; 0.43,0.73; 0.71,0.91; 1.0,1.0">
                                          <p:stCondLst>
                                            <p:cond delay="0"/>
                                          </p:stCondLst>
                                        </p:cTn>
                                        <p:tgtEl>
                                          <p:spTgt spid="717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717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717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717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7176"/>
                                        </p:tgtEl>
                                        <p:attrNameLst>
                                          <p:attrName>ppt_y</p:attrName>
                                        </p:attrNameLst>
                                      </p:cBhvr>
                                      <p:tavLst>
                                        <p:tav tm="0" fmla="#ppt_y-sin(pi*$)/81">
                                          <p:val>
                                            <p:fltVal val="0"/>
                                          </p:val>
                                        </p:tav>
                                        <p:tav tm="100000">
                                          <p:val>
                                            <p:fltVal val="1"/>
                                          </p:val>
                                        </p:tav>
                                      </p:tavLst>
                                    </p:anim>
                                    <p:animScale>
                                      <p:cBhvr>
                                        <p:cTn id="32" dur="26">
                                          <p:stCondLst>
                                            <p:cond delay="650"/>
                                          </p:stCondLst>
                                        </p:cTn>
                                        <p:tgtEl>
                                          <p:spTgt spid="7176"/>
                                        </p:tgtEl>
                                      </p:cBhvr>
                                      <p:to x="100000" y="60000"/>
                                    </p:animScale>
                                    <p:animScale>
                                      <p:cBhvr>
                                        <p:cTn id="33" dur="166" decel="50000">
                                          <p:stCondLst>
                                            <p:cond delay="676"/>
                                          </p:stCondLst>
                                        </p:cTn>
                                        <p:tgtEl>
                                          <p:spTgt spid="7176"/>
                                        </p:tgtEl>
                                      </p:cBhvr>
                                      <p:to x="100000" y="100000"/>
                                    </p:animScale>
                                    <p:animScale>
                                      <p:cBhvr>
                                        <p:cTn id="34" dur="26">
                                          <p:stCondLst>
                                            <p:cond delay="1312"/>
                                          </p:stCondLst>
                                        </p:cTn>
                                        <p:tgtEl>
                                          <p:spTgt spid="7176"/>
                                        </p:tgtEl>
                                      </p:cBhvr>
                                      <p:to x="100000" y="80000"/>
                                    </p:animScale>
                                    <p:animScale>
                                      <p:cBhvr>
                                        <p:cTn id="35" dur="166" decel="50000">
                                          <p:stCondLst>
                                            <p:cond delay="1338"/>
                                          </p:stCondLst>
                                        </p:cTn>
                                        <p:tgtEl>
                                          <p:spTgt spid="7176"/>
                                        </p:tgtEl>
                                      </p:cBhvr>
                                      <p:to x="100000" y="100000"/>
                                    </p:animScale>
                                    <p:animScale>
                                      <p:cBhvr>
                                        <p:cTn id="36" dur="26">
                                          <p:stCondLst>
                                            <p:cond delay="1642"/>
                                          </p:stCondLst>
                                        </p:cTn>
                                        <p:tgtEl>
                                          <p:spTgt spid="7176"/>
                                        </p:tgtEl>
                                      </p:cBhvr>
                                      <p:to x="100000" y="90000"/>
                                    </p:animScale>
                                    <p:animScale>
                                      <p:cBhvr>
                                        <p:cTn id="37" dur="166" decel="50000">
                                          <p:stCondLst>
                                            <p:cond delay="1668"/>
                                          </p:stCondLst>
                                        </p:cTn>
                                        <p:tgtEl>
                                          <p:spTgt spid="7176"/>
                                        </p:tgtEl>
                                      </p:cBhvr>
                                      <p:to x="100000" y="100000"/>
                                    </p:animScale>
                                    <p:animScale>
                                      <p:cBhvr>
                                        <p:cTn id="38" dur="26">
                                          <p:stCondLst>
                                            <p:cond delay="1808"/>
                                          </p:stCondLst>
                                        </p:cTn>
                                        <p:tgtEl>
                                          <p:spTgt spid="7176"/>
                                        </p:tgtEl>
                                      </p:cBhvr>
                                      <p:to x="100000" y="95000"/>
                                    </p:animScale>
                                    <p:animScale>
                                      <p:cBhvr>
                                        <p:cTn id="39" dur="166" decel="50000">
                                          <p:stCondLst>
                                            <p:cond delay="1834"/>
                                          </p:stCondLst>
                                        </p:cTn>
                                        <p:tgtEl>
                                          <p:spTgt spid="7176"/>
                                        </p:tgtEl>
                                      </p:cBhvr>
                                      <p:to x="100000" y="100000"/>
                                    </p:animScale>
                                  </p:childTnLst>
                                </p:cTn>
                              </p:par>
                            </p:childTnLst>
                          </p:cTn>
                        </p:par>
                      </p:childTnLst>
                    </p:cTn>
                  </p:par>
                  <p:par>
                    <p:cTn id="40" fill="hold" nodeType="clickPar">
                      <p:stCondLst>
                        <p:cond delay="indefinite"/>
                      </p:stCondLst>
                      <p:childTnLst>
                        <p:par>
                          <p:cTn id="41" fill="hold" nodeType="withGroup">
                            <p:stCondLst>
                              <p:cond delay="0"/>
                            </p:stCondLst>
                            <p:childTnLst>
                              <p:par>
                                <p:cTn id="42" presetID="26" presetClass="entr" presetSubtype="0" fill="hold" nodeType="clickEffect">
                                  <p:stCondLst>
                                    <p:cond delay="0"/>
                                  </p:stCondLst>
                                  <p:childTnLst>
                                    <p:set>
                                      <p:cBhvr>
                                        <p:cTn id="43" dur="1" fill="hold">
                                          <p:stCondLst>
                                            <p:cond delay="0"/>
                                          </p:stCondLst>
                                        </p:cTn>
                                        <p:tgtEl>
                                          <p:spTgt spid="7177"/>
                                        </p:tgtEl>
                                        <p:attrNameLst>
                                          <p:attrName>style.visibility</p:attrName>
                                        </p:attrNameLst>
                                      </p:cBhvr>
                                      <p:to>
                                        <p:strVal val="visible"/>
                                      </p:to>
                                    </p:set>
                                    <p:animEffect transition="in" filter="wipe(down)">
                                      <p:cBhvr>
                                        <p:cTn id="44" dur="580">
                                          <p:stCondLst>
                                            <p:cond delay="0"/>
                                          </p:stCondLst>
                                        </p:cTn>
                                        <p:tgtEl>
                                          <p:spTgt spid="7177"/>
                                        </p:tgtEl>
                                      </p:cBhvr>
                                    </p:animEffect>
                                    <p:anim calcmode="lin" valueType="num">
                                      <p:cBhvr>
                                        <p:cTn id="45" dur="1822" tmFilter="0,0; 0.14,0.36; 0.43,0.73; 0.71,0.91; 1.0,1.0">
                                          <p:stCondLst>
                                            <p:cond delay="0"/>
                                          </p:stCondLst>
                                        </p:cTn>
                                        <p:tgtEl>
                                          <p:spTgt spid="7177"/>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7177"/>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7177"/>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7177"/>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7177"/>
                                        </p:tgtEl>
                                        <p:attrNameLst>
                                          <p:attrName>ppt_y</p:attrName>
                                        </p:attrNameLst>
                                      </p:cBhvr>
                                      <p:tavLst>
                                        <p:tav tm="0" fmla="#ppt_y-sin(pi*$)/81">
                                          <p:val>
                                            <p:fltVal val="0"/>
                                          </p:val>
                                        </p:tav>
                                        <p:tav tm="100000">
                                          <p:val>
                                            <p:fltVal val="1"/>
                                          </p:val>
                                        </p:tav>
                                      </p:tavLst>
                                    </p:anim>
                                    <p:animScale>
                                      <p:cBhvr>
                                        <p:cTn id="50" dur="26">
                                          <p:stCondLst>
                                            <p:cond delay="650"/>
                                          </p:stCondLst>
                                        </p:cTn>
                                        <p:tgtEl>
                                          <p:spTgt spid="7177"/>
                                        </p:tgtEl>
                                      </p:cBhvr>
                                      <p:to x="100000" y="60000"/>
                                    </p:animScale>
                                    <p:animScale>
                                      <p:cBhvr>
                                        <p:cTn id="51" dur="166" decel="50000">
                                          <p:stCondLst>
                                            <p:cond delay="676"/>
                                          </p:stCondLst>
                                        </p:cTn>
                                        <p:tgtEl>
                                          <p:spTgt spid="7177"/>
                                        </p:tgtEl>
                                      </p:cBhvr>
                                      <p:to x="100000" y="100000"/>
                                    </p:animScale>
                                    <p:animScale>
                                      <p:cBhvr>
                                        <p:cTn id="52" dur="26">
                                          <p:stCondLst>
                                            <p:cond delay="1312"/>
                                          </p:stCondLst>
                                        </p:cTn>
                                        <p:tgtEl>
                                          <p:spTgt spid="7177"/>
                                        </p:tgtEl>
                                      </p:cBhvr>
                                      <p:to x="100000" y="80000"/>
                                    </p:animScale>
                                    <p:animScale>
                                      <p:cBhvr>
                                        <p:cTn id="53" dur="166" decel="50000">
                                          <p:stCondLst>
                                            <p:cond delay="1338"/>
                                          </p:stCondLst>
                                        </p:cTn>
                                        <p:tgtEl>
                                          <p:spTgt spid="7177"/>
                                        </p:tgtEl>
                                      </p:cBhvr>
                                      <p:to x="100000" y="100000"/>
                                    </p:animScale>
                                    <p:animScale>
                                      <p:cBhvr>
                                        <p:cTn id="54" dur="26">
                                          <p:stCondLst>
                                            <p:cond delay="1642"/>
                                          </p:stCondLst>
                                        </p:cTn>
                                        <p:tgtEl>
                                          <p:spTgt spid="7177"/>
                                        </p:tgtEl>
                                      </p:cBhvr>
                                      <p:to x="100000" y="90000"/>
                                    </p:animScale>
                                    <p:animScale>
                                      <p:cBhvr>
                                        <p:cTn id="55" dur="166" decel="50000">
                                          <p:stCondLst>
                                            <p:cond delay="1668"/>
                                          </p:stCondLst>
                                        </p:cTn>
                                        <p:tgtEl>
                                          <p:spTgt spid="7177"/>
                                        </p:tgtEl>
                                      </p:cBhvr>
                                      <p:to x="100000" y="100000"/>
                                    </p:animScale>
                                    <p:animScale>
                                      <p:cBhvr>
                                        <p:cTn id="56" dur="26">
                                          <p:stCondLst>
                                            <p:cond delay="1808"/>
                                          </p:stCondLst>
                                        </p:cTn>
                                        <p:tgtEl>
                                          <p:spTgt spid="7177"/>
                                        </p:tgtEl>
                                      </p:cBhvr>
                                      <p:to x="100000" y="95000"/>
                                    </p:animScale>
                                    <p:animScale>
                                      <p:cBhvr>
                                        <p:cTn id="57" dur="166" decel="50000">
                                          <p:stCondLst>
                                            <p:cond delay="1834"/>
                                          </p:stCondLst>
                                        </p:cTn>
                                        <p:tgtEl>
                                          <p:spTgt spid="717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5BD2810E-EE6A-4659-8571-5CA331315B98}" type="slidenum">
              <a:rPr lang="en-US" altLang="ko-KR" sz="1200" i="0" smtClean="0">
                <a:latin typeface="Arial" panose="020B0604020202020204" pitchFamily="34" charset="0"/>
              </a:rPr>
              <a:pPr/>
              <a:t>41</a:t>
            </a:fld>
            <a:endParaRPr lang="en-US" altLang="ko-KR" sz="1200" i="0" smtClean="0">
              <a:latin typeface="Arial" panose="020B0604020202020204" pitchFamily="34" charset="0"/>
            </a:endParaRPr>
          </a:p>
        </p:txBody>
      </p:sp>
      <p:sp>
        <p:nvSpPr>
          <p:cNvPr id="58371"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8372"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8373"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8374"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8375"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8376"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58377"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8202" name="Text Box 9"/>
          <p:cNvSpPr txBox="1">
            <a:spLocks noChangeArrowheads="1"/>
          </p:cNvSpPr>
          <p:nvPr/>
        </p:nvSpPr>
        <p:spPr bwMode="auto">
          <a:xfrm>
            <a:off x="1106488" y="0"/>
            <a:ext cx="4362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15.2.4  Physical Layer</a:t>
            </a:r>
          </a:p>
        </p:txBody>
      </p:sp>
      <p:sp>
        <p:nvSpPr>
          <p:cNvPr id="58379" name="Rectangle 10"/>
          <p:cNvSpPr>
            <a:spLocks noChangeArrowheads="1"/>
          </p:cNvSpPr>
          <p:nvPr/>
        </p:nvSpPr>
        <p:spPr bwMode="auto">
          <a:xfrm>
            <a:off x="381000" y="1293813"/>
            <a:ext cx="79248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discuss six specifications, as shown in Table 15.4. All implementations, except the infrared, operate in the industrial, scientific, and medical (ISM) band, which defines three unlicensed bands in the three ranges 902–928 MHz, 2.400–4.835 GHz, and 5.725–5.850 GHz.</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fontAlgn="auto">
              <a:spcBef>
                <a:spcPts val="0"/>
              </a:spcBef>
              <a:spcAft>
                <a:spcPts val="0"/>
              </a:spcAft>
              <a:defRPr/>
            </a:pPr>
            <a:r>
              <a:rPr lang="en-US" sz="2400" i="0" kern="0" dirty="0">
                <a:solidFill>
                  <a:srgbClr val="FF0000"/>
                </a:solidFill>
                <a:latin typeface="Times-BoldItalic"/>
              </a:rPr>
              <a:t>Table 15.4</a:t>
            </a:r>
            <a:r>
              <a:rPr lang="en-US" sz="2000" b="0" i="0" kern="0" dirty="0">
                <a:solidFill>
                  <a:srgbClr val="FF0000"/>
                </a:solidFill>
                <a:latin typeface="Times-BoldItalic"/>
              </a:rPr>
              <a:t>:  </a:t>
            </a:r>
            <a:r>
              <a:rPr lang="en-US" sz="2000" i="0" kern="0" dirty="0">
                <a:solidFill>
                  <a:srgbClr val="002060"/>
                </a:solidFill>
                <a:latin typeface="Times-BoldItalic"/>
              </a:rPr>
              <a:t>Specifications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a:defRPr/>
                  </a:pPr>
                  <a:endParaRPr lang="en-US" sz="1800" i="0" dirty="0">
                    <a:solidFill>
                      <a:srgbClr val="000000"/>
                    </a:solidFill>
                    <a:latin typeface="Tahoma" pitchFamily="34" charset="0"/>
                  </a:endParaRPr>
                </a:p>
              </p:txBody>
            </p:sp>
          </p:grpSp>
        </p:grpSp>
      </p:grpSp>
      <p:grpSp>
        <p:nvGrpSpPr>
          <p:cNvPr id="60420" name="Group 1"/>
          <p:cNvGrpSpPr>
            <a:grpSpLocks/>
          </p:cNvGrpSpPr>
          <p:nvPr/>
        </p:nvGrpSpPr>
        <p:grpSpPr bwMode="auto">
          <a:xfrm>
            <a:off x="173038" y="2362200"/>
            <a:ext cx="8894762" cy="2692400"/>
            <a:chOff x="35786" y="2362200"/>
            <a:chExt cx="9007498" cy="2692967"/>
          </a:xfrm>
        </p:grpSpPr>
        <p:pic>
          <p:nvPicPr>
            <p:cNvPr id="604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86" y="2362200"/>
              <a:ext cx="9007498" cy="2692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Rectangle 17"/>
            <p:cNvSpPr>
              <a:spLocks noChangeArrowheads="1"/>
            </p:cNvSpPr>
            <p:nvPr/>
          </p:nvSpPr>
          <p:spPr bwMode="auto">
            <a:xfrm>
              <a:off x="152400" y="2438400"/>
              <a:ext cx="8778240" cy="256032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ea typeface="굴림" panose="020B0600000101010101" pitchFamily="50" charset="-127"/>
              </a:endParaRPr>
            </a:p>
          </p:txBody>
        </p:sp>
      </p:grpSp>
      <p:sp>
        <p:nvSpPr>
          <p:cNvPr id="60421"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15.</a:t>
            </a:r>
            <a:fld id="{3E41B9E7-C3CE-4C5C-AD71-0F534FCD5B6F}" type="slidenum">
              <a:rPr lang="en-US" altLang="ko-KR" sz="1200" i="0">
                <a:latin typeface="Arial" panose="020B0604020202020204" pitchFamily="34" charset="0"/>
                <a:ea typeface="굴림" panose="020B0600000101010101" pitchFamily="50" charset="-127"/>
              </a:rPr>
              <a:pPr eaLnBrk="1" hangingPunct="1"/>
              <a:t>42</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4EEDC58E-6D7E-4C83-A83B-8505193839DB}" type="slidenum">
              <a:rPr lang="en-US" altLang="ko-KR" sz="1200" i="0" smtClean="0">
                <a:latin typeface="Arial" panose="020B0604020202020204" pitchFamily="34" charset="0"/>
              </a:rPr>
              <a:pPr/>
              <a:t>43</a:t>
            </a:fld>
            <a:endParaRPr lang="en-US" altLang="ko-KR" sz="1200" i="0" smtClean="0">
              <a:latin typeface="Arial" panose="020B0604020202020204" pitchFamily="34" charset="0"/>
            </a:endParaRPr>
          </a:p>
        </p:txBody>
      </p:sp>
      <p:sp>
        <p:nvSpPr>
          <p:cNvPr id="62467"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15.13:  </a:t>
            </a:r>
            <a:r>
              <a:rPr lang="en-US" altLang="ko-KR" sz="2000">
                <a:latin typeface="Times-BoldItalic"/>
                <a:ea typeface="굴림" panose="020B0600000101010101" pitchFamily="50" charset="-127"/>
              </a:rPr>
              <a:t>Physical layer of IEEE 802.11 FHSS</a:t>
            </a:r>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05000"/>
            <a:ext cx="7078663"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F40D888A-D12B-47B0-A90B-F0AE94BA99C5}" type="slidenum">
              <a:rPr lang="en-US" altLang="ko-KR" sz="1200" i="0" smtClean="0">
                <a:latin typeface="Arial" panose="020B0604020202020204" pitchFamily="34" charset="0"/>
              </a:rPr>
              <a:pPr/>
              <a:t>44</a:t>
            </a:fld>
            <a:endParaRPr lang="en-US" altLang="ko-KR" sz="1200" i="0" smtClean="0">
              <a:latin typeface="Arial" panose="020B0604020202020204" pitchFamily="34" charset="0"/>
            </a:endParaRPr>
          </a:p>
        </p:txBody>
      </p:sp>
      <p:sp>
        <p:nvSpPr>
          <p:cNvPr id="64515"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15.14:  </a:t>
            </a:r>
            <a:r>
              <a:rPr lang="en-US" altLang="ko-KR" sz="2000">
                <a:latin typeface="Times-BoldItalic"/>
                <a:ea typeface="굴림" panose="020B0600000101010101" pitchFamily="50" charset="-127"/>
              </a:rPr>
              <a:t>Physical layer of IEEE 802.11 DSSS</a:t>
            </a:r>
          </a:p>
        </p:txBody>
      </p:sp>
      <p:pic>
        <p:nvPicPr>
          <p:cNvPr id="256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743200"/>
            <a:ext cx="830580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wipe(left)">
                                      <p:cBhvr>
                                        <p:cTn id="7" dur="20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0B76F6E1-3C7D-4EBF-A162-72A4362E54EF}" type="slidenum">
              <a:rPr lang="en-US" altLang="ko-KR" sz="1200" i="0" smtClean="0">
                <a:latin typeface="Arial" panose="020B0604020202020204" pitchFamily="34" charset="0"/>
              </a:rPr>
              <a:pPr/>
              <a:t>45</a:t>
            </a:fld>
            <a:endParaRPr lang="en-US" altLang="ko-KR" sz="1200" i="0" smtClean="0">
              <a:latin typeface="Arial" panose="020B0604020202020204" pitchFamily="34" charset="0"/>
            </a:endParaRPr>
          </a:p>
        </p:txBody>
      </p:sp>
      <p:sp>
        <p:nvSpPr>
          <p:cNvPr id="66563"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15.15:  </a:t>
            </a:r>
            <a:r>
              <a:rPr lang="en-US" altLang="ko-KR" sz="2000">
                <a:latin typeface="Times-BoldItalic"/>
                <a:ea typeface="굴림" panose="020B0600000101010101" pitchFamily="50" charset="-127"/>
              </a:rPr>
              <a:t>Physical layer of IEEE 802.11 infrared</a:t>
            </a:r>
          </a:p>
        </p:txBody>
      </p:sp>
      <p:pic>
        <p:nvPicPr>
          <p:cNvPr id="266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563" y="2743200"/>
            <a:ext cx="8097837"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wipe(left)">
                                      <p:cBhvr>
                                        <p:cTn id="7" dur="20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B975BDED-E165-4838-8B26-098312F8CF95}" type="slidenum">
              <a:rPr lang="en-US" altLang="ko-KR" sz="1200" i="0" smtClean="0">
                <a:latin typeface="Arial" panose="020B0604020202020204" pitchFamily="34" charset="0"/>
              </a:rPr>
              <a:pPr/>
              <a:t>46</a:t>
            </a:fld>
            <a:endParaRPr lang="en-US" altLang="ko-KR" sz="1200" i="0" smtClean="0">
              <a:latin typeface="Arial" panose="020B0604020202020204" pitchFamily="34" charset="0"/>
            </a:endParaRPr>
          </a:p>
        </p:txBody>
      </p:sp>
      <p:sp>
        <p:nvSpPr>
          <p:cNvPr id="68611"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15.16:  </a:t>
            </a:r>
            <a:r>
              <a:rPr lang="en-US" altLang="ko-KR" sz="2000" dirty="0">
                <a:latin typeface="Times-BoldItalic"/>
                <a:ea typeface="굴림" panose="020B0600000101010101" pitchFamily="50" charset="-127"/>
              </a:rPr>
              <a:t>Physical layer of IEEE 802.11b</a:t>
            </a:r>
          </a:p>
        </p:txBody>
      </p:sp>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275" y="2362200"/>
            <a:ext cx="8340725"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wipe(left)">
                                      <p:cBhvr>
                                        <p:cTn id="7" dur="2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9B42BA01-ED20-4F38-9D68-52823AFA170D}" type="slidenum">
              <a:rPr lang="en-US" altLang="ko-KR" sz="1200" i="0" smtClean="0">
                <a:latin typeface="Arial" panose="020B0604020202020204" pitchFamily="34" charset="0"/>
              </a:rPr>
              <a:pPr/>
              <a:t>47</a:t>
            </a:fld>
            <a:endParaRPr lang="en-US" altLang="ko-KR" sz="1200" i="0" smtClean="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defRPr/>
            </a:pPr>
            <a:endParaRPr lang="en-US" altLang="ko-KR" i="0" smtClean="0">
              <a:effectLst>
                <a:outerShdw blurRad="38100" dist="38100" dir="2700000" algn="tl">
                  <a:srgbClr val="FFFFFF"/>
                </a:outerShdw>
              </a:effectLst>
              <a:latin typeface="Times New Roman" panose="02020603050405020304" pitchFamily="18" charset="0"/>
              <a:ea typeface="굴림" panose="020B0600000101010101" pitchFamily="50" charset="-127"/>
            </a:endParaRPr>
          </a:p>
        </p:txBody>
      </p:sp>
      <p:sp>
        <p:nvSpPr>
          <p:cNvPr id="911363" name="Text Box 3"/>
          <p:cNvSpPr txBox="1">
            <a:spLocks noChangeArrowheads="1"/>
          </p:cNvSpPr>
          <p:nvPr/>
        </p:nvSpPr>
        <p:spPr bwMode="auto">
          <a:xfrm>
            <a:off x="228600" y="406400"/>
            <a:ext cx="3832225" cy="1066800"/>
          </a:xfrm>
          <a:prstGeom prst="rect">
            <a:avLst/>
          </a:prstGeom>
          <a:noFill/>
          <a:ln w="9525">
            <a:noFill/>
            <a:miter lim="800000"/>
            <a:headEnd/>
            <a:tailEnd/>
          </a:ln>
          <a:effectLst/>
        </p:spPr>
        <p:txBody>
          <a:bodyPr wrap="none">
            <a:spAutoFit/>
          </a:bodyPr>
          <a:lstStyle>
            <a:lvl1pPr marL="342900" indent="-342900">
              <a:defRPr sz="3200" b="1" i="1">
                <a:solidFill>
                  <a:schemeClr val="tx1"/>
                </a:solidFill>
                <a:latin typeface="Baby Kruffy"/>
              </a:defRPr>
            </a:lvl1pPr>
            <a:lvl2pPr marL="742950" indent="-285750">
              <a:defRPr sz="3200" b="1" i="1">
                <a:solidFill>
                  <a:schemeClr val="tx1"/>
                </a:solidFill>
                <a:latin typeface="Baby Kruffy"/>
              </a:defRPr>
            </a:lvl2pPr>
            <a:lvl3pPr>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marL="0" lvl="2">
              <a:defRPr/>
            </a:pPr>
            <a:r>
              <a:rPr lang="en-US" altLang="ko-KR" i="0" smtClean="0">
                <a:effectLst>
                  <a:outerShdw blurRad="38100" dist="38100" dir="2700000" algn="tl">
                    <a:srgbClr val="C0C0C0"/>
                  </a:outerShdw>
                </a:effectLst>
                <a:latin typeface="Times" panose="02020603050405020304" pitchFamily="18" charset="0"/>
                <a:ea typeface="굴림" panose="020B0600000101010101" pitchFamily="50" charset="-127"/>
              </a:rPr>
              <a:t>15-3   BLUETOOTH</a:t>
            </a:r>
          </a:p>
          <a:p>
            <a:pPr marL="0" lvl="2">
              <a:defRPr/>
            </a:pPr>
            <a:endParaRPr lang="en-US" altLang="ko-KR" i="0" smtClean="0">
              <a:effectLst>
                <a:outerShdw blurRad="38100" dist="38100" dir="2700000" algn="tl">
                  <a:srgbClr val="C0C0C0"/>
                </a:outerShdw>
              </a:effectLst>
              <a:latin typeface="Times" panose="02020603050405020304" pitchFamily="18" charset="0"/>
              <a:ea typeface="굴림" panose="020B0600000101010101" pitchFamily="50" charset="-127"/>
            </a:endParaRPr>
          </a:p>
        </p:txBody>
      </p:sp>
      <p:sp>
        <p:nvSpPr>
          <p:cNvPr id="70661"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a typeface="굴림" panose="020B0600000101010101" pitchFamily="50" charset="-127"/>
            </a:endParaRPr>
          </a:p>
        </p:txBody>
      </p:sp>
      <p:sp>
        <p:nvSpPr>
          <p:cNvPr id="70662" name="Rectangle 8"/>
          <p:cNvSpPr>
            <a:spLocks noChangeArrowheads="1"/>
          </p:cNvSpPr>
          <p:nvPr/>
        </p:nvSpPr>
        <p:spPr bwMode="auto">
          <a:xfrm>
            <a:off x="381000" y="1658938"/>
            <a:ext cx="807720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Bluetooth is a wireless LAN technology designed to connect devices of different functions when they are at a short distance from each other.  A Bluetooth LAN is an ad hoc network. The devices, sometimes called gadgets, find each other and make a network called a piconet.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E043294D-E7E6-407E-BE6A-55B561B55F44}" type="slidenum">
              <a:rPr lang="en-US" altLang="ko-KR" sz="1200" i="0" smtClean="0">
                <a:latin typeface="Arial" panose="020B0604020202020204" pitchFamily="34" charset="0"/>
              </a:rPr>
              <a:pPr/>
              <a:t>48</a:t>
            </a:fld>
            <a:endParaRPr lang="en-US" altLang="ko-KR" sz="1200" i="0" smtClean="0">
              <a:latin typeface="Arial" panose="020B0604020202020204" pitchFamily="34" charset="0"/>
            </a:endParaRPr>
          </a:p>
        </p:txBody>
      </p:sp>
      <p:sp>
        <p:nvSpPr>
          <p:cNvPr id="72707"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2708"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2709"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2710"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2711"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2712"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2713"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8202" name="Text Box 9"/>
          <p:cNvSpPr txBox="1">
            <a:spLocks noChangeArrowheads="1"/>
          </p:cNvSpPr>
          <p:nvPr/>
        </p:nvSpPr>
        <p:spPr bwMode="auto">
          <a:xfrm>
            <a:off x="1106488" y="0"/>
            <a:ext cx="3917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15.3.1  Architecture</a:t>
            </a:r>
          </a:p>
        </p:txBody>
      </p:sp>
      <p:sp>
        <p:nvSpPr>
          <p:cNvPr id="72715" name="Rectangle 10"/>
          <p:cNvSpPr>
            <a:spLocks noChangeArrowheads="1"/>
          </p:cNvSpPr>
          <p:nvPr/>
        </p:nvSpPr>
        <p:spPr bwMode="auto">
          <a:xfrm>
            <a:off x="381000" y="1293813"/>
            <a:ext cx="7924800"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Bluetooth defines two types of networks: piconet and scatternet.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FFE7AF81-403F-49A9-B38D-05FFC114927F}" type="slidenum">
              <a:rPr lang="en-US" altLang="ko-KR" sz="1200" i="0" smtClean="0">
                <a:latin typeface="Arial" panose="020B0604020202020204" pitchFamily="34" charset="0"/>
              </a:rPr>
              <a:pPr/>
              <a:t>49</a:t>
            </a:fld>
            <a:endParaRPr lang="en-US" altLang="ko-KR" sz="1200" i="0" smtClean="0">
              <a:latin typeface="Arial" panose="020B0604020202020204" pitchFamily="34" charset="0"/>
            </a:endParaRPr>
          </a:p>
        </p:txBody>
      </p:sp>
      <p:sp>
        <p:nvSpPr>
          <p:cNvPr id="74755"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6.17:  </a:t>
            </a:r>
            <a:r>
              <a:rPr lang="en-US" altLang="ko-KR" sz="2000">
                <a:latin typeface="Times-BoldItalic"/>
                <a:ea typeface="굴림" panose="020B0600000101010101" pitchFamily="50" charset="-127"/>
              </a:rPr>
              <a:t>Piconet</a:t>
            </a:r>
          </a:p>
        </p:txBody>
      </p:sp>
      <p:pic>
        <p:nvPicPr>
          <p:cNvPr id="747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752600"/>
            <a:ext cx="6931025"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E6917734-6F93-4663-9DEA-E5C820B6DD95}" type="slidenum">
              <a:rPr lang="en-US" altLang="ko-KR" sz="1200" i="0" smtClean="0">
                <a:latin typeface="Arial" panose="020B0604020202020204" pitchFamily="34" charset="0"/>
              </a:rPr>
              <a:pPr/>
              <a:t>50</a:t>
            </a:fld>
            <a:endParaRPr lang="en-US" altLang="ko-KR" sz="1200" i="0" smtClean="0">
              <a:latin typeface="Arial" panose="020B0604020202020204" pitchFamily="34" charset="0"/>
            </a:endParaRPr>
          </a:p>
        </p:txBody>
      </p:sp>
      <p:sp>
        <p:nvSpPr>
          <p:cNvPr id="76803"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15.18:  </a:t>
            </a:r>
            <a:r>
              <a:rPr lang="en-US" altLang="ko-KR" sz="2000">
                <a:latin typeface="Times-BoldItalic"/>
                <a:ea typeface="굴림" panose="020B0600000101010101" pitchFamily="50" charset="-127"/>
              </a:rPr>
              <a:t>Scatternet</a:t>
            </a:r>
          </a:p>
        </p:txBody>
      </p:sp>
      <p:pic>
        <p:nvPicPr>
          <p:cNvPr id="768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538" y="2286000"/>
            <a:ext cx="8672512" cy="343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94DF2F93-21BA-4B37-A622-B2BA58FE0C82}" type="slidenum">
              <a:rPr lang="en-US" altLang="ko-KR" sz="1200" i="0" smtClean="0">
                <a:latin typeface="Arial" panose="020B0604020202020204" pitchFamily="34" charset="0"/>
              </a:rPr>
              <a:pPr/>
              <a:t>51</a:t>
            </a:fld>
            <a:endParaRPr lang="en-US" altLang="ko-KR" sz="1200" i="0" smtClean="0">
              <a:latin typeface="Arial" panose="020B0604020202020204" pitchFamily="34" charset="0"/>
            </a:endParaRPr>
          </a:p>
        </p:txBody>
      </p:sp>
      <p:sp>
        <p:nvSpPr>
          <p:cNvPr id="78851"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8852"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8853"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8854"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8855"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8856"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78857"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a typeface="굴림" panose="020B0600000101010101" pitchFamily="50" charset="-127"/>
            </a:endParaRPr>
          </a:p>
        </p:txBody>
      </p:sp>
      <p:sp>
        <p:nvSpPr>
          <p:cNvPr id="8202" name="Text Box 9"/>
          <p:cNvSpPr txBox="1">
            <a:spLocks noChangeArrowheads="1"/>
          </p:cNvSpPr>
          <p:nvPr/>
        </p:nvSpPr>
        <p:spPr bwMode="auto">
          <a:xfrm>
            <a:off x="1106488" y="0"/>
            <a:ext cx="47942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defRPr/>
            </a:pPr>
            <a:r>
              <a:rPr lang="en-US" sz="3600" dirty="0">
                <a:solidFill>
                  <a:schemeClr val="hlink"/>
                </a:solidFill>
                <a:effectLst>
                  <a:outerShdw blurRad="38100" dist="38100" dir="2700000" algn="tl">
                    <a:srgbClr val="000000">
                      <a:alpha val="43137"/>
                    </a:srgbClr>
                  </a:outerShdw>
                </a:effectLst>
                <a:latin typeface="Times New Roman" pitchFamily="18" charset="0"/>
              </a:rPr>
              <a:t>15.3.2  Bluetooth Layers</a:t>
            </a:r>
          </a:p>
        </p:txBody>
      </p:sp>
      <p:sp>
        <p:nvSpPr>
          <p:cNvPr id="78859" name="Rectangle 10"/>
          <p:cNvSpPr>
            <a:spLocks noChangeArrowheads="1"/>
          </p:cNvSpPr>
          <p:nvPr/>
        </p:nvSpPr>
        <p:spPr bwMode="auto">
          <a:xfrm>
            <a:off x="381000" y="1293813"/>
            <a:ext cx="7924800" cy="1373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Bluetooth uses several layers that do not exactly match those of the Internet model we have defined in this book. Figure 15.19 shows these layers.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6C3EC482-E200-4C67-AB56-4227B8ECA436}" type="slidenum">
              <a:rPr lang="en-US" altLang="ko-KR" sz="1200" i="0" smtClean="0">
                <a:latin typeface="Arial" panose="020B0604020202020204" pitchFamily="34" charset="0"/>
              </a:rPr>
              <a:pPr/>
              <a:t>52</a:t>
            </a:fld>
            <a:endParaRPr lang="en-US" altLang="ko-KR" sz="1200" i="0" smtClean="0">
              <a:latin typeface="Arial" panose="020B0604020202020204" pitchFamily="34" charset="0"/>
            </a:endParaRPr>
          </a:p>
        </p:txBody>
      </p:sp>
      <p:sp>
        <p:nvSpPr>
          <p:cNvPr id="80899" name="Rectangle 14"/>
          <p:cNvSpPr>
            <a:spLocks noChangeArrowheads="1"/>
          </p:cNvSpPr>
          <p:nvPr/>
        </p:nvSpPr>
        <p:spPr bwMode="auto">
          <a:xfrm>
            <a:off x="152400" y="142875"/>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15.19:  </a:t>
            </a:r>
            <a:r>
              <a:rPr lang="en-US" altLang="ko-KR" sz="2000">
                <a:latin typeface="Times-BoldItalic"/>
                <a:ea typeface="굴림" panose="020B0600000101010101" pitchFamily="50" charset="-127"/>
              </a:rPr>
              <a:t>Bluetooth layers</a:t>
            </a:r>
          </a:p>
        </p:txBody>
      </p:sp>
      <p:pic>
        <p:nvPicPr>
          <p:cNvPr id="317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3200" y="2057400"/>
            <a:ext cx="6227763"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1" name="TextBox 1"/>
          <p:cNvSpPr txBox="1">
            <a:spLocks noChangeArrowheads="1"/>
          </p:cNvSpPr>
          <p:nvPr/>
        </p:nvSpPr>
        <p:spPr bwMode="auto">
          <a:xfrm>
            <a:off x="7620000" y="3606800"/>
            <a:ext cx="12906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a:ea typeface="굴림" panose="020B0600000101010101" pitchFamily="50" charset="-127"/>
              </a:rPr>
              <a:t>~LLC</a:t>
            </a:r>
            <a:endParaRPr lang="ko-KR" altLang="en-US">
              <a:ea typeface="굴림" panose="020B0600000101010101" pitchFamily="50" charset="-127"/>
            </a:endParaRPr>
          </a:p>
        </p:txBody>
      </p:sp>
      <p:sp>
        <p:nvSpPr>
          <p:cNvPr id="80902" name="TextBox 8"/>
          <p:cNvSpPr txBox="1">
            <a:spLocks noChangeArrowheads="1"/>
          </p:cNvSpPr>
          <p:nvPr/>
        </p:nvSpPr>
        <p:spPr bwMode="auto">
          <a:xfrm>
            <a:off x="7620000" y="4165600"/>
            <a:ext cx="14430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a:ea typeface="굴림" panose="020B0600000101010101" pitchFamily="50" charset="-127"/>
              </a:rPr>
              <a:t>~MAC</a:t>
            </a:r>
            <a:endParaRPr lang="ko-KR" altLang="en-US">
              <a:ea typeface="굴림" panose="020B0600000101010101" pitchFamily="50" charset="-127"/>
            </a:endParaRPr>
          </a:p>
        </p:txBody>
      </p:sp>
      <p:sp>
        <p:nvSpPr>
          <p:cNvPr id="80903" name="TextBox 9"/>
          <p:cNvSpPr txBox="1">
            <a:spLocks noChangeArrowheads="1"/>
          </p:cNvSpPr>
          <p:nvPr/>
        </p:nvSpPr>
        <p:spPr bwMode="auto">
          <a:xfrm>
            <a:off x="7620000" y="4602163"/>
            <a:ext cx="14430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a:ea typeface="굴림" panose="020B0600000101010101" pitchFamily="50" charset="-127"/>
              </a:rPr>
              <a:t>~PHY</a:t>
            </a:r>
            <a:endParaRPr lang="ko-KR" altLang="en-US">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wipe(up)">
                                      <p:cBhvr>
                                        <p:cTn id="7" dur="25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내용 개체 틀 2"/>
          <p:cNvSpPr>
            <a:spLocks noGrp="1"/>
          </p:cNvSpPr>
          <p:nvPr>
            <p:ph idx="1"/>
          </p:nvPr>
        </p:nvSpPr>
        <p:spPr bwMode="auto">
          <a:xfrm>
            <a:off x="457200" y="2438400"/>
            <a:ext cx="8229600" cy="3687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Length</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Size of the data from application</a:t>
            </a:r>
          </a:p>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L2CAP performs Segmentation and reassembly (SAR)</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Into 339 + 4 bytes</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Reassembly at the destination</a:t>
            </a:r>
            <a:endParaRPr lang="ko-KR" altLang="en-US" smtClean="0">
              <a:latin typeface="Times New Roman" panose="02020603050405020304" pitchFamily="18" charset="0"/>
              <a:ea typeface="굴림" panose="020B0600000101010101" pitchFamily="50" charset="-127"/>
              <a:cs typeface="Times New Roman" panose="02020603050405020304" pitchFamily="18" charset="0"/>
            </a:endParaRPr>
          </a:p>
        </p:txBody>
      </p:sp>
      <p:sp>
        <p:nvSpPr>
          <p:cNvPr id="8397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74726A85-76D8-49DC-902B-2D74CFD9399C}" type="slidenum">
              <a:rPr lang="en-US" altLang="ko-KR" sz="1200" i="0" smtClean="0">
                <a:latin typeface="Arial" panose="020B0604020202020204" pitchFamily="34" charset="0"/>
              </a:rPr>
              <a:pPr/>
              <a:t>53</a:t>
            </a:fld>
            <a:endParaRPr lang="en-US" altLang="ko-KR" sz="1200" i="0" smtClean="0">
              <a:latin typeface="Arial" panose="020B0604020202020204" pitchFamily="34" charset="0"/>
            </a:endParaRPr>
          </a:p>
        </p:txBody>
      </p:sp>
      <p:sp>
        <p:nvSpPr>
          <p:cNvPr id="83972" name="Rectangle 14"/>
          <p:cNvSpPr>
            <a:spLocks noChangeArrowheads="1"/>
          </p:cNvSpPr>
          <p:nvPr/>
        </p:nvSpPr>
        <p:spPr bwMode="auto">
          <a:xfrm>
            <a:off x="152400" y="142875"/>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15.20:  </a:t>
            </a:r>
            <a:r>
              <a:rPr lang="en-US" altLang="ko-KR" sz="2000">
                <a:latin typeface="Times-BoldItalic"/>
                <a:ea typeface="굴림" panose="020B0600000101010101" pitchFamily="50" charset="-127"/>
              </a:rPr>
              <a:t>L2CAP data packet format</a:t>
            </a:r>
          </a:p>
        </p:txBody>
      </p:sp>
      <p:pic>
        <p:nvPicPr>
          <p:cNvPr id="8397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350" y="1290638"/>
            <a:ext cx="728345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4" name="아래로 구부러진 화살표 3"/>
          <p:cNvSpPr>
            <a:spLocks noChangeArrowheads="1"/>
          </p:cNvSpPr>
          <p:nvPr/>
        </p:nvSpPr>
        <p:spPr bwMode="auto">
          <a:xfrm>
            <a:off x="1600200" y="685800"/>
            <a:ext cx="4229100" cy="592138"/>
          </a:xfrm>
          <a:prstGeom prst="curvedDownArrow">
            <a:avLst>
              <a:gd name="adj1" fmla="val 24964"/>
              <a:gd name="adj2" fmla="val 49962"/>
              <a:gd name="adj3" fmla="val 25000"/>
            </a:avLst>
          </a:prstGeom>
          <a:solidFill>
            <a:schemeClr val="accent1"/>
          </a:solidFill>
          <a:ln w="9525" algn="ctr">
            <a:solidFill>
              <a:schemeClr val="tx1"/>
            </a:solidFill>
            <a:round/>
            <a:headEnd/>
            <a:tailEnd/>
          </a:ln>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en-US">
              <a:ea typeface="굴림" panose="020B0600000101010101" pitchFamily="50" charset="-127"/>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내용 개체 틀 2"/>
          <p:cNvSpPr>
            <a:spLocks noGrp="1"/>
          </p:cNvSpPr>
          <p:nvPr>
            <p:ph idx="1"/>
          </p:nvPr>
        </p:nvSpPr>
        <p:spPr bwMode="auto">
          <a:xfrm>
            <a:off x="457200" y="2438400"/>
            <a:ext cx="8229600" cy="3687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(Virtual) channel ID</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Signaling: 0x0001</a:t>
            </a:r>
          </a:p>
          <a:p>
            <a:pPr lvl="2"/>
            <a:r>
              <a:rPr lang="en-US" altLang="ko-KR" smtClean="0">
                <a:latin typeface="Times New Roman" panose="02020603050405020304" pitchFamily="18" charset="0"/>
                <a:ea typeface="굴림" panose="020B0600000101010101" pitchFamily="50" charset="-127"/>
                <a:cs typeface="Times New Roman" panose="02020603050405020304" pitchFamily="18" charset="0"/>
              </a:rPr>
              <a:t>For Synchronous Connection Oriented (SCO) link </a:t>
            </a:r>
          </a:p>
          <a:p>
            <a:pPr lvl="2"/>
            <a:r>
              <a:rPr lang="en-US" altLang="ko-KR" smtClean="0">
                <a:latin typeface="Times New Roman" panose="02020603050405020304" pitchFamily="18" charset="0"/>
                <a:ea typeface="굴림" panose="020B0600000101010101" pitchFamily="50" charset="-127"/>
                <a:cs typeface="Times New Roman" panose="02020603050405020304" pitchFamily="18" charset="0"/>
              </a:rPr>
              <a:t>No retransmission</a:t>
            </a:r>
          </a:p>
          <a:p>
            <a:pPr lvl="3"/>
            <a:r>
              <a:rPr lang="en-US" altLang="ko-KR" smtClean="0">
                <a:latin typeface="Times New Roman" panose="02020603050405020304" pitchFamily="18" charset="0"/>
                <a:ea typeface="굴림" panose="020B0600000101010101" pitchFamily="50" charset="-127"/>
                <a:cs typeface="Times New Roman" panose="02020603050405020304" pitchFamily="18" charset="0"/>
              </a:rPr>
              <a:t>E.g. Audio application</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Connectionless data: 0x0002</a:t>
            </a:r>
          </a:p>
          <a:p>
            <a:pPr lvl="2"/>
            <a:r>
              <a:rPr lang="en-US" altLang="ko-KR" smtClean="0">
                <a:latin typeface="Times New Roman" panose="02020603050405020304" pitchFamily="18" charset="0"/>
                <a:ea typeface="굴림" panose="020B0600000101010101" pitchFamily="50" charset="-127"/>
                <a:cs typeface="Times New Roman" panose="02020603050405020304" pitchFamily="18" charset="0"/>
              </a:rPr>
              <a:t>Asynchronous Connection-Less (ACL) link</a:t>
            </a:r>
          </a:p>
          <a:p>
            <a:pPr lvl="2"/>
            <a:r>
              <a:rPr lang="en-US" altLang="ko-KR" smtClean="0">
                <a:latin typeface="Times New Roman" panose="02020603050405020304" pitchFamily="18" charset="0"/>
                <a:ea typeface="굴림" panose="020B0600000101010101" pitchFamily="50" charset="-127"/>
                <a:cs typeface="Times New Roman" panose="02020603050405020304" pitchFamily="18" charset="0"/>
              </a:rPr>
              <a:t>Retransmission</a:t>
            </a:r>
            <a:endParaRPr lang="ko-KR" altLang="en-US" smtClean="0">
              <a:latin typeface="Times New Roman" panose="02020603050405020304" pitchFamily="18" charset="0"/>
              <a:ea typeface="굴림" panose="020B0600000101010101" pitchFamily="50" charset="-127"/>
              <a:cs typeface="Times New Roman" panose="02020603050405020304" pitchFamily="18" charset="0"/>
            </a:endParaRPr>
          </a:p>
        </p:txBody>
      </p:sp>
      <p:sp>
        <p:nvSpPr>
          <p:cNvPr id="8601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92A847BE-1A55-475E-B7FC-C581637A1468}" type="slidenum">
              <a:rPr lang="en-US" altLang="ko-KR" sz="1200" i="0" smtClean="0">
                <a:latin typeface="Arial" panose="020B0604020202020204" pitchFamily="34" charset="0"/>
              </a:rPr>
              <a:pPr/>
              <a:t>54</a:t>
            </a:fld>
            <a:endParaRPr lang="en-US" altLang="ko-KR" sz="1200" i="0" smtClean="0">
              <a:latin typeface="Arial" panose="020B0604020202020204" pitchFamily="34" charset="0"/>
            </a:endParaRPr>
          </a:p>
        </p:txBody>
      </p:sp>
      <p:sp>
        <p:nvSpPr>
          <p:cNvPr id="86020" name="Rectangle 14"/>
          <p:cNvSpPr>
            <a:spLocks noChangeArrowheads="1"/>
          </p:cNvSpPr>
          <p:nvPr/>
        </p:nvSpPr>
        <p:spPr bwMode="auto">
          <a:xfrm>
            <a:off x="152400" y="142875"/>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15.20:  </a:t>
            </a:r>
            <a:r>
              <a:rPr lang="en-US" altLang="ko-KR" sz="2000">
                <a:latin typeface="Times-BoldItalic"/>
                <a:ea typeface="굴림" panose="020B0600000101010101" pitchFamily="50" charset="-127"/>
              </a:rPr>
              <a:t>L2CAP data packet format</a:t>
            </a:r>
          </a:p>
        </p:txBody>
      </p:sp>
      <p:pic>
        <p:nvPicPr>
          <p:cNvPr id="8602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350" y="1290638"/>
            <a:ext cx="728345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아래로 구부러진 화살표 3"/>
          <p:cNvSpPr>
            <a:spLocks noChangeArrowheads="1"/>
          </p:cNvSpPr>
          <p:nvPr/>
        </p:nvSpPr>
        <p:spPr bwMode="auto">
          <a:xfrm>
            <a:off x="1600200" y="685800"/>
            <a:ext cx="4229100" cy="592138"/>
          </a:xfrm>
          <a:prstGeom prst="curvedDownArrow">
            <a:avLst>
              <a:gd name="adj1" fmla="val 24964"/>
              <a:gd name="adj2" fmla="val 49962"/>
              <a:gd name="adj3" fmla="val 25000"/>
            </a:avLst>
          </a:prstGeom>
          <a:solidFill>
            <a:schemeClr val="accent1"/>
          </a:solidFill>
          <a:ln w="9525" algn="ctr">
            <a:solidFill>
              <a:schemeClr val="tx1"/>
            </a:solidFill>
            <a:round/>
            <a:headEnd/>
            <a:tailEnd/>
          </a:ln>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en-US">
              <a:ea typeface="굴림" panose="020B0600000101010101" pitchFamily="50" charset="-127"/>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내용 개체 틀 2"/>
          <p:cNvSpPr>
            <a:spLocks noGrp="1"/>
          </p:cNvSpPr>
          <p:nvPr>
            <p:ph idx="1"/>
          </p:nvPr>
        </p:nvSpPr>
        <p:spPr bwMode="auto">
          <a:xfrm>
            <a:off x="457200" y="1143000"/>
            <a:ext cx="8229600" cy="4983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z="2800" smtClean="0">
                <a:latin typeface="Times New Roman" panose="02020603050405020304" pitchFamily="18" charset="0"/>
                <a:ea typeface="굴림" panose="020B0600000101010101" pitchFamily="50" charset="-127"/>
                <a:cs typeface="Times New Roman" panose="02020603050405020304" pitchFamily="18" charset="0"/>
              </a:rPr>
              <a:t>Baseband layer frame format</a:t>
            </a: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pPr lvl="1"/>
            <a:r>
              <a:rPr lang="en-US" altLang="ko-KR" sz="2400" smtClean="0">
                <a:latin typeface="Times New Roman" panose="02020603050405020304" pitchFamily="18" charset="0"/>
                <a:ea typeface="굴림" panose="020B0600000101010101" pitchFamily="50" charset="-127"/>
                <a:cs typeface="Times New Roman" panose="02020603050405020304" pitchFamily="18" charset="0"/>
              </a:rPr>
              <a:t>625-366 = 259 uS necessary to frequency hopping</a:t>
            </a:r>
          </a:p>
          <a:p>
            <a:pPr lvl="1"/>
            <a:r>
              <a:rPr lang="en-US" altLang="ko-KR" sz="2400" smtClean="0">
                <a:latin typeface="Times New Roman" panose="02020603050405020304" pitchFamily="18" charset="0"/>
                <a:ea typeface="굴림" panose="020B0600000101010101" pitchFamily="50" charset="-127"/>
                <a:cs typeface="Times New Roman" panose="02020603050405020304" pitchFamily="18" charset="0"/>
              </a:rPr>
              <a:t>1 b/Hz </a:t>
            </a:r>
            <a:r>
              <a:rPr lang="en-US" altLang="ko-KR" sz="2400" smtClean="0">
                <a:latin typeface="Times New Roman" panose="02020603050405020304" pitchFamily="18" charset="0"/>
                <a:ea typeface="굴림" panose="020B0600000101010101" pitchFamily="50" charset="-127"/>
                <a:cs typeface="Times New Roman" panose="02020603050405020304" pitchFamily="18" charset="0"/>
                <a:sym typeface="Wingdings" panose="05000000000000000000" pitchFamily="2" charset="2"/>
              </a:rPr>
              <a:t> 1 Mbps: 366 bits per slot (max)</a:t>
            </a:r>
            <a:endParaRPr lang="ko-KR" altLang="en-US" sz="2400" smtClean="0">
              <a:latin typeface="Times New Roman" panose="02020603050405020304" pitchFamily="18" charset="0"/>
              <a:ea typeface="굴림" panose="020B0600000101010101" pitchFamily="50" charset="-127"/>
              <a:cs typeface="Times New Roman" panose="02020603050405020304" pitchFamily="18" charset="0"/>
            </a:endParaRPr>
          </a:p>
        </p:txBody>
      </p:sp>
      <p:sp>
        <p:nvSpPr>
          <p:cNvPr id="8806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5EDF350A-F0BA-4376-AC61-6E17F5B69555}" type="slidenum">
              <a:rPr lang="en-US" altLang="ko-KR" sz="1200" i="0" smtClean="0">
                <a:latin typeface="Arial" panose="020B0604020202020204" pitchFamily="34" charset="0"/>
              </a:rPr>
              <a:pPr/>
              <a:t>55</a:t>
            </a:fld>
            <a:endParaRPr lang="en-US" altLang="ko-KR" sz="1200" i="0" smtClean="0">
              <a:latin typeface="Arial" panose="020B0604020202020204" pitchFamily="34" charset="0"/>
            </a:endParaRPr>
          </a:p>
        </p:txBody>
      </p:sp>
      <p:sp>
        <p:nvSpPr>
          <p:cNvPr id="8806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6.23:  </a:t>
            </a:r>
            <a:r>
              <a:rPr lang="en-US" altLang="ko-KR" sz="2000">
                <a:latin typeface="Times-BoldItalic"/>
                <a:ea typeface="굴림" panose="020B0600000101010101" pitchFamily="50" charset="-127"/>
              </a:rPr>
              <a:t>Frame format types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09800"/>
            <a:ext cx="81978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5325" y="3292475"/>
            <a:ext cx="2379663"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5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8199"/>
                                        </p:tgtEl>
                                        <p:attrNameLst>
                                          <p:attrName>style.visibility</p:attrName>
                                        </p:attrNameLst>
                                      </p:cBhvr>
                                      <p:to>
                                        <p:strVal val="visible"/>
                                      </p:to>
                                    </p:set>
                                    <p:animEffect transition="in" filter="wipe(down)">
                                      <p:cBhvr>
                                        <p:cTn id="12" dur="580">
                                          <p:stCondLst>
                                            <p:cond delay="0"/>
                                          </p:stCondLst>
                                        </p:cTn>
                                        <p:tgtEl>
                                          <p:spTgt spid="8199"/>
                                        </p:tgtEl>
                                      </p:cBhvr>
                                    </p:animEffect>
                                    <p:anim calcmode="lin" valueType="num">
                                      <p:cBhvr>
                                        <p:cTn id="13" dur="1822" tmFilter="0,0; 0.14,0.36; 0.43,0.73; 0.71,0.91; 1.0,1.0">
                                          <p:stCondLst>
                                            <p:cond delay="0"/>
                                          </p:stCondLst>
                                        </p:cTn>
                                        <p:tgtEl>
                                          <p:spTgt spid="8199"/>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199"/>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199"/>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199"/>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199"/>
                                        </p:tgtEl>
                                        <p:attrNameLst>
                                          <p:attrName>ppt_y</p:attrName>
                                        </p:attrNameLst>
                                      </p:cBhvr>
                                      <p:tavLst>
                                        <p:tav tm="0" fmla="#ppt_y-sin(pi*$)/81">
                                          <p:val>
                                            <p:fltVal val="0"/>
                                          </p:val>
                                        </p:tav>
                                        <p:tav tm="100000">
                                          <p:val>
                                            <p:fltVal val="1"/>
                                          </p:val>
                                        </p:tav>
                                      </p:tavLst>
                                    </p:anim>
                                    <p:animScale>
                                      <p:cBhvr>
                                        <p:cTn id="18" dur="26">
                                          <p:stCondLst>
                                            <p:cond delay="650"/>
                                          </p:stCondLst>
                                        </p:cTn>
                                        <p:tgtEl>
                                          <p:spTgt spid="8199"/>
                                        </p:tgtEl>
                                      </p:cBhvr>
                                      <p:to x="100000" y="60000"/>
                                    </p:animScale>
                                    <p:animScale>
                                      <p:cBhvr>
                                        <p:cTn id="19" dur="166" decel="50000">
                                          <p:stCondLst>
                                            <p:cond delay="676"/>
                                          </p:stCondLst>
                                        </p:cTn>
                                        <p:tgtEl>
                                          <p:spTgt spid="8199"/>
                                        </p:tgtEl>
                                      </p:cBhvr>
                                      <p:to x="100000" y="100000"/>
                                    </p:animScale>
                                    <p:animScale>
                                      <p:cBhvr>
                                        <p:cTn id="20" dur="26">
                                          <p:stCondLst>
                                            <p:cond delay="1312"/>
                                          </p:stCondLst>
                                        </p:cTn>
                                        <p:tgtEl>
                                          <p:spTgt spid="8199"/>
                                        </p:tgtEl>
                                      </p:cBhvr>
                                      <p:to x="100000" y="80000"/>
                                    </p:animScale>
                                    <p:animScale>
                                      <p:cBhvr>
                                        <p:cTn id="21" dur="166" decel="50000">
                                          <p:stCondLst>
                                            <p:cond delay="1338"/>
                                          </p:stCondLst>
                                        </p:cTn>
                                        <p:tgtEl>
                                          <p:spTgt spid="8199"/>
                                        </p:tgtEl>
                                      </p:cBhvr>
                                      <p:to x="100000" y="100000"/>
                                    </p:animScale>
                                    <p:animScale>
                                      <p:cBhvr>
                                        <p:cTn id="22" dur="26">
                                          <p:stCondLst>
                                            <p:cond delay="1642"/>
                                          </p:stCondLst>
                                        </p:cTn>
                                        <p:tgtEl>
                                          <p:spTgt spid="8199"/>
                                        </p:tgtEl>
                                      </p:cBhvr>
                                      <p:to x="100000" y="90000"/>
                                    </p:animScale>
                                    <p:animScale>
                                      <p:cBhvr>
                                        <p:cTn id="23" dur="166" decel="50000">
                                          <p:stCondLst>
                                            <p:cond delay="1668"/>
                                          </p:stCondLst>
                                        </p:cTn>
                                        <p:tgtEl>
                                          <p:spTgt spid="8199"/>
                                        </p:tgtEl>
                                      </p:cBhvr>
                                      <p:to x="100000" y="100000"/>
                                    </p:animScale>
                                    <p:animScale>
                                      <p:cBhvr>
                                        <p:cTn id="24" dur="26">
                                          <p:stCondLst>
                                            <p:cond delay="1808"/>
                                          </p:stCondLst>
                                        </p:cTn>
                                        <p:tgtEl>
                                          <p:spTgt spid="8199"/>
                                        </p:tgtEl>
                                      </p:cBhvr>
                                      <p:to x="100000" y="95000"/>
                                    </p:animScale>
                                    <p:animScale>
                                      <p:cBhvr>
                                        <p:cTn id="25" dur="166" decel="50000">
                                          <p:stCondLst>
                                            <p:cond delay="1834"/>
                                          </p:stCondLst>
                                        </p:cTn>
                                        <p:tgtEl>
                                          <p:spTgt spid="819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내용 개체 틀 2"/>
          <p:cNvSpPr>
            <a:spLocks noGrp="1"/>
          </p:cNvSpPr>
          <p:nvPr>
            <p:ph idx="1"/>
          </p:nvPr>
        </p:nvSpPr>
        <p:spPr bwMode="auto">
          <a:xfrm>
            <a:off x="457200" y="1143000"/>
            <a:ext cx="8229600" cy="4983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z="2800" smtClean="0">
                <a:latin typeface="Times New Roman" panose="02020603050405020304" pitchFamily="18" charset="0"/>
                <a:ea typeface="굴림" panose="020B0600000101010101" pitchFamily="50" charset="-127"/>
                <a:cs typeface="Times New Roman" panose="02020603050405020304" pitchFamily="18" charset="0"/>
              </a:rPr>
              <a:t>Access code</a:t>
            </a:r>
          </a:p>
          <a:p>
            <a:pPr lvl="1"/>
            <a:r>
              <a:rPr lang="en-US" altLang="ko-KR" sz="2400" smtClean="0">
                <a:latin typeface="Times New Roman" panose="02020603050405020304" pitchFamily="18" charset="0"/>
                <a:ea typeface="굴림" panose="020B0600000101010101" pitchFamily="50" charset="-127"/>
                <a:cs typeface="Times New Roman" panose="02020603050405020304" pitchFamily="18" charset="0"/>
              </a:rPr>
              <a:t>Synchronization bits + primary’s identifier</a:t>
            </a:r>
          </a:p>
          <a:p>
            <a:pPr lvl="2"/>
            <a:r>
              <a:rPr lang="en-US" altLang="ko-KR" sz="2000" smtClean="0">
                <a:latin typeface="Times New Roman" panose="02020603050405020304" pitchFamily="18" charset="0"/>
                <a:ea typeface="굴림" panose="020B0600000101010101" pitchFamily="50" charset="-127"/>
                <a:cs typeface="Times New Roman" panose="02020603050405020304" pitchFamily="18" charset="0"/>
              </a:rPr>
              <a:t>To distinguish piconets</a:t>
            </a:r>
          </a:p>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Header = 3 x</a:t>
            </a: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Bit-by-bit majority voting (a form of FEC) </a:t>
            </a: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ko-KR" altLang="en-US" sz="2800" smtClean="0">
              <a:latin typeface="Times New Roman" panose="02020603050405020304" pitchFamily="18" charset="0"/>
              <a:ea typeface="굴림" panose="020B0600000101010101" pitchFamily="50" charset="-127"/>
              <a:cs typeface="Times New Roman" panose="02020603050405020304" pitchFamily="18" charset="0"/>
            </a:endParaRPr>
          </a:p>
        </p:txBody>
      </p:sp>
      <p:sp>
        <p:nvSpPr>
          <p:cNvPr id="9011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CD4D5FFB-F5F3-4750-8573-B3083234FE97}" type="slidenum">
              <a:rPr lang="en-US" altLang="ko-KR" sz="1200" i="0" smtClean="0">
                <a:latin typeface="Arial" panose="020B0604020202020204" pitchFamily="34" charset="0"/>
              </a:rPr>
              <a:pPr/>
              <a:t>56</a:t>
            </a:fld>
            <a:endParaRPr lang="en-US" altLang="ko-KR" sz="1200" i="0" smtClean="0">
              <a:latin typeface="Arial" panose="020B0604020202020204" pitchFamily="34" charset="0"/>
            </a:endParaRPr>
          </a:p>
        </p:txBody>
      </p:sp>
      <p:sp>
        <p:nvSpPr>
          <p:cNvPr id="9011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6.23:  </a:t>
            </a:r>
            <a:r>
              <a:rPr lang="en-US" altLang="ko-KR" sz="2000">
                <a:latin typeface="Times-BoldItalic"/>
                <a:ea typeface="굴림" panose="020B0600000101010101" pitchFamily="50" charset="-127"/>
              </a:rPr>
              <a:t>Frame format types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5175250"/>
            <a:ext cx="81978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532063"/>
            <a:ext cx="4513263"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5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내용 개체 틀 2"/>
          <p:cNvSpPr>
            <a:spLocks noGrp="1"/>
          </p:cNvSpPr>
          <p:nvPr>
            <p:ph idx="1"/>
          </p:nvPr>
        </p:nvSpPr>
        <p:spPr bwMode="auto">
          <a:xfrm>
            <a:off x="457200" y="1143000"/>
            <a:ext cx="8229600" cy="4983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Header</a:t>
            </a: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Address: identifies a secondary (0=all)</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Type: data type from upper layers</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F = full buffer: for flow control</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A = ACK: Stop-and-Wait ARQ</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S = sequence number</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Header Error Correction</a:t>
            </a: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z="2800" smtClean="0">
              <a:latin typeface="Times New Roman" panose="02020603050405020304" pitchFamily="18" charset="0"/>
              <a:ea typeface="굴림" panose="020B0600000101010101" pitchFamily="50" charset="-127"/>
              <a:cs typeface="Times New Roman" panose="02020603050405020304" pitchFamily="18" charset="0"/>
            </a:endParaRPr>
          </a:p>
          <a:p>
            <a:endParaRPr lang="ko-KR" altLang="en-US" sz="2800" smtClean="0">
              <a:latin typeface="Times New Roman" panose="02020603050405020304" pitchFamily="18" charset="0"/>
              <a:ea typeface="굴림" panose="020B0600000101010101" pitchFamily="50" charset="-127"/>
              <a:cs typeface="Times New Roman" panose="02020603050405020304" pitchFamily="18" charset="0"/>
            </a:endParaRPr>
          </a:p>
        </p:txBody>
      </p:sp>
      <p:sp>
        <p:nvSpPr>
          <p:cNvPr id="9216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41E82C49-B149-4A44-9E66-C6108CDD4914}" type="slidenum">
              <a:rPr lang="en-US" altLang="ko-KR" sz="1200" i="0" smtClean="0">
                <a:latin typeface="Arial" panose="020B0604020202020204" pitchFamily="34" charset="0"/>
              </a:rPr>
              <a:pPr/>
              <a:t>57</a:t>
            </a:fld>
            <a:endParaRPr lang="en-US" altLang="ko-KR" sz="1200" i="0" smtClean="0">
              <a:latin typeface="Arial" panose="020B0604020202020204" pitchFamily="34" charset="0"/>
            </a:endParaRPr>
          </a:p>
        </p:txBody>
      </p:sp>
      <p:sp>
        <p:nvSpPr>
          <p:cNvPr id="9216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6.23:  </a:t>
            </a:r>
            <a:r>
              <a:rPr lang="en-US" altLang="ko-KR" sz="2000">
                <a:latin typeface="Times-BoldItalic"/>
                <a:ea typeface="굴림" panose="020B0600000101010101" pitchFamily="50" charset="-127"/>
              </a:rPr>
              <a:t>Frame format types</a:t>
            </a:r>
          </a:p>
        </p:txBody>
      </p:sp>
      <p:pic>
        <p:nvPicPr>
          <p:cNvPr id="1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295400"/>
            <a:ext cx="4513263"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내용 개체 틀 5"/>
          <p:cNvSpPr>
            <a:spLocks noGrp="1"/>
          </p:cNvSpPr>
          <p:nvPr>
            <p:ph idx="1"/>
          </p:nvPr>
        </p:nvSpPr>
        <p:spPr bwMode="auto">
          <a:xfrm>
            <a:off x="457200" y="838200"/>
            <a:ext cx="8229600" cy="5287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z="2800" smtClean="0">
                <a:latin typeface="Times New Roman" panose="02020603050405020304" pitchFamily="18" charset="0"/>
                <a:ea typeface="굴림" panose="020B0600000101010101" pitchFamily="50" charset="-127"/>
                <a:cs typeface="Times New Roman" panose="02020603050405020304" pitchFamily="18" charset="0"/>
              </a:rPr>
              <a:t>79 channels of 1 MHz each</a:t>
            </a:r>
          </a:p>
          <a:p>
            <a:r>
              <a:rPr lang="en-US" altLang="ko-KR" sz="2800" smtClean="0">
                <a:latin typeface="Times New Roman" panose="02020603050405020304" pitchFamily="18" charset="0"/>
                <a:ea typeface="굴림" panose="020B0600000101010101" pitchFamily="50" charset="-127"/>
                <a:cs typeface="Times New Roman" panose="02020603050405020304" pitchFamily="18" charset="0"/>
              </a:rPr>
              <a:t>TDD</a:t>
            </a:r>
          </a:p>
          <a:p>
            <a:r>
              <a:rPr lang="en-US" altLang="ko-KR" sz="2800" smtClean="0">
                <a:latin typeface="Times New Roman" panose="02020603050405020304" pitchFamily="18" charset="0"/>
                <a:ea typeface="굴림" panose="020B0600000101010101" pitchFamily="50" charset="-127"/>
                <a:cs typeface="Times New Roman" panose="02020603050405020304" pitchFamily="18" charset="0"/>
              </a:rPr>
              <a:t>TDMA</a:t>
            </a:r>
            <a:endParaRPr lang="ko-KR" altLang="en-US" sz="2800" smtClean="0">
              <a:latin typeface="Times New Roman" panose="02020603050405020304" pitchFamily="18" charset="0"/>
              <a:ea typeface="굴림" panose="020B0600000101010101" pitchFamily="50" charset="-127"/>
              <a:cs typeface="Times New Roman" panose="02020603050405020304" pitchFamily="18" charset="0"/>
            </a:endParaRPr>
          </a:p>
        </p:txBody>
      </p:sp>
      <p:sp>
        <p:nvSpPr>
          <p:cNvPr id="9421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2E804D60-0565-4AA7-BC49-901BB5C68100}" type="slidenum">
              <a:rPr lang="en-US" altLang="ko-KR" sz="1200" i="0" smtClean="0">
                <a:latin typeface="Arial" panose="020B0604020202020204" pitchFamily="34" charset="0"/>
              </a:rPr>
              <a:pPr/>
              <a:t>58</a:t>
            </a:fld>
            <a:endParaRPr lang="en-US" altLang="ko-KR" sz="1200" i="0" smtClean="0">
              <a:latin typeface="Arial" panose="020B0604020202020204" pitchFamily="34" charset="0"/>
            </a:endParaRPr>
          </a:p>
        </p:txBody>
      </p:sp>
      <p:sp>
        <p:nvSpPr>
          <p:cNvPr id="9421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6.21:  </a:t>
            </a:r>
            <a:r>
              <a:rPr lang="en-US" altLang="ko-KR" sz="2000">
                <a:latin typeface="Times-BoldItalic"/>
                <a:ea typeface="굴림" panose="020B0600000101010101" pitchFamily="50" charset="-127"/>
              </a:rPr>
              <a:t>Single-secondary communication</a:t>
            </a:r>
          </a:p>
        </p:txBody>
      </p:sp>
      <p:pic>
        <p:nvPicPr>
          <p:cNvPr id="942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 y="2706688"/>
            <a:ext cx="7874000" cy="32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070350"/>
            <a:ext cx="107950"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4070350"/>
            <a:ext cx="10795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4070350"/>
            <a:ext cx="10795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4070350"/>
            <a:ext cx="10795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8" name="TextBox 1"/>
          <p:cNvSpPr txBox="1">
            <a:spLocks noChangeArrowheads="1"/>
          </p:cNvSpPr>
          <p:nvPr/>
        </p:nvSpPr>
        <p:spPr bwMode="auto">
          <a:xfrm>
            <a:off x="2390775" y="2266950"/>
            <a:ext cx="838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a:solidFill>
                  <a:srgbClr val="FF0000"/>
                </a:solidFill>
                <a:ea typeface="굴림" panose="020B0600000101010101" pitchFamily="50" charset="-127"/>
              </a:rPr>
              <a:t>uS</a:t>
            </a:r>
            <a:endParaRPr lang="ko-KR" altLang="en-US">
              <a:solidFill>
                <a:srgbClr val="FF0000"/>
              </a:solidFill>
              <a:ea typeface="굴림" panose="020B0600000101010101" pitchFamily="50" charset="-127"/>
            </a:endParaRPr>
          </a:p>
        </p:txBody>
      </p:sp>
      <p:cxnSp>
        <p:nvCxnSpPr>
          <p:cNvPr id="94219" name="직선 연결선 3"/>
          <p:cNvCxnSpPr>
            <a:cxnSpLocks noChangeShapeType="1"/>
          </p:cNvCxnSpPr>
          <p:nvPr/>
        </p:nvCxnSpPr>
        <p:spPr bwMode="auto">
          <a:xfrm>
            <a:off x="2393950" y="2851150"/>
            <a:ext cx="273050" cy="0"/>
          </a:xfrm>
          <a:prstGeom prst="line">
            <a:avLst/>
          </a:prstGeom>
          <a:noFill/>
          <a:ln w="38100" algn="ctr">
            <a:solidFill>
              <a:srgbClr val="FF0000"/>
            </a:solidFill>
            <a:round/>
            <a:headEnd/>
            <a:tailEnd/>
          </a:ln>
          <a:extLst>
            <a:ext uri="{909E8E84-426E-40DD-AFC4-6F175D3DCCD1}">
              <a14:hiddenFill xmlns:a14="http://schemas.microsoft.com/office/drawing/2010/main">
                <a:noFill/>
              </a14:hiddenFill>
            </a:ext>
          </a:extLst>
        </p:spPr>
      </p:cxnSp>
      <p:cxnSp>
        <p:nvCxnSpPr>
          <p:cNvPr id="94220" name="직선 연결선 11"/>
          <p:cNvCxnSpPr>
            <a:cxnSpLocks noChangeShapeType="1"/>
          </p:cNvCxnSpPr>
          <p:nvPr/>
        </p:nvCxnSpPr>
        <p:spPr bwMode="auto">
          <a:xfrm>
            <a:off x="2117725" y="3308350"/>
            <a:ext cx="273050" cy="0"/>
          </a:xfrm>
          <a:prstGeom prst="line">
            <a:avLst/>
          </a:prstGeom>
          <a:noFill/>
          <a:ln w="38100" algn="ctr">
            <a:solidFill>
              <a:srgbClr val="FF0000"/>
            </a:solidFill>
            <a:round/>
            <a:headEnd/>
            <a:tailEnd/>
          </a:ln>
          <a:extLst>
            <a:ext uri="{909E8E84-426E-40DD-AFC4-6F175D3DCCD1}">
              <a14:hiddenFill xmlns:a14="http://schemas.microsoft.com/office/drawing/2010/main">
                <a:noFill/>
              </a14:hiddenFill>
            </a:ext>
          </a:extLst>
        </p:spPr>
      </p:cxnSp>
      <p:sp>
        <p:nvSpPr>
          <p:cNvPr id="94221" name="TextBox 6"/>
          <p:cNvSpPr txBox="1">
            <a:spLocks noChangeArrowheads="1"/>
          </p:cNvSpPr>
          <p:nvPr/>
        </p:nvSpPr>
        <p:spPr bwMode="auto">
          <a:xfrm>
            <a:off x="3352800" y="2546350"/>
            <a:ext cx="472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2000">
                <a:ea typeface="굴림" panose="020B0600000101010101" pitchFamily="50" charset="-127"/>
                <a:sym typeface="Symbol" panose="05050102010706020507" pitchFamily="18" charset="2"/>
              </a:rPr>
              <a:t>  </a:t>
            </a:r>
            <a:r>
              <a:rPr lang="en-US" altLang="ko-KR" sz="2000">
                <a:ea typeface="굴림" panose="020B0600000101010101" pitchFamily="50" charset="-127"/>
              </a:rPr>
              <a:t>Hopping 1600 times per second</a:t>
            </a:r>
            <a:endParaRPr lang="ko-KR" altLang="en-US" sz="200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2773"/>
                                        </p:tgtEl>
                                        <p:attrNameLst>
                                          <p:attrName>style.visibility</p:attrName>
                                        </p:attrNameLst>
                                      </p:cBhvr>
                                      <p:to>
                                        <p:strVal val="visible"/>
                                      </p:to>
                                    </p:set>
                                    <p:animEffect transition="in" filter="wipe(up)">
                                      <p:cBhvr>
                                        <p:cTn id="7" dur="500"/>
                                        <p:tgtEl>
                                          <p:spTgt spid="327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2774"/>
                                        </p:tgtEl>
                                        <p:attrNameLst>
                                          <p:attrName>style.visibility</p:attrName>
                                        </p:attrNameLst>
                                      </p:cBhvr>
                                      <p:to>
                                        <p:strVal val="visible"/>
                                      </p:to>
                                    </p:set>
                                    <p:animEffect transition="in" filter="wipe(down)">
                                      <p:cBhvr>
                                        <p:cTn id="12" dur="1500"/>
                                        <p:tgtEl>
                                          <p:spTgt spid="327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2775"/>
                                        </p:tgtEl>
                                        <p:attrNameLst>
                                          <p:attrName>style.visibility</p:attrName>
                                        </p:attrNameLst>
                                      </p:cBhvr>
                                      <p:to>
                                        <p:strVal val="visible"/>
                                      </p:to>
                                    </p:set>
                                    <p:animEffect transition="in" filter="wipe(up)">
                                      <p:cBhvr>
                                        <p:cTn id="17" dur="1500"/>
                                        <p:tgtEl>
                                          <p:spTgt spid="327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2776"/>
                                        </p:tgtEl>
                                        <p:attrNameLst>
                                          <p:attrName>style.visibility</p:attrName>
                                        </p:attrNameLst>
                                      </p:cBhvr>
                                      <p:to>
                                        <p:strVal val="visible"/>
                                      </p:to>
                                    </p:set>
                                    <p:animEffect transition="in" filter="wipe(down)">
                                      <p:cBhvr>
                                        <p:cTn id="22" dur="500"/>
                                        <p:tgtEl>
                                          <p:spTgt spid="3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A464ADDA-C7D7-4031-AA4B-ECEC9AD1CF1A}" type="slidenum">
              <a:rPr lang="en-US" altLang="ko-KR" sz="1200" i="0" smtClean="0">
                <a:latin typeface="Arial" panose="020B0604020202020204" pitchFamily="34" charset="0"/>
              </a:rPr>
              <a:pPr/>
              <a:t>59</a:t>
            </a:fld>
            <a:endParaRPr lang="en-US" altLang="ko-KR" sz="1200" i="0" smtClean="0">
              <a:latin typeface="Arial" panose="020B0604020202020204" pitchFamily="34" charset="0"/>
            </a:endParaRPr>
          </a:p>
        </p:txBody>
      </p:sp>
      <p:sp>
        <p:nvSpPr>
          <p:cNvPr id="96259"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6.22:  </a:t>
            </a:r>
            <a:r>
              <a:rPr lang="en-US" altLang="ko-KR" sz="2000">
                <a:latin typeface="Times-BoldItalic"/>
                <a:ea typeface="굴림" panose="020B0600000101010101" pitchFamily="50" charset="-127"/>
              </a:rPr>
              <a:t>Multiple-secondary communication</a:t>
            </a:r>
          </a:p>
        </p:txBody>
      </p:sp>
      <p:pic>
        <p:nvPicPr>
          <p:cNvPr id="962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7175"/>
            <a:ext cx="8066088"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287588"/>
            <a:ext cx="107950"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251075"/>
            <a:ext cx="107950"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2373313"/>
            <a:ext cx="103188"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51638" y="2357438"/>
            <a:ext cx="111125" cy="236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3797"/>
                                        </p:tgtEl>
                                        <p:attrNameLst>
                                          <p:attrName>style.visibility</p:attrName>
                                        </p:attrNameLst>
                                      </p:cBhvr>
                                      <p:to>
                                        <p:strVal val="visible"/>
                                      </p:to>
                                    </p:set>
                                    <p:animEffect transition="in" filter="wipe(up)">
                                      <p:cBhvr>
                                        <p:cTn id="7" dur="2000"/>
                                        <p:tgtEl>
                                          <p:spTgt spid="337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3798"/>
                                        </p:tgtEl>
                                        <p:attrNameLst>
                                          <p:attrName>style.visibility</p:attrName>
                                        </p:attrNameLst>
                                      </p:cBhvr>
                                      <p:to>
                                        <p:strVal val="visible"/>
                                      </p:to>
                                    </p:set>
                                    <p:animEffect transition="in" filter="wipe(down)">
                                      <p:cBhvr>
                                        <p:cTn id="12" dur="2000"/>
                                        <p:tgtEl>
                                          <p:spTgt spid="337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3800"/>
                                        </p:tgtEl>
                                        <p:attrNameLst>
                                          <p:attrName>style.visibility</p:attrName>
                                        </p:attrNameLst>
                                      </p:cBhvr>
                                      <p:to>
                                        <p:strVal val="visible"/>
                                      </p:to>
                                    </p:set>
                                    <p:animEffect transition="in" filter="wipe(up)">
                                      <p:cBhvr>
                                        <p:cTn id="17" dur="2000"/>
                                        <p:tgtEl>
                                          <p:spTgt spid="3380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3801"/>
                                        </p:tgtEl>
                                        <p:attrNameLst>
                                          <p:attrName>style.visibility</p:attrName>
                                        </p:attrNameLst>
                                      </p:cBhvr>
                                      <p:to>
                                        <p:strVal val="visible"/>
                                      </p:to>
                                    </p:set>
                                    <p:animEffect transition="in" filter="wipe(down)">
                                      <p:cBhvr>
                                        <p:cTn id="22" dur="2000"/>
                                        <p:tgtEl>
                                          <p:spTgt spid="338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제목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b="1" i="1" smtClean="0">
                <a:latin typeface="Times-BoldItalic"/>
                <a:ea typeface="굴림" panose="020B0600000101010101" pitchFamily="50" charset="-127"/>
              </a:rPr>
              <a:t>Radio layer</a:t>
            </a:r>
            <a:endParaRPr lang="ko-KR" altLang="en-US" b="1" i="1" smtClean="0">
              <a:latin typeface="Times-BoldItalic"/>
              <a:ea typeface="굴림" panose="020B0600000101010101" pitchFamily="50" charset="-127"/>
            </a:endParaRPr>
          </a:p>
        </p:txBody>
      </p:sp>
      <p:sp>
        <p:nvSpPr>
          <p:cNvPr id="98307" name="내용 개체 틀 3"/>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FHSS at 1600 Hz to avoid interference</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ISM band: 2.4 GHz</a:t>
            </a:r>
          </a:p>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Frequency shift keying (FSM) for modulation</a:t>
            </a:r>
          </a:p>
        </p:txBody>
      </p:sp>
      <p:sp>
        <p:nvSpPr>
          <p:cNvPr id="98308" name="슬라이드 번호 개체 틀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44B9EB44-49C7-429D-9A38-5FBA06CE14A4}" type="slidenum">
              <a:rPr lang="en-US" altLang="ko-KR" sz="1200" i="0" smtClean="0">
                <a:latin typeface="Arial" panose="020B0604020202020204" pitchFamily="34" charset="0"/>
              </a:rPr>
              <a:pPr/>
              <a:t>60</a:t>
            </a:fld>
            <a:endParaRPr lang="en-US" altLang="ko-KR" sz="1200" i="0" smtClean="0">
              <a:latin typeface="Arial" panose="020B0604020202020204" pitchFamily="34" charset="0"/>
            </a:endParaRPr>
          </a:p>
        </p:txBody>
      </p:sp>
      <p:pic>
        <p:nvPicPr>
          <p:cNvPr id="98309" name="Picture 2" descr="https://www.researchgate.net/publication/320339729/figure/fig1/AS:548705523519488@1507832999622/WiFi-and-Bluetooth-channels-in-the-24-GHz-ISM-band_W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581400"/>
            <a:ext cx="609600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제목 2"/>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b="1" i="1" smtClean="0">
                <a:latin typeface="Times-BoldItalic"/>
                <a:ea typeface="굴림" panose="020B0600000101010101" pitchFamily="50" charset="-127"/>
              </a:rPr>
              <a:t>Bluetooth evolution</a:t>
            </a:r>
            <a:endParaRPr lang="ko-KR" altLang="en-US" b="1" i="1" smtClean="0">
              <a:latin typeface="Times-BoldItalic"/>
              <a:ea typeface="굴림" panose="020B0600000101010101" pitchFamily="50" charset="-127"/>
            </a:endParaRPr>
          </a:p>
        </p:txBody>
      </p:sp>
      <p:sp>
        <p:nvSpPr>
          <p:cNvPr id="82947" name="슬라이드 번호 개체 틀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71368D7C-9F9C-449D-A89C-D02FA4F8D6B1}" type="slidenum">
              <a:rPr lang="en-US" altLang="ko-KR" sz="1200" i="0" smtClean="0">
                <a:latin typeface="Arial" panose="020B0604020202020204" pitchFamily="34" charset="0"/>
              </a:rPr>
              <a:pPr/>
              <a:t>61</a:t>
            </a:fld>
            <a:endParaRPr lang="en-US" altLang="ko-KR" sz="1200" i="0" smtClean="0">
              <a:latin typeface="Arial" panose="020B0604020202020204" pitchFamily="34" charset="0"/>
            </a:endParaRPr>
          </a:p>
        </p:txBody>
      </p:sp>
      <p:pic>
        <p:nvPicPr>
          <p:cNvPr id="82948" name="그림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106488"/>
            <a:ext cx="4419600"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그림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914400"/>
            <a:ext cx="394335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0" name="Picture 4" descr="https://www.researchgate.net/publication/336084528/figure/tbl1/AS:807586353930241@1569554999895/Comparison-of-Bluetooth-versions_W64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 y="2720975"/>
            <a:ext cx="363855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1" name="Picture 6" descr="Comparison among Bluetooth versions. | Download Tab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5094288"/>
            <a:ext cx="596265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제목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b="1" i="1" smtClean="0">
                <a:latin typeface="Times-BoldItalic"/>
                <a:ea typeface="굴림" panose="020B0600000101010101" pitchFamily="50" charset="-127"/>
              </a:rPr>
              <a:t>Bluetooth Low Energy (BLE)</a:t>
            </a:r>
            <a:endParaRPr lang="ko-KR" altLang="en-US" b="1" i="1" smtClean="0">
              <a:latin typeface="Times-BoldItalic"/>
              <a:ea typeface="굴림" panose="020B0600000101010101" pitchFamily="50" charset="-127"/>
            </a:endParaRPr>
          </a:p>
        </p:txBody>
      </p:sp>
      <p:sp>
        <p:nvSpPr>
          <p:cNvPr id="99331" name="내용 개체 틀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Piconet revisited</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Smartphone: primary</a:t>
            </a:r>
          </a:p>
          <a:p>
            <a:pPr lvl="1"/>
            <a:r>
              <a:rPr lang="en-US" altLang="ko-KR" smtClean="0">
                <a:latin typeface="Times New Roman" panose="02020603050405020304" pitchFamily="18" charset="0"/>
                <a:ea typeface="굴림" panose="020B0600000101010101" pitchFamily="50" charset="-127"/>
                <a:cs typeface="Times New Roman" panose="02020603050405020304" pitchFamily="18" charset="0"/>
              </a:rPr>
              <a:t>Beacon devices: secondary</a:t>
            </a:r>
          </a:p>
          <a:p>
            <a:pPr lvl="1"/>
            <a:endParaRPr lang="ko-KR" altLang="en-US" smtClean="0">
              <a:ea typeface="굴림" panose="020B0600000101010101" pitchFamily="50" charset="-127"/>
            </a:endParaRPr>
          </a:p>
        </p:txBody>
      </p:sp>
      <p:sp>
        <p:nvSpPr>
          <p:cNvPr id="99332" name="슬라이드 번호 개체 틀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34B2236B-E22C-4987-A3ED-1A5DC4D02040}" type="slidenum">
              <a:rPr lang="en-US" altLang="ko-KR" sz="1200" i="0" smtClean="0">
                <a:latin typeface="Arial" panose="020B0604020202020204" pitchFamily="34" charset="0"/>
              </a:rPr>
              <a:pPr/>
              <a:t>62</a:t>
            </a:fld>
            <a:endParaRPr lang="en-US" altLang="ko-KR" sz="1200" i="0" smtClean="0">
              <a:latin typeface="Arial" panose="020B0604020202020204" pitchFamily="34" charset="0"/>
            </a:endParaRPr>
          </a:p>
        </p:txBody>
      </p:sp>
      <p:pic>
        <p:nvPicPr>
          <p:cNvPr id="9933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970338"/>
            <a:ext cx="4683125"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2" descr="https://t1.daumcdn.net/cfile/tistory/2468BA4855B1AC2E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331913"/>
            <a:ext cx="2701925"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5" name="그림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35725" y="5581650"/>
            <a:ext cx="8032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6" name="그림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3200400"/>
            <a:ext cx="547688"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제목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b="1" i="1" smtClean="0">
                <a:latin typeface="Times-BoldItalic"/>
                <a:ea typeface="굴림" panose="020B0600000101010101" pitchFamily="50" charset="-127"/>
              </a:rPr>
              <a:t>BLE connection</a:t>
            </a:r>
            <a:endParaRPr lang="ko-KR" altLang="en-US" b="1" i="1" smtClean="0">
              <a:latin typeface="Times-BoldItalic"/>
              <a:ea typeface="굴림" panose="020B0600000101010101" pitchFamily="50" charset="-127"/>
            </a:endParaRPr>
          </a:p>
        </p:txBody>
      </p:sp>
      <p:sp>
        <p:nvSpPr>
          <p:cNvPr id="100355" name="내용 개체 틀 2"/>
          <p:cNvSpPr>
            <a:spLocks noGrp="1"/>
          </p:cNvSpPr>
          <p:nvPr>
            <p:ph idx="1"/>
          </p:nvPr>
        </p:nvSpPr>
        <p:spPr bwMode="auto">
          <a:xfrm>
            <a:off x="457200" y="1066800"/>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Advertisement and scanning</a:t>
            </a:r>
          </a:p>
          <a:p>
            <a:pPr lvl="1"/>
            <a:endParaRPr lang="ko-KR" altLang="en-US" smtClean="0">
              <a:ea typeface="굴림" panose="020B0600000101010101" pitchFamily="50" charset="-127"/>
              <a:cs typeface="Times New Roman" panose="02020603050405020304" pitchFamily="18" charset="0"/>
            </a:endParaRPr>
          </a:p>
        </p:txBody>
      </p:sp>
      <p:sp>
        <p:nvSpPr>
          <p:cNvPr id="100356" name="슬라이드 번호 개체 틀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22750E44-3DAD-497D-BB7E-8FD65ABA7ABA}" type="slidenum">
              <a:rPr lang="en-US" altLang="ko-KR" sz="1200" i="0" smtClean="0">
                <a:latin typeface="Arial" panose="020B0604020202020204" pitchFamily="34" charset="0"/>
              </a:rPr>
              <a:pPr/>
              <a:t>63</a:t>
            </a:fld>
            <a:endParaRPr lang="en-US" altLang="ko-KR" sz="1200" i="0" smtClean="0">
              <a:latin typeface="Arial" panose="020B0604020202020204" pitchFamily="34" charset="0"/>
            </a:endParaRPr>
          </a:p>
        </p:txBody>
      </p:sp>
      <p:pic>
        <p:nvPicPr>
          <p:cNvPr id="100357" name="그림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28800"/>
            <a:ext cx="4594225"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8" name="그림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136775"/>
            <a:ext cx="386715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9" name="그림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7375" y="4918075"/>
            <a:ext cx="3810000"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제목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b="1" i="1" smtClean="0">
                <a:latin typeface="Times-BoldItalic"/>
                <a:ea typeface="굴림" panose="020B0600000101010101" pitchFamily="50" charset="-127"/>
              </a:rPr>
              <a:t>BLE connection</a:t>
            </a:r>
            <a:endParaRPr lang="ko-KR" altLang="en-US" b="1" i="1" smtClean="0">
              <a:latin typeface="Times-BoldItalic"/>
              <a:ea typeface="굴림" panose="020B0600000101010101" pitchFamily="50" charset="-127"/>
            </a:endParaRPr>
          </a:p>
        </p:txBody>
      </p:sp>
      <p:sp>
        <p:nvSpPr>
          <p:cNvPr id="101379" name="내용 개체 틀 2"/>
          <p:cNvSpPr>
            <a:spLocks noGrp="1"/>
          </p:cNvSpPr>
          <p:nvPr>
            <p:ph idx="1"/>
          </p:nvPr>
        </p:nvSpPr>
        <p:spPr bwMode="auto">
          <a:xfrm>
            <a:off x="457200" y="1066800"/>
            <a:ext cx="8229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Connection request format</a:t>
            </a: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Channel map</a:t>
            </a:r>
          </a:p>
          <a:p>
            <a:pPr lvl="1"/>
            <a:endParaRPr lang="ko-KR" altLang="en-US" smtClean="0">
              <a:ea typeface="굴림" panose="020B0600000101010101" pitchFamily="50" charset="-127"/>
              <a:cs typeface="Times New Roman" panose="02020603050405020304" pitchFamily="18" charset="0"/>
            </a:endParaRPr>
          </a:p>
        </p:txBody>
      </p:sp>
      <p:sp>
        <p:nvSpPr>
          <p:cNvPr id="101380" name="슬라이드 번호 개체 틀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112B6DB1-9CC9-4445-A0B4-4F40BF3C8A4C}" type="slidenum">
              <a:rPr lang="en-US" altLang="ko-KR" sz="1200" i="0" smtClean="0">
                <a:latin typeface="Arial" panose="020B0604020202020204" pitchFamily="34" charset="0"/>
              </a:rPr>
              <a:pPr/>
              <a:t>64</a:t>
            </a:fld>
            <a:endParaRPr lang="en-US" altLang="ko-KR" sz="1200" i="0" smtClean="0">
              <a:latin typeface="Arial" panose="020B0604020202020204" pitchFamily="34" charset="0"/>
            </a:endParaRPr>
          </a:p>
        </p:txBody>
      </p:sp>
      <p:pic>
        <p:nvPicPr>
          <p:cNvPr id="101381" name="그림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747838"/>
            <a:ext cx="91440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2" name="그림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035425"/>
            <a:ext cx="9144000"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1383" name="직선 화살표 연결선 10"/>
          <p:cNvCxnSpPr>
            <a:cxnSpLocks noChangeShapeType="1"/>
          </p:cNvCxnSpPr>
          <p:nvPr/>
        </p:nvCxnSpPr>
        <p:spPr bwMode="auto">
          <a:xfrm flipH="1">
            <a:off x="3276600" y="2562225"/>
            <a:ext cx="3581400" cy="1247775"/>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pic>
        <p:nvPicPr>
          <p:cNvPr id="101384" name="그림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5026025"/>
            <a:ext cx="3995738"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제목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b="1" i="1" smtClean="0">
                <a:latin typeface="Times-BoldItalic"/>
                <a:ea typeface="굴림" panose="020B0600000101010101" pitchFamily="50" charset="-127"/>
              </a:rPr>
              <a:t>BLE connection</a:t>
            </a:r>
            <a:endParaRPr lang="ko-KR" altLang="en-US" b="1" i="1" smtClean="0">
              <a:latin typeface="Times-BoldItalic"/>
              <a:ea typeface="굴림" panose="020B0600000101010101" pitchFamily="50" charset="-127"/>
            </a:endParaRPr>
          </a:p>
        </p:txBody>
      </p:sp>
      <p:sp>
        <p:nvSpPr>
          <p:cNvPr id="102403" name="내용 개체 틀 2"/>
          <p:cNvSpPr>
            <a:spLocks noGrp="1"/>
          </p:cNvSpPr>
          <p:nvPr>
            <p:ph idx="1"/>
          </p:nvPr>
        </p:nvSpPr>
        <p:spPr bwMode="auto">
          <a:xfrm>
            <a:off x="457200" y="1066800"/>
            <a:ext cx="8229600" cy="548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Connection request format (from master)</a:t>
            </a: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Channel hop</a:t>
            </a: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endParaRPr lang="en-US" altLang="ko-KR" smtClean="0">
              <a:latin typeface="Times New Roman" panose="02020603050405020304" pitchFamily="18" charset="0"/>
              <a:ea typeface="굴림" panose="020B0600000101010101" pitchFamily="50" charset="-127"/>
              <a:cs typeface="Times New Roman" panose="02020603050405020304" pitchFamily="18" charset="0"/>
            </a:endParaRPr>
          </a:p>
          <a:p>
            <a:r>
              <a:rPr lang="en-US" altLang="ko-KR" smtClean="0">
                <a:latin typeface="Times New Roman" panose="02020603050405020304" pitchFamily="18" charset="0"/>
                <a:ea typeface="굴림" panose="020B0600000101010101" pitchFamily="50" charset="-127"/>
                <a:cs typeface="Times New Roman" panose="02020603050405020304" pitchFamily="18" charset="0"/>
              </a:rPr>
              <a:t>Hop</a:t>
            </a:r>
          </a:p>
          <a:p>
            <a:pPr lvl="1"/>
            <a:endParaRPr lang="ko-KR" altLang="en-US" smtClean="0">
              <a:ea typeface="굴림" panose="020B0600000101010101" pitchFamily="50" charset="-127"/>
              <a:cs typeface="Times New Roman" panose="02020603050405020304" pitchFamily="18" charset="0"/>
            </a:endParaRPr>
          </a:p>
        </p:txBody>
      </p:sp>
      <p:sp>
        <p:nvSpPr>
          <p:cNvPr id="102404" name="슬라이드 번호 개체 틀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A1B70127-9C33-489D-BBC7-5CC66F8E73A7}" type="slidenum">
              <a:rPr lang="en-US" altLang="ko-KR" sz="1200" i="0" smtClean="0">
                <a:latin typeface="Arial" panose="020B0604020202020204" pitchFamily="34" charset="0"/>
              </a:rPr>
              <a:pPr/>
              <a:t>65</a:t>
            </a:fld>
            <a:endParaRPr lang="en-US" altLang="ko-KR" sz="1200" i="0" smtClean="0">
              <a:latin typeface="Arial" panose="020B0604020202020204" pitchFamily="34" charset="0"/>
            </a:endParaRPr>
          </a:p>
        </p:txBody>
      </p:sp>
      <p:pic>
        <p:nvPicPr>
          <p:cNvPr id="102405" name="그림 7"/>
          <p:cNvPicPr>
            <a:picLocks noChangeAspect="1"/>
          </p:cNvPicPr>
          <p:nvPr/>
        </p:nvPicPr>
        <p:blipFill>
          <a:blip r:embed="rId2">
            <a:extLst>
              <a:ext uri="{28A0092B-C50C-407E-A947-70E740481C1C}">
                <a14:useLocalDpi xmlns:a14="http://schemas.microsoft.com/office/drawing/2010/main" val="0"/>
              </a:ext>
            </a:extLst>
          </a:blip>
          <a:srcRect b="43527"/>
          <a:stretch>
            <a:fillRect/>
          </a:stretch>
        </p:blipFill>
        <p:spPr bwMode="auto">
          <a:xfrm>
            <a:off x="0" y="1747838"/>
            <a:ext cx="9144000"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406" name="직선 화살표 연결선 10"/>
          <p:cNvCxnSpPr>
            <a:cxnSpLocks noChangeShapeType="1"/>
          </p:cNvCxnSpPr>
          <p:nvPr/>
        </p:nvCxnSpPr>
        <p:spPr bwMode="auto">
          <a:xfrm flipH="1">
            <a:off x="3200400" y="2667000"/>
            <a:ext cx="4572000" cy="457200"/>
          </a:xfrm>
          <a:prstGeom prst="straightConnector1">
            <a:avLst/>
          </a:prstGeom>
          <a:noFill/>
          <a:ln w="9525" algn="ctr">
            <a:solidFill>
              <a:schemeClr val="tx1"/>
            </a:solidFill>
            <a:round/>
            <a:headEnd/>
            <a:tailEnd type="triangle" w="med" len="med"/>
          </a:ln>
          <a:extLst>
            <a:ext uri="{909E8E84-426E-40DD-AFC4-6F175D3DCCD1}">
              <a14:hiddenFill xmlns:a14="http://schemas.microsoft.com/office/drawing/2010/main">
                <a:noFill/>
              </a14:hiddenFill>
            </a:ext>
          </a:extLst>
        </p:spPr>
      </p:cxnSp>
      <p:pic>
        <p:nvPicPr>
          <p:cNvPr id="102407" name="그림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49638"/>
            <a:ext cx="91440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슬라이드 번호 개체 틀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i="1">
                <a:solidFill>
                  <a:schemeClr val="tx1"/>
                </a:solidFill>
                <a:latin typeface="Baby Kruffy"/>
              </a:defRPr>
            </a:lvl1pPr>
            <a:lvl2pPr marL="742950" indent="-285750">
              <a:defRPr sz="3200" b="1" i="1">
                <a:solidFill>
                  <a:schemeClr val="tx1"/>
                </a:solidFill>
                <a:latin typeface="Baby Kruffy"/>
              </a:defRPr>
            </a:lvl2pPr>
            <a:lvl3pPr marL="1143000" indent="-228600">
              <a:defRPr sz="3200" b="1" i="1">
                <a:solidFill>
                  <a:schemeClr val="tx1"/>
                </a:solidFill>
                <a:latin typeface="Baby Kruffy"/>
              </a:defRPr>
            </a:lvl3pPr>
            <a:lvl4pPr marL="1600200" indent="-228600">
              <a:defRPr sz="3200" b="1" i="1">
                <a:solidFill>
                  <a:schemeClr val="tx1"/>
                </a:solidFill>
                <a:latin typeface="Baby Kruffy"/>
              </a:defRPr>
            </a:lvl4pPr>
            <a:lvl5pPr marL="2057400" indent="-22860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1200" i="0" smtClean="0">
                <a:latin typeface="Arial" panose="020B0604020202020204" pitchFamily="34" charset="0"/>
              </a:rPr>
              <a:t>15.</a:t>
            </a:r>
            <a:fld id="{8BB99E86-F8D9-4683-9002-80DE2FD6CC7E}" type="slidenum">
              <a:rPr lang="en-US" altLang="ko-KR" sz="1200" i="0" smtClean="0">
                <a:latin typeface="Arial" panose="020B0604020202020204" pitchFamily="34" charset="0"/>
              </a:rPr>
              <a:pPr/>
              <a:t>66</a:t>
            </a:fld>
            <a:endParaRPr lang="en-US" altLang="ko-KR" sz="1200" i="0" smtClean="0">
              <a:latin typeface="Arial" panose="020B0604020202020204" pitchFamily="34" charset="0"/>
            </a:endParaRPr>
          </a:p>
        </p:txBody>
      </p:sp>
      <p:pic>
        <p:nvPicPr>
          <p:cNvPr id="103427" name="그림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76338" y="0"/>
            <a:ext cx="6791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4506</TotalTime>
  <Words>2158</Words>
  <Application>Microsoft Office PowerPoint</Application>
  <PresentationFormat>화면 슬라이드 쇼(4:3)</PresentationFormat>
  <Paragraphs>452</Paragraphs>
  <Slides>66</Slides>
  <Notes>47</Notes>
  <HiddenSlides>0</HiddenSlides>
  <MMClips>0</MMClips>
  <ScaleCrop>false</ScaleCrop>
  <HeadingPairs>
    <vt:vector size="6" baseType="variant">
      <vt:variant>
        <vt:lpstr>사용한 글꼴</vt:lpstr>
      </vt:variant>
      <vt:variant>
        <vt:i4>15</vt:i4>
      </vt:variant>
      <vt:variant>
        <vt:lpstr>테마</vt:lpstr>
      </vt:variant>
      <vt:variant>
        <vt:i4>1</vt:i4>
      </vt:variant>
      <vt:variant>
        <vt:lpstr>슬라이드 제목</vt:lpstr>
      </vt:variant>
      <vt:variant>
        <vt:i4>66</vt:i4>
      </vt:variant>
    </vt:vector>
  </HeadingPairs>
  <TitlesOfParts>
    <vt:vector size="82" baseType="lpstr">
      <vt:lpstr>Baby Kruffy</vt:lpstr>
      <vt:lpstr>McGrawHill-Italic</vt:lpstr>
      <vt:lpstr>MS PGothic</vt:lpstr>
      <vt:lpstr>Times-BoldItalic</vt:lpstr>
      <vt:lpstr>Times-Roman</vt:lpstr>
      <vt:lpstr>굴림</vt:lpstr>
      <vt:lpstr>맑은 고딕</vt:lpstr>
      <vt:lpstr>Arial</vt:lpstr>
      <vt:lpstr>Calibri</vt:lpstr>
      <vt:lpstr>Comic Sans MS</vt:lpstr>
      <vt:lpstr>Symbol</vt:lpstr>
      <vt:lpstr>Tahoma</vt:lpstr>
      <vt:lpstr>Times</vt:lpstr>
      <vt:lpstr>Times New Roman</vt:lpstr>
      <vt:lpstr>Wingdings</vt:lpstr>
      <vt:lpstr>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Services</vt:lpstr>
      <vt:lpstr>PowerPoint 프레젠테이션</vt:lpstr>
      <vt:lpstr>PowerPoint 프레젠테이션</vt:lpstr>
      <vt:lpstr>PowerPoint 프레젠테이션</vt:lpstr>
      <vt:lpstr>PowerPoint 프레젠테이션</vt:lpstr>
      <vt:lpstr>PowerPoint 프레젠테이션</vt:lpstr>
      <vt:lpstr>DCF Operation</vt:lpstr>
      <vt:lpstr>802.11 Steps</vt:lpstr>
      <vt:lpstr>802.11 Steps</vt:lpstr>
      <vt:lpstr>PowerPoint 프레젠테이션</vt:lpstr>
      <vt:lpstr>PowerPoint 프레젠테이션</vt:lpstr>
      <vt:lpstr>Frame Types</vt:lpstr>
      <vt:lpstr>Frame Subtypes</vt:lpstr>
      <vt:lpstr>PowerPoint 프레젠테이션</vt:lpstr>
      <vt:lpstr>PowerPoint 프레젠테이션</vt:lpstr>
      <vt:lpstr>MAC Management</vt:lpstr>
      <vt:lpstr>Authentication</vt:lpstr>
      <vt:lpstr>Association</vt:lpstr>
      <vt:lpstr>Address Filtering</vt:lpstr>
      <vt:lpstr>Power Management</vt:lpstr>
      <vt:lpstr>Power Management </vt:lpstr>
      <vt:lpstr>Synchronization </vt:lpstr>
      <vt:lpstr>Scanning &amp; Joining</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Radio layer</vt:lpstr>
      <vt:lpstr>Bluetooth evolution</vt:lpstr>
      <vt:lpstr>Bluetooth Low Energy (BLE)</vt:lpstr>
      <vt:lpstr>BLE connection</vt:lpstr>
      <vt:lpstr>BLE connection</vt:lpstr>
      <vt:lpstr>BLE connection</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samsung</cp:lastModifiedBy>
  <cp:revision>488</cp:revision>
  <cp:lastPrinted>2022-11-08T02:36:34Z</cp:lastPrinted>
  <dcterms:created xsi:type="dcterms:W3CDTF">2000-01-15T04:50:39Z</dcterms:created>
  <dcterms:modified xsi:type="dcterms:W3CDTF">2022-11-08T03:11:48Z</dcterms:modified>
</cp:coreProperties>
</file>