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0"/>
  </p:notes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150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84F2D-3B6A-4378-90CB-99F2C77D5BC4}" type="datetimeFigureOut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92662-18D4-4833-A69C-227A9AB151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78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?>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?>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1722" y="1122363"/>
            <a:ext cx="10104698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>
                <a:solidFill>
                  <a:srgbClr val="00206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56DC4D54-7714-4EA8-BFF3-F29257992404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1304" y="229028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05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09"/>
            <a:ext cx="10515600" cy="861791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defRPr sz="2400">
                <a:solidFill>
                  <a:srgbClr val="002060"/>
                </a:solidFill>
                <a:latin typeface="+mj-lt"/>
              </a:defRPr>
            </a:lvl1pPr>
            <a:lvl2pPr marL="685800" indent="-2286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 sz="2000">
                <a:solidFill>
                  <a:srgbClr val="002060"/>
                </a:solidFill>
                <a:latin typeface="+mj-lt"/>
              </a:defRPr>
            </a:lvl2pPr>
            <a:lvl3pPr marL="1143000" indent="-228600">
              <a:spcAft>
                <a:spcPts val="600"/>
              </a:spcAft>
              <a:buFont typeface="Wingdings" panose="05000000000000000000" pitchFamily="2" charset="2"/>
              <a:buChar char="ü"/>
              <a:defRPr sz="1800">
                <a:solidFill>
                  <a:srgbClr val="002060"/>
                </a:solidFill>
                <a:latin typeface="+mj-lt"/>
              </a:defRPr>
            </a:lvl3pPr>
            <a:lvl4pPr marL="1600200" indent="-228600">
              <a:spcAft>
                <a:spcPts val="600"/>
              </a:spcAft>
              <a:buFont typeface="Wingdings" panose="05000000000000000000" pitchFamily="2" charset="2"/>
              <a:buChar char="v"/>
              <a:defRPr sz="1600">
                <a:solidFill>
                  <a:srgbClr val="002060"/>
                </a:solidFill>
                <a:latin typeface="+mj-lt"/>
              </a:defRPr>
            </a:lvl4pPr>
            <a:lvl5pPr>
              <a:spcAft>
                <a:spcPts val="600"/>
              </a:spcAft>
              <a:defRPr sz="1600">
                <a:solidFill>
                  <a:srgbClr val="002060"/>
                </a:solidFill>
                <a:latin typeface="+mj-lt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C734586E-AB4C-4850-8CE3-AB21845B69A3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altLang="ko-KR" dirty="0" smtClean="0"/>
              <a:t>COSE441 Internet Protocols, 2023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341" y="229811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2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AAE0-7095-405F-BED0-6F65E278891C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6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B0F4-D9DD-406E-BAC0-736A0C94C463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153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DD6A-B15A-407A-95D5-B2AAF87DB59F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5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B22FA-C945-4DF4-899C-95BDF738FEE1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38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D2C2-84E7-4C85-8845-8044F2FF1F4A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46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4409-61FB-43A7-B79C-6AA01925A675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08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9F57-567E-4A1C-A227-AC7390FBDB23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07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9ADC-3E61-4589-8F05-0DC2EB8E3CD0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050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CBCBC-A46D-4A3F-A154-7750B358C733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0240420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2C172-9B6D-4EBA-8625-9E9F573D9976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01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?>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?>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?>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?>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?>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?>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?>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?>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?>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?>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?>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?>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?>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?>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?>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Internetworking Protocol (IP)</a:t>
            </a:r>
            <a:endParaRPr lang="ko-KR" altLang="en-US" dirty="0"/>
          </a:p>
        </p:txBody>
      </p:sp>
      <p:sp>
        <p:nvSpPr>
          <p:cNvPr id="10" name="부제목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5</a:t>
            </a:r>
            <a:r>
              <a:rPr lang="ko-KR" altLang="en-US" dirty="0" smtClean="0"/>
              <a:t>Chapter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65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sym typeface="Symbol" panose="05050102010706020507" pitchFamily="18" charset="2"/>
              </a:rPr>
              <a:t xml:space="preserve">Connectionless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(connectionless) </a:t>
            </a:r>
            <a:r>
              <a:rPr lang="ko-KR" altLang="en-US" dirty="0" smtClean="0">
                <a:sym typeface="Symbol" panose="05050102010706020507" pitchFamily="18" charset="2"/>
              </a:rPr>
              <a:t>Protocol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“</a:t>
            </a:r>
            <a:r>
              <a:rPr lang="ko-KR" altLang="en-US" dirty="0" smtClean="0">
                <a:sym typeface="Symbol" panose="05050102010706020507" pitchFamily="18" charset="2"/>
              </a:rPr>
              <a:t>management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”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absent 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>ordering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, </a:t>
            </a:r>
            <a:r>
              <a:rPr lang="ko-KR" altLang="en-US" dirty="0" smtClean="0">
                <a:sym typeface="Symbol" panose="05050102010706020507" pitchFamily="18" charset="2"/>
              </a:rPr>
              <a:t>delivery guarantee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, </a:t>
            </a:r>
            <a:r>
              <a:rPr lang="ko-KR" altLang="en-US" dirty="0" smtClean="0">
                <a:sym typeface="Symbol" panose="05050102010706020507" pitchFamily="18" charset="2"/>
              </a:rPr>
              <a:t>loss recovery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, </a:t>
            </a:r>
            <a:r>
              <a:rPr lang="ko-KR" altLang="en-US" dirty="0" smtClean="0">
                <a:sym typeface="Symbol" panose="05050102010706020507" pitchFamily="18" charset="2"/>
              </a:rPr>
              <a:t>flow control, etc.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endParaRPr lang="en-US" altLang="ko-KR" dirty="0">
              <a:sym typeface="Symbol" panose="05050102010706020507" pitchFamily="18" charset="2"/>
            </a:endParaRPr>
          </a:p>
          <a:p>
            <a:r>
              <a:rPr lang="en-US" altLang="ko-KR" dirty="0" smtClean="0">
                <a:sym typeface="Symbol" panose="05050102010706020507" pitchFamily="18" charset="2"/>
              </a:rPr>
              <a:t xml:space="preserve">Best effort </a:t>
            </a:r>
            <a:r>
              <a:rPr lang="ko-KR" altLang="en-US" dirty="0" smtClean="0">
                <a:sym typeface="Symbol" panose="05050102010706020507" pitchFamily="18" charset="2"/>
              </a:rPr>
              <a:t>service provided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endParaRPr lang="en-US" altLang="ko-KR" dirty="0">
              <a:sym typeface="Symbol" panose="05050102010706020507" pitchFamily="18" charset="2"/>
            </a:endParaRPr>
          </a:p>
          <a:p>
            <a:r>
              <a:rPr lang="ko-KR" altLang="en-US" dirty="0" smtClean="0">
                <a:sym typeface="Symbol" panose="05050102010706020507" pitchFamily="18" charset="2"/>
              </a:rPr>
              <a:t xml:space="preserve">Packet: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= </a:t>
            </a:r>
            <a:r>
              <a:rPr lang="ko-KR" altLang="en-US" dirty="0" err="1" smtClean="0">
                <a:sym typeface="Symbol" panose="05050102010706020507" pitchFamily="18" charset="2"/>
              </a:rPr>
              <a:t>datagram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</a:t>
            </a:r>
            <a:r>
              <a:rPr lang="en-US" altLang="ko-KR" dirty="0" smtClean="0">
                <a:sym typeface="Symbol" panose="05050102010706020507" pitchFamily="18" charset="2"/>
              </a:rPr>
              <a:t>(datagram)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</a:t>
            </a:r>
            <a:r>
              <a:rPr lang="en-US" altLang="ko-KR" dirty="0" smtClean="0"/>
              <a:t>.1 IP</a:t>
            </a:r>
            <a:r>
              <a:rPr lang="ko-KR" altLang="en-US" dirty="0" smtClean="0"/>
              <a:t xml:space="preserve"> Characteristics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661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ym typeface="Symbol" panose="05050102010706020507" pitchFamily="18" charset="2"/>
              </a:rPr>
              <a:t xml:space="preserve">20-60 </a:t>
            </a:r>
            <a:r>
              <a:rPr lang="ko-KR" altLang="en-US" dirty="0" smtClean="0">
                <a:sym typeface="Symbol" panose="05050102010706020507" pitchFamily="18" charset="2"/>
              </a:rPr>
              <a:t>bytes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>Version</a:t>
            </a:r>
            <a:r>
              <a:rPr lang="en-US" altLang="ko-KR" dirty="0" smtClean="0">
                <a:sym typeface="Symbol" panose="05050102010706020507" pitchFamily="18" charset="2"/>
              </a:rPr>
              <a:t>=4</a:t>
            </a: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 xml:space="preserve">Header Length </a:t>
            </a:r>
            <a:r>
              <a:rPr lang="en-US" altLang="ko-KR" dirty="0" smtClean="0">
                <a:sym typeface="Symbol" panose="05050102010706020507" pitchFamily="18" charset="2"/>
              </a:rPr>
              <a:t>(x4)</a:t>
            </a:r>
          </a:p>
          <a:p>
            <a:pPr lvl="1"/>
            <a:r>
              <a:rPr lang="en-US" altLang="ko-KR" dirty="0" smtClean="0"/>
              <a:t>Type of Service</a:t>
            </a:r>
          </a:p>
          <a:p>
            <a:pPr lvl="2"/>
            <a:r>
              <a:rPr lang="ko-KR" altLang="en-US" dirty="0" smtClean="0"/>
              <a:t>Unused</a:t>
            </a:r>
            <a:endParaRPr lang="en-US" altLang="ko-KR" dirty="0"/>
          </a:p>
          <a:p>
            <a:pPr lvl="1"/>
            <a:r>
              <a:rPr lang="en-US" altLang="ko-KR" dirty="0" smtClean="0"/>
              <a:t xml:space="preserve">Total length = 65,535 </a:t>
            </a:r>
            <a:r>
              <a:rPr lang="ko-KR" altLang="en-US" dirty="0" smtClean="0"/>
              <a:t>bytes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5.2 IP </a:t>
            </a:r>
            <a:r>
              <a:rPr lang="ko-KR" altLang="en-US" dirty="0" smtClean="0"/>
              <a:t>Header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18433" name="_x274055024" descr="EMB00002f0c06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556" y="1345702"/>
            <a:ext cx="7333665" cy="4920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00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ym typeface="Symbol" panose="05050102010706020507" pitchFamily="18" charset="2"/>
              </a:rPr>
              <a:t>MTU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is limited by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IP </a:t>
            </a:r>
            <a:r>
              <a:rPr lang="ko-KR" altLang="en-US" dirty="0" err="1" smtClean="0">
                <a:sym typeface="Symbol" panose="05050102010706020507" pitchFamily="18" charset="2"/>
              </a:rPr>
              <a:t>datagram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size limit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 xml:space="preserve">Transport layer </a:t>
            </a:r>
            <a:r>
              <a:rPr lang="en-US" altLang="ko-KR" dirty="0" smtClean="0">
                <a:sym typeface="Symbol" panose="05050102010706020507" pitchFamily="18" charset="2"/>
              </a:rPr>
              <a:t>IP</a:t>
            </a:r>
            <a:r>
              <a:rPr lang="ko-KR" altLang="en-US" dirty="0" smtClean="0">
                <a:sym typeface="Symbol" panose="05050102010706020507" pitchFamily="18" charset="2"/>
              </a:rPr>
              <a:t>data passed down to IP, size</a:t>
            </a:r>
            <a:r>
              <a:rPr lang="en-US" altLang="ko-KR" dirty="0" smtClean="0">
                <a:sym typeface="Symbol" panose="05050102010706020507" pitchFamily="18" charset="2"/>
              </a:rPr>
              <a:t>+IP</a:t>
            </a:r>
            <a:r>
              <a:rPr lang="ko-KR" altLang="en-US" dirty="0" err="1" smtClean="0">
                <a:sym typeface="Symbol" panose="05050102010706020507" pitchFamily="18" charset="2"/>
              </a:rPr>
              <a:t>Header size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</a:t>
            </a:r>
            <a:r>
              <a:rPr lang="en-US" altLang="ko-KR" dirty="0" smtClean="0">
                <a:sym typeface="Symbol" panose="05050102010706020507" pitchFamily="18" charset="2"/>
              </a:rPr>
              <a:t>&gt; MTU</a:t>
            </a:r>
            <a:r>
              <a:rPr lang="ko-KR" altLang="en-US" dirty="0" smtClean="0">
                <a:sym typeface="Symbol" panose="05050102010706020507" pitchFamily="18" charset="2"/>
              </a:rPr>
              <a:t>exceeds MTU, fragment</a:t>
            </a:r>
            <a:r>
              <a:rPr lang="en-US" altLang="ko-KR" dirty="0" smtClean="0">
                <a:sym typeface="Symbol" panose="05050102010706020507" pitchFamily="18" charset="2"/>
              </a:rPr>
              <a:t>(fragment)</a:t>
            </a:r>
            <a:r>
              <a:rPr lang="ko-KR" altLang="en-US" dirty="0" smtClean="0">
                <a:sym typeface="Symbol" panose="05050102010706020507" pitchFamily="18" charset="2"/>
              </a:rPr>
              <a:t>is required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>Routers in the network also fragment if the above condition holds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4"/>
            <a:endParaRPr lang="en-US" altLang="ko-KR" dirty="0" smtClean="0">
              <a:sym typeface="Symbol" panose="05050102010706020507" pitchFamily="18" charset="2"/>
            </a:endParaRPr>
          </a:p>
          <a:p>
            <a:r>
              <a:rPr lang="en-US" altLang="ko-KR" dirty="0" smtClean="0">
                <a:sym typeface="Symbol" panose="05050102010706020507" pitchFamily="18" charset="2"/>
              </a:rPr>
              <a:t>Identification: IP</a:t>
            </a:r>
            <a:r>
              <a:rPr lang="ko-KR" altLang="en-US" dirty="0">
                <a:sym typeface="Symbol" panose="05050102010706020507" pitchFamily="18" charset="2"/>
              </a:rPr>
              <a:t xml:space="preserve">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address pair </a:t>
            </a:r>
            <a:r>
              <a:rPr lang="en-US" altLang="ko-KR" dirty="0" smtClean="0">
                <a:sym typeface="Symbol" panose="05050102010706020507" pitchFamily="18" charset="2"/>
              </a:rPr>
              <a:t>(A, B)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for each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 IP </a:t>
            </a:r>
            <a:r>
              <a:rPr lang="ko-KR" altLang="en-US" dirty="0" err="1" smtClean="0">
                <a:sym typeface="Symbol" panose="05050102010706020507" pitchFamily="18" charset="2"/>
              </a:rPr>
              <a:t>datagram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per </a:t>
            </a:r>
            <a:r>
              <a:rPr lang="en-US" altLang="ko-KR" dirty="0" smtClean="0">
                <a:sym typeface="Symbol" panose="05050102010706020507" pitchFamily="18" charset="2"/>
              </a:rPr>
              <a:t>1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incremented by 1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(A,C) CB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are completely different values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ko-KR" altLang="en-US" dirty="0" err="1" smtClean="0">
                <a:sym typeface="Symbol" panose="05050102010706020507" pitchFamily="18" charset="2"/>
              </a:rPr>
              <a:t>reassembly</a:t>
            </a:r>
            <a:r>
              <a:rPr lang="en-US" altLang="ko-KR" dirty="0" smtClean="0">
                <a:sym typeface="Symbol" panose="05050102010706020507" pitchFamily="18" charset="2"/>
              </a:rPr>
              <a:t>(reassembly)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to collect only fragments belonging to the same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IP </a:t>
            </a:r>
            <a:r>
              <a:rPr lang="ko-KR" altLang="en-US" dirty="0" err="1" smtClean="0">
                <a:sym typeface="Symbol" panose="05050102010706020507" pitchFamily="18" charset="2"/>
              </a:rPr>
              <a:t>datagram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that belonged to the same </a:t>
            </a:r>
            <a:r>
              <a:rPr lang="en-US" altLang="ko-KR" dirty="0" smtClean="0">
                <a:sym typeface="Symbol" panose="05050102010706020507" pitchFamily="18" charset="2"/>
              </a:rPr>
              <a:t>fragment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from the same datagram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5.2 IP </a:t>
            </a:r>
            <a:r>
              <a:rPr lang="ko-KR" altLang="en-US" dirty="0" smtClean="0"/>
              <a:t>Header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18433" name="_x274055024" descr="EMB00002f0c066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12" b="54485"/>
          <a:stretch/>
        </p:blipFill>
        <p:spPr bwMode="auto">
          <a:xfrm>
            <a:off x="2317898" y="5692497"/>
            <a:ext cx="7014316" cy="574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 descr="Parts Of The Bod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17888" y="3806179"/>
            <a:ext cx="1733107" cy="208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32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ym typeface="Symbol" panose="05050102010706020507" pitchFamily="18" charset="2"/>
              </a:rPr>
              <a:t xml:space="preserve">More Fragment (MF):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next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fragment </a:t>
            </a:r>
            <a:r>
              <a:rPr lang="ko-KR" altLang="en-US" dirty="0" smtClean="0">
                <a:sym typeface="Symbol" panose="05050102010706020507" pitchFamily="18" charset="2"/>
              </a:rPr>
              <a:t>indicates whether more fragments follow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r>
              <a:rPr lang="en-US" altLang="ko-KR" dirty="0" smtClean="0">
                <a:sym typeface="Symbol" panose="05050102010706020507" pitchFamily="18" charset="2"/>
              </a:rPr>
              <a:t xml:space="preserve">Don’t Fragment (DF):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Transport layer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fragmentation </a:t>
            </a:r>
            <a:r>
              <a:rPr lang="ko-KR" altLang="en-US" dirty="0" smtClean="0">
                <a:sym typeface="Symbol" panose="05050102010706020507" pitchFamily="18" charset="2"/>
              </a:rPr>
              <a:t>whether fragmentation is prohibited by the transport layer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 xml:space="preserve">Mainly used for path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MTU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discovery </a:t>
            </a:r>
            <a:r>
              <a:rPr lang="en-US" altLang="ko-KR" dirty="0" smtClean="0">
                <a:sym typeface="Symbol" panose="05050102010706020507" pitchFamily="18" charset="2"/>
              </a:rPr>
              <a:t>(path MTU discovery; PMTU discovery)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 xml:space="preserve">: </a:t>
            </a:r>
            <a:r>
              <a:rPr lang="ko-KR" altLang="en-US" dirty="0" smtClean="0">
                <a:sym typeface="Symbol" panose="05050102010706020507" pitchFamily="18" charset="2"/>
              </a:rPr>
              <a:t>Why?</a:t>
            </a:r>
            <a:r>
              <a:rPr lang="en-US" altLang="ko-KR" dirty="0" smtClean="0">
                <a:sym typeface="Symbol" panose="05050102010706020507" pitchFamily="18" charset="2"/>
              </a:rPr>
              <a:t>?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5.2 IP </a:t>
            </a:r>
            <a:r>
              <a:rPr lang="ko-KR" altLang="en-US" dirty="0" smtClean="0"/>
              <a:t>Header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18433" name="_x274055024" descr="EMB00002f0c066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12" b="54485"/>
          <a:stretch/>
        </p:blipFill>
        <p:spPr bwMode="auto">
          <a:xfrm>
            <a:off x="2317898" y="5692497"/>
            <a:ext cx="7014316" cy="574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1" name="_x274055424" descr="EMB00002f0c066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237" y="3078260"/>
            <a:ext cx="5161915" cy="2448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_x274055584" descr="EMB00002f0c066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784" y="3580272"/>
            <a:ext cx="3728016" cy="162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42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Fragment offset</a:t>
            </a:r>
          </a:p>
          <a:p>
            <a:pPr lvl="1"/>
            <a:r>
              <a:rPr lang="ko-KR" altLang="en-US" dirty="0" smtClean="0"/>
              <a:t>Position in the IP payload before fragmentation</a:t>
            </a:r>
            <a:r>
              <a:rPr lang="en-US" altLang="ko-KR" dirty="0" smtClean="0"/>
              <a:t xml:space="preserve">IP 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First byte</a:t>
            </a:r>
            <a:r>
              <a:rPr lang="en-US" altLang="ko-KR" dirty="0" smtClean="0"/>
              <a:t xml:space="preserve">(=0) </a:t>
            </a:r>
            <a:r>
              <a:rPr lang="ko-KR" altLang="en-US" dirty="0" smtClean="0"/>
              <a:t xml:space="preserve"> (=0) as reference, the starting byte of the current fragment</a:t>
            </a:r>
            <a:r>
              <a:rPr lang="en-US" altLang="ko-KR" dirty="0" smtClean="0"/>
              <a:t>fragment</a:t>
            </a:r>
            <a:r>
              <a:rPr lang="ko-KR" altLang="en-US" dirty="0" smtClean="0"/>
              <a:t/>
            </a:r>
            <a:r>
              <a:rPr lang="en-US" altLang="ko-KR" dirty="0" smtClean="0"/>
              <a:t>/ 8</a:t>
            </a:r>
          </a:p>
          <a:p>
            <a:pPr lvl="2"/>
            <a:r>
              <a:rPr lang="ko-KR" altLang="en-US" dirty="0" smtClean="0"/>
              <a:t xml:space="preserve">Also cut in multiples of </a:t>
            </a:r>
            <a:r>
              <a:rPr lang="en-US" altLang="ko-KR" dirty="0" smtClean="0"/>
              <a:t xml:space="preserve">8 </a:t>
            </a:r>
            <a:r>
              <a:rPr lang="ko-KR" altLang="en-US" dirty="0" smtClean="0"/>
              <a:t>8-byte units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Example</a:t>
            </a:r>
            <a:endParaRPr lang="en-US" altLang="ko-KR" dirty="0"/>
          </a:p>
          <a:p>
            <a:pPr lvl="2"/>
            <a:r>
              <a:rPr lang="en-US" altLang="ko-KR" dirty="0" smtClean="0"/>
              <a:t>MTU = 1600</a:t>
            </a:r>
          </a:p>
          <a:p>
            <a:pPr lvl="2"/>
            <a:r>
              <a:rPr lang="en-US" altLang="ko-KR" dirty="0" smtClean="0"/>
              <a:t xml:space="preserve">IP </a:t>
            </a:r>
            <a:r>
              <a:rPr lang="ko-KR" altLang="en-US" dirty="0" smtClean="0"/>
              <a:t xml:space="preserve">payload size </a:t>
            </a:r>
            <a:r>
              <a:rPr lang="en-US" altLang="ko-KR" dirty="0" smtClean="0"/>
              <a:t>= 2800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5.2 IP </a:t>
            </a:r>
            <a:r>
              <a:rPr lang="ko-KR" altLang="en-US" dirty="0" smtClean="0"/>
              <a:t>Header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18433" name="_x274055024" descr="EMB00002f0c066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12" b="54485"/>
          <a:stretch/>
        </p:blipFill>
        <p:spPr bwMode="auto">
          <a:xfrm>
            <a:off x="2317898" y="5692497"/>
            <a:ext cx="7014316" cy="574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44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 xml:space="preserve">TTL </a:t>
            </a:r>
          </a:p>
          <a:p>
            <a:pPr lvl="1"/>
            <a:r>
              <a:rPr lang="en-US" altLang="ko-KR" dirty="0" smtClean="0"/>
              <a:t>= Time to death: (</a:t>
            </a:r>
            <a:r>
              <a:rPr lang="ko-KR" altLang="en-US" dirty="0" smtClean="0"/>
              <a:t xml:space="preserve">routing </a:t>
            </a:r>
            <a:r>
              <a:rPr lang="en-US" altLang="ko-KR" dirty="0" smtClean="0"/>
              <a:t>loop</a:t>
            </a:r>
            <a:r>
              <a:rPr lang="ko-KR" altLang="en-US" dirty="0" smtClean="0"/>
              <a:t>when delivery fails due to routing loops</a:t>
            </a:r>
            <a:r>
              <a:rPr lang="en-US" altLang="ko-KR" dirty="0" smtClean="0"/>
              <a:t xml:space="preserve">) </a:t>
            </a:r>
            <a:r>
              <a:rPr lang="ko-KR" altLang="en-US" dirty="0" smtClean="0"/>
              <a:t>self-destruct mechanism</a:t>
            </a:r>
            <a:endParaRPr lang="en-US" altLang="ko-KR" dirty="0" smtClean="0"/>
          </a:p>
          <a:p>
            <a:pPr lvl="2"/>
            <a:r>
              <a:rPr lang="en-US" altLang="ko-KR" dirty="0" smtClean="0"/>
              <a:t xml:space="preserve">Cf. </a:t>
            </a:r>
            <a:r>
              <a:rPr lang="en-US" altLang="ko-KR" dirty="0" err="1" smtClean="0"/>
              <a:t>tracert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Originally measured in time</a:t>
            </a:r>
            <a:r>
              <a:rPr lang="en-US" altLang="ko-KR" dirty="0" smtClean="0"/>
              <a:t xml:space="preserve">, </a:t>
            </a:r>
            <a:r>
              <a:rPr lang="ko-KR" altLang="en-US" dirty="0" smtClean="0"/>
              <a:t>in practice decremented by the number of routers traversed</a:t>
            </a:r>
            <a:r>
              <a:rPr lang="en-US" altLang="ko-KR" dirty="0" smtClean="0"/>
              <a:t>: cf. IPv6 Hop Limit</a:t>
            </a:r>
          </a:p>
          <a:p>
            <a:pPr lvl="2"/>
            <a:r>
              <a:rPr lang="ko-KR" altLang="en-US" dirty="0" smtClean="0"/>
              <a:t xml:space="preserve">Initial value = </a:t>
            </a:r>
            <a:r>
              <a:rPr lang="en-US" altLang="ko-KR" dirty="0" smtClean="0"/>
              <a:t xml:space="preserve">= 128 (Windows), 64 </a:t>
            </a:r>
            <a:r>
              <a:rPr lang="ko-KR" altLang="en-US" dirty="0" smtClean="0"/>
              <a:t xml:space="preserve">or </a:t>
            </a:r>
            <a:r>
              <a:rPr lang="en-US" altLang="ko-KR" dirty="0" smtClean="0"/>
              <a:t>255 (Linux), 64 (Android)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5.2 IP </a:t>
            </a:r>
            <a:r>
              <a:rPr lang="ko-KR" altLang="en-US" dirty="0" smtClean="0"/>
              <a:t>Header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090" y="1345702"/>
            <a:ext cx="5887558" cy="472935"/>
          </a:xfrm>
          <a:prstGeom prst="rect">
            <a:avLst/>
          </a:prstGeom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210547"/>
              </p:ext>
            </p:extLst>
          </p:nvPr>
        </p:nvGraphicFramePr>
        <p:xfrm>
          <a:off x="2292985" y="3970871"/>
          <a:ext cx="4862830" cy="2169414"/>
        </p:xfrm>
        <a:graphic>
          <a:graphicData uri="http://schemas.openxmlformats.org/drawingml/2006/table">
            <a:tbl>
              <a:tblPr/>
              <a:tblGrid>
                <a:gridCol w="4862830">
                  <a:extLst>
                    <a:ext uri="{9D8B030D-6E8A-4147-A177-3AD203B41FA5}">
                      <a16:colId xmlns:a16="http://schemas.microsoft.com/office/drawing/2014/main" val="3561332455"/>
                    </a:ext>
                  </a:extLst>
                </a:gridCol>
              </a:tblGrid>
              <a:tr h="2108200">
                <a:tc>
                  <a:txBody>
                    <a:bodyPr/>
                    <a:lstStyle/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C:\Users\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USER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&gt;ping www.unipi.it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Ping wwwnew2.unipi.it [131.114.21.42] 32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bytes of data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: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131.114.21.42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 reply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: 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bytes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=32 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time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=308ms TTL=39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131.114.21.42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 reply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: 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bytes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=32 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time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=307ms TTL=39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131.114.21.42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 reply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: 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bytes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=32 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time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=306ms TTL=39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131.114.21.42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 reply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: 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bytes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=32 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time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=306ms TTL=39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131.114.21.42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Ping statistics for 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Ping 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statistics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: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Packets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: 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Sent = 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= 4, 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Received = 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= 4, 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Lost = 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= 0 (0% 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loss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),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Round trip times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ko-KR" alt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):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Minimum = 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= 306ms, 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Maximum 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= 308ms, 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Average = 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= 306ms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525305"/>
                  </a:ext>
                </a:extLst>
              </a:tr>
            </a:tbl>
          </a:graphicData>
        </a:graphic>
      </p:graphicFrame>
      <p:pic>
        <p:nvPicPr>
          <p:cNvPr id="21505" name="_x274055024" descr="EMB00002f0c067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297" y="3027942"/>
            <a:ext cx="3365500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96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Protocol</a:t>
            </a:r>
          </a:p>
          <a:p>
            <a:pPr lvl="1"/>
            <a:r>
              <a:rPr lang="ko-KR" altLang="en-US" dirty="0" smtClean="0"/>
              <a:t xml:space="preserve">The transport protocol at the source </a:t>
            </a:r>
            <a:r>
              <a:rPr lang="en-US" altLang="ko-KR" dirty="0" smtClean="0"/>
              <a:t xml:space="preserve">IP </a:t>
            </a:r>
            <a:r>
              <a:rPr lang="ko-KR" altLang="en-US" dirty="0" smtClean="0"/>
              <a:t>that carried the IP payload, and</a:t>
            </a:r>
            <a:r>
              <a:rPr lang="ko-KR" altLang="en-US" dirty="0" err="1" smtClean="0"/>
              <a:t>its number</a:t>
            </a:r>
            <a:endParaRPr lang="en-US" altLang="ko-KR" dirty="0" smtClean="0"/>
          </a:p>
          <a:p>
            <a:pPr lvl="1"/>
            <a:r>
              <a:rPr lang="en-US" altLang="ko-KR" dirty="0" smtClean="0"/>
              <a:t xml:space="preserve">IP </a:t>
            </a:r>
            <a:r>
              <a:rPr lang="ko-KR" altLang="en-US" dirty="0" err="1" smtClean="0"/>
              <a:t>datagram</a:t>
            </a:r>
            <a:r>
              <a:rPr lang="ko-KR" altLang="en-US" dirty="0" smtClean="0"/>
              <a:t xml:space="preserve"> after arriving at the destination, </a:t>
            </a:r>
            <a:r>
              <a:rPr lang="en-US" altLang="ko-KR" dirty="0" smtClean="0"/>
              <a:t xml:space="preserve">IP </a:t>
            </a:r>
            <a:r>
              <a:rPr lang="ko-KR" altLang="en-US" dirty="0" smtClean="0"/>
              <a:t>the transport protocol number that will receive the IP payload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Example</a:t>
            </a:r>
            <a:r>
              <a:rPr lang="en-US" altLang="ko-KR" dirty="0" smtClean="0"/>
              <a:t>) TCP=6, UDP=17, ICMP=1, …</a:t>
            </a:r>
          </a:p>
          <a:p>
            <a:pPr lvl="2"/>
            <a:endParaRPr lang="en-US" altLang="ko-KR" dirty="0" smtClean="0"/>
          </a:p>
          <a:p>
            <a:r>
              <a:rPr lang="en-US" altLang="ko-KR" dirty="0" smtClean="0"/>
              <a:t xml:space="preserve">IP </a:t>
            </a:r>
            <a:r>
              <a:rPr lang="ko-KR" altLang="en-US" dirty="0" smtClean="0"/>
              <a:t xml:space="preserve">Header </a:t>
            </a:r>
            <a:r>
              <a:rPr lang="ko-KR" altLang="en-US" dirty="0" err="1" smtClean="0"/>
              <a:t>Checksum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1’s complement of 1’s complement sum</a:t>
            </a:r>
          </a:p>
          <a:p>
            <a:pPr lvl="1"/>
            <a:r>
              <a:rPr lang="en-US" altLang="ko-KR" dirty="0" smtClean="0"/>
              <a:t>IP</a:t>
            </a:r>
            <a:r>
              <a:rPr lang="ko-KR" altLang="en-US" dirty="0" smtClean="0"/>
              <a:t xml:space="preserve"> header only is checked</a:t>
            </a:r>
            <a:endParaRPr lang="en-US" altLang="ko-KR" dirty="0" smtClean="0"/>
          </a:p>
          <a:p>
            <a:pPr lvl="2"/>
            <a:r>
              <a:rPr lang="en-US" altLang="ko-KR" dirty="0" smtClean="0"/>
              <a:t xml:space="preserve">IP </a:t>
            </a:r>
            <a:r>
              <a:rPr lang="ko-KR" altLang="en-US" dirty="0" err="1" smtClean="0"/>
              <a:t>payload is checked by</a:t>
            </a:r>
            <a:r>
              <a:rPr lang="ko-KR" altLang="en-US" dirty="0" smtClean="0"/>
              <a:t xml:space="preserve"> the transport layer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5.2 IP </a:t>
            </a:r>
            <a:r>
              <a:rPr lang="ko-KR" altLang="en-US" dirty="0" smtClean="0"/>
              <a:t>Header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090" y="1345702"/>
            <a:ext cx="5887558" cy="4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32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1’s complement of 1’s complement sum</a:t>
            </a:r>
          </a:p>
          <a:p>
            <a:pPr lvl="1"/>
            <a:r>
              <a:rPr lang="ko-KR" altLang="en-US" dirty="0" smtClean="0"/>
              <a:t>Used by most Internet protocols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Principle</a:t>
            </a:r>
            <a:r>
              <a:rPr lang="en-US" altLang="ko-KR" dirty="0" smtClean="0"/>
              <a:t>: T+(-T)=0</a:t>
            </a:r>
          </a:p>
          <a:p>
            <a:pPr lvl="1"/>
            <a:r>
              <a:rPr lang="ko-KR" altLang="en-US" dirty="0" smtClean="0"/>
              <a:t xml:space="preserve">Today, </a:t>
            </a:r>
            <a:r>
              <a:rPr lang="en-US" altLang="ko-KR" dirty="0" smtClean="0"/>
              <a:t>NIC</a:t>
            </a:r>
            <a:r>
              <a:rPr lang="ko-KR" altLang="en-US" dirty="0" smtClean="0"/>
              <a:t xml:space="preserve">can handle this </a:t>
            </a:r>
            <a:r>
              <a:rPr lang="en-US" altLang="ko-KR" dirty="0" smtClean="0"/>
              <a:t>(offload)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5.2 IP </a:t>
            </a:r>
            <a:r>
              <a:rPr lang="ko-KR" altLang="en-US" dirty="0" smtClean="0"/>
              <a:t>Header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23553" name="_x274055104" descr="EMB00002f0c067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6"/>
          <a:stretch/>
        </p:blipFill>
        <p:spPr bwMode="auto">
          <a:xfrm>
            <a:off x="6046555" y="2054778"/>
            <a:ext cx="6145445" cy="3502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5" name="_x274055584" descr="EMB00002f0c067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67"/>
          <a:stretch/>
        </p:blipFill>
        <p:spPr bwMode="auto">
          <a:xfrm>
            <a:off x="1837531" y="3806179"/>
            <a:ext cx="3487738" cy="2270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607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 xml:space="preserve">IP </a:t>
            </a:r>
            <a:r>
              <a:rPr lang="ko-KR" altLang="en-US" dirty="0" smtClean="0"/>
              <a:t xml:space="preserve">address: see </a:t>
            </a:r>
            <a:r>
              <a:rPr lang="en-US" altLang="ko-KR" dirty="0" smtClean="0"/>
              <a:t>4</a:t>
            </a:r>
            <a:r>
              <a:rPr lang="ko-KR" altLang="en-US" dirty="0" smtClean="0"/>
              <a:t>Chapter reference</a:t>
            </a:r>
            <a:endParaRPr lang="en-US" altLang="ko-KR" dirty="0" smtClean="0"/>
          </a:p>
          <a:p>
            <a:r>
              <a:rPr lang="ko-KR" altLang="en-US" dirty="0" smtClean="0"/>
              <a:t>Options</a:t>
            </a:r>
            <a:endParaRPr lang="en-US" altLang="ko-KR" dirty="0" smtClean="0"/>
          </a:p>
          <a:p>
            <a:pPr lvl="1"/>
            <a:r>
              <a:rPr lang="ko-KR" altLang="en-US" dirty="0" smtClean="0"/>
              <a:t xml:space="preserve">Maximum </a:t>
            </a:r>
            <a:r>
              <a:rPr lang="en-US" altLang="ko-KR" dirty="0" smtClean="0"/>
              <a:t xml:space="preserve">40 </a:t>
            </a:r>
            <a:r>
              <a:rPr lang="ko-KR" altLang="en-US" dirty="0" smtClean="0"/>
              <a:t>bytes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Options are rarely used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Most routers disallow options due to security concerns</a:t>
            </a:r>
            <a:endParaRPr lang="en-US" altLang="ko-KR" dirty="0" smtClean="0"/>
          </a:p>
          <a:p>
            <a:pPr lvl="3"/>
            <a:r>
              <a:rPr lang="en-US" altLang="ko-KR" dirty="0" smtClean="0"/>
              <a:t>Drop!</a:t>
            </a:r>
          </a:p>
          <a:p>
            <a:pPr lvl="2"/>
            <a:r>
              <a:rPr lang="en-US" altLang="ko-KR" dirty="0" smtClean="0"/>
              <a:t xml:space="preserve">Router Alert </a:t>
            </a:r>
            <a:r>
              <a:rPr lang="ko-KR" altLang="en-US" dirty="0" smtClean="0"/>
              <a:t>option is still used today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5.2 IP </a:t>
            </a:r>
            <a:r>
              <a:rPr lang="ko-KR" altLang="en-US" dirty="0" smtClean="0"/>
              <a:t>Header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25601" name="_x274055104" descr="EMB00002f0c067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48300"/>
            <a:ext cx="5714632" cy="512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6096000" y="5390707"/>
            <a:ext cx="5714632" cy="3508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229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 xml:space="preserve">IP </a:t>
            </a:r>
            <a:r>
              <a:rPr lang="ko-KR" altLang="en-US" dirty="0" smtClean="0"/>
              <a:t>Example of IP options being exploited for hacking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Loose source routing</a:t>
            </a:r>
          </a:p>
          <a:p>
            <a:pPr lvl="2"/>
            <a:r>
              <a:rPr lang="en-US" altLang="ko-KR" dirty="0" err="1"/>
              <a:t>t</a:t>
            </a:r>
            <a:r>
              <a:rPr lang="en-US" altLang="ko-KR" dirty="0" err="1" smtClean="0"/>
              <a:t>racert</a:t>
            </a:r>
            <a:r>
              <a:rPr lang="en-US" altLang="ko-KR" dirty="0" smtClean="0"/>
              <a:t xml:space="preserve"> -j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5.2 IP </a:t>
            </a:r>
            <a:r>
              <a:rPr lang="ko-KR" altLang="en-US" dirty="0" smtClean="0"/>
              <a:t>Header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26625" name="_x274055264" descr="EMB00002f0c06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019" y="2397125"/>
            <a:ext cx="6532512" cy="359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57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ko-KR" dirty="0" smtClean="0"/>
                  <a:t xml:space="preserve">IP </a:t>
                </a:r>
                <a:r>
                  <a:rPr lang="ko-KR" altLang="en-US" dirty="0" err="1" smtClean="0"/>
                  <a:t>datagram</a:t>
                </a:r>
                <a:r>
                  <a:rPr lang="ko-KR" altLang="en-US" dirty="0" smtClean="0"/>
                  <a:t>Process of forwarding to the next hop</a:t>
                </a:r>
                <a:endParaRPr lang="en-US" altLang="ko-KR" dirty="0" smtClean="0"/>
              </a:p>
              <a:p>
                <a:pPr lvl="1"/>
                <a:endParaRPr lang="en-US" altLang="ko-KR" dirty="0" smtClean="0"/>
              </a:p>
              <a:p>
                <a:r>
                  <a:rPr lang="ko-KR" altLang="en-US" dirty="0" smtClean="0"/>
                  <a:t>Routing table structure</a:t>
                </a:r>
                <a:endParaRPr lang="en-US" altLang="ko-KR" dirty="0" smtClean="0"/>
              </a:p>
              <a:p>
                <a:pPr lvl="1"/>
                <a:r>
                  <a:rPr lang="ko-KR" altLang="en-US" dirty="0" smtClean="0"/>
                  <a:t xml:space="preserve">Destination network </a:t>
                </a:r>
                <a:r>
                  <a:rPr lang="ko-KR" altLang="en-US" dirty="0" err="1" smtClean="0"/>
                  <a:t>prefix</a:t>
                </a:r>
                <a:r>
                  <a:rPr lang="ko-KR" altLang="en-US" dirty="0" smtClean="0"/>
                  <a:t xml:space="preserve"> </a:t>
                </a:r>
                <a:r>
                  <a:rPr lang="en-US" altLang="ko-KR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altLang="ko-KR" dirty="0" smtClean="0"/>
                  <a:t>)</a:t>
                </a:r>
              </a:p>
              <a:p>
                <a:pPr lvl="1"/>
                <a:r>
                  <a:rPr lang="ko-KR" altLang="en-US" dirty="0" smtClean="0"/>
                  <a:t xml:space="preserve">Network mask </a:t>
                </a:r>
                <a:r>
                  <a:rPr lang="en-US" altLang="ko-KR" dirty="0" smtClean="0"/>
                  <a:t>(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altLang="ko-KR" dirty="0" smtClean="0"/>
                  <a:t>)</a:t>
                </a:r>
              </a:p>
              <a:p>
                <a:pPr lvl="1"/>
                <a:r>
                  <a:rPr lang="ko-KR" altLang="en-US" dirty="0" smtClean="0"/>
                  <a:t xml:space="preserve">next hop </a:t>
                </a:r>
                <a:r>
                  <a:rPr lang="en-US" altLang="ko-KR" dirty="0" smtClean="0"/>
                  <a:t xml:space="preserve">IP </a:t>
                </a:r>
                <a:r>
                  <a:rPr lang="ko-KR" altLang="en-US" dirty="0" smtClean="0"/>
                  <a:t xml:space="preserve">address </a:t>
                </a:r>
                <a:r>
                  <a:rPr lang="en-US" altLang="ko-KR" dirty="0" smtClean="0"/>
                  <a:t>(“</a:t>
                </a:r>
                <a:r>
                  <a:rPr lang="ko-KR" altLang="en-US" dirty="0" smtClean="0"/>
                  <a:t>Gateway</a:t>
                </a:r>
                <a:r>
                  <a:rPr lang="en-US" altLang="ko-KR" dirty="0" smtClean="0"/>
                  <a:t>“)</a:t>
                </a:r>
              </a:p>
              <a:p>
                <a:pPr lvl="1"/>
                <a:r>
                  <a:rPr lang="ko-KR" altLang="en-US" dirty="0"/>
                  <a:t>Output interface</a:t>
                </a:r>
                <a:endParaRPr lang="en-US" altLang="ko-KR" dirty="0"/>
              </a:p>
              <a:p>
                <a:pPr lvl="1"/>
                <a:r>
                  <a:rPr lang="ko-KR" altLang="en-US" dirty="0" smtClean="0"/>
                  <a:t xml:space="preserve">Entry priority </a:t>
                </a:r>
                <a:r>
                  <a:rPr lang="en-US" altLang="ko-KR" dirty="0" smtClean="0"/>
                  <a:t>(“</a:t>
                </a:r>
                <a:r>
                  <a:rPr lang="ko-KR" altLang="en-US" dirty="0" err="1" smtClean="0"/>
                  <a:t>Metric</a:t>
                </a:r>
                <a:r>
                  <a:rPr lang="en-US" altLang="ko-KR" dirty="0" smtClean="0"/>
                  <a:t>“)</a:t>
                </a:r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05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5.3 IP </a:t>
            </a:r>
            <a:r>
              <a:rPr lang="ko-KR" altLang="en-US" dirty="0" err="1" smtClean="0"/>
              <a:t>Forwarding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/>
          <a:srcRect r="12514"/>
          <a:stretch/>
        </p:blipFill>
        <p:spPr>
          <a:xfrm>
            <a:off x="7522251" y="946298"/>
            <a:ext cx="3535609" cy="1971379"/>
          </a:xfrm>
          <a:prstGeom prst="rect">
            <a:avLst/>
          </a:prstGeom>
        </p:spPr>
      </p:pic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454503"/>
              </p:ext>
            </p:extLst>
          </p:nvPr>
        </p:nvGraphicFramePr>
        <p:xfrm>
          <a:off x="5589032" y="2917677"/>
          <a:ext cx="6351331" cy="3484004"/>
        </p:xfrm>
        <a:graphic>
          <a:graphicData uri="http://schemas.openxmlformats.org/drawingml/2006/table">
            <a:tbl>
              <a:tblPr/>
              <a:tblGrid>
                <a:gridCol w="6351331">
                  <a:extLst>
                    <a:ext uri="{9D8B030D-6E8A-4147-A177-3AD203B41FA5}">
                      <a16:colId xmlns:a16="http://schemas.microsoft.com/office/drawing/2014/main" val="1953129430"/>
                    </a:ext>
                  </a:extLst>
                </a:gridCol>
              </a:tblGrid>
              <a:tr h="3484004">
                <a:tc>
                  <a:txBody>
                    <a:bodyPr/>
                    <a:lstStyle/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IPv4 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Route table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=============================================================================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Active routes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: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Network destination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Netmask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Gateway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Interface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Metric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0.0.0.0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0.0.0.0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192.168.0.1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192.168.0.33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50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127.0.0.0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255.0.0.0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127.0.0.1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331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127.0.0.1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255.255.255.255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127.0.0.1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331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127.255.255.255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255.255.255.255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127.0.0.1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331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192.168.0.0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255.255.255.0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192.168.0.33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306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192.168.0.33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255.255.255.255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192.168.0.33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306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192.168.0.255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255.255.255.255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192.168.0.33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306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224.0.0.0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240.0.0.0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127.0.0.1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331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224.0.0.0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240.0.0.0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192.168.0.33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306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255.255.255.255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255.255.255.255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127.0.0.1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331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255.255.255.255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255.255.255.255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192.168.0.33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306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=============================================================================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46077" marR="46077" marT="12739" marB="127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406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880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ko-KR" altLang="en-US" dirty="0" smtClean="0"/>
                  <a:t>Input</a:t>
                </a:r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 xml:space="preserve">IP </a:t>
                </a:r>
                <a:r>
                  <a:rPr lang="ko-KR" altLang="en-US" dirty="0" err="1" smtClean="0"/>
                  <a:t>datagram</a:t>
                </a:r>
                <a:r>
                  <a:rPr lang="ko-KR" altLang="en-US" dirty="0" smtClean="0"/>
                  <a:t xml:space="preserve"> destination </a:t>
                </a:r>
                <a:r>
                  <a:rPr lang="en-US" altLang="ko-KR" dirty="0" smtClean="0"/>
                  <a:t xml:space="preserve">IP </a:t>
                </a:r>
                <a:r>
                  <a:rPr lang="ko-KR" altLang="en-US" dirty="0" smtClean="0"/>
                  <a:t xml:space="preserve">address </a:t>
                </a:r>
                <a:r>
                  <a:rPr lang="en-US" altLang="ko-KR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ko-KR" dirty="0" smtClean="0"/>
                  <a:t>)</a:t>
                </a:r>
              </a:p>
              <a:p>
                <a:r>
                  <a:rPr lang="ko-KR" altLang="en-US" dirty="0" smtClean="0"/>
                  <a:t>matching</a:t>
                </a:r>
                <a:endParaRPr lang="en-US" altLang="ko-KR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⋀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ko-KR" dirty="0" smtClean="0"/>
                  <a:t>?</a:t>
                </a:r>
                <a:endParaRPr lang="en-US" altLang="ko-KR" dirty="0"/>
              </a:p>
              <a:p>
                <a:r>
                  <a:rPr lang="ko-KR" altLang="en-US" dirty="0" smtClean="0"/>
                  <a:t>Output</a:t>
                </a:r>
                <a:endParaRPr lang="en-US" altLang="ko-KR" dirty="0" smtClean="0"/>
              </a:p>
              <a:p>
                <a:pPr lvl="1"/>
                <a:r>
                  <a:rPr lang="ko-KR" altLang="en-US" dirty="0" smtClean="0"/>
                  <a:t>Output interface</a:t>
                </a:r>
                <a:endParaRPr lang="en-US" altLang="ko-KR" dirty="0" smtClean="0"/>
              </a:p>
              <a:p>
                <a:pPr lvl="1"/>
                <a:r>
                  <a:rPr lang="ko-KR" altLang="en-US" dirty="0" smtClean="0"/>
                  <a:t xml:space="preserve">next hop </a:t>
                </a:r>
                <a:r>
                  <a:rPr lang="en-US" altLang="ko-KR" dirty="0" smtClean="0"/>
                  <a:t xml:space="preserve">IP </a:t>
                </a:r>
                <a:r>
                  <a:rPr lang="ko-KR" altLang="en-US" dirty="0" smtClean="0"/>
                  <a:t>address</a:t>
                </a:r>
                <a:endParaRPr lang="en-US" altLang="ko-KR" dirty="0" smtClean="0"/>
              </a:p>
              <a:p>
                <a:pPr lvl="2"/>
                <a:r>
                  <a:rPr lang="ko-KR" altLang="en-US" dirty="0" err="1" smtClean="0"/>
                  <a:t>Shared</a:t>
                </a:r>
                <a:r>
                  <a:rPr lang="ko-KR" altLang="en-US" dirty="0" smtClean="0"/>
                  <a:t xml:space="preserve"> link: required </a:t>
                </a:r>
                <a:r>
                  <a:rPr lang="en-US" altLang="ko-KR" dirty="0" smtClean="0"/>
                  <a:t>(</a:t>
                </a:r>
                <a:r>
                  <a:rPr lang="ko-KR" altLang="en-US" dirty="0" err="1" smtClean="0"/>
                  <a:t>Point-to-point</a:t>
                </a:r>
                <a:r>
                  <a:rPr lang="ko-KR" altLang="en-US" dirty="0" smtClean="0"/>
                  <a:t xml:space="preserve"> link: not required</a:t>
                </a:r>
                <a:r>
                  <a:rPr lang="en-US" altLang="ko-KR" dirty="0" smtClean="0"/>
                  <a:t>)</a:t>
                </a:r>
              </a:p>
              <a:p>
                <a:pPr lvl="2"/>
                <a:r>
                  <a:rPr lang="en-US" altLang="ko-KR" dirty="0" smtClean="0"/>
                  <a:t>ARP</a:t>
                </a:r>
                <a:r>
                  <a:rPr lang="ko-KR" altLang="en-US" dirty="0" smtClean="0"/>
                  <a:t xml:space="preserve">via </a:t>
                </a:r>
                <a:r>
                  <a:rPr lang="en-US" altLang="ko-KR" dirty="0" smtClean="0"/>
                  <a:t xml:space="preserve">MAC </a:t>
                </a:r>
                <a:r>
                  <a:rPr lang="ko-KR" altLang="en-US" dirty="0" smtClean="0"/>
                  <a:t>found via ARP, used as the destination address of the frame</a:t>
                </a:r>
                <a:endParaRPr lang="en-US" altLang="ko-KR" dirty="0" smtClean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69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5.3 IP </a:t>
            </a:r>
            <a:r>
              <a:rPr lang="ko-KR" altLang="en-US" dirty="0" err="1" smtClean="0"/>
              <a:t>Forwarding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816611"/>
              </p:ext>
            </p:extLst>
          </p:nvPr>
        </p:nvGraphicFramePr>
        <p:xfrm>
          <a:off x="5705990" y="1716198"/>
          <a:ext cx="6351331" cy="3484004"/>
        </p:xfrm>
        <a:graphic>
          <a:graphicData uri="http://schemas.openxmlformats.org/drawingml/2006/table">
            <a:tbl>
              <a:tblPr/>
              <a:tblGrid>
                <a:gridCol w="6351331">
                  <a:extLst>
                    <a:ext uri="{9D8B030D-6E8A-4147-A177-3AD203B41FA5}">
                      <a16:colId xmlns:a16="http://schemas.microsoft.com/office/drawing/2014/main" val="1953129430"/>
                    </a:ext>
                  </a:extLst>
                </a:gridCol>
              </a:tblGrid>
              <a:tr h="3484004">
                <a:tc>
                  <a:txBody>
                    <a:bodyPr/>
                    <a:lstStyle/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IPv4 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Route table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=============================================================================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Active routes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: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Network destination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Netmask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Gateway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Interface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Metric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0.0.0.0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0.0.0.0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192.168.0.1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192.168.0.33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50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127.0.0.0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255.0.0.0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127.0.0.1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331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127.0.0.1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255.255.255.255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127.0.0.1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331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127.255.255.255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255.255.255.255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127.0.0.1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331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192.168.0.0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255.255.255.0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192.168.0.33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306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192.168.0.33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255.255.255.255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192.168.0.33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306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192.168.0.255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255.255.255.255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192.168.0.33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306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224.0.0.0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240.0.0.0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127.0.0.1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331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224.0.0.0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240.0.0.0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192.168.0.33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306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255.255.255.255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255.255.255.255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127.0.0.1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331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255.255.255.255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255.255.255.255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192.168.0.33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306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87780" algn="l"/>
                          <a:tab pos="1414780" algn="l"/>
                          <a:tab pos="2367280" algn="l"/>
                          <a:tab pos="3192780" algn="l"/>
                          <a:tab pos="41452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=============================================================================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46077" marR="46077" marT="12739" marB="1273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406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649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 xml:space="preserve">Matching entry always exists: </a:t>
            </a:r>
            <a:r>
              <a:rPr lang="en-US" altLang="ko-KR" dirty="0" smtClean="0"/>
              <a:t>1</a:t>
            </a:r>
            <a:r>
              <a:rPr lang="ko-KR" altLang="en-US" dirty="0" smtClean="0"/>
              <a:t xml:space="preserve"> or more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Default</a:t>
            </a:r>
            <a:r>
              <a:rPr lang="ko-KR" altLang="en-US" dirty="0" smtClean="0"/>
              <a:t xml:space="preserve"> entry</a:t>
            </a:r>
            <a:r>
              <a:rPr lang="en-US" altLang="ko-KR" dirty="0" smtClean="0"/>
              <a:t>: “0.0.0.0”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 xml:space="preserve">Longest-prefix match </a:t>
            </a:r>
            <a:r>
              <a:rPr lang="ko-KR" altLang="en-US" dirty="0" smtClean="0"/>
              <a:t>rule</a:t>
            </a:r>
            <a:endParaRPr lang="en-US" altLang="ko-KR" dirty="0" smtClean="0"/>
          </a:p>
          <a:p>
            <a:pPr lvl="1"/>
            <a:r>
              <a:rPr lang="ko-KR" altLang="en-US" dirty="0" smtClean="0"/>
              <a:t xml:space="preserve">City-level match (e.g., Seoul) </a:t>
            </a:r>
            <a:r>
              <a:rPr lang="en-US" altLang="ko-KR" dirty="0" smtClean="0"/>
              <a:t xml:space="preserve">vs. </a:t>
            </a:r>
            <a:r>
              <a:rPr lang="ko-KR" altLang="en-US" dirty="0" smtClean="0"/>
              <a:t>Borough-level match (e.g., Seongbuk-gu, Anam-dong, Seoul)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r>
              <a:rPr lang="ko-KR" altLang="en-US" dirty="0" smtClean="0"/>
              <a:t>If still tied:</a:t>
            </a:r>
            <a:r>
              <a:rPr lang="en-US" altLang="ko-KR" dirty="0" smtClean="0"/>
              <a:t>?</a:t>
            </a:r>
            <a:r>
              <a:rPr lang="ko-KR" altLang="en-US" dirty="0" smtClean="0"/>
              <a:t xml:space="preserve"> </a:t>
            </a:r>
            <a:endParaRPr lang="en-US" altLang="ko-KR" dirty="0"/>
          </a:p>
          <a:p>
            <a:pPr lvl="1"/>
            <a:r>
              <a:rPr lang="ko-KR" altLang="en-US" dirty="0" err="1" smtClean="0"/>
              <a:t>Metric</a:t>
            </a:r>
            <a:r>
              <a:rPr lang="ko-KR" altLang="en-US" dirty="0" smtClean="0"/>
              <a:t xml:space="preserve"> (offload)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5.3 IP </a:t>
            </a:r>
            <a:r>
              <a:rPr lang="ko-KR" altLang="en-US" dirty="0" err="1" smtClean="0"/>
              <a:t>Forwarding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14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28673" name="_x274055744" descr="EMB00002f0c068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2" y="1935125"/>
            <a:ext cx="4567238" cy="304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59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 xml:space="preserve">Routing table management commands </a:t>
            </a:r>
            <a:r>
              <a:rPr lang="en-US" altLang="ko-KR" dirty="0" smtClean="0"/>
              <a:t>(Windows)</a:t>
            </a:r>
          </a:p>
          <a:p>
            <a:pPr lvl="1"/>
            <a:r>
              <a:rPr lang="en-US" altLang="ko-KR" dirty="0"/>
              <a:t>r</a:t>
            </a:r>
            <a:r>
              <a:rPr lang="en-US" altLang="ko-KR" dirty="0" smtClean="0"/>
              <a:t>oute print</a:t>
            </a:r>
          </a:p>
          <a:p>
            <a:pPr lvl="1"/>
            <a:r>
              <a:rPr lang="en-US" altLang="ko-KR" dirty="0"/>
              <a:t>r</a:t>
            </a:r>
            <a:r>
              <a:rPr lang="en-US" altLang="ko-KR" dirty="0" smtClean="0"/>
              <a:t>oute add</a:t>
            </a:r>
          </a:p>
          <a:p>
            <a:pPr lvl="1"/>
            <a:r>
              <a:rPr lang="en-US" altLang="ko-KR" dirty="0" smtClean="0"/>
              <a:t>route change</a:t>
            </a:r>
          </a:p>
          <a:p>
            <a:pPr lvl="1"/>
            <a:r>
              <a:rPr lang="en-US" altLang="ko-KR" dirty="0"/>
              <a:t>r</a:t>
            </a:r>
            <a:r>
              <a:rPr lang="en-US" altLang="ko-KR" dirty="0" smtClean="0"/>
              <a:t>oute delete</a:t>
            </a:r>
          </a:p>
          <a:p>
            <a:pPr lvl="1"/>
            <a:endParaRPr lang="en-US" altLang="ko-KR" dirty="0"/>
          </a:p>
          <a:p>
            <a:r>
              <a:rPr lang="ko-KR" altLang="en-US" dirty="0" smtClean="0"/>
              <a:t>Caution!</a:t>
            </a:r>
            <a:r>
              <a:rPr lang="en-US" altLang="ko-KR" dirty="0" smtClean="0"/>
              <a:t>!</a:t>
            </a:r>
          </a:p>
          <a:p>
            <a:pPr lvl="1"/>
            <a:r>
              <a:rPr lang="ko-KR" altLang="en-US" dirty="0" smtClean="0"/>
              <a:t xml:space="preserve">Without understanding matching rules, </a:t>
            </a:r>
            <a:r>
              <a:rPr lang="ko-KR" altLang="en-US" dirty="0" smtClean="0"/>
              <a:t>internet connectivity may be lost</a:t>
            </a:r>
            <a:r>
              <a:rPr lang="en-US" altLang="ko-KR" dirty="0" smtClean="0"/>
              <a:t>X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5.3 IP </a:t>
            </a:r>
            <a:r>
              <a:rPr lang="ko-KR" altLang="en-US" dirty="0" err="1" smtClean="0"/>
              <a:t>Forwarding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548773"/>
              </p:ext>
            </p:extLst>
          </p:nvPr>
        </p:nvGraphicFramePr>
        <p:xfrm>
          <a:off x="5856158" y="1424762"/>
          <a:ext cx="6243693" cy="4351338"/>
        </p:xfrm>
        <a:graphic>
          <a:graphicData uri="http://schemas.openxmlformats.org/drawingml/2006/table">
            <a:tbl>
              <a:tblPr/>
              <a:tblGrid>
                <a:gridCol w="6243693">
                  <a:extLst>
                    <a:ext uri="{9D8B030D-6E8A-4147-A177-3AD203B41FA5}">
                      <a16:colId xmlns:a16="http://schemas.microsoft.com/office/drawing/2014/main" val="323825628"/>
                    </a:ext>
                  </a:extLst>
                </a:gridCol>
              </a:tblGrid>
              <a:tr h="4351338">
                <a:tc>
                  <a:txBody>
                    <a:bodyPr/>
                    <a:lstStyle/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53490" algn="l"/>
                          <a:tab pos="1859280" algn="l"/>
                          <a:tab pos="2332990" algn="l"/>
                          <a:tab pos="3221990" algn="l"/>
                          <a:tab pos="411099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C:\Users\USER&gt; route add 192.168.0.5 mask 255.255.255.255 192.168.0.11 metric 40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53490" algn="l"/>
                          <a:tab pos="1859280" algn="l"/>
                          <a:tab pos="2332990" algn="l"/>
                          <a:tab pos="3221990" algn="l"/>
                          <a:tab pos="4110990" algn="l"/>
                        </a:tabLst>
                      </a:pP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Verified!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!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53490" algn="l"/>
                          <a:tab pos="1859280" algn="l"/>
                          <a:tab pos="2332990" algn="l"/>
                          <a:tab pos="3221990" algn="l"/>
                          <a:tab pos="411099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C:\Users\USER&gt; route -4 print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53490" algn="l"/>
                          <a:tab pos="1859280" algn="l"/>
                          <a:tab pos="2332990" algn="l"/>
                          <a:tab pos="3221990" algn="l"/>
                          <a:tab pos="411099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IPv4 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Route table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53490" algn="l"/>
                          <a:tab pos="1859280" algn="l"/>
                          <a:tab pos="2332990" algn="l"/>
                          <a:tab pos="3221990" algn="l"/>
                          <a:tab pos="411099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============================================================================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53490" algn="l"/>
                          <a:tab pos="1859280" algn="l"/>
                          <a:tab pos="2332990" algn="l"/>
                          <a:tab pos="3221990" algn="l"/>
                          <a:tab pos="4110990" algn="l"/>
                        </a:tabLst>
                      </a:pP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Active routes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: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53490" algn="l"/>
                          <a:tab pos="1859280" algn="l"/>
                          <a:tab pos="2332990" algn="l"/>
                          <a:tab pos="3221990" algn="l"/>
                          <a:tab pos="4110990" algn="l"/>
                        </a:tabLst>
                      </a:pP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Network destination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Netmask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Gateway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Interface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Metric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53490" algn="l"/>
                          <a:tab pos="1859280" algn="l"/>
                          <a:tab pos="2332990" algn="l"/>
                          <a:tab pos="3221990" algn="l"/>
                          <a:tab pos="411099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0.0.0.0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0.0.0.0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192.168.0.1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192.168.0.33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50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53490" algn="l"/>
                          <a:tab pos="1859280" algn="l"/>
                          <a:tab pos="2332990" algn="l"/>
                          <a:tab pos="3221990" algn="l"/>
                          <a:tab pos="411099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127.0.0.0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255.0.0.0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127.0.0.1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331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53490" algn="l"/>
                          <a:tab pos="1859280" algn="l"/>
                          <a:tab pos="2332990" algn="l"/>
                          <a:tab pos="3221990" algn="l"/>
                          <a:tab pos="411099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127.0.0.1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255.255.255.255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127.0.0.1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331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53490" algn="l"/>
                          <a:tab pos="1859280" algn="l"/>
                          <a:tab pos="2332990" algn="l"/>
                          <a:tab pos="3221990" algn="l"/>
                          <a:tab pos="411099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127.255.255.255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255.255.255.255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127.0.0.1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331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53490" algn="l"/>
                          <a:tab pos="1859280" algn="l"/>
                          <a:tab pos="2332990" algn="l"/>
                          <a:tab pos="3221990" algn="l"/>
                          <a:tab pos="411099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192.168.0.0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255.255.255.0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192.168.0.33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306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53490" algn="l"/>
                          <a:tab pos="1859280" algn="l"/>
                          <a:tab pos="2332990" algn="l"/>
                          <a:tab pos="3221990" algn="l"/>
                          <a:tab pos="411099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192.168.0.5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255.255.255.255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192.168.0.11 192.168.0.33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90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53490" algn="l"/>
                          <a:tab pos="1859280" algn="l"/>
                          <a:tab pos="2332990" algn="l"/>
                          <a:tab pos="3221990" algn="l"/>
                          <a:tab pos="411099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192.168.0.33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255.255.255.255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192.168.0.33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306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53490" algn="l"/>
                          <a:tab pos="1859280" algn="l"/>
                          <a:tab pos="2332990" algn="l"/>
                          <a:tab pos="3221990" algn="l"/>
                          <a:tab pos="411099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192.168.0.255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255.255.255.255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192.168.0.33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306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53490" algn="l"/>
                          <a:tab pos="1859280" algn="l"/>
                          <a:tab pos="2332990" algn="l"/>
                          <a:tab pos="3221990" algn="l"/>
                          <a:tab pos="411099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224.0.0.0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240.0.0.0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127.0.0.1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331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53490" algn="l"/>
                          <a:tab pos="1859280" algn="l"/>
                          <a:tab pos="2332990" algn="l"/>
                          <a:tab pos="3221990" algn="l"/>
                          <a:tab pos="411099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224.0.0.0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240.0.0.0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192.168.0.33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306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53490" algn="l"/>
                          <a:tab pos="1859280" algn="l"/>
                          <a:tab pos="2332990" algn="l"/>
                          <a:tab pos="3221990" algn="l"/>
                          <a:tab pos="411099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255.255.255.255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255.255.255.255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127.0.0.1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331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53490" algn="l"/>
                          <a:tab pos="1859280" algn="l"/>
                          <a:tab pos="2332990" algn="l"/>
                          <a:tab pos="3221990" algn="l"/>
                          <a:tab pos="411099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255.255.255.255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255.255.255.255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 xml:space="preserve">On-link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192.168.0.33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 xml:space="preserve">	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306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253490" algn="l"/>
                          <a:tab pos="1859280" algn="l"/>
                          <a:tab pos="2332990" algn="l"/>
                          <a:tab pos="3221990" algn="l"/>
                          <a:tab pos="411099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============================================================================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39528" marR="39528" marT="10928" marB="1092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7167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175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IPv4</a:t>
            </a:r>
            <a:r>
              <a:rPr lang="ko-KR" altLang="en-US" dirty="0" smtClean="0"/>
              <a:t xml:space="preserve">Drawing on the experience of IPv4, </a:t>
            </a:r>
            <a:r>
              <a:rPr lang="en-US" altLang="ko-KR" dirty="0" smtClean="0"/>
              <a:t xml:space="preserve">40 </a:t>
            </a:r>
            <a:r>
              <a:rPr lang="ko-KR" altLang="en-US" dirty="0" smtClean="0"/>
              <a:t>bytes, simplified with unused fields removed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Options</a:t>
            </a:r>
            <a:r>
              <a:rPr lang="en-US" altLang="ko-KR" dirty="0" smtClean="0"/>
              <a:t xml:space="preserve">, </a:t>
            </a:r>
            <a:r>
              <a:rPr lang="ko-KR" altLang="en-US" dirty="0" err="1" smtClean="0"/>
              <a:t>Checksum</a:t>
            </a:r>
            <a:r>
              <a:rPr lang="en-US" altLang="ko-KR" dirty="0" smtClean="0"/>
              <a:t xml:space="preserve">, </a:t>
            </a:r>
            <a:r>
              <a:rPr lang="ko-KR" altLang="en-US" dirty="0" smtClean="0"/>
              <a:t>fragmentation</a:t>
            </a:r>
            <a:endParaRPr lang="en-US" altLang="ko-KR" dirty="0"/>
          </a:p>
          <a:p>
            <a:r>
              <a:rPr lang="ko-KR" altLang="en-US" dirty="0" smtClean="0"/>
              <a:t>Version</a:t>
            </a:r>
            <a:r>
              <a:rPr lang="en-US" altLang="ko-KR" dirty="0" smtClean="0"/>
              <a:t>=6</a:t>
            </a:r>
          </a:p>
          <a:p>
            <a:r>
              <a:rPr lang="en-US" altLang="ko-KR" dirty="0" smtClean="0"/>
              <a:t>Traffic class, flow label</a:t>
            </a:r>
            <a:r>
              <a:rPr lang="en-US" altLang="ko-KR" dirty="0" smtClean="0"/>
              <a:t xml:space="preserve">: </a:t>
            </a:r>
            <a:r>
              <a:rPr lang="en-US" altLang="ko-KR" dirty="0" err="1" smtClean="0"/>
              <a:t>QoS</a:t>
            </a:r>
            <a:r>
              <a:rPr lang="en-US" altLang="ko-KR" dirty="0" smtClean="0"/>
              <a:t xml:space="preserve"> </a:t>
            </a:r>
            <a:r>
              <a:rPr lang="ko-KR" altLang="en-US" dirty="0" smtClean="0"/>
              <a:t>-related fields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Again, not used in practice</a:t>
            </a:r>
            <a:endParaRPr lang="en-US" altLang="ko-KR" dirty="0" smtClean="0"/>
          </a:p>
          <a:p>
            <a:r>
              <a:rPr lang="en-US" altLang="ko-KR" dirty="0" smtClean="0"/>
              <a:t>Payload length</a:t>
            </a:r>
            <a:r>
              <a:rPr lang="ko-KR" altLang="en-US" dirty="0" smtClean="0"/>
              <a:t xml:space="preserve">is similar to the previous </a:t>
            </a:r>
            <a:r>
              <a:rPr lang="en-US" altLang="ko-KR" dirty="0" smtClean="0"/>
              <a:t xml:space="preserve">total length </a:t>
            </a:r>
            <a:r>
              <a:rPr lang="ko-KR" altLang="en-US" dirty="0" err="1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 xml:space="preserve">Header length is fixed, so only </a:t>
            </a:r>
            <a:r>
              <a:rPr lang="en-US" altLang="ko-KR" dirty="0" smtClean="0"/>
              <a:t xml:space="preserve">payload </a:t>
            </a:r>
            <a:r>
              <a:rPr lang="ko-KR" altLang="en-US" dirty="0" smtClean="0"/>
              <a:t>payload length is needed</a:t>
            </a:r>
            <a:endParaRPr lang="en-US" altLang="ko-KR" dirty="0" smtClean="0"/>
          </a:p>
          <a:p>
            <a:r>
              <a:rPr lang="en-US" altLang="ko-KR" dirty="0" smtClean="0"/>
              <a:t>Hop Limit</a:t>
            </a:r>
            <a:r>
              <a:rPr lang="ko-KR" altLang="en-US" dirty="0" smtClean="0"/>
              <a:t xml:space="preserve"> = </a:t>
            </a:r>
            <a:r>
              <a:rPr lang="en-US" altLang="ko-KR" dirty="0" smtClean="0"/>
              <a:t>IPv4</a:t>
            </a:r>
            <a:r>
              <a:rPr lang="ko-KR" altLang="en-US" dirty="0" smtClean="0"/>
              <a:t xml:space="preserve"> from </a:t>
            </a:r>
            <a:r>
              <a:rPr lang="en-US" altLang="ko-KR" dirty="0" smtClean="0"/>
              <a:t>TTL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5.3 </a:t>
            </a:r>
            <a:r>
              <a:rPr lang="en-US" altLang="ko-KR" dirty="0" smtClean="0"/>
              <a:t xml:space="preserve">IPv6 </a:t>
            </a:r>
            <a:r>
              <a:rPr lang="ko-KR" altLang="en-US" dirty="0" smtClean="0"/>
              <a:t>Header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1025" name="_x274166608" descr="EMB000034e4182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963" y="2519970"/>
            <a:ext cx="5101770" cy="348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905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 xml:space="preserve">Options are placed in </a:t>
            </a:r>
            <a:r>
              <a:rPr lang="en-US" altLang="ko-KR" dirty="0" smtClean="0"/>
              <a:t>extension header</a:t>
            </a:r>
            <a:r>
              <a:rPr lang="ko-KR" altLang="en-US" dirty="0" smtClean="0"/>
              <a:t xml:space="preserve"> to </a:t>
            </a:r>
            <a:r>
              <a:rPr lang="en-US" altLang="ko-KR" dirty="0" smtClean="0"/>
              <a:t xml:space="preserve">payload </a:t>
            </a:r>
            <a:r>
              <a:rPr lang="ko-KR" altLang="en-US" dirty="0" smtClean="0"/>
              <a:t xml:space="preserve">extension headers within the payload, fixing the header length at </a:t>
            </a:r>
            <a:r>
              <a:rPr lang="en-US" altLang="ko-KR" dirty="0" smtClean="0"/>
              <a:t xml:space="preserve">40 </a:t>
            </a:r>
            <a:r>
              <a:rPr lang="ko-KR" altLang="en-US" dirty="0" smtClean="0"/>
              <a:t>bytes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Extension header</a:t>
            </a:r>
            <a:r>
              <a:rPr lang="ko-KR" altLang="en-US" dirty="0" smtClean="0"/>
              <a:t>and transport headers are treated at the same level</a:t>
            </a:r>
            <a:r>
              <a:rPr lang="en-US" altLang="ko-KR" dirty="0" smtClean="0"/>
              <a:t>: “next header”</a:t>
            </a:r>
          </a:p>
          <a:p>
            <a:pPr lvl="2"/>
            <a:r>
              <a:rPr lang="ko-KR" altLang="en-US" dirty="0" smtClean="0"/>
              <a:t>The last</a:t>
            </a:r>
            <a:r>
              <a:rPr lang="en-US" altLang="ko-KR" dirty="0" smtClean="0"/>
              <a:t xml:space="preserve"> </a:t>
            </a:r>
            <a:r>
              <a:rPr lang="ko-KR" altLang="en-US" dirty="0" smtClean="0"/>
              <a:t xml:space="preserve">last </a:t>
            </a:r>
            <a:r>
              <a:rPr lang="en-US" altLang="ko-KR" dirty="0" smtClean="0"/>
              <a:t>extension header</a:t>
            </a:r>
            <a:r>
              <a:rPr lang="ko-KR" altLang="en-US" dirty="0" smtClean="0"/>
              <a:t xml:space="preserve">'s </a:t>
            </a:r>
            <a:r>
              <a:rPr lang="en-US" altLang="ko-KR" dirty="0" smtClean="0"/>
              <a:t>next header</a:t>
            </a:r>
            <a:r>
              <a:rPr lang="ko-KR" altLang="en-US" dirty="0" smtClean="0"/>
              <a:t xml:space="preserve"> is </a:t>
            </a:r>
            <a:r>
              <a:rPr lang="en-US" altLang="ko-KR" dirty="0" smtClean="0"/>
              <a:t>IPv4</a:t>
            </a:r>
            <a:r>
              <a:rPr lang="ko-KR" altLang="en-US" dirty="0" smtClean="0"/>
              <a:t xml:space="preserve">'s </a:t>
            </a:r>
            <a:r>
              <a:rPr lang="en-US" altLang="ko-KR" dirty="0" smtClean="0"/>
              <a:t xml:space="preserve">Protocol </a:t>
            </a:r>
            <a:r>
              <a:rPr lang="ko-KR" altLang="en-US" dirty="0" smtClean="0"/>
              <a:t>field of IPv4</a:t>
            </a:r>
            <a:endParaRPr lang="en-US" altLang="ko-KR" dirty="0"/>
          </a:p>
          <a:p>
            <a:r>
              <a:rPr lang="en-US" altLang="ko-KR" dirty="0" smtClean="0"/>
              <a:t>Extension header</a:t>
            </a:r>
            <a:r>
              <a:rPr lang="ko-KR" altLang="en-US" dirty="0" smtClean="0"/>
              <a:t>Extension headers are not only for options</a:t>
            </a:r>
            <a:endParaRPr lang="en-US" altLang="ko-KR" dirty="0" smtClean="0"/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 xml:space="preserve">Routing, fragmentation, authentication, </a:t>
            </a:r>
            <a:r>
              <a:rPr lang="en-US" altLang="ko-KR" dirty="0" smtClean="0">
                <a:sym typeface="Symbol" panose="05050102010706020507" pitchFamily="18" charset="2"/>
              </a:rPr>
              <a:t>encryption</a:t>
            </a:r>
            <a:endParaRPr lang="en-US" altLang="ko-KR" dirty="0"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5.3 </a:t>
            </a:r>
            <a:r>
              <a:rPr lang="en-US" altLang="ko-KR" dirty="0" smtClean="0"/>
              <a:t xml:space="preserve">IPv6 </a:t>
            </a:r>
            <a:r>
              <a:rPr lang="ko-KR" altLang="en-US" dirty="0" smtClean="0"/>
              <a:t>Header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17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2049" name="_x274166128" descr="EMB000034e4182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153" y="3980154"/>
            <a:ext cx="6068524" cy="2452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89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5881577" cy="4741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 xml:space="preserve">Next header </a:t>
            </a:r>
            <a:r>
              <a:rPr lang="ko-KR" altLang="en-US" dirty="0" smtClean="0"/>
              <a:t xml:space="preserve">value </a:t>
            </a:r>
            <a:r>
              <a:rPr lang="ko-KR" altLang="en-US" dirty="0" smtClean="0">
                <a:sym typeface="Symbol" panose="05050102010706020507" pitchFamily="18" charset="2"/>
              </a:rPr>
              <a:t>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endParaRPr lang="en-US" altLang="ko-KR" dirty="0" smtClean="0">
              <a:sym typeface="Symbol" panose="05050102010706020507" pitchFamily="18" charset="2"/>
            </a:endParaRPr>
          </a:p>
          <a:p>
            <a:r>
              <a:rPr lang="en-US" altLang="ko-KR" dirty="0" smtClean="0">
                <a:sym typeface="Symbol" panose="05050102010706020507" pitchFamily="18" charset="2"/>
              </a:rPr>
              <a:t>Option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用 </a:t>
            </a:r>
            <a:r>
              <a:rPr lang="en-US" altLang="ko-KR" dirty="0" smtClean="0">
                <a:sym typeface="Symbol" panose="05050102010706020507" pitchFamily="18" charset="2"/>
              </a:rPr>
              <a:t>extension header</a:t>
            </a:r>
            <a:r>
              <a:rPr lang="ko-KR" altLang="en-US" dirty="0" smtClean="0">
                <a:sym typeface="Symbol" panose="05050102010706020507" pitchFamily="18" charset="2"/>
              </a:rPr>
              <a:t>types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Hop-by-hop</a:t>
            </a: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Destination</a:t>
            </a:r>
          </a:p>
          <a:p>
            <a:r>
              <a:rPr lang="en-US" altLang="ko-KR" dirty="0" smtClean="0">
                <a:sym typeface="Symbol" panose="05050102010706020507" pitchFamily="18" charset="2"/>
              </a:rPr>
              <a:t>Fragmentation</a:t>
            </a:r>
            <a:r>
              <a:rPr lang="ko-KR" altLang="en-US" dirty="0" smtClean="0">
                <a:sym typeface="Symbol" panose="05050102010706020507" pitchFamily="18" charset="2"/>
              </a:rPr>
              <a:t>To prevent fragmentation from occurring: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 xml:space="preserve">IPv6 </a:t>
            </a:r>
            <a:r>
              <a:rPr lang="ko-KR" altLang="en-US" dirty="0" err="1" smtClean="0">
                <a:sym typeface="Symbol" panose="05050102010706020507" pitchFamily="18" charset="2"/>
              </a:rPr>
              <a:t>datagram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size ≥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1280 </a:t>
            </a:r>
            <a:r>
              <a:rPr lang="ko-KR" altLang="en-US" dirty="0" smtClean="0">
                <a:sym typeface="Symbol" panose="05050102010706020507" pitchFamily="18" charset="2"/>
              </a:rPr>
              <a:t>bytes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5.3 </a:t>
            </a:r>
            <a:r>
              <a:rPr lang="en-US" altLang="ko-KR" dirty="0" smtClean="0"/>
              <a:t xml:space="preserve">IPv6 </a:t>
            </a:r>
            <a:r>
              <a:rPr lang="ko-KR" altLang="en-US" dirty="0" smtClean="0"/>
              <a:t>Header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18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2023-01-08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3073" name="_x274166128" descr="EMB000034e4183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187" y="1256007"/>
            <a:ext cx="5775310" cy="4815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7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2177</TotalTime>
  <Words>886</Words>
  <Application>Microsoft Office PowerPoint</Application>
  <PresentationFormat>와이드스크린</PresentationFormat>
  <Paragraphs>243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8" baseType="lpstr">
      <vt:lpstr>나눔고딕</vt:lpstr>
      <vt:lpstr>맑은 고딕</vt:lpstr>
      <vt:lpstr>Arial</vt:lpstr>
      <vt:lpstr>Calibri</vt:lpstr>
      <vt:lpstr>Calibri Light</vt:lpstr>
      <vt:lpstr>Cambria Math</vt:lpstr>
      <vt:lpstr>Courier New</vt:lpstr>
      <vt:lpstr>Symbol</vt:lpstr>
      <vt:lpstr>Wingdings</vt:lpstr>
      <vt:lpstr>Office Theme</vt:lpstr>
      <vt:lpstr>Internetworking Protocol (IP)</vt:lpstr>
      <vt:lpstr>5.1 IP의 특징</vt:lpstr>
      <vt:lpstr>5.2 IP 헤더</vt:lpstr>
      <vt:lpstr>5.2 IP 헤더</vt:lpstr>
      <vt:lpstr>5.2 IP 헤더</vt:lpstr>
      <vt:lpstr>5.2 IP 헤더</vt:lpstr>
      <vt:lpstr>5.2 IP 헤더</vt:lpstr>
      <vt:lpstr>5.2 IP 헤더</vt:lpstr>
      <vt:lpstr>5.2 IP 헤더</vt:lpstr>
      <vt:lpstr>5.2 IP 헤더</vt:lpstr>
      <vt:lpstr>5.2 IP 헤더</vt:lpstr>
      <vt:lpstr>5.3 IP 포워딩</vt:lpstr>
      <vt:lpstr>5.3 IP 포워딩</vt:lpstr>
      <vt:lpstr>5.3 IP 포워딩</vt:lpstr>
      <vt:lpstr>5.3 IP 포워딩</vt:lpstr>
      <vt:lpstr>5.3 IPv6 헤더</vt:lpstr>
      <vt:lpstr>5.3 IPv6 헤더</vt:lpstr>
      <vt:lpstr>5.3 IPv6 헤더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김효곤[ 교수 / 컴퓨터학과 ]</dc:creator>
  <cp:lastModifiedBy>김효곤[ 교수 / 컴퓨터학과 ]</cp:lastModifiedBy>
  <cp:revision>835</cp:revision>
  <dcterms:created xsi:type="dcterms:W3CDTF">2022-12-30T23:03:05Z</dcterms:created>
  <dcterms:modified xsi:type="dcterms:W3CDTF">2023-01-08T03:39:34Z</dcterms:modified>
</cp:coreProperties>
</file>