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9" r:id="rId4"/>
    <p:sldId id="272" r:id="rId5"/>
    <p:sldId id="263" r:id="rId6"/>
    <p:sldId id="273" r:id="rId7"/>
    <p:sldId id="260" r:id="rId8"/>
    <p:sldId id="261" r:id="rId9"/>
    <p:sldId id="262" r:id="rId10"/>
    <p:sldId id="264" r:id="rId11"/>
    <p:sldId id="274" r:id="rId12"/>
    <p:sldId id="277" r:id="rId13"/>
    <p:sldId id="278" r:id="rId14"/>
    <p:sldId id="268" r:id="rId15"/>
    <p:sldId id="269" r:id="rId16"/>
    <p:sldId id="266" r:id="rId17"/>
    <p:sldId id="267" r:id="rId18"/>
    <p:sldId id="279" r:id="rId19"/>
    <p:sldId id="275" r:id="rId20"/>
    <p:sldId id="270" r:id="rId21"/>
    <p:sldId id="281" r:id="rId22"/>
    <p:sldId id="276" r:id="rId23"/>
    <p:sldId id="280" r:id="rId24"/>
    <p:sldId id="258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69060" autoAdjust="0"/>
  </p:normalViewPr>
  <p:slideViewPr>
    <p:cSldViewPr snapToGrid="0" snapToObjects="1">
      <p:cViewPr varScale="1">
        <p:scale>
          <a:sx n="80" d="100"/>
          <a:sy n="80" d="100"/>
        </p:scale>
        <p:origin x="26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FD881-8DBB-1049-9873-D56299261AFC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BCFA1-6ED6-BA4D-A3B7-510ACA29B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823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85394-3AC6-D348-8DD0-6F5B151D88FB}" type="datetimeFigureOut">
              <a:rPr lang="en-US" smtClean="0"/>
              <a:t>12/18/2014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27252-EF20-D744-8857-623D53E3D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41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Vagrant</a:t>
            </a:r>
            <a:r>
              <a:rPr lang="de-CH" baseline="0" dirty="0" smtClean="0"/>
              <a:t> Box:</a:t>
            </a:r>
          </a:p>
          <a:p>
            <a:r>
              <a:rPr lang="de-CH" dirty="0" smtClean="0"/>
              <a:t>https://bitbucket.org/inftec/vagrant-playground/branch/docker-demo</a:t>
            </a:r>
          </a:p>
          <a:p>
            <a:endParaRPr lang="de-CH" dirty="0" smtClean="0"/>
          </a:p>
          <a:p>
            <a:r>
              <a:rPr lang="de-CH" dirty="0" smtClean="0"/>
              <a:t>VM: \\192.168.0.200\Public\2014-12-18 Workshop Docker</a:t>
            </a:r>
            <a:endParaRPr lang="de-CH" dirty="0" smtClean="0"/>
          </a:p>
          <a:p>
            <a:endParaRPr lang="de-CH" dirty="0" smtClean="0"/>
          </a:p>
          <a:p>
            <a:r>
              <a:rPr lang="de-CH" dirty="0" smtClean="0"/>
              <a:t>DEPRECATED:</a:t>
            </a:r>
          </a:p>
          <a:p>
            <a:endParaRPr lang="de-CH" dirty="0" smtClean="0"/>
          </a:p>
          <a:p>
            <a:r>
              <a:rPr lang="de-CH" dirty="0" smtClean="0"/>
              <a:t>Preparation: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 smtClean="0"/>
              <a:t>Windows: Install boot2docker: https://github.com/boot2docker/boot2docker</a:t>
            </a:r>
          </a:p>
          <a:p>
            <a:pPr marL="1714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i="1" dirty="0" smtClean="0"/>
              <a:t>Optional:</a:t>
            </a:r>
            <a:r>
              <a:rPr lang="de-CH" i="1" baseline="0" dirty="0" smtClean="0"/>
              <a:t> Clean images and containers from installation</a:t>
            </a:r>
            <a:endParaRPr lang="de-CH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 smtClean="0"/>
              <a:t>Pull required Images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 smtClean="0"/>
              <a:t>docker pull ubuntu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dirty="0" smtClean="0"/>
              <a:t>docker pull training/webapp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de-C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39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Virtual Machines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virtualized application includes not only the application - which may be only 10s of MB - and the necessary binaries and libraries, but also an entire guest operating system - which may weigh 10s of GB.</a:t>
            </a:r>
          </a:p>
          <a:p>
            <a:endParaRPr lang="de-CH" dirty="0" smtClean="0"/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Docker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Docker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Engine container comprises just the application and its dependencies. It runs as an isolated process in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userspace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host operating system, sharing the kernel with other containers. Thus, it enjoys the resource isolation and allocation benefits of VMs but is much more portable and efficient.</a:t>
            </a:r>
          </a:p>
          <a:p>
            <a:endParaRPr lang="de-CH" dirty="0" smtClean="0"/>
          </a:p>
          <a:p>
            <a:r>
              <a:rPr lang="de-CH" dirty="0" smtClean="0"/>
              <a:t>Docker provides base</a:t>
            </a:r>
            <a:r>
              <a:rPr lang="de-CH" baseline="0" dirty="0" smtClean="0"/>
              <a:t> images that contain OS installations we can start from: The OS is not more than an application running on the Kernel...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76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Windows: http://www.zdnet.com/docker-cto-why-microsofts-docker-plans-for-windows-will-matter-to-you-7000035150/</a:t>
            </a:r>
          </a:p>
          <a:p>
            <a:endParaRPr lang="de-CH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"That's why the result of the Microsoft announcement will not allow a container that runs on Linux to run seamlessly on Windows or vice versa. But that's OK because in the context of distributed applications that's not what developers are asking for."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1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 smtClean="0"/>
              <a:t>Immediately</a:t>
            </a:r>
            <a:r>
              <a:rPr lang="de-CH" baseline="0" dirty="0" smtClean="0"/>
              <a:t> exits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docker 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docker ps –a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Re-attach: docker start –i stoic_wozniak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docker commit –m «message» containerId imageName(e.g. mytest/test1:1.0)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New Image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 baseline="0" dirty="0" smtClean="0"/>
              <a:t>docker images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73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docker run</a:t>
            </a:r>
            <a:r>
              <a:rPr lang="de-CH" baseline="0" dirty="0" smtClean="0"/>
              <a:t> --rm to remove container after termination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49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36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docker run -ti d97 /bin/bash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testFile.txt -&gt; present</a:t>
            </a:r>
          </a:p>
          <a:p>
            <a:pPr marL="171450" indent="-171450">
              <a:buFontTx/>
              <a:buChar char="-"/>
            </a:pPr>
            <a:r>
              <a:rPr lang="de-DE" baseline="0" dirty="0" smtClean="0"/>
              <a:t>set -&gt; env Variable PROVIDER set</a:t>
            </a:r>
            <a:endParaRPr lang="de-DE" dirty="0" smtClean="0"/>
          </a:p>
          <a:p>
            <a:endParaRPr lang="en-US" dirty="0" smtClean="0"/>
          </a:p>
          <a:p>
            <a:r>
              <a:rPr lang="en-US" dirty="0" err="1" smtClean="0"/>
              <a:t>docker</a:t>
            </a:r>
            <a:r>
              <a:rPr lang="en-US" dirty="0" smtClean="0"/>
              <a:t> run –P</a:t>
            </a:r>
            <a:r>
              <a:rPr lang="en-US" baseline="0" dirty="0" smtClean="0"/>
              <a:t> </a:t>
            </a:r>
            <a:r>
              <a:rPr lang="en-US" dirty="0" smtClean="0"/>
              <a:t>-d d97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2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Use docker start, docker attach to reuse container</a:t>
            </a:r>
          </a:p>
          <a:p>
            <a:endParaRPr lang="de-CH" dirty="0" smtClean="0"/>
          </a:p>
          <a:p>
            <a:r>
              <a:rPr lang="de-CH" dirty="0" smtClean="0"/>
              <a:t>Change script to echo ... &gt;&gt; /log/hello3.log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70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Use</a:t>
            </a:r>
            <a:r>
              <a:rPr lang="de-CH" baseline="0" dirty="0" smtClean="0"/>
              <a:t> ifconfig -&gt; eht1 to access from host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07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skydock / skydns: Docker discovery by lightweight DNS server</a:t>
            </a:r>
          </a:p>
          <a:p>
            <a:r>
              <a:rPr lang="de-CH" dirty="0" smtClean="0"/>
              <a:t>fig:</a:t>
            </a:r>
            <a:r>
              <a:rPr lang="de-CH" baseline="0" dirty="0" smtClean="0"/>
              <a:t> fig.xml: discribe how to build or retrieve each service’s Docker 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60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Automatically</a:t>
            </a:r>
            <a:r>
              <a:rPr lang="de-CH" baseline="0" dirty="0" smtClean="0"/>
              <a:t> build a Docker image on Docker-Hub:</a:t>
            </a:r>
          </a:p>
          <a:p>
            <a:endParaRPr lang="de-CH" baseline="0" dirty="0" smtClean="0"/>
          </a:p>
          <a:p>
            <a:r>
              <a:rPr lang="de-CH" dirty="0" smtClean="0"/>
              <a:t>Example: playground-docker-echoey</a:t>
            </a:r>
            <a:r>
              <a:rPr lang="de-CH" baseline="0" dirty="0" smtClean="0"/>
              <a:t> in Bitbucket: https://bitbucket.org/inftec/playground-docker-echoey/overview </a:t>
            </a:r>
          </a:p>
          <a:p>
            <a:endParaRPr lang="de-CH" baseline="0" dirty="0" smtClean="0"/>
          </a:p>
          <a:p>
            <a:r>
              <a:rPr lang="de-CH" dirty="0" smtClean="0"/>
              <a:t>Automated</a:t>
            </a:r>
            <a:r>
              <a:rPr lang="de-CH" baseline="0" dirty="0" smtClean="0"/>
              <a:t> Build Repository on Docker Hub: https://registry.hub.docker.com/u/pazoozoo/playground-docker-echoey/</a:t>
            </a:r>
          </a:p>
          <a:p>
            <a:endParaRPr lang="de-CH" dirty="0" smtClean="0"/>
          </a:p>
          <a:p>
            <a:r>
              <a:rPr lang="de-CH" dirty="0" smtClean="0"/>
              <a:t>Build took around 5 minutes...</a:t>
            </a:r>
          </a:p>
          <a:p>
            <a:endParaRPr lang="de-CH" dirty="0" smtClean="0"/>
          </a:p>
          <a:p>
            <a:endParaRPr lang="de-CH" dirty="0" smtClean="0"/>
          </a:p>
          <a:p>
            <a:r>
              <a:rPr lang="de-CH" dirty="0" smtClean="0"/>
              <a:t>Run on AWS Elastic Beanstalk:</a:t>
            </a:r>
          </a:p>
          <a:p>
            <a:pPr marL="171450" indent="-171450">
              <a:buFontTx/>
              <a:buChar char="-"/>
            </a:pPr>
            <a:r>
              <a:rPr lang="de-CH" dirty="0" smtClean="0"/>
              <a:t>Need to ZIP Dockerfile and dependencies (ADD files)</a:t>
            </a:r>
          </a:p>
          <a:p>
            <a:pPr marL="171450" indent="-171450">
              <a:buFontTx/>
              <a:buChar char="-"/>
            </a:pPr>
            <a:r>
              <a:rPr lang="de-CH" smtClean="0"/>
              <a:t>Beanstalk</a:t>
            </a:r>
            <a:r>
              <a:rPr lang="de-CH" baseline="0" smtClean="0"/>
              <a:t> environment expects HTTP service on first EXPOSEd port though </a:t>
            </a:r>
            <a:r>
              <a:rPr lang="de-CH" baseline="0" smtClean="0">
                <a:sym typeface="Wingdings" panose="05000000000000000000" pitchFamily="2" charset="2"/>
              </a:rPr>
              <a:t> not working with dummy echo service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636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cat /proc/meminfo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serverCount</a:t>
            </a:r>
            <a:r>
              <a:rPr lang="en-US" dirty="0" smtClean="0"/>
              <a:t>=1</a:t>
            </a:r>
          </a:p>
          <a:p>
            <a:r>
              <a:rPr lang="en-US" dirty="0" err="1" smtClean="0"/>
              <a:t>startDate</a:t>
            </a:r>
            <a:r>
              <a:rPr lang="en-US" dirty="0" smtClean="0"/>
              <a:t>=$(date)</a:t>
            </a:r>
          </a:p>
          <a:p>
            <a:r>
              <a:rPr lang="en-US" dirty="0" smtClean="0"/>
              <a:t>for n in $(</a:t>
            </a:r>
            <a:r>
              <a:rPr lang="en-US" dirty="0" err="1" smtClean="0"/>
              <a:t>seq</a:t>
            </a:r>
            <a:r>
              <a:rPr lang="en-US" dirty="0" smtClean="0"/>
              <a:t> 1 1 $</a:t>
            </a:r>
            <a:r>
              <a:rPr lang="en-US" dirty="0" err="1" smtClean="0"/>
              <a:t>serverCount</a:t>
            </a:r>
            <a:r>
              <a:rPr lang="en-US" dirty="0" smtClean="0"/>
              <a:t>)</a:t>
            </a:r>
          </a:p>
          <a:p>
            <a:r>
              <a:rPr lang="en-US" dirty="0" smtClean="0"/>
              <a:t>do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hostPort</a:t>
            </a:r>
            <a:r>
              <a:rPr lang="en-US" dirty="0" smtClean="0"/>
              <a:t>=$(($n + 10000))</a:t>
            </a:r>
          </a:p>
          <a:p>
            <a:r>
              <a:rPr lang="en-US" dirty="0" smtClean="0"/>
              <a:t>  provider="World #$n"</a:t>
            </a:r>
          </a:p>
          <a:p>
            <a:r>
              <a:rPr lang="en-US" dirty="0" smtClean="0"/>
              <a:t>  echo Starting $n. Host Port: $</a:t>
            </a:r>
            <a:r>
              <a:rPr lang="en-US" dirty="0" err="1" smtClean="0"/>
              <a:t>hostPort</a:t>
            </a:r>
            <a:r>
              <a:rPr lang="en-US" dirty="0" smtClean="0"/>
              <a:t>, Message: $provider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docker</a:t>
            </a:r>
            <a:r>
              <a:rPr lang="en-US" dirty="0" smtClean="0"/>
              <a:t> run -d -p $hostPort:5000 -e "PROVIDER=$provider" training/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en-US" dirty="0" smtClean="0"/>
              <a:t>done</a:t>
            </a:r>
          </a:p>
          <a:p>
            <a:r>
              <a:rPr lang="en-US" dirty="0" smtClean="0"/>
              <a:t>echo</a:t>
            </a:r>
          </a:p>
          <a:p>
            <a:r>
              <a:rPr lang="en-US" dirty="0" smtClean="0"/>
              <a:t>echo Started $n containers. Start time: $</a:t>
            </a:r>
            <a:r>
              <a:rPr lang="en-US" dirty="0" err="1" smtClean="0"/>
              <a:t>startDate</a:t>
            </a:r>
            <a:r>
              <a:rPr lang="en-US" dirty="0" smtClean="0"/>
              <a:t>, end time: $(date)</a:t>
            </a:r>
          </a:p>
          <a:p>
            <a:endParaRPr lang="de-CH" dirty="0" smtClean="0"/>
          </a:p>
          <a:p>
            <a:endParaRPr lang="de-CH" dirty="0" smtClean="0"/>
          </a:p>
          <a:p>
            <a:r>
              <a:rPr lang="de-CH" dirty="0" smtClean="0"/>
              <a:t>Stop</a:t>
            </a:r>
            <a:r>
              <a:rPr lang="de-CH" baseline="0" dirty="0" smtClean="0"/>
              <a:t> all: docker stop $(docker ps –q)</a:t>
            </a:r>
          </a:p>
          <a:p>
            <a:r>
              <a:rPr lang="de-CH" baseline="0" dirty="0" smtClean="0"/>
              <a:t>Remove all stopped: docker rm $(docker ps –aq)</a:t>
            </a:r>
          </a:p>
          <a:p>
            <a:endParaRPr lang="de-CH" baseline="0" dirty="0" smtClean="0"/>
          </a:p>
          <a:p>
            <a:endParaRPr lang="de-CH" baseline="0" dirty="0" smtClean="0"/>
          </a:p>
          <a:p>
            <a:r>
              <a:rPr lang="de-CH" baseline="0" dirty="0" smtClean="0"/>
              <a:t>Test run:</a:t>
            </a:r>
          </a:p>
          <a:p>
            <a:r>
              <a:rPr lang="de-CH" baseline="0" dirty="0" smtClean="0"/>
              <a:t>free –m: 1494</a:t>
            </a:r>
          </a:p>
          <a:p>
            <a:r>
              <a:rPr lang="de-CH" baseline="0" dirty="0" smtClean="0"/>
              <a:t>1 Container: 1480</a:t>
            </a:r>
            <a:endParaRPr lang="en-US" baseline="0" dirty="0" smtClean="0"/>
          </a:p>
          <a:p>
            <a:r>
              <a:rPr lang="de-CH" baseline="0" dirty="0" smtClean="0"/>
              <a:t>100 Containers: 124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27252-EF20-D744-8857-623D53E3D7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5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3278560"/>
            <a:ext cx="9144000" cy="3579440"/>
          </a:xfrm>
          <a:prstGeom prst="rect">
            <a:avLst/>
          </a:prstGeom>
          <a:gradFill>
            <a:gsLst>
              <a:gs pos="77000">
                <a:schemeClr val="bg1">
                  <a:lumMod val="95000"/>
                </a:schemeClr>
              </a:gs>
              <a:gs pos="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275972" y="4386414"/>
            <a:ext cx="6760495" cy="607027"/>
          </a:xfrm>
        </p:spPr>
        <p:txBody>
          <a:bodyPr>
            <a:noAutofit/>
          </a:bodyPr>
          <a:lstStyle>
            <a:lvl1pPr marL="0" indent="0">
              <a:buNone/>
              <a:defRPr sz="48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 of Presentation</a:t>
            </a:r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304407" y="4008740"/>
            <a:ext cx="3234639" cy="366292"/>
          </a:xfrm>
        </p:spPr>
        <p:txBody>
          <a:bodyPr>
            <a:noAutofit/>
          </a:bodyPr>
          <a:lstStyle>
            <a:lvl1pPr marL="0" indent="0">
              <a:buNone/>
              <a:defRPr sz="2200" b="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Presenter Name</a:t>
            </a:r>
            <a:endParaRPr lang="en-US" dirty="0"/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1304407" y="5174448"/>
            <a:ext cx="3234639" cy="366292"/>
          </a:xfrm>
        </p:spPr>
        <p:txBody>
          <a:bodyPr>
            <a:noAutofit/>
          </a:bodyPr>
          <a:lstStyle>
            <a:lvl1pPr marL="0" indent="0">
              <a:buNone/>
              <a:defRPr sz="2200" b="0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Date: XX.XX.XXXX</a:t>
            </a:r>
            <a:endParaRPr lang="en-US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90727" y="6316321"/>
            <a:ext cx="536421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1BA865F8-D0B2-3245-A9F6-5F06F5A3A0C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00" y="1324509"/>
            <a:ext cx="4038544" cy="9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08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6122326"/>
            <a:ext cx="9153479" cy="74515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68000">
                <a:schemeClr val="accent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90727" y="6316321"/>
            <a:ext cx="536421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1BA865F8-D0B2-3245-A9F6-5F06F5A3A0C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011551" y="959109"/>
            <a:ext cx="6286589" cy="607027"/>
          </a:xfrm>
        </p:spPr>
        <p:txBody>
          <a:bodyPr>
            <a:noAutofit/>
          </a:bodyPr>
          <a:lstStyle>
            <a:lvl1pPr marL="0" indent="0">
              <a:buNone/>
              <a:defRPr sz="4800" b="1" baseline="0">
                <a:solidFill>
                  <a:srgbClr val="3C3C3C"/>
                </a:solidFill>
              </a:defRPr>
            </a:lvl1pPr>
          </a:lstStyle>
          <a:p>
            <a:pPr lvl="0"/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1011551" y="1923934"/>
            <a:ext cx="6113626" cy="914400"/>
          </a:xfrm>
        </p:spPr>
        <p:txBody>
          <a:bodyPr>
            <a:noAutofit/>
          </a:bodyPr>
          <a:lstStyle>
            <a:lvl1pPr>
              <a:defRPr sz="2800">
                <a:solidFill>
                  <a:srgbClr val="3C3C3C"/>
                </a:solidFill>
              </a:defRPr>
            </a:lvl1pPr>
            <a:lvl2pPr>
              <a:defRPr sz="2400">
                <a:solidFill>
                  <a:srgbClr val="3C3C3C"/>
                </a:solidFill>
              </a:defRPr>
            </a:lvl2pPr>
            <a:lvl3pPr>
              <a:defRPr sz="2000">
                <a:solidFill>
                  <a:srgbClr val="3C3C3C"/>
                </a:solidFill>
              </a:defRPr>
            </a:lvl3pPr>
            <a:lvl4pPr>
              <a:defRPr sz="1800">
                <a:solidFill>
                  <a:srgbClr val="3C3C3C"/>
                </a:solidFill>
              </a:defRPr>
            </a:lvl4pPr>
            <a:lvl5pPr>
              <a:defRPr sz="1800">
                <a:solidFill>
                  <a:srgbClr val="3C3C3C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78351" y="6316321"/>
            <a:ext cx="3222555" cy="365125"/>
          </a:xfrm>
        </p:spPr>
        <p:txBody>
          <a:bodyPr/>
          <a:lstStyle>
            <a:lvl1pPr algn="l">
              <a:defRPr sz="14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Picture 1" descr="i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5" y="6286536"/>
            <a:ext cx="455968" cy="44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35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" y="0"/>
            <a:ext cx="9153479" cy="686747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191753" y="4203814"/>
            <a:ext cx="6760495" cy="361271"/>
          </a:xfrm>
        </p:spPr>
        <p:txBody>
          <a:bodyPr>
            <a:noAutofit/>
          </a:bodyPr>
          <a:lstStyle>
            <a:lvl1pPr marL="0" indent="0" algn="ctr">
              <a:buNone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End of Presentation</a:t>
            </a:r>
            <a:endParaRPr lang="en-US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191753" y="4582832"/>
            <a:ext cx="6760495" cy="364062"/>
          </a:xfrm>
        </p:spPr>
        <p:txBody>
          <a:bodyPr>
            <a:noAutofit/>
          </a:bodyPr>
          <a:lstStyle>
            <a:lvl1pPr marL="0" indent="0" algn="ctr">
              <a:buNone/>
              <a:defRPr sz="1800" b="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Thank you for viewing.</a:t>
            </a:r>
            <a:endParaRPr lang="en-US" dirty="0"/>
          </a:p>
        </p:txBody>
      </p:sp>
      <p:pic>
        <p:nvPicPr>
          <p:cNvPr id="2" name="Picture 1" descr="stack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476" y="1947986"/>
            <a:ext cx="1571048" cy="150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10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204" y="46623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878" y="1830388"/>
            <a:ext cx="8229600" cy="4145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204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865F8-D0B2-3245-A9F6-5F06F5A3A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1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docker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cker.com/whatisdocker/" TargetMode="External"/><Relationship Id="rId2" Type="http://schemas.openxmlformats.org/officeDocument/2006/relationships/hyperlink" Target="https://www.docke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ftec.atlassian.net/wiki/display/TEC/Docker" TargetMode="External"/><Relationship Id="rId5" Type="http://schemas.openxmlformats.org/officeDocument/2006/relationships/hyperlink" Target="https://docs.docker.com/" TargetMode="External"/><Relationship Id="rId4" Type="http://schemas.openxmlformats.org/officeDocument/2006/relationships/hyperlink" Target="https://www.docker.com/tryit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inftec/vagrant-playground/branch/docker-demo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</a:t>
            </a:r>
            <a:endParaRPr lang="en-US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Martin Meyer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CH" dirty="0" smtClean="0"/>
              <a:t>2014-12-18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8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Agenda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1011550" y="1923934"/>
            <a:ext cx="7712035" cy="4098494"/>
          </a:xfrm>
        </p:spPr>
        <p:txBody>
          <a:bodyPr>
            <a:normAutofit/>
          </a:bodyPr>
          <a:lstStyle/>
          <a:p>
            <a:r>
              <a:rPr lang="de-CH" dirty="0" smtClean="0"/>
              <a:t>What is Docker?</a:t>
            </a:r>
          </a:p>
          <a:p>
            <a:pPr lvl="1"/>
            <a:r>
              <a:rPr lang="de-CH" dirty="0" smtClean="0"/>
              <a:t>Docker vs. Virtual Machine</a:t>
            </a:r>
          </a:p>
          <a:p>
            <a:pPr lvl="1"/>
            <a:r>
              <a:rPr lang="de-CH" dirty="0" smtClean="0"/>
              <a:t>History, Status, Run Platforms</a:t>
            </a:r>
          </a:p>
          <a:p>
            <a:pPr lvl="1"/>
            <a:r>
              <a:rPr lang="de-CH" dirty="0" smtClean="0"/>
              <a:t>Hello World</a:t>
            </a:r>
          </a:p>
          <a:p>
            <a:r>
              <a:rPr lang="de-CH" dirty="0" smtClean="0"/>
              <a:t>Images and Containers</a:t>
            </a:r>
          </a:p>
          <a:p>
            <a:r>
              <a:rPr lang="de-CH" dirty="0" smtClean="0"/>
              <a:t>Volume Mounting, Port Publishing, Linking</a:t>
            </a:r>
          </a:p>
          <a:p>
            <a:r>
              <a:rPr lang="de-CH" dirty="0" smtClean="0"/>
              <a:t>Around </a:t>
            </a:r>
            <a:r>
              <a:rPr lang="de-CH" dirty="0" smtClean="0"/>
              <a:t>Docker, Docker Use Cases</a:t>
            </a:r>
            <a:endParaRPr lang="de-CH" dirty="0" smtClean="0"/>
          </a:p>
          <a:p>
            <a:r>
              <a:rPr lang="de-CH" dirty="0" smtClean="0"/>
              <a:t>Hands-On Workshop</a:t>
            </a:r>
          </a:p>
          <a:p>
            <a:endParaRPr lang="de-CH" dirty="0" smtClean="0"/>
          </a:p>
          <a:p>
            <a:pPr lvl="1"/>
            <a:endParaRPr lang="de-CH" dirty="0" smtClean="0"/>
          </a:p>
          <a:p>
            <a:pPr lvl="1"/>
            <a:endParaRPr lang="de-CH" dirty="0" smtClean="0"/>
          </a:p>
          <a:p>
            <a:pPr lvl="1"/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1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What is Docker?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4"/>
            <a:ext cx="6113626" cy="3303386"/>
          </a:xfrm>
        </p:spPr>
        <p:txBody>
          <a:bodyPr/>
          <a:lstStyle/>
          <a:p>
            <a:pPr marL="0" indent="0">
              <a:buNone/>
            </a:pPr>
            <a:r>
              <a:rPr lang="en-US" i="1" dirty="0" err="1"/>
              <a:t>Docker</a:t>
            </a:r>
            <a:r>
              <a:rPr lang="en-US" i="1" dirty="0"/>
              <a:t> is an open-source project that automates the deployment of applications inside software containers, by providing an additional layer of abstraction and automation of operating system–level virtualization on </a:t>
            </a:r>
            <a:r>
              <a:rPr lang="en-US" i="1" dirty="0" smtClean="0"/>
              <a:t>Linux.</a:t>
            </a:r>
          </a:p>
          <a:p>
            <a:pPr marL="0" indent="0" algn="r">
              <a:buNone/>
            </a:pPr>
            <a:r>
              <a:rPr lang="de-CH" sz="1800" dirty="0"/>
              <a:t>[Source</a:t>
            </a:r>
            <a:r>
              <a:rPr lang="de-CH" sz="1800" dirty="0" smtClean="0"/>
              <a:t>: en.wikipedia.org]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8287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Docker: 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4"/>
            <a:ext cx="7743566" cy="41195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b="1" dirty="0" smtClean="0"/>
              <a:t>docker [naut.]: der Dockarbeiter, der Hafenarbeiter</a:t>
            </a:r>
          </a:p>
          <a:p>
            <a:pPr marL="0" indent="0" algn="r">
              <a:buNone/>
            </a:pPr>
            <a:r>
              <a:rPr lang="de-CH" sz="1800" dirty="0" smtClean="0"/>
              <a:t>Source: leo.org</a:t>
            </a:r>
          </a:p>
          <a:p>
            <a:r>
              <a:rPr lang="de-CH" dirty="0" smtClean="0"/>
              <a:t>Provide a uniformed wrapper around a software package: </a:t>
            </a:r>
            <a:r>
              <a:rPr lang="de-CH" i="1" dirty="0" smtClean="0"/>
              <a:t>«Build, Ship and Run Any App, Anywhere»</a:t>
            </a:r>
            <a:r>
              <a:rPr lang="de-CH" dirty="0" smtClean="0"/>
              <a:t> </a:t>
            </a:r>
            <a:r>
              <a:rPr lang="de-CH" sz="1800" dirty="0" smtClean="0"/>
              <a:t>[www.docker.com]</a:t>
            </a:r>
          </a:p>
          <a:p>
            <a:pPr lvl="1"/>
            <a:r>
              <a:rPr lang="de-CH" sz="2800" dirty="0" smtClean="0"/>
              <a:t>Similar to shipping containers: The container is always the same, regardless of the contents and thus fits on all trucks, cranes, ships, ...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27228" y="235112"/>
            <a:ext cx="2678411" cy="1795404"/>
            <a:chOff x="6327228" y="235112"/>
            <a:chExt cx="2678411" cy="17954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27228" y="235112"/>
              <a:ext cx="2599920" cy="176105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775815" y="1784295"/>
              <a:ext cx="12298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00" dirty="0" smtClean="0"/>
                <a:t>[www.docker.com]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0444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dirty="0" smtClean="0"/>
              <a:t>Docker vs. Virtual Machine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668" y="1716527"/>
            <a:ext cx="3305799" cy="36874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51" y="2732552"/>
            <a:ext cx="3325624" cy="26714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54845" y="5755149"/>
            <a:ext cx="494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Source: https://www.docker.com/whatisdocker/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 Technology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libvirt: Platform Virtualization</a:t>
            </a:r>
          </a:p>
          <a:p>
            <a:r>
              <a:rPr lang="de-CH" dirty="0" smtClean="0"/>
              <a:t>LXC (LinuX Containers): Multiple isolated Linux systems (containers) on a single host</a:t>
            </a:r>
          </a:p>
          <a:p>
            <a:r>
              <a:rPr lang="de-CH" dirty="0" smtClean="0"/>
              <a:t>Layered File System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200008" y="3331779"/>
            <a:ext cx="4247204" cy="2669628"/>
            <a:chOff x="5200008" y="3331779"/>
            <a:chExt cx="4247204" cy="2669628"/>
          </a:xfrm>
        </p:grpSpPr>
        <p:pic>
          <p:nvPicPr>
            <p:cNvPr id="1026" name="Picture 2" descr="https://docs.docker.com/terms/images/docker-filesystems-multilayer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008" y="3331779"/>
              <a:ext cx="3559504" cy="2669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011614" y="5735708"/>
              <a:ext cx="34355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000" dirty="0"/>
                <a:t>[Source: https://docs.docker.com/terms/layer</a:t>
              </a:r>
              <a:r>
                <a:rPr lang="de-CH" sz="1000" dirty="0" smtClean="0"/>
                <a:t>/]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43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dirty="0" smtClean="0"/>
              <a:t>Docker History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2013-03: Releases as Open Source</a:t>
            </a:r>
          </a:p>
          <a:p>
            <a:r>
              <a:rPr lang="de-CH" dirty="0" smtClean="0"/>
              <a:t>2013-09: Red Hat collaboration (Fedora, RHEL, OpenShift)</a:t>
            </a:r>
          </a:p>
          <a:p>
            <a:r>
              <a:rPr lang="de-CH" dirty="0" smtClean="0"/>
              <a:t>2014-03: 34th most starred GitHub project</a:t>
            </a:r>
          </a:p>
          <a:p>
            <a:r>
              <a:rPr lang="de-CH" dirty="0" smtClean="0"/>
              <a:t>2014-05: JAX Innovation Award (most innovative open technology)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0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Technology Radar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2014-01: Assess</a:t>
            </a:r>
          </a:p>
          <a:p>
            <a:r>
              <a:rPr lang="de-CH" dirty="0" smtClean="0"/>
              <a:t>2014-07: Trial</a:t>
            </a:r>
          </a:p>
          <a:p>
            <a:r>
              <a:rPr lang="de-CH" dirty="0" smtClean="0"/>
              <a:t>Source</a:t>
            </a:r>
            <a:r>
              <a:rPr lang="de-CH" dirty="0"/>
              <a:t>: http://www.thoughtworks.com/radar/tools/docker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92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Run Platforms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Various Linux distributions (Ubuntu, Fedora, RHEL, Centos, openSUSE, ...)</a:t>
            </a:r>
          </a:p>
          <a:p>
            <a:r>
              <a:rPr lang="de-CH" dirty="0" smtClean="0"/>
              <a:t>Cloud (Amazon EC2, Google Compute Engine, Rackspace)</a:t>
            </a:r>
          </a:p>
          <a:p>
            <a:r>
              <a:rPr lang="de-CH" dirty="0" smtClean="0"/>
              <a:t>2014-10: Microsoft announces plans to integrate Docker with next release of Windows Server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964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Hello World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3"/>
            <a:ext cx="6113626" cy="4087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b="1" dirty="0" smtClean="0"/>
              <a:t>Simple Command - Ad-Hoc Container</a:t>
            </a:r>
          </a:p>
          <a:p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run ubuntu echo Hello World</a:t>
            </a:r>
          </a:p>
          <a:p>
            <a:pPr lvl="1"/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images [-a]</a:t>
            </a:r>
          </a:p>
          <a:p>
            <a:pPr lvl="1"/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ps –a</a:t>
            </a:r>
            <a:endParaRPr lang="de-C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751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Terminology -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0" y="1923933"/>
            <a:ext cx="7566965" cy="4043729"/>
          </a:xfrm>
        </p:spPr>
        <p:txBody>
          <a:bodyPr>
            <a:normAutofit/>
          </a:bodyPr>
          <a:lstStyle/>
          <a:p>
            <a:r>
              <a:rPr lang="de-CH" dirty="0" smtClean="0"/>
              <a:t>Persisted snapshot that can be run</a:t>
            </a:r>
          </a:p>
          <a:p>
            <a:pPr lvl="1"/>
            <a:r>
              <a:rPr lang="de-CH" i="1" dirty="0" smtClean="0"/>
              <a:t>images: </a:t>
            </a:r>
            <a:r>
              <a:rPr lang="de-CH" dirty="0" smtClean="0"/>
              <a:t>List all local images</a:t>
            </a:r>
          </a:p>
          <a:p>
            <a:pPr lvl="1"/>
            <a:r>
              <a:rPr lang="de-CH" i="1" dirty="0" smtClean="0"/>
              <a:t>run</a:t>
            </a:r>
            <a:r>
              <a:rPr lang="de-CH" dirty="0" smtClean="0"/>
              <a:t>: Create a container from an image and execute a command in it</a:t>
            </a:r>
          </a:p>
          <a:p>
            <a:pPr lvl="1"/>
            <a:r>
              <a:rPr lang="de-CH" i="1" dirty="0" smtClean="0"/>
              <a:t>tag</a:t>
            </a:r>
            <a:r>
              <a:rPr lang="de-CH" dirty="0" smtClean="0"/>
              <a:t>: Tag an image</a:t>
            </a:r>
          </a:p>
          <a:p>
            <a:pPr lvl="1"/>
            <a:r>
              <a:rPr lang="de-CH" i="1" dirty="0" smtClean="0"/>
              <a:t>pull</a:t>
            </a:r>
            <a:r>
              <a:rPr lang="de-CH" dirty="0" smtClean="0"/>
              <a:t>: Download image from repository</a:t>
            </a:r>
          </a:p>
          <a:p>
            <a:pPr lvl="1"/>
            <a:r>
              <a:rPr lang="de-CH" i="1" dirty="0" smtClean="0"/>
              <a:t>rmi</a:t>
            </a:r>
            <a:r>
              <a:rPr lang="de-CH" dirty="0" smtClean="0"/>
              <a:t>: Delete a local image</a:t>
            </a:r>
          </a:p>
          <a:p>
            <a:pPr lvl="2"/>
            <a:r>
              <a:rPr lang="de-CH" dirty="0" smtClean="0"/>
              <a:t>This will also remove intermediate images if no longer used</a:t>
            </a:r>
          </a:p>
        </p:txBody>
      </p:sp>
    </p:spTree>
    <p:extLst>
      <p:ext uri="{BB962C8B-B14F-4D97-AF65-F5344CB8AC3E}">
        <p14:creationId xmlns:p14="http://schemas.microsoft.com/office/powerpoint/2010/main" val="402152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dirty="0" smtClean="0"/>
              <a:t>Terminology - Container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3"/>
            <a:ext cx="7379176" cy="4055761"/>
          </a:xfrm>
        </p:spPr>
        <p:txBody>
          <a:bodyPr>
            <a:normAutofit/>
          </a:bodyPr>
          <a:lstStyle/>
          <a:p>
            <a:r>
              <a:rPr lang="de-CH" dirty="0" smtClean="0"/>
              <a:t>Runnable </a:t>
            </a:r>
            <a:r>
              <a:rPr lang="de-CH" dirty="0"/>
              <a:t>instance of an image</a:t>
            </a:r>
          </a:p>
          <a:p>
            <a:pPr lvl="1"/>
            <a:r>
              <a:rPr lang="de-CH" i="1" dirty="0" smtClean="0"/>
              <a:t>ps</a:t>
            </a:r>
            <a:r>
              <a:rPr lang="de-CH" i="1" dirty="0"/>
              <a:t>:</a:t>
            </a:r>
            <a:r>
              <a:rPr lang="de-CH" dirty="0"/>
              <a:t> List all running containers</a:t>
            </a:r>
          </a:p>
          <a:p>
            <a:pPr lvl="1"/>
            <a:r>
              <a:rPr lang="de-CH" i="1" dirty="0" smtClean="0"/>
              <a:t>ps </a:t>
            </a:r>
            <a:r>
              <a:rPr lang="de-CH" i="1" dirty="0"/>
              <a:t>–a</a:t>
            </a:r>
            <a:r>
              <a:rPr lang="de-CH" dirty="0"/>
              <a:t>: List all containers (incl. stopped</a:t>
            </a:r>
            <a:r>
              <a:rPr lang="de-CH" dirty="0" smtClean="0"/>
              <a:t>)</a:t>
            </a:r>
          </a:p>
          <a:p>
            <a:pPr lvl="1"/>
            <a:r>
              <a:rPr lang="de-CH" i="1" dirty="0" smtClean="0"/>
              <a:t>top</a:t>
            </a:r>
            <a:r>
              <a:rPr lang="de-CH" dirty="0" smtClean="0"/>
              <a:t>: Display processes of a container</a:t>
            </a:r>
            <a:endParaRPr lang="de-CH" dirty="0"/>
          </a:p>
          <a:p>
            <a:pPr lvl="1"/>
            <a:r>
              <a:rPr lang="de-CH" i="1" dirty="0" smtClean="0"/>
              <a:t>start</a:t>
            </a:r>
            <a:r>
              <a:rPr lang="de-CH" dirty="0"/>
              <a:t>: Start a stopped container</a:t>
            </a:r>
          </a:p>
          <a:p>
            <a:pPr lvl="1"/>
            <a:r>
              <a:rPr lang="de-CH" i="1" dirty="0" smtClean="0"/>
              <a:t>stop</a:t>
            </a:r>
            <a:r>
              <a:rPr lang="de-CH" dirty="0"/>
              <a:t>: Stop a running container</a:t>
            </a:r>
          </a:p>
          <a:p>
            <a:pPr lvl="1"/>
            <a:r>
              <a:rPr lang="de-CH" i="1" dirty="0" smtClean="0"/>
              <a:t>pause</a:t>
            </a:r>
            <a:r>
              <a:rPr lang="de-CH" dirty="0"/>
              <a:t>: Pause all processes within a </a:t>
            </a:r>
            <a:r>
              <a:rPr lang="de-CH" dirty="0" smtClean="0"/>
              <a:t>container</a:t>
            </a:r>
          </a:p>
          <a:p>
            <a:pPr lvl="1"/>
            <a:r>
              <a:rPr lang="de-CH" i="1" dirty="0" smtClean="0"/>
              <a:t>rm</a:t>
            </a:r>
            <a:r>
              <a:rPr lang="de-CH" dirty="0" smtClean="0"/>
              <a:t>: Delete a container</a:t>
            </a:r>
          </a:p>
          <a:p>
            <a:pPr lvl="1"/>
            <a:r>
              <a:rPr lang="de-CH" i="1" dirty="0" smtClean="0"/>
              <a:t>commit</a:t>
            </a:r>
            <a:r>
              <a:rPr lang="de-CH" dirty="0" smtClean="0"/>
              <a:t>: Create an image from a container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46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/>
          <p:cNvSpPr/>
          <p:nvPr/>
        </p:nvSpPr>
        <p:spPr>
          <a:xfrm>
            <a:off x="5645498" y="5095649"/>
            <a:ext cx="1718268" cy="7134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Container</a:t>
            </a:r>
          </a:p>
          <a:p>
            <a:pPr algn="ctr"/>
            <a:r>
              <a:rPr lang="de-CH" dirty="0" smtClean="0"/>
              <a:t>cid4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5493098" y="4732231"/>
            <a:ext cx="1718268" cy="7134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Container</a:t>
            </a:r>
          </a:p>
          <a:p>
            <a:pPr algn="ctr"/>
            <a:r>
              <a:rPr lang="de-CH" dirty="0" smtClean="0"/>
              <a:t>cid3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Image vs. Container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95270" y="1909187"/>
            <a:ext cx="1718268" cy="7134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Base Image</a:t>
            </a:r>
          </a:p>
          <a:p>
            <a:pPr algn="ctr"/>
            <a:r>
              <a:rPr lang="de-CH" i="1" dirty="0" smtClean="0"/>
              <a:t>ubuntu:latest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85433" y="1909186"/>
            <a:ext cx="1718268" cy="7134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Container</a:t>
            </a:r>
          </a:p>
          <a:p>
            <a:pPr algn="ctr"/>
            <a:r>
              <a:rPr lang="de-CH" dirty="0" smtClean="0"/>
              <a:t>cid1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 flipV="1">
            <a:off x="2813538" y="2265903"/>
            <a:ext cx="2471895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53660" y="1918565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run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285433" y="3322385"/>
            <a:ext cx="1718268" cy="7134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Container</a:t>
            </a:r>
          </a:p>
          <a:p>
            <a:pPr algn="ctr"/>
            <a:r>
              <a:rPr lang="de-CH" dirty="0" smtClean="0"/>
              <a:t>cid1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6" idx="2"/>
            <a:endCxn id="10" idx="0"/>
          </p:cNvCxnSpPr>
          <p:nvPr/>
        </p:nvCxnSpPr>
        <p:spPr>
          <a:xfrm>
            <a:off x="6144567" y="2622619"/>
            <a:ext cx="0" cy="6997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23" y="2781003"/>
            <a:ext cx="196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cmd </a:t>
            </a:r>
            <a:r>
              <a:rPr lang="de-CH" dirty="0" smtClean="0">
                <a:sym typeface="Wingdings" panose="05000000000000000000" pitchFamily="2" charset="2"/>
              </a:rPr>
              <a:t> </a:t>
            </a:r>
            <a:r>
              <a:rPr lang="de-CH" dirty="0" smtClean="0"/>
              <a:t>new state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0" idx="1"/>
            <a:endCxn id="18" idx="3"/>
          </p:cNvCxnSpPr>
          <p:nvPr/>
        </p:nvCxnSpPr>
        <p:spPr>
          <a:xfrm flipH="1" flipV="1">
            <a:off x="2829812" y="3676645"/>
            <a:ext cx="2455621" cy="2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111544" y="3319928"/>
            <a:ext cx="1718268" cy="7134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New Image</a:t>
            </a:r>
          </a:p>
          <a:p>
            <a:pPr algn="ctr"/>
            <a:r>
              <a:rPr lang="de-CH" dirty="0" smtClean="0"/>
              <a:t>iid1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09666" y="3322385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commit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8" idx="0"/>
            <a:endCxn id="5" idx="2"/>
          </p:cNvCxnSpPr>
          <p:nvPr/>
        </p:nvCxnSpPr>
        <p:spPr>
          <a:xfrm flipH="1" flipV="1">
            <a:off x="1954404" y="2622620"/>
            <a:ext cx="16274" cy="6973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31226" y="280154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base image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5340698" y="4378867"/>
            <a:ext cx="1718268" cy="7134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 smtClean="0"/>
              <a:t>Container</a:t>
            </a:r>
          </a:p>
          <a:p>
            <a:pPr algn="ctr"/>
            <a:r>
              <a:rPr lang="de-CH" dirty="0" smtClean="0"/>
              <a:t>cid2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18" idx="2"/>
            <a:endCxn id="25" idx="1"/>
          </p:cNvCxnSpPr>
          <p:nvPr/>
        </p:nvCxnSpPr>
        <p:spPr>
          <a:xfrm>
            <a:off x="1970678" y="4033361"/>
            <a:ext cx="3370020" cy="7022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814849" y="404597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569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Dockerfile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Create images automatically using a build script: «Dockerfile»</a:t>
            </a:r>
          </a:p>
          <a:p>
            <a:r>
              <a:rPr lang="de-CH" dirty="0" smtClean="0"/>
              <a:t>Can be versioned in a version control system like Git or SVN, along with all dependencies</a:t>
            </a:r>
          </a:p>
          <a:p>
            <a:r>
              <a:rPr lang="de-CH" dirty="0" smtClean="0"/>
              <a:t>Docker Hub can automatically build images based on dockerfiles on Github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5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Dockerfile Example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0" y="1923934"/>
            <a:ext cx="6661001" cy="3741142"/>
          </a:xfrm>
        </p:spPr>
        <p:txBody>
          <a:bodyPr/>
          <a:lstStyle/>
          <a:p>
            <a:r>
              <a:rPr lang="de-CH" dirty="0" smtClean="0"/>
              <a:t>Dockerfile:</a:t>
            </a:r>
            <a:endParaRPr lang="en-US" dirty="0" smtClean="0"/>
          </a:p>
          <a:p>
            <a:pPr lvl="1"/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FROM ubuntu</a:t>
            </a:r>
            <a:b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ENV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DOCK_MESSAGE Hello My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World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ADD 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/files</a:t>
            </a:r>
            <a:b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CMD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["bash", "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someScript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build [DockerFileDir]</a:t>
            </a:r>
          </a:p>
          <a:p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inspect [imageId]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44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Mount Volumes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4"/>
            <a:ext cx="6113626" cy="3574498"/>
          </a:xfrm>
        </p:spPr>
        <p:txBody>
          <a:bodyPr/>
          <a:lstStyle/>
          <a:p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run –ti </a:t>
            </a:r>
            <a:r>
              <a:rPr lang="de-CH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–v /hostLog:/log</a:t>
            </a:r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ubuntu</a:t>
            </a:r>
          </a:p>
          <a:p>
            <a:r>
              <a:rPr lang="de-CH" dirty="0" smtClean="0"/>
              <a:t>Run second container: Volume can be shared</a:t>
            </a:r>
          </a:p>
          <a:p>
            <a:pPr lvl="1"/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run –ti --volumes-from firstContainerName ubuntu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412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Publish Port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3"/>
            <a:ext cx="6113626" cy="4087983"/>
          </a:xfrm>
        </p:spPr>
        <p:txBody>
          <a:bodyPr>
            <a:normAutofit/>
          </a:bodyPr>
          <a:lstStyle/>
          <a:p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run –t –p 8080:80 ubuntu nc –l 80</a:t>
            </a:r>
          </a:p>
          <a:p>
            <a:pPr lvl="1"/>
            <a:r>
              <a:rPr lang="de-CH" dirty="0" smtClean="0"/>
              <a:t>Map container port 80 to host port 8080</a:t>
            </a:r>
          </a:p>
          <a:p>
            <a:pPr lvl="1"/>
            <a:r>
              <a:rPr lang="de-CH" dirty="0" smtClean="0"/>
              <a:t>Check on host: nc localhost 8080</a:t>
            </a:r>
          </a:p>
          <a:p>
            <a:r>
              <a:rPr lang="de-CH" dirty="0" smtClean="0"/>
              <a:t>Link with other docker container</a:t>
            </a:r>
          </a:p>
          <a:p>
            <a:pPr lvl="1"/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docker run -ti --link containerName:alias ubuntu</a:t>
            </a:r>
          </a:p>
          <a:p>
            <a:pPr lvl="1"/>
            <a:r>
              <a:rPr lang="de-CH" dirty="0" smtClean="0"/>
              <a:t>See link info with </a:t>
            </a:r>
            <a:r>
              <a:rPr lang="de-CH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9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Around Docker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Docker Images: Docker Hub</a:t>
            </a:r>
          </a:p>
          <a:p>
            <a:r>
              <a:rPr lang="de-CH" dirty="0" smtClean="0"/>
              <a:t>Vagrant: «Docker for VMs»</a:t>
            </a:r>
          </a:p>
          <a:p>
            <a:r>
              <a:rPr lang="de-CH" dirty="0" smtClean="0"/>
              <a:t>Automated Setup</a:t>
            </a:r>
          </a:p>
          <a:p>
            <a:pPr lvl="1"/>
            <a:r>
              <a:rPr lang="de-CH" dirty="0" smtClean="0"/>
              <a:t>Puppet, Chef, Ansible, ...</a:t>
            </a:r>
          </a:p>
          <a:p>
            <a:r>
              <a:rPr lang="de-CH" dirty="0" smtClean="0"/>
              <a:t>Docker Ecosystem</a:t>
            </a:r>
          </a:p>
          <a:p>
            <a:pPr lvl="1"/>
            <a:r>
              <a:rPr lang="de-CH" dirty="0" smtClean="0"/>
              <a:t>skydock / skydns</a:t>
            </a:r>
          </a:p>
          <a:p>
            <a:pPr lvl="1"/>
            <a:r>
              <a:rPr lang="de-CH" dirty="0" smtClean="0"/>
              <a:t>fig</a:t>
            </a:r>
          </a:p>
          <a:p>
            <a:endParaRPr lang="de-CH" dirty="0" smtClean="0"/>
          </a:p>
          <a:p>
            <a:endParaRPr lang="de-CH" dirty="0" smtClean="0"/>
          </a:p>
          <a:p>
            <a:endParaRPr lang="de-C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977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 Hub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Public repository of Docker images</a:t>
            </a:r>
          </a:p>
          <a:p>
            <a:pPr lvl="1"/>
            <a:r>
              <a:rPr lang="en-US" dirty="0">
                <a:hlinkClick r:id="rId3"/>
              </a:rPr>
              <a:t>https://hub.docker.com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r>
              <a:rPr lang="de-CH" dirty="0" smtClean="0"/>
              <a:t>docker search [term]</a:t>
            </a:r>
          </a:p>
          <a:p>
            <a:r>
              <a:rPr lang="de-CH" dirty="0" smtClean="0"/>
              <a:t>Automated: Has been automatically built from Dockerfile</a:t>
            </a:r>
          </a:p>
          <a:p>
            <a:pPr lvl="1"/>
            <a:r>
              <a:rPr lang="de-CH" dirty="0" smtClean="0"/>
              <a:t>Source for build is available on GitHub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31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Resource Usage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CH" dirty="0" smtClean="0"/>
              <a:t>top / ps / free -m</a:t>
            </a:r>
          </a:p>
          <a:p>
            <a:r>
              <a:rPr lang="de-CH" dirty="0" smtClean="0"/>
              <a:t>Start 100 WebServer containers</a:t>
            </a:r>
          </a:p>
          <a:p>
            <a:pPr lvl="1"/>
            <a:r>
              <a:rPr lang="en-US" dirty="0" err="1" smtClean="0"/>
              <a:t>docker</a:t>
            </a:r>
            <a:r>
              <a:rPr lang="en-US" dirty="0" smtClean="0"/>
              <a:t> </a:t>
            </a:r>
            <a:r>
              <a:rPr lang="en-US" dirty="0"/>
              <a:t>run -d -p $hostPort:5000 -e "PROVIDER=$provider" </a:t>
            </a:r>
            <a:r>
              <a:rPr lang="en-US" dirty="0" smtClean="0"/>
              <a:t>training/</a:t>
            </a:r>
            <a:r>
              <a:rPr lang="en-US" dirty="0" err="1" smtClean="0"/>
              <a:t>webapp</a:t>
            </a:r>
            <a:endParaRPr lang="en-US" dirty="0" smtClean="0"/>
          </a:p>
          <a:p>
            <a:r>
              <a:rPr lang="de-CH" dirty="0" smtClean="0"/>
              <a:t>docker ps [containerId]</a:t>
            </a:r>
          </a:p>
          <a:p>
            <a:r>
              <a:rPr lang="de-CH" dirty="0" smtClean="0"/>
              <a:t>top / ps / free -m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2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Docker Use Cases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3"/>
            <a:ext cx="6113626" cy="4091855"/>
          </a:xfrm>
        </p:spPr>
        <p:txBody>
          <a:bodyPr/>
          <a:lstStyle/>
          <a:p>
            <a:r>
              <a:rPr lang="de-CH" dirty="0" smtClean="0"/>
              <a:t>Development Environment</a:t>
            </a:r>
          </a:p>
          <a:p>
            <a:r>
              <a:rPr lang="de-CH" dirty="0" smtClean="0"/>
              <a:t>Environments for Integration Tests</a:t>
            </a:r>
          </a:p>
          <a:p>
            <a:r>
              <a:rPr lang="de-CH" dirty="0" smtClean="0"/>
              <a:t>Quick evaluation of software</a:t>
            </a:r>
          </a:p>
          <a:p>
            <a:r>
              <a:rPr lang="de-CH" dirty="0" smtClean="0"/>
              <a:t>Microservices</a:t>
            </a:r>
          </a:p>
          <a:p>
            <a:r>
              <a:rPr lang="de-CH" dirty="0" smtClean="0"/>
              <a:t>Multi-Tenancy</a:t>
            </a:r>
          </a:p>
          <a:p>
            <a:r>
              <a:rPr lang="de-CH" dirty="0" smtClean="0"/>
              <a:t>Unified execution environment (dev </a:t>
            </a:r>
            <a:r>
              <a:rPr lang="de-CH" dirty="0" smtClean="0">
                <a:sym typeface="Wingdings" panose="05000000000000000000" pitchFamily="2" charset="2"/>
              </a:rPr>
              <a:t> test  prod (local, VM, cloud, ...)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399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Documentation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011551" y="1923934"/>
            <a:ext cx="7771502" cy="4127950"/>
          </a:xfrm>
        </p:spPr>
        <p:txBody>
          <a:bodyPr>
            <a:normAutofit lnSpcReduction="10000"/>
          </a:bodyPr>
          <a:lstStyle/>
          <a:p>
            <a:r>
              <a:rPr lang="de-CH" dirty="0"/>
              <a:t>Docker homepage: </a:t>
            </a:r>
            <a:r>
              <a:rPr lang="de-CH" dirty="0" smtClean="0">
                <a:hlinkClick r:id="rId2"/>
              </a:rPr>
              <a:t>https</a:t>
            </a:r>
            <a:r>
              <a:rPr lang="de-CH" dirty="0">
                <a:hlinkClick r:id="rId2"/>
              </a:rPr>
              <a:t>://www.docker.com</a:t>
            </a:r>
            <a:r>
              <a:rPr lang="de-CH" dirty="0" smtClean="0">
                <a:hlinkClick r:id="rId2"/>
              </a:rPr>
              <a:t>/</a:t>
            </a:r>
            <a:endParaRPr lang="de-CH" dirty="0" smtClean="0"/>
          </a:p>
          <a:p>
            <a:pPr lvl="1"/>
            <a:r>
              <a:rPr lang="de-CH" dirty="0"/>
              <a:t>Introduction: </a:t>
            </a:r>
            <a:r>
              <a:rPr lang="de-CH" dirty="0">
                <a:hlinkClick r:id="rId3"/>
              </a:rPr>
              <a:t>https://www.docker.com/whatisdocker</a:t>
            </a:r>
            <a:r>
              <a:rPr lang="de-CH" dirty="0" smtClean="0">
                <a:hlinkClick r:id="rId3"/>
              </a:rPr>
              <a:t>/</a:t>
            </a:r>
            <a:r>
              <a:rPr lang="de-CH" dirty="0" smtClean="0"/>
              <a:t> </a:t>
            </a:r>
            <a:endParaRPr lang="de-CH" dirty="0"/>
          </a:p>
          <a:p>
            <a:pPr lvl="1"/>
            <a:r>
              <a:rPr lang="de-CH" dirty="0" smtClean="0"/>
              <a:t>Online </a:t>
            </a:r>
            <a:r>
              <a:rPr lang="de-CH" dirty="0"/>
              <a:t>tutorial: </a:t>
            </a:r>
            <a:r>
              <a:rPr lang="de-CH" dirty="0">
                <a:hlinkClick r:id="rId4"/>
              </a:rPr>
              <a:t>https://www.docker.com/tryit</a:t>
            </a:r>
            <a:r>
              <a:rPr lang="de-CH" dirty="0" smtClean="0">
                <a:hlinkClick r:id="rId4"/>
              </a:rPr>
              <a:t>/</a:t>
            </a:r>
            <a:endParaRPr lang="de-CH" dirty="0" smtClean="0"/>
          </a:p>
          <a:p>
            <a:pPr lvl="1"/>
            <a:r>
              <a:rPr lang="de-CH" dirty="0"/>
              <a:t>Installation and user guide: </a:t>
            </a:r>
            <a:r>
              <a:rPr lang="de-CH" dirty="0">
                <a:hlinkClick r:id="rId5"/>
              </a:rPr>
              <a:t>https://docs.docker.com</a:t>
            </a:r>
            <a:r>
              <a:rPr lang="de-CH" dirty="0" smtClean="0">
                <a:hlinkClick r:id="rId5"/>
              </a:rPr>
              <a:t>/</a:t>
            </a:r>
            <a:endParaRPr lang="de-CH" dirty="0" smtClean="0"/>
          </a:p>
          <a:p>
            <a:r>
              <a:rPr lang="de-CH" dirty="0"/>
              <a:t>InfTec TecBoard: </a:t>
            </a:r>
            <a:r>
              <a:rPr lang="de-CH" dirty="0">
                <a:hlinkClick r:id="rId6"/>
              </a:rPr>
              <a:t>https://</a:t>
            </a:r>
            <a:r>
              <a:rPr lang="de-CH" dirty="0" smtClean="0">
                <a:hlinkClick r:id="rId6"/>
              </a:rPr>
              <a:t>inftec.atlassian.net/wiki/display/TEC/Docker</a:t>
            </a:r>
            <a:r>
              <a:rPr lang="de-CH" dirty="0" smtClean="0"/>
              <a:t> </a:t>
            </a:r>
          </a:p>
          <a:p>
            <a:pPr lvl="1"/>
            <a:r>
              <a:rPr lang="de-CH" dirty="0" smtClean="0"/>
              <a:t>Includes this presentation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50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865F8-D0B2-3245-A9F6-5F06F5A3A0C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Hands 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bitbucket.org/inftec/vagrant-playground/branch/docker-demo</a:t>
            </a:r>
            <a:endParaRPr lang="en-US" dirty="0" smtClean="0"/>
          </a:p>
          <a:p>
            <a:r>
              <a:rPr lang="de-CH" dirty="0" smtClean="0"/>
              <a:t>Multi-Container-Setup</a:t>
            </a:r>
          </a:p>
          <a:p>
            <a:pPr lvl="1"/>
            <a:r>
              <a:rPr lang="de-CH" dirty="0" smtClean="0"/>
              <a:t>Logging-Container</a:t>
            </a:r>
          </a:p>
          <a:p>
            <a:pPr lvl="1"/>
            <a:r>
              <a:rPr lang="de-CH" dirty="0" smtClean="0"/>
              <a:t>Echo-Container</a:t>
            </a:r>
          </a:p>
          <a:p>
            <a:pPr lvl="1"/>
            <a:r>
              <a:rPr lang="de-CH" dirty="0" smtClean="0"/>
              <a:t>Client-Container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199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294967295"/>
          </p:nvPr>
        </p:nvSpPr>
        <p:spPr>
          <a:xfrm>
            <a:off x="8607425" y="6316663"/>
            <a:ext cx="536575" cy="365125"/>
          </a:xfrm>
        </p:spPr>
        <p:txBody>
          <a:bodyPr/>
          <a:lstStyle/>
          <a:p>
            <a:fld id="{1BA865F8-D0B2-3245-A9F6-5F06F5A3A0C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1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nfTec">
      <a:dk1>
        <a:srgbClr val="3C3C3C"/>
      </a:dk1>
      <a:lt1>
        <a:sysClr val="window" lastClr="FFFFFF"/>
      </a:lt1>
      <a:dk2>
        <a:srgbClr val="000000"/>
      </a:dk2>
      <a:lt2>
        <a:srgbClr val="EFF0F2"/>
      </a:lt2>
      <a:accent1>
        <a:srgbClr val="E80018"/>
      </a:accent1>
      <a:accent2>
        <a:srgbClr val="ED7C00"/>
      </a:accent2>
      <a:accent3>
        <a:srgbClr val="3C3C3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7188</TotalTime>
  <Words>1278</Words>
  <Application>Microsoft Office PowerPoint</Application>
  <PresentationFormat>On-screen Show (4:3)</PresentationFormat>
  <Paragraphs>261</Paragraphs>
  <Slides>24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Northstar PG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Donny Epp</dc:creator>
  <cp:lastModifiedBy>Martin</cp:lastModifiedBy>
  <cp:revision>71</cp:revision>
  <dcterms:created xsi:type="dcterms:W3CDTF">2011-11-08T16:41:51Z</dcterms:created>
  <dcterms:modified xsi:type="dcterms:W3CDTF">2014-12-18T09:19:44Z</dcterms:modified>
</cp:coreProperties>
</file>