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1" r:id="rId6"/>
    <p:sldId id="259" r:id="rId7"/>
    <p:sldId id="262" r:id="rId8"/>
    <p:sldId id="263" r:id="rId9"/>
  </p:sldIdLst>
  <p:sldSz cx="9144000" cy="6858000" type="screen4x3"/>
  <p:notesSz cx="6858000" cy="9144000"/>
  <p:embeddedFontLst>
    <p:embeddedFont>
      <p:font typeface="맑은 고딕" panose="020B0503020000020004" pitchFamily="50" charset="-127"/>
      <p:regular r:id="rId10"/>
      <p:bold r:id="rId11"/>
    </p:embeddedFont>
    <p:embeddedFont>
      <p:font typeface="MingLiU" panose="02020509000000000000" pitchFamily="49" charset="-120"/>
      <p:regular r:id="rId12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30" d="100"/>
          <a:sy n="130" d="100"/>
        </p:scale>
        <p:origin x="1044" y="10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sz="36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2015-09-08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11256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2015-09-08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dirty="0" smtClean="0"/>
              <a:t>Section #: Section Title</a:t>
            </a: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2015-09-08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2015-09-08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2015-09-08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2015-09-08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2015-09-08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2015-09-08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2015-09-08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2015-09-08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2015-09-08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30EDBD-1C2D-4C1E-B459-B60219FAB484}" type="datetimeFigureOut">
              <a:rPr lang="ko-KR" altLang="en-US" smtClean="0"/>
              <a:t>2015-09-08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 smtClean="0"/>
              <a:t>2.4: CIDR and Aggregation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ko-KR" altLang="en-US" dirty="0" err="1" smtClean="0"/>
              <a:t>유자은</a:t>
            </a:r>
            <a:endParaRPr lang="en-US" altLang="ko-KR" dirty="0" smtClean="0"/>
          </a:p>
          <a:p>
            <a:r>
              <a:rPr lang="en-US" altLang="ko-KR" dirty="0" smtClean="0"/>
              <a:t>2015010659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811519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Background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ko-KR" dirty="0" smtClean="0"/>
              <a:t>In the early 90s, the Internet started facing problems.</a:t>
            </a:r>
          </a:p>
          <a:p>
            <a:pPr marL="400050" lvl="1" indent="0">
              <a:buNone/>
            </a:pPr>
            <a:r>
              <a:rPr lang="en-US" altLang="ko-KR" sz="2400" dirty="0" smtClean="0"/>
              <a:t>① Over half of all class B addresses had already    </a:t>
            </a:r>
          </a:p>
          <a:p>
            <a:pPr marL="400050" lvl="1" indent="0">
              <a:buNone/>
            </a:pPr>
            <a:r>
              <a:rPr lang="en-US" altLang="ko-KR" sz="2400" dirty="0"/>
              <a:t> </a:t>
            </a:r>
            <a:r>
              <a:rPr lang="en-US" altLang="ko-KR" sz="2400" dirty="0" smtClean="0"/>
              <a:t>   allocated.</a:t>
            </a:r>
          </a:p>
          <a:p>
            <a:pPr marL="400050" lvl="1" indent="0">
              <a:buNone/>
            </a:pPr>
            <a:r>
              <a:rPr lang="en-US" altLang="ko-KR" sz="2400" dirty="0" smtClean="0"/>
              <a:t>② 32-bit IPv4 address was thought to be inadequate    </a:t>
            </a:r>
          </a:p>
          <a:p>
            <a:pPr marL="400050" lvl="1" indent="0">
              <a:buNone/>
            </a:pPr>
            <a:r>
              <a:rPr lang="en-US" altLang="ko-KR" sz="2400" dirty="0"/>
              <a:t> </a:t>
            </a:r>
            <a:r>
              <a:rPr lang="en-US" altLang="ko-KR" sz="2400" dirty="0" smtClean="0"/>
              <a:t>   to handle the size of the Internet.</a:t>
            </a:r>
          </a:p>
          <a:p>
            <a:pPr marL="400050" lvl="1" indent="0">
              <a:buNone/>
            </a:pPr>
            <a:r>
              <a:rPr lang="en-US" altLang="ko-KR" sz="2400" dirty="0" smtClean="0"/>
              <a:t>③ The number of entries in the global routing table  </a:t>
            </a:r>
          </a:p>
          <a:p>
            <a:pPr marL="400050" lvl="1" indent="0">
              <a:buNone/>
            </a:pPr>
            <a:r>
              <a:rPr lang="en-US" altLang="ko-KR" sz="2400" dirty="0"/>
              <a:t> </a:t>
            </a:r>
            <a:r>
              <a:rPr lang="en-US" altLang="ko-KR" sz="2400" dirty="0" smtClean="0"/>
              <a:t>   (one per network number) was growing, and   </a:t>
            </a:r>
          </a:p>
          <a:p>
            <a:pPr marL="400050" lvl="1" indent="0">
              <a:buNone/>
            </a:pPr>
            <a:r>
              <a:rPr lang="en-US" altLang="ko-KR" sz="2400" dirty="0"/>
              <a:t> </a:t>
            </a:r>
            <a:r>
              <a:rPr lang="en-US" altLang="ko-KR" sz="2400" dirty="0" smtClean="0"/>
              <a:t>   routing performance would suffer. </a:t>
            </a:r>
          </a:p>
          <a:p>
            <a:pPr marL="400050" lvl="1" indent="0">
              <a:buNone/>
            </a:pPr>
            <a:endParaRPr lang="en-US" altLang="ko-KR" sz="1400" dirty="0" smtClean="0"/>
          </a:p>
          <a:p>
            <a:r>
              <a:rPr lang="en-US" altLang="ko-KR" dirty="0" smtClean="0"/>
              <a:t>Solutions</a:t>
            </a:r>
          </a:p>
          <a:p>
            <a:pPr marL="0" indent="0">
              <a:buNone/>
            </a:pPr>
            <a:r>
              <a:rPr lang="en-US" altLang="ko-KR" dirty="0" smtClean="0"/>
              <a:t>    - Remove the class of IP addresses, </a:t>
            </a:r>
            <a:r>
              <a:rPr lang="en-US" altLang="ko-KR" dirty="0"/>
              <a:t>a</a:t>
            </a:r>
            <a:r>
              <a:rPr lang="en-US" altLang="ko-KR" dirty="0" smtClean="0"/>
              <a:t>nd aggregate </a:t>
            </a:r>
          </a:p>
          <a:p>
            <a:pPr marL="0" indent="0">
              <a:buNone/>
            </a:pPr>
            <a:r>
              <a:rPr lang="en-US" altLang="ko-KR" dirty="0"/>
              <a:t> </a:t>
            </a:r>
            <a:r>
              <a:rPr lang="en-US" altLang="ko-KR" dirty="0" smtClean="0"/>
              <a:t>     hierarchically assigned IP </a:t>
            </a:r>
            <a:r>
              <a:rPr lang="en-US" altLang="ko-KR" dirty="0"/>
              <a:t>addresses.(①, </a:t>
            </a:r>
            <a:r>
              <a:rPr lang="en-US" altLang="ko-KR" dirty="0" smtClean="0"/>
              <a:t>③) </a:t>
            </a:r>
          </a:p>
          <a:p>
            <a:pPr marL="0" indent="0">
              <a:buNone/>
            </a:pPr>
            <a:r>
              <a:rPr lang="en-US" altLang="ko-KR" dirty="0" smtClean="0"/>
              <a:t>    - IPv6(②)</a:t>
            </a: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4119503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2.4.1 Prefixes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To Relieve the pressure on the availability of IPv4 </a:t>
            </a:r>
            <a:r>
              <a:rPr lang="en-US" altLang="ko-KR" dirty="0" err="1"/>
              <a:t>addrs</a:t>
            </a:r>
            <a:r>
              <a:rPr lang="en-US" altLang="ko-KR" dirty="0"/>
              <a:t>,</a:t>
            </a:r>
          </a:p>
          <a:p>
            <a:pPr lvl="1"/>
            <a:r>
              <a:rPr lang="en-US" altLang="ko-KR" sz="2400" dirty="0"/>
              <a:t>The </a:t>
            </a:r>
            <a:r>
              <a:rPr lang="en-US" altLang="ko-KR" sz="2400" dirty="0" err="1"/>
              <a:t>classful</a:t>
            </a:r>
            <a:r>
              <a:rPr lang="en-US" altLang="ko-KR" sz="2400" dirty="0"/>
              <a:t> addressing scheme was generalized using a scheme similar to VLSM.</a:t>
            </a:r>
          </a:p>
          <a:p>
            <a:pPr lvl="1"/>
            <a:r>
              <a:rPr lang="en-US" altLang="ko-KR" sz="2400" dirty="0"/>
              <a:t>The routing system was extended to support </a:t>
            </a:r>
            <a:r>
              <a:rPr lang="en-US" altLang="ko-KR" sz="2400" b="1" dirty="0"/>
              <a:t>Classless Inter-Domain Routing (CIDR</a:t>
            </a:r>
            <a:r>
              <a:rPr lang="en-US" altLang="ko-KR" sz="2400" b="1" dirty="0" smtClean="0"/>
              <a:t>).</a:t>
            </a:r>
          </a:p>
          <a:p>
            <a:pPr lvl="1"/>
            <a:endParaRPr lang="en-US" altLang="ko-KR" sz="1400" b="1" dirty="0" smtClean="0"/>
          </a:p>
          <a:p>
            <a:r>
              <a:rPr lang="en-US" altLang="ko-KR" dirty="0" smtClean="0"/>
              <a:t>Any </a:t>
            </a:r>
            <a:r>
              <a:rPr lang="en-US" altLang="ko-KR" dirty="0"/>
              <a:t>address range is not predefined as being part of  a class but instead requires a mask similar to a subnet mask, called a </a:t>
            </a:r>
            <a:r>
              <a:rPr lang="en-US" altLang="ko-KR" b="1" dirty="0"/>
              <a:t>CIDR mask</a:t>
            </a:r>
            <a:r>
              <a:rPr lang="en-US" altLang="ko-KR" dirty="0"/>
              <a:t>. </a:t>
            </a:r>
            <a:endParaRPr lang="en-US" altLang="ko-KR" dirty="0" smtClean="0"/>
          </a:p>
          <a:p>
            <a:endParaRPr lang="en-US" altLang="ko-KR" sz="1400" dirty="0"/>
          </a:p>
          <a:p>
            <a:r>
              <a:rPr lang="en-US" altLang="ko-KR" dirty="0" smtClean="0"/>
              <a:t>CIDR masks are visible to the global routing system, so the core Internet routers must be able to process masks in addition to network numbers.</a:t>
            </a:r>
          </a:p>
        </p:txBody>
      </p:sp>
    </p:spTree>
    <p:extLst>
      <p:ext uri="{BB962C8B-B14F-4D97-AF65-F5344CB8AC3E}">
        <p14:creationId xmlns:p14="http://schemas.microsoft.com/office/powerpoint/2010/main" val="1561195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2.4.1 Prefixes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ko-KR" dirty="0" smtClean="0"/>
              <a:t>Eliminating the predefined separation (network/host) makes finer-grain allocation of IP address ranges possible. </a:t>
            </a:r>
          </a:p>
          <a:p>
            <a:endParaRPr lang="en-US" altLang="ko-KR" sz="1000" dirty="0" smtClean="0"/>
          </a:p>
          <a:p>
            <a:r>
              <a:rPr lang="en-US" altLang="ko-KR" dirty="0" smtClean="0"/>
              <a:t>Dividing the address space into chunks is achieved by grouping numerically contiguous addresses. </a:t>
            </a:r>
          </a:p>
          <a:p>
            <a:pPr marL="0" indent="0">
              <a:buNone/>
            </a:pPr>
            <a:endParaRPr lang="en-US" altLang="ko-KR" sz="1000" dirty="0" smtClean="0"/>
          </a:p>
          <a:p>
            <a:r>
              <a:rPr lang="en-US" altLang="ko-KR" dirty="0" smtClean="0"/>
              <a:t>Grouping are commonly expressed using a </a:t>
            </a:r>
            <a:r>
              <a:rPr lang="en-US" altLang="ko-KR" b="1" dirty="0" smtClean="0"/>
              <a:t>prefix</a:t>
            </a:r>
            <a:r>
              <a:rPr lang="en-US" altLang="ko-KR" dirty="0" smtClean="0"/>
              <a:t> of the address space. </a:t>
            </a:r>
          </a:p>
          <a:p>
            <a:endParaRPr lang="en-US" altLang="ko-KR" sz="1000" dirty="0" smtClean="0"/>
          </a:p>
          <a:p>
            <a:r>
              <a:rPr lang="en-US" altLang="ko-KR" dirty="0" smtClean="0"/>
              <a:t>An n-bit prefix is a predefined value for the first n bits of an address. </a:t>
            </a:r>
          </a:p>
          <a:p>
            <a:endParaRPr lang="en-US" altLang="ko-KR" sz="1000" dirty="0" smtClean="0"/>
          </a:p>
          <a:p>
            <a:r>
              <a:rPr lang="en-US" altLang="ko-KR" dirty="0" smtClean="0"/>
              <a:t>The length of the prefix is typically expressed as an integer in the range 0-32(IPv4), 0-128(IPv6)</a:t>
            </a:r>
          </a:p>
        </p:txBody>
      </p:sp>
    </p:spTree>
    <p:extLst>
      <p:ext uri="{BB962C8B-B14F-4D97-AF65-F5344CB8AC3E}">
        <p14:creationId xmlns:p14="http://schemas.microsoft.com/office/powerpoint/2010/main" val="3293719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2.4.1 Prefixes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Length of prefix generally appended to the base IP address following a ‘/‘ character.</a:t>
            </a:r>
          </a:p>
          <a:p>
            <a:r>
              <a:rPr lang="en-US" altLang="ko-KR" dirty="0" smtClean="0"/>
              <a:t> The </a:t>
            </a:r>
            <a:r>
              <a:rPr lang="en-US" altLang="ko-KR" dirty="0" err="1" smtClean="0"/>
              <a:t>classful</a:t>
            </a:r>
            <a:r>
              <a:rPr lang="en-US" altLang="ko-KR" dirty="0" smtClean="0"/>
              <a:t> addressing is easily generalized by prefix.</a:t>
            </a:r>
          </a:p>
          <a:p>
            <a:pPr marL="0" indent="0">
              <a:buNone/>
            </a:pPr>
            <a:r>
              <a:rPr lang="en-US" altLang="ko-KR" dirty="0"/>
              <a:t> </a:t>
            </a:r>
            <a:r>
              <a:rPr lang="en-US" altLang="ko-KR" dirty="0" smtClean="0"/>
              <a:t>   (e.g. class A and B can be expressed using /8 and /16)</a:t>
            </a:r>
            <a:endParaRPr lang="ko-KR" alt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617" y="3047925"/>
            <a:ext cx="8424765" cy="33843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37078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2.4.2 Aggregation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Removing the </a:t>
            </a:r>
            <a:r>
              <a:rPr lang="en-US" altLang="ko-KR" dirty="0" err="1" smtClean="0"/>
              <a:t>classful</a:t>
            </a:r>
            <a:r>
              <a:rPr lang="en-US" altLang="ko-KR" dirty="0" smtClean="0"/>
              <a:t> structure didn’t reduce the number of routing table entries (problem </a:t>
            </a:r>
            <a:r>
              <a:rPr lang="en-US" altLang="ko-KR" dirty="0"/>
              <a:t>③)</a:t>
            </a:r>
          </a:p>
          <a:p>
            <a:endParaRPr lang="en-US" altLang="ko-KR" sz="1000" dirty="0" smtClean="0"/>
          </a:p>
          <a:p>
            <a:r>
              <a:rPr lang="en-US" altLang="ko-KR" dirty="0" smtClean="0"/>
              <a:t>The router inspects the destination IP address, finds a matching routing table entry, and from the entry extracts the “next hop” for the datagram. </a:t>
            </a:r>
          </a:p>
          <a:p>
            <a:endParaRPr lang="en-US" altLang="ko-KR" sz="1000" dirty="0" smtClean="0"/>
          </a:p>
          <a:p>
            <a:r>
              <a:rPr lang="en-US" altLang="ko-KR" dirty="0" smtClean="0"/>
              <a:t>Using </a:t>
            </a:r>
            <a:r>
              <a:rPr lang="en-US" altLang="ko-KR" b="1" dirty="0" smtClean="0"/>
              <a:t>hierarchical routing</a:t>
            </a:r>
            <a:r>
              <a:rPr lang="en-US" altLang="ko-KR" dirty="0" smtClean="0"/>
              <a:t>, the network topology are arranged as a tree and addresses are assigned in a “sensitive” way. </a:t>
            </a:r>
          </a:p>
          <a:p>
            <a:endParaRPr lang="en-US" altLang="ko-KR" sz="900" dirty="0"/>
          </a:p>
          <a:p>
            <a:r>
              <a:rPr lang="en-US" altLang="ko-KR" dirty="0" smtClean="0"/>
              <a:t>Very small routing tables could be used while still maintaining shortest-path routes. </a:t>
            </a:r>
          </a:p>
          <a:p>
            <a:endParaRPr lang="en-US" altLang="ko-KR" dirty="0" smtClean="0"/>
          </a:p>
        </p:txBody>
      </p:sp>
    </p:spTree>
    <p:extLst>
      <p:ext uri="{BB962C8B-B14F-4D97-AF65-F5344CB8AC3E}">
        <p14:creationId xmlns:p14="http://schemas.microsoft.com/office/powerpoint/2010/main" val="2906690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2.4.2 Aggregation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ko-KR" dirty="0" smtClean="0"/>
          </a:p>
          <a:p>
            <a:endParaRPr lang="en-US" altLang="ko-KR" dirty="0"/>
          </a:p>
          <a:p>
            <a:endParaRPr lang="en-US" altLang="ko-KR" dirty="0" smtClean="0"/>
          </a:p>
          <a:p>
            <a:endParaRPr lang="en-US" altLang="ko-KR" dirty="0"/>
          </a:p>
          <a:p>
            <a:endParaRPr lang="en-US" altLang="ko-KR" dirty="0" smtClean="0"/>
          </a:p>
          <a:p>
            <a:endParaRPr lang="en-US" altLang="ko-KR" dirty="0"/>
          </a:p>
          <a:p>
            <a:endParaRPr lang="en-US" altLang="ko-KR" dirty="0" smtClean="0"/>
          </a:p>
          <a:p>
            <a:endParaRPr lang="en-US" altLang="ko-KR" dirty="0"/>
          </a:p>
          <a:p>
            <a:endParaRPr lang="en-US" altLang="ko-KR" dirty="0" smtClean="0"/>
          </a:p>
          <a:p>
            <a:r>
              <a:rPr lang="en-US" altLang="ko-KR" dirty="0" smtClean="0"/>
              <a:t>(a) needs nine entries.</a:t>
            </a:r>
          </a:p>
          <a:p>
            <a:r>
              <a:rPr lang="en-US" altLang="ko-KR" dirty="0" smtClean="0"/>
              <a:t>(b) needs three entries.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091343"/>
            <a:ext cx="6984776" cy="384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16468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2.4.2 Aggregation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616624"/>
          </a:xfrm>
        </p:spPr>
        <p:txBody>
          <a:bodyPr/>
          <a:lstStyle/>
          <a:p>
            <a:r>
              <a:rPr lang="en-US" altLang="ko-KR" dirty="0" smtClean="0"/>
              <a:t>Hierarchical </a:t>
            </a:r>
            <a:r>
              <a:rPr lang="en-US" altLang="ko-KR" dirty="0" smtClean="0"/>
              <a:t>routing can</a:t>
            </a:r>
            <a:r>
              <a:rPr lang="ko-KR" altLang="en-US" dirty="0" smtClean="0"/>
              <a:t> </a:t>
            </a:r>
            <a:r>
              <a:rPr lang="en-US" altLang="ko-KR" dirty="0" smtClean="0"/>
              <a:t>reduce the number of routing entries and it </a:t>
            </a:r>
            <a:r>
              <a:rPr lang="en-US" altLang="ko-KR" dirty="0" smtClean="0"/>
              <a:t>is accomplished by a procedure known as </a:t>
            </a:r>
            <a:r>
              <a:rPr lang="en-US" altLang="ko-KR" b="1" dirty="0" smtClean="0"/>
              <a:t>route aggregation</a:t>
            </a:r>
            <a:r>
              <a:rPr lang="en-US" altLang="ko-KR" dirty="0" smtClean="0"/>
              <a:t>.</a:t>
            </a:r>
          </a:p>
          <a:p>
            <a:r>
              <a:rPr lang="en-US" altLang="ko-KR" dirty="0" smtClean="0"/>
              <a:t>It works by joining multiple numerically adjacent IP prefixes into a single shorter prefix that covers more address space. (called an </a:t>
            </a:r>
            <a:r>
              <a:rPr lang="en-US" altLang="ko-KR" b="1" dirty="0" smtClean="0"/>
              <a:t>aggregate</a:t>
            </a:r>
            <a:r>
              <a:rPr lang="en-US" altLang="ko-KR" dirty="0" smtClean="0"/>
              <a:t> or </a:t>
            </a:r>
            <a:r>
              <a:rPr lang="en-US" altLang="ko-KR" b="1" dirty="0" smtClean="0"/>
              <a:t>summary</a:t>
            </a:r>
            <a:r>
              <a:rPr lang="en-US" altLang="ko-KR" dirty="0" smtClean="0"/>
              <a:t>)</a:t>
            </a:r>
          </a:p>
          <a:p>
            <a:endParaRPr lang="en-US" altLang="ko-KR" dirty="0" smtClean="0"/>
          </a:p>
          <a:p>
            <a:endParaRPr lang="en-US" altLang="ko-KR" dirty="0"/>
          </a:p>
          <a:p>
            <a:endParaRPr lang="en-US" altLang="ko-KR" dirty="0" smtClean="0"/>
          </a:p>
          <a:p>
            <a:pPr marL="0" indent="0">
              <a:buNone/>
            </a:pPr>
            <a:endParaRPr lang="en-US" altLang="ko-KR" dirty="0" smtClean="0"/>
          </a:p>
          <a:p>
            <a:pPr marL="0" indent="0">
              <a:buNone/>
            </a:pPr>
            <a:r>
              <a:rPr lang="en-US" altLang="ko-KR" sz="1800" dirty="0" smtClean="0">
                <a:latin typeface="MingLiU" panose="02020509000000000000" pitchFamily="49" charset="-120"/>
                <a:ea typeface="MingLiU" panose="02020509000000000000" pitchFamily="49" charset="-120"/>
              </a:rPr>
              <a:t>27.0</a:t>
            </a:r>
            <a:r>
              <a:rPr lang="ko-KR" altLang="en-US" sz="1800" dirty="0">
                <a:latin typeface="MingLiU" panose="02020509000000000000" pitchFamily="49" charset="-120"/>
              </a:rPr>
              <a:t> </a:t>
            </a:r>
            <a:r>
              <a:rPr lang="ko-KR" altLang="en-US" sz="1800" dirty="0" smtClean="0">
                <a:latin typeface="MingLiU" panose="02020509000000000000" pitchFamily="49" charset="-120"/>
              </a:rPr>
              <a:t>  </a:t>
            </a:r>
            <a:r>
              <a:rPr lang="en-US" altLang="ko-KR" sz="1800" dirty="0" smtClean="0">
                <a:latin typeface="MingLiU" panose="02020509000000000000" pitchFamily="49" charset="-120"/>
                <a:ea typeface="MingLiU" panose="02020509000000000000" pitchFamily="49" charset="-120"/>
              </a:rPr>
              <a:t>0 0 0 0 0 0 0 0</a:t>
            </a:r>
          </a:p>
          <a:p>
            <a:pPr marL="0" indent="0">
              <a:buNone/>
            </a:pPr>
            <a:r>
              <a:rPr lang="en-US" altLang="ko-KR" sz="1800" dirty="0" smtClean="0">
                <a:latin typeface="MingLiU" panose="02020509000000000000" pitchFamily="49" charset="-120"/>
                <a:ea typeface="MingLiU" panose="02020509000000000000" pitchFamily="49" charset="-120"/>
              </a:rPr>
              <a:t>27.64  0 1 0 0 0 0 0 0 </a:t>
            </a:r>
          </a:p>
          <a:p>
            <a:pPr marL="0" indent="0">
              <a:buNone/>
            </a:pPr>
            <a:r>
              <a:rPr lang="en-US" altLang="ko-KR" sz="1800" dirty="0" smtClean="0">
                <a:latin typeface="MingLiU" panose="02020509000000000000" pitchFamily="49" charset="-120"/>
                <a:ea typeface="MingLiU" panose="02020509000000000000" pitchFamily="49" charset="-120"/>
              </a:rPr>
              <a:t>27.192 1 1 0 0 0 0 0 0</a:t>
            </a: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/>
          <a:srcRect t="9892"/>
          <a:stretch/>
        </p:blipFill>
        <p:spPr>
          <a:xfrm>
            <a:off x="899592" y="3573015"/>
            <a:ext cx="7128792" cy="1605887"/>
          </a:xfrm>
          <a:prstGeom prst="rect">
            <a:avLst/>
          </a:prstGeom>
        </p:spPr>
      </p:pic>
      <p:grpSp>
        <p:nvGrpSpPr>
          <p:cNvPr id="20" name="그룹 19"/>
          <p:cNvGrpSpPr/>
          <p:nvPr/>
        </p:nvGrpSpPr>
        <p:grpSpPr>
          <a:xfrm>
            <a:off x="1547664" y="5229200"/>
            <a:ext cx="5086295" cy="648072"/>
            <a:chOff x="1547664" y="5301208"/>
            <a:chExt cx="5086295" cy="648072"/>
          </a:xfrm>
        </p:grpSpPr>
        <p:sp>
          <p:nvSpPr>
            <p:cNvPr id="5" name="직사각형 4"/>
            <p:cNvSpPr/>
            <p:nvPr/>
          </p:nvSpPr>
          <p:spPr>
            <a:xfrm>
              <a:off x="1547664" y="5301208"/>
              <a:ext cx="1584176" cy="648072"/>
            </a:xfrm>
            <a:prstGeom prst="rect">
              <a:avLst/>
            </a:prstGeom>
            <a:noFill/>
            <a:ln>
              <a:solidFill>
                <a:srgbClr val="FF0000"/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8" name="그룹 7"/>
            <p:cNvGrpSpPr/>
            <p:nvPr/>
          </p:nvGrpSpPr>
          <p:grpSpPr>
            <a:xfrm>
              <a:off x="3275856" y="5471936"/>
              <a:ext cx="3358103" cy="369332"/>
              <a:chOff x="3275856" y="5471936"/>
              <a:chExt cx="3358103" cy="369332"/>
            </a:xfrm>
          </p:grpSpPr>
          <p:sp>
            <p:nvSpPr>
              <p:cNvPr id="6" name="오른쪽 화살표 5"/>
              <p:cNvSpPr/>
              <p:nvPr/>
            </p:nvSpPr>
            <p:spPr>
              <a:xfrm>
                <a:off x="3275856" y="5589240"/>
                <a:ext cx="216024" cy="144016"/>
              </a:xfrm>
              <a:prstGeom prst="rightArrow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7" name="직사각형 6"/>
              <p:cNvSpPr/>
              <p:nvPr/>
            </p:nvSpPr>
            <p:spPr>
              <a:xfrm>
                <a:off x="3563888" y="5471936"/>
                <a:ext cx="3070071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ko-KR" dirty="0" smtClean="0">
                    <a:latin typeface="MingLiU" panose="02020509000000000000" pitchFamily="49" charset="-120"/>
                    <a:ea typeface="MingLiU" panose="02020509000000000000" pitchFamily="49" charset="-120"/>
                  </a:rPr>
                  <a:t>27.0/25</a:t>
                </a:r>
                <a:r>
                  <a:rPr lang="ko-KR" altLang="en-US" dirty="0" smtClean="0">
                    <a:latin typeface="MingLiU" panose="02020509000000000000" pitchFamily="49" charset="-120"/>
                  </a:rPr>
                  <a:t>   </a:t>
                </a:r>
                <a:r>
                  <a:rPr lang="en-US" altLang="ko-KR" dirty="0">
                    <a:latin typeface="MingLiU" panose="02020509000000000000" pitchFamily="49" charset="-120"/>
                    <a:ea typeface="MingLiU" panose="02020509000000000000" pitchFamily="49" charset="-120"/>
                  </a:rPr>
                  <a:t>0 0 0 0 0 0 0 0</a:t>
                </a:r>
              </a:p>
            </p:txBody>
          </p:sp>
        </p:grpSp>
      </p:grpSp>
      <p:grpSp>
        <p:nvGrpSpPr>
          <p:cNvPr id="14" name="그룹 13"/>
          <p:cNvGrpSpPr/>
          <p:nvPr/>
        </p:nvGrpSpPr>
        <p:grpSpPr>
          <a:xfrm>
            <a:off x="1547664" y="5949280"/>
            <a:ext cx="5086295" cy="648072"/>
            <a:chOff x="1547664" y="5985284"/>
            <a:chExt cx="5086295" cy="648072"/>
          </a:xfrm>
        </p:grpSpPr>
        <p:sp>
          <p:nvSpPr>
            <p:cNvPr id="9" name="직사각형 8"/>
            <p:cNvSpPr/>
            <p:nvPr/>
          </p:nvSpPr>
          <p:spPr>
            <a:xfrm>
              <a:off x="1547664" y="5985284"/>
              <a:ext cx="1584176" cy="648072"/>
            </a:xfrm>
            <a:prstGeom prst="rect">
              <a:avLst/>
            </a:prstGeom>
            <a:noFill/>
            <a:ln>
              <a:solidFill>
                <a:srgbClr val="FF0000"/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11" name="그룹 10"/>
            <p:cNvGrpSpPr/>
            <p:nvPr/>
          </p:nvGrpSpPr>
          <p:grpSpPr>
            <a:xfrm>
              <a:off x="3275856" y="6156012"/>
              <a:ext cx="3358103" cy="369332"/>
              <a:chOff x="3275856" y="5471936"/>
              <a:chExt cx="3358103" cy="369332"/>
            </a:xfrm>
          </p:grpSpPr>
          <p:sp>
            <p:nvSpPr>
              <p:cNvPr id="12" name="오른쪽 화살표 11"/>
              <p:cNvSpPr/>
              <p:nvPr/>
            </p:nvSpPr>
            <p:spPr>
              <a:xfrm>
                <a:off x="3275856" y="5589240"/>
                <a:ext cx="216024" cy="144016"/>
              </a:xfrm>
              <a:prstGeom prst="rightArrow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3" name="직사각형 12"/>
              <p:cNvSpPr/>
              <p:nvPr/>
            </p:nvSpPr>
            <p:spPr>
              <a:xfrm>
                <a:off x="3563888" y="5471936"/>
                <a:ext cx="3070071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ko-KR" dirty="0" smtClean="0">
                    <a:latin typeface="MingLiU" panose="02020509000000000000" pitchFamily="49" charset="-120"/>
                    <a:ea typeface="MingLiU" panose="02020509000000000000" pitchFamily="49" charset="-120"/>
                  </a:rPr>
                  <a:t>27.128/25</a:t>
                </a:r>
                <a:r>
                  <a:rPr lang="ko-KR" altLang="en-US" dirty="0" smtClean="0">
                    <a:latin typeface="MingLiU" panose="02020509000000000000" pitchFamily="49" charset="-120"/>
                  </a:rPr>
                  <a:t> </a:t>
                </a:r>
                <a:r>
                  <a:rPr lang="en-US" altLang="ko-KR" dirty="0" smtClean="0">
                    <a:latin typeface="MingLiU" panose="02020509000000000000" pitchFamily="49" charset="-120"/>
                  </a:rPr>
                  <a:t>1</a:t>
                </a:r>
                <a:r>
                  <a:rPr lang="en-US" altLang="ko-KR" dirty="0" smtClean="0">
                    <a:latin typeface="MingLiU" panose="02020509000000000000" pitchFamily="49" charset="-120"/>
                    <a:ea typeface="MingLiU" panose="02020509000000000000" pitchFamily="49" charset="-120"/>
                  </a:rPr>
                  <a:t> </a:t>
                </a:r>
                <a:r>
                  <a:rPr lang="en-US" altLang="ko-KR" dirty="0">
                    <a:latin typeface="MingLiU" panose="02020509000000000000" pitchFamily="49" charset="-120"/>
                    <a:ea typeface="MingLiU" panose="02020509000000000000" pitchFamily="49" charset="-120"/>
                  </a:rPr>
                  <a:t>0 0 0 0 0 0 0</a:t>
                </a:r>
              </a:p>
            </p:txBody>
          </p:sp>
        </p:grpSp>
      </p:grpSp>
      <p:sp>
        <p:nvSpPr>
          <p:cNvPr id="10" name="직사각형 9"/>
          <p:cNvSpPr/>
          <p:nvPr/>
        </p:nvSpPr>
        <p:spPr>
          <a:xfrm>
            <a:off x="458846" y="6273316"/>
            <a:ext cx="27238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dirty="0">
                <a:latin typeface="MingLiU" panose="02020509000000000000" pitchFamily="49" charset="-120"/>
                <a:ea typeface="MingLiU" panose="02020509000000000000" pitchFamily="49" charset="-120"/>
              </a:rPr>
              <a:t>27.128 1 0 0 0 0 0 0 0</a:t>
            </a:r>
          </a:p>
        </p:txBody>
      </p:sp>
      <p:grpSp>
        <p:nvGrpSpPr>
          <p:cNvPr id="15" name="그룹 14"/>
          <p:cNvGrpSpPr/>
          <p:nvPr/>
        </p:nvGrpSpPr>
        <p:grpSpPr>
          <a:xfrm>
            <a:off x="4716016" y="5445224"/>
            <a:ext cx="4364181" cy="1031296"/>
            <a:chOff x="4716016" y="5494048"/>
            <a:chExt cx="4364181" cy="1031296"/>
          </a:xfrm>
        </p:grpSpPr>
        <p:sp>
          <p:nvSpPr>
            <p:cNvPr id="16" name="직사각형 15"/>
            <p:cNvSpPr/>
            <p:nvPr/>
          </p:nvSpPr>
          <p:spPr>
            <a:xfrm>
              <a:off x="4716016" y="5494048"/>
              <a:ext cx="1872208" cy="1031296"/>
            </a:xfrm>
            <a:prstGeom prst="rect">
              <a:avLst/>
            </a:prstGeom>
            <a:noFill/>
            <a:ln>
              <a:solidFill>
                <a:srgbClr val="FF0000"/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17" name="그룹 16"/>
            <p:cNvGrpSpPr/>
            <p:nvPr/>
          </p:nvGrpSpPr>
          <p:grpSpPr>
            <a:xfrm>
              <a:off x="6876256" y="5786680"/>
              <a:ext cx="2203941" cy="369332"/>
              <a:chOff x="3275856" y="5471936"/>
              <a:chExt cx="2203941" cy="369332"/>
            </a:xfrm>
          </p:grpSpPr>
          <p:sp>
            <p:nvSpPr>
              <p:cNvPr id="18" name="오른쪽 화살표 17"/>
              <p:cNvSpPr/>
              <p:nvPr/>
            </p:nvSpPr>
            <p:spPr>
              <a:xfrm>
                <a:off x="3275856" y="5589240"/>
                <a:ext cx="216024" cy="144016"/>
              </a:xfrm>
              <a:prstGeom prst="rightArrow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9" name="직사각형 18"/>
              <p:cNvSpPr/>
              <p:nvPr/>
            </p:nvSpPr>
            <p:spPr>
              <a:xfrm>
                <a:off x="3563888" y="5471936"/>
                <a:ext cx="1915909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ko-KR" b="1" dirty="0" smtClean="0">
                    <a:latin typeface="MingLiU" panose="02020509000000000000" pitchFamily="49" charset="-120"/>
                    <a:ea typeface="MingLiU" panose="02020509000000000000" pitchFamily="49" charset="-120"/>
                  </a:rPr>
                  <a:t>190.154.27.0/24</a:t>
                </a:r>
                <a:endParaRPr lang="en-US" altLang="ko-KR" b="1" dirty="0">
                  <a:latin typeface="MingLiU" panose="02020509000000000000" pitchFamily="49" charset="-120"/>
                  <a:ea typeface="MingLiU" panose="02020509000000000000" pitchFamily="49" charset="-12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0508513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1067</TotalTime>
  <Words>526</Words>
  <Application>Microsoft Office PowerPoint</Application>
  <PresentationFormat>화면 슬라이드 쇼(4:3)</PresentationFormat>
  <Paragraphs>73</Paragraphs>
  <Slides>8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8</vt:i4>
      </vt:variant>
    </vt:vector>
  </HeadingPairs>
  <TitlesOfParts>
    <vt:vector size="12" baseType="lpstr">
      <vt:lpstr>맑은 고딕</vt:lpstr>
      <vt:lpstr>MingLiU</vt:lpstr>
      <vt:lpstr>Arial</vt:lpstr>
      <vt:lpstr>Office 테마</vt:lpstr>
      <vt:lpstr>2.4: CIDR and Aggregation</vt:lpstr>
      <vt:lpstr>Background</vt:lpstr>
      <vt:lpstr>2.4.1 Prefixes</vt:lpstr>
      <vt:lpstr>2.4.1 Prefixes</vt:lpstr>
      <vt:lpstr>2.4.1 Prefixes</vt:lpstr>
      <vt:lpstr>2.4.2 Aggregation</vt:lpstr>
      <vt:lpstr>2.4.2 Aggregation</vt:lpstr>
      <vt:lpstr>2.4.2 Aggregation</vt:lpstr>
    </vt:vector>
  </TitlesOfParts>
  <Company>R&amp;D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Section #: Section Title</dc:title>
  <dc:creator>Microsoft Corporation</dc:creator>
  <cp:lastModifiedBy>Windows 사용자</cp:lastModifiedBy>
  <cp:revision>41</cp:revision>
  <dcterms:created xsi:type="dcterms:W3CDTF">2006-10-05T04:04:58Z</dcterms:created>
  <dcterms:modified xsi:type="dcterms:W3CDTF">2015-09-08T08:23:59Z</dcterms:modified>
</cp:coreProperties>
</file>