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64" r:id="rId5"/>
    <p:sldId id="265" r:id="rId6"/>
    <p:sldId id="259" r:id="rId7"/>
    <p:sldId id="266" r:id="rId8"/>
    <p:sldId id="267" r:id="rId9"/>
    <p:sldId id="260" r:id="rId10"/>
    <p:sldId id="272" r:id="rId11"/>
    <p:sldId id="261" r:id="rId12"/>
    <p:sldId id="302" r:id="rId13"/>
    <p:sldId id="303" r:id="rId14"/>
    <p:sldId id="262" r:id="rId15"/>
    <p:sldId id="273" r:id="rId16"/>
    <p:sldId id="275" r:id="rId17"/>
    <p:sldId id="274" r:id="rId18"/>
    <p:sldId id="276" r:id="rId19"/>
    <p:sldId id="277" r:id="rId20"/>
    <p:sldId id="263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8" r:id="rId41"/>
    <p:sldId id="297" r:id="rId42"/>
    <p:sldId id="301" r:id="rId43"/>
    <p:sldId id="299" r:id="rId44"/>
    <p:sldId id="300" r:id="rId4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ny Kim" initials="RK" lastIdx="1" clrIdx="0">
    <p:extLst>
      <p:ext uri="{19B8F6BF-5375-455C-9EA6-DF929625EA0E}">
        <p15:presenceInfo xmlns:p15="http://schemas.microsoft.com/office/powerpoint/2012/main" userId="92b9c29a4b97504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8181" autoAdjust="0"/>
  </p:normalViewPr>
  <p:slideViewPr>
    <p:cSldViewPr>
      <p:cViewPr varScale="1">
        <p:scale>
          <a:sx n="111" d="100"/>
          <a:sy n="111" d="100"/>
        </p:scale>
        <p:origin x="192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5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77668-6452-4E55-8963-F3B2B8460602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C811E1-DF0A-46F4-ADA8-6CC3EE1F04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9810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65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Contrast</a:t>
            </a:r>
            <a:r>
              <a:rPr lang="en-US" altLang="ko-KR" baseline="0" dirty="0" smtClean="0"/>
              <a:t> to ARP and IPv4, ICMPv6 makes extensive use of multicast addressing, at both network and link layers.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NS/NA – ARP like function of mapping between network and link layer address</a:t>
            </a:r>
          </a:p>
          <a:p>
            <a:r>
              <a:rPr lang="en-US" altLang="ko-KR" baseline="0" dirty="0" smtClean="0"/>
              <a:t>RS/RA -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1908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8116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077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requesting host =</a:t>
            </a:r>
            <a:r>
              <a:rPr lang="en-US" altLang="ko-KR" baseline="0" dirty="0" smtClean="0"/>
              <a:t> if the advertisement is sent in response to a solicitation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1844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457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pre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7223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6263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5333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0757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55658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0632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98203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03526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33698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43244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262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67425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63138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51543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69564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46728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A : Autonomous </a:t>
            </a:r>
            <a:r>
              <a:rPr lang="en-US" altLang="ko-KR" dirty="0" err="1" smtClean="0"/>
              <a:t>autoconfiguration</a:t>
            </a:r>
            <a:r>
              <a:rPr lang="en-US" altLang="ko-KR" dirty="0" smtClean="0"/>
              <a:t> – indicate that the provided prefix may be used for </a:t>
            </a:r>
            <a:r>
              <a:rPr lang="en-US" altLang="ko-KR" dirty="0" err="1" smtClean="0"/>
              <a:t>autoconfiguration</a:t>
            </a:r>
            <a:endParaRPr lang="en-US" altLang="ko-KR" dirty="0" smtClean="0"/>
          </a:p>
          <a:p>
            <a:r>
              <a:rPr lang="en-US" altLang="ko-KR" dirty="0" smtClean="0"/>
              <a:t>A value of 0xFFFFFFFF for either field indicate infinity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2616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27009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66443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21501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8696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52498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77014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31665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35674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94466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41299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36487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17018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77011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61996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9763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393825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32236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38971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74453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735177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43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8.5 : Neighbor Discovery</a:t>
            </a:r>
            <a:br>
              <a:rPr lang="en-US" altLang="ko-KR" dirty="0" smtClean="0"/>
            </a:br>
            <a:r>
              <a:rPr lang="en-US" altLang="ko-KR" dirty="0" smtClean="0"/>
              <a:t> in IPv6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김민수</a:t>
            </a:r>
            <a:endParaRPr lang="en-US" altLang="ko-KR" dirty="0" smtClean="0"/>
          </a:p>
          <a:p>
            <a:r>
              <a:rPr lang="en-US" altLang="ko-KR" dirty="0" smtClean="0"/>
              <a:t>2015011159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 Neighbor Discovery in IPv6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Neighbor Discovery in IPv4 bring two functions </a:t>
            </a:r>
          </a:p>
          <a:p>
            <a:pPr lvl="1"/>
            <a:r>
              <a:rPr lang="en-US" altLang="ko-KR" dirty="0" smtClean="0"/>
              <a:t>Router Discovery and Redirect mechanisms of ICMPv4</a:t>
            </a:r>
          </a:p>
          <a:p>
            <a:pPr lvl="1"/>
            <a:r>
              <a:rPr lang="en-US" altLang="ko-KR" dirty="0" smtClean="0"/>
              <a:t>Address-mapping capabilities provided by ARP</a:t>
            </a:r>
          </a:p>
          <a:p>
            <a:r>
              <a:rPr lang="en-US" altLang="ko-KR" dirty="0" smtClean="0"/>
              <a:t>Supporting Mobile IPv6</a:t>
            </a:r>
          </a:p>
          <a:p>
            <a:r>
              <a:rPr lang="en-US" altLang="ko-KR" dirty="0" smtClean="0"/>
              <a:t>Designed to find each other</a:t>
            </a:r>
          </a:p>
          <a:p>
            <a:pPr lvl="1"/>
            <a:r>
              <a:rPr lang="en-US" altLang="ko-KR" dirty="0" smtClean="0"/>
              <a:t>Bi-directional connectivity</a:t>
            </a:r>
          </a:p>
          <a:p>
            <a:pPr lvl="1"/>
            <a:r>
              <a:rPr lang="en-US" altLang="ko-KR" dirty="0" smtClean="0"/>
              <a:t>Become inoperative or unavailable</a:t>
            </a:r>
          </a:p>
          <a:p>
            <a:r>
              <a:rPr lang="en-US" altLang="ko-KR" dirty="0" smtClean="0"/>
              <a:t>Provided by ICMPv6 at </a:t>
            </a:r>
            <a:r>
              <a:rPr lang="en-US" altLang="ko-KR" dirty="0"/>
              <a:t>the network layer or above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Largely independent of the particular line-layer technology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Neighbor Solicitation / Advertisement (NS/NA)</a:t>
            </a:r>
          </a:p>
          <a:p>
            <a:r>
              <a:rPr lang="en-US" altLang="ko-KR" dirty="0" smtClean="0"/>
              <a:t>Router Solicitation / Advertisement (RS/RA)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8.5.1 Router Solicitation and Advertisement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ICMPv6 Types 133, 134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Router Advertisement (RA)</a:t>
            </a:r>
          </a:p>
          <a:p>
            <a:pPr lvl="1"/>
            <a:r>
              <a:rPr lang="en-US" altLang="ko-KR" dirty="0" smtClean="0"/>
              <a:t>Indicate the presence </a:t>
            </a:r>
            <a:r>
              <a:rPr lang="en-US" altLang="ko-KR" dirty="0"/>
              <a:t>and capabilities of a nearby router</a:t>
            </a:r>
          </a:p>
          <a:p>
            <a:pPr lvl="1"/>
            <a:r>
              <a:rPr lang="en-US" altLang="ko-KR" dirty="0" smtClean="0"/>
              <a:t>Are sent periodically by routers, or in response to a Router Solicitation message</a:t>
            </a:r>
          </a:p>
          <a:p>
            <a:r>
              <a:rPr lang="en-US" altLang="ko-KR" dirty="0" smtClean="0"/>
              <a:t>Router Solicitation (RS)</a:t>
            </a:r>
          </a:p>
          <a:p>
            <a:pPr lvl="1"/>
            <a:r>
              <a:rPr lang="en-US" altLang="ko-KR" dirty="0" smtClean="0"/>
              <a:t>Used to induce on-link routers to send RA messages</a:t>
            </a:r>
          </a:p>
          <a:p>
            <a:pPr lvl="1"/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305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8.5.1 Router Solicitation and Advertisement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ICMPv6 Router Solicitation (RS) message</a:t>
            </a:r>
          </a:p>
          <a:p>
            <a:r>
              <a:rPr lang="en-US" altLang="ko-KR" dirty="0" smtClean="0"/>
              <a:t>RS message are sent to the all Routers multicast address, ff02::2 or unicast address of the requesting host</a:t>
            </a:r>
          </a:p>
          <a:p>
            <a:r>
              <a:rPr lang="en-US" altLang="ko-KR" dirty="0" smtClean="0"/>
              <a:t>Contains a Source Link-Layer Address option</a:t>
            </a:r>
          </a:p>
          <a:p>
            <a:r>
              <a:rPr lang="en-US" altLang="ko-KR" dirty="0" smtClean="0"/>
              <a:t>Contain an MTU option if an unusual MTU value is in use on the link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8" name="object 2"/>
          <p:cNvSpPr>
            <a:spLocks/>
          </p:cNvSpPr>
          <p:nvPr/>
        </p:nvSpPr>
        <p:spPr>
          <a:xfrm>
            <a:off x="2412000" y="4345379"/>
            <a:ext cx="4320000" cy="16039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867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8.5.1 Router Solicitation and Advertisement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579296" cy="5112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ICMPv6 Router Advertisement (RA) message</a:t>
            </a:r>
          </a:p>
          <a:p>
            <a:r>
              <a:rPr lang="en-US" altLang="ko-KR" dirty="0" smtClean="0"/>
              <a:t>RA message are sent by routers to the all nodes multicast address (ff02:1) or unicast address of the requesting host.</a:t>
            </a:r>
          </a:p>
          <a:p>
            <a:r>
              <a:rPr lang="en-US" altLang="ko-KR" dirty="0"/>
              <a:t>Send periodically by routers or in response to a Router Solicitation(RS)</a:t>
            </a:r>
          </a:p>
          <a:p>
            <a:r>
              <a:rPr lang="en-US" altLang="ko-KR" dirty="0" smtClean="0"/>
              <a:t>The message include three flags</a:t>
            </a:r>
          </a:p>
          <a:p>
            <a:pPr lvl="1"/>
            <a:r>
              <a:rPr lang="en-US" altLang="ko-KR" dirty="0" smtClean="0"/>
              <a:t>M : Managed address configuration</a:t>
            </a:r>
          </a:p>
          <a:p>
            <a:pPr lvl="1"/>
            <a:r>
              <a:rPr lang="en-US" altLang="ko-KR" dirty="0" smtClean="0"/>
              <a:t>O : Other </a:t>
            </a:r>
            <a:r>
              <a:rPr lang="en-US" altLang="ko-KR" dirty="0" err="1" smtClean="0"/>
              <a:t>stateful</a:t>
            </a:r>
            <a:r>
              <a:rPr lang="en-US" altLang="ko-KR" dirty="0" smtClean="0"/>
              <a:t> configuration</a:t>
            </a:r>
          </a:p>
          <a:p>
            <a:pPr lvl="1"/>
            <a:r>
              <a:rPr lang="en-US" altLang="ko-KR" dirty="0" smtClean="0"/>
              <a:t>H  : Home Agent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6" name="object 4"/>
          <p:cNvSpPr>
            <a:spLocks noChangeAspect="1"/>
          </p:cNvSpPr>
          <p:nvPr/>
        </p:nvSpPr>
        <p:spPr>
          <a:xfrm>
            <a:off x="4572000" y="4725144"/>
            <a:ext cx="4320000" cy="20313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771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8.5.2 ICMPv6 Neighbor Solicitation and Advertisement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ICMPv6 Types 135, 136</a:t>
            </a:r>
          </a:p>
          <a:p>
            <a:r>
              <a:rPr lang="en-US" altLang="ko-KR" dirty="0" smtClean="0"/>
              <a:t>Neighbor Solicitation message in ICMPv6 replace the ARP Request messages used with IPv4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Used for:</a:t>
            </a:r>
          </a:p>
          <a:p>
            <a:pPr lvl="1"/>
            <a:r>
              <a:rPr lang="en-US" altLang="ko-KR" dirty="0" smtClean="0"/>
              <a:t>Convert IPv6 address to link-layer addresses</a:t>
            </a:r>
          </a:p>
          <a:p>
            <a:pPr lvl="1"/>
            <a:r>
              <a:rPr lang="en-US" altLang="ko-KR" dirty="0" smtClean="0"/>
              <a:t>Detecting whether nearby nodes can be reached</a:t>
            </a:r>
          </a:p>
          <a:p>
            <a:pPr lvl="1"/>
            <a:r>
              <a:rPr lang="en-US" altLang="ko-KR" dirty="0" smtClean="0"/>
              <a:t>Whether can be reached bi-directionally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7601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8.5.2 ICMPv6 Neighbor Solicitation and Advertisement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ICMPv6 Neighbor</a:t>
            </a:r>
            <a:r>
              <a:rPr lang="ko-KR" altLang="en-US" dirty="0" smtClean="0"/>
              <a:t> </a:t>
            </a:r>
            <a:r>
              <a:rPr lang="en-US" altLang="ko-KR" dirty="0" smtClean="0"/>
              <a:t>Solicitation message (NS)</a:t>
            </a:r>
          </a:p>
          <a:p>
            <a:r>
              <a:rPr lang="en-US" altLang="ko-KR" dirty="0" smtClean="0"/>
              <a:t>Sent to the Solicited-Node multicast address</a:t>
            </a:r>
            <a:br>
              <a:rPr lang="en-US" altLang="ko-KR" dirty="0" smtClean="0"/>
            </a:br>
            <a:r>
              <a:rPr lang="en-US" altLang="ko-KR" dirty="0" smtClean="0"/>
              <a:t>(prefix f02::1:f/104, combined low order 24bits of the solicited IPv6 address)</a:t>
            </a:r>
          </a:p>
          <a:p>
            <a:r>
              <a:rPr lang="en-US" altLang="ko-KR" dirty="0" smtClean="0"/>
              <a:t>Contains a target IPv6 address</a:t>
            </a:r>
          </a:p>
          <a:p>
            <a:r>
              <a:rPr lang="en-US" altLang="ko-KR" dirty="0" smtClean="0"/>
              <a:t>Messages are sent to Solicited-Node multicast address to provide ARP-like functionality</a:t>
            </a:r>
          </a:p>
          <a:p>
            <a:r>
              <a:rPr lang="en-US" altLang="ko-KR" dirty="0" smtClean="0"/>
              <a:t>Unicast address to test</a:t>
            </a:r>
            <a:br>
              <a:rPr lang="en-US" altLang="ko-KR" dirty="0" smtClean="0"/>
            </a:br>
            <a:r>
              <a:rPr lang="en-US" altLang="ko-KR" dirty="0" smtClean="0"/>
              <a:t>reachability to other nodes</a:t>
            </a:r>
          </a:p>
          <a:p>
            <a:r>
              <a:rPr lang="en-US" altLang="ko-KR" dirty="0" smtClean="0"/>
              <a:t>Contain a source Link-Layer </a:t>
            </a:r>
            <a:br>
              <a:rPr lang="en-US" altLang="ko-KR" dirty="0" smtClean="0"/>
            </a:br>
            <a:r>
              <a:rPr lang="en-US" altLang="ko-KR" dirty="0" smtClean="0"/>
              <a:t>address option</a:t>
            </a:r>
            <a:endParaRPr lang="ko-KR" altLang="en-US" dirty="0"/>
          </a:p>
        </p:txBody>
      </p:sp>
      <p:sp>
        <p:nvSpPr>
          <p:cNvPr id="4" name="object 3"/>
          <p:cNvSpPr>
            <a:spLocks noChangeAspect="1"/>
          </p:cNvSpPr>
          <p:nvPr/>
        </p:nvSpPr>
        <p:spPr>
          <a:xfrm>
            <a:off x="5220072" y="4077072"/>
            <a:ext cx="3384376" cy="26342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00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8.5.2 ICMPv6 Neighbor Solicitation and Advertisement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507288" cy="5112568"/>
          </a:xfrm>
        </p:spPr>
        <p:txBody>
          <a:bodyPr/>
          <a:lstStyle/>
          <a:p>
            <a:r>
              <a:rPr lang="en-US" altLang="ko-KR" dirty="0" smtClean="0"/>
              <a:t>ICMPv6 Neighbor</a:t>
            </a:r>
            <a:r>
              <a:rPr lang="ko-KR" altLang="en-US" dirty="0" smtClean="0"/>
              <a:t> </a:t>
            </a:r>
            <a:r>
              <a:rPr lang="en-US" altLang="ko-KR" dirty="0" smtClean="0"/>
              <a:t>Advertisement message (NA)</a:t>
            </a:r>
          </a:p>
          <a:p>
            <a:r>
              <a:rPr lang="en-US" altLang="ko-KR" dirty="0" smtClean="0"/>
              <a:t>Purpose of the ARP Response message in IPv4 and helping with unreachability detection</a:t>
            </a:r>
          </a:p>
          <a:p>
            <a:r>
              <a:rPr lang="en-US" altLang="ko-KR" dirty="0"/>
              <a:t>Sent as a response to an NS message or sent asynchronously when a node’s IPv6 address </a:t>
            </a:r>
            <a:r>
              <a:rPr lang="en-US" altLang="ko-KR" dirty="0" smtClean="0"/>
              <a:t>changes</a:t>
            </a:r>
          </a:p>
          <a:p>
            <a:r>
              <a:rPr lang="en-US" altLang="ko-KR" dirty="0" smtClean="0"/>
              <a:t>Message contains three flags</a:t>
            </a:r>
          </a:p>
          <a:p>
            <a:pPr lvl="1"/>
            <a:r>
              <a:rPr lang="en-US" altLang="ko-KR" dirty="0" smtClean="0"/>
              <a:t>R : Is sender a router</a:t>
            </a:r>
          </a:p>
          <a:p>
            <a:pPr lvl="1"/>
            <a:r>
              <a:rPr lang="en-US" altLang="ko-KR" dirty="0" smtClean="0"/>
              <a:t>S : Is advertisement a response</a:t>
            </a:r>
            <a:br>
              <a:rPr lang="en-US" altLang="ko-KR" dirty="0" smtClean="0"/>
            </a:br>
            <a:r>
              <a:rPr lang="en-US" altLang="ko-KR" dirty="0" smtClean="0"/>
              <a:t>    to a solicitation</a:t>
            </a:r>
          </a:p>
          <a:p>
            <a:pPr lvl="1"/>
            <a:r>
              <a:rPr lang="en-US" altLang="ko-KR" dirty="0" smtClean="0"/>
              <a:t>O : Override other cached </a:t>
            </a:r>
            <a:br>
              <a:rPr lang="en-US" altLang="ko-KR" dirty="0" smtClean="0"/>
            </a:br>
            <a:r>
              <a:rPr lang="en-US" altLang="ko-KR" dirty="0" smtClean="0"/>
              <a:t>     address mappings</a:t>
            </a:r>
          </a:p>
          <a:p>
            <a:pPr lvl="1"/>
            <a:endParaRPr lang="en-US" altLang="ko-KR" dirty="0" smtClean="0"/>
          </a:p>
        </p:txBody>
      </p:sp>
      <p:sp>
        <p:nvSpPr>
          <p:cNvPr id="5" name="object 3"/>
          <p:cNvSpPr>
            <a:spLocks noChangeAspect="1"/>
          </p:cNvSpPr>
          <p:nvPr/>
        </p:nvSpPr>
        <p:spPr>
          <a:xfrm>
            <a:off x="5364488" y="3645024"/>
            <a:ext cx="3600000" cy="25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317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8.5.3 ICMPv6 Inverse Neighbor Discovery Solicitation / Advertisement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ICMPv6 Types 141, 142</a:t>
            </a:r>
          </a:p>
          <a:p>
            <a:r>
              <a:rPr lang="en-US" altLang="ko-KR" dirty="0" smtClean="0"/>
              <a:t>For determine IPv6 addresses given link-layer address on Frame Relay networks.</a:t>
            </a:r>
          </a:p>
          <a:p>
            <a:r>
              <a:rPr lang="en-US" altLang="ko-KR" dirty="0" smtClean="0"/>
              <a:t>Resembles reverse ARP used with IPv4</a:t>
            </a:r>
          </a:p>
          <a:p>
            <a:r>
              <a:rPr lang="en-US" altLang="ko-KR" dirty="0" smtClean="0"/>
              <a:t>Main function is ascertain the network-layer address(</a:t>
            </a:r>
            <a:r>
              <a:rPr lang="en-US" altLang="ko-KR" dirty="0" err="1" smtClean="0"/>
              <a:t>es</a:t>
            </a:r>
            <a:r>
              <a:rPr lang="en-US" altLang="ko-KR" dirty="0" smtClean="0"/>
              <a:t>) corresponding to a known link-layer address</a:t>
            </a:r>
          </a:p>
        </p:txBody>
      </p:sp>
    </p:spTree>
    <p:extLst>
      <p:ext uri="{BB962C8B-B14F-4D97-AF65-F5344CB8AC3E}">
        <p14:creationId xmlns:p14="http://schemas.microsoft.com/office/powerpoint/2010/main" val="240512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8.5.3 ICMPv6 Inverse Neighbor Discovery Solicitation / Advertisement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435280" cy="5112568"/>
          </a:xfrm>
        </p:spPr>
        <p:txBody>
          <a:bodyPr/>
          <a:lstStyle/>
          <a:p>
            <a:r>
              <a:rPr lang="en-US" altLang="ko-KR" dirty="0" smtClean="0"/>
              <a:t>Inverse Neighbor Discovery Solicitation (IND Solicitation)</a:t>
            </a:r>
            <a:endParaRPr lang="en-US" altLang="ko-KR" dirty="0"/>
          </a:p>
          <a:p>
            <a:r>
              <a:rPr lang="en-US" altLang="ko-KR" dirty="0" smtClean="0"/>
              <a:t>IND Solicitation sent to the all nodes multicast address at the IPv6 layer</a:t>
            </a:r>
          </a:p>
          <a:p>
            <a:r>
              <a:rPr lang="en-US" altLang="ko-KR" dirty="0" smtClean="0"/>
              <a:t>Is encapsulated in a unicast link-layer address</a:t>
            </a:r>
          </a:p>
          <a:p>
            <a:r>
              <a:rPr lang="en-US" altLang="ko-KR" dirty="0" smtClean="0"/>
              <a:t>Must contain both a Source Link-Layer Address option and a Destination Link-Layer Address option</a:t>
            </a:r>
            <a:endParaRPr lang="ko-KR" altLang="en-US" dirty="0"/>
          </a:p>
        </p:txBody>
      </p:sp>
      <p:sp>
        <p:nvSpPr>
          <p:cNvPr id="4" name="object 3"/>
          <p:cNvSpPr>
            <a:spLocks noChangeAspect="1"/>
          </p:cNvSpPr>
          <p:nvPr/>
        </p:nvSpPr>
        <p:spPr>
          <a:xfrm>
            <a:off x="2412000" y="4221088"/>
            <a:ext cx="4320000" cy="16039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585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8.5.4 Neighbor Unreachability Detection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Detect when reachability between two systems on the same link hast become lost or asymmetric</a:t>
            </a:r>
          </a:p>
          <a:p>
            <a:r>
              <a:rPr lang="en-US" altLang="ko-KR" dirty="0" smtClean="0"/>
              <a:t>Used to manage the neighbor cache present on each node</a:t>
            </a:r>
          </a:p>
          <a:p>
            <a:r>
              <a:rPr lang="en-US" altLang="ko-KR" dirty="0" smtClean="0"/>
              <a:t>Five states </a:t>
            </a:r>
            <a:r>
              <a:rPr lang="en-US" altLang="ko-KR" sz="2000" dirty="0" smtClean="0"/>
              <a:t>: INCOMPLETE, REACHABLE, STALE, DELAY, PROBE</a:t>
            </a:r>
            <a:endParaRPr lang="ko-KR" altLang="en-US" sz="2000" dirty="0"/>
          </a:p>
        </p:txBody>
      </p:sp>
      <p:sp>
        <p:nvSpPr>
          <p:cNvPr id="5" name="object 3"/>
          <p:cNvSpPr>
            <a:spLocks noChangeAspect="1"/>
          </p:cNvSpPr>
          <p:nvPr/>
        </p:nvSpPr>
        <p:spPr>
          <a:xfrm>
            <a:off x="2051720" y="3212976"/>
            <a:ext cx="4896544" cy="34791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664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8.5.4 Neighbor Unreachability Detection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Initial states to be either INCOMPLETE or STALE</a:t>
            </a:r>
          </a:p>
          <a:p>
            <a:r>
              <a:rPr lang="en-US" altLang="ko-KR" dirty="0" smtClean="0"/>
              <a:t>Exist entry and on-link -&gt; REACHABLE</a:t>
            </a:r>
          </a:p>
          <a:p>
            <a:r>
              <a:rPr lang="en-US" altLang="ko-KR" dirty="0" smtClean="0"/>
              <a:t>No entry but on-link -&gt; INCOMPLETE and send NS</a:t>
            </a:r>
          </a:p>
          <a:p>
            <a:pPr lvl="1"/>
            <a:r>
              <a:rPr lang="en-US" altLang="ko-KR" dirty="0" smtClean="0"/>
              <a:t>After send NS and receive NA -&gt; REACHABLE</a:t>
            </a:r>
          </a:p>
        </p:txBody>
      </p:sp>
      <p:sp>
        <p:nvSpPr>
          <p:cNvPr id="5" name="object 3"/>
          <p:cNvSpPr>
            <a:spLocks noChangeAspect="1"/>
          </p:cNvSpPr>
          <p:nvPr/>
        </p:nvSpPr>
        <p:spPr>
          <a:xfrm>
            <a:off x="2051720" y="3212976"/>
            <a:ext cx="4896544" cy="34791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174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8.5.4 Neighbor Unreachability Detection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Temporary states</a:t>
            </a:r>
          </a:p>
          <a:p>
            <a:pPr lvl="1"/>
            <a:r>
              <a:rPr lang="en-US" altLang="ko-KR" dirty="0" smtClean="0"/>
              <a:t>DELAY : packet is sent but ND has no current evidence to suggest that reachability is possible</a:t>
            </a:r>
          </a:p>
          <a:p>
            <a:pPr lvl="1"/>
            <a:r>
              <a:rPr lang="en-US" altLang="ko-KR" dirty="0" smtClean="0"/>
              <a:t>PROBE : ND sends periodic NS message (default 3) and no evidence has been received -&gt; Fail (Delete Entry)</a:t>
            </a:r>
          </a:p>
          <a:p>
            <a:endParaRPr lang="ko-KR" altLang="en-US" sz="2000" dirty="0"/>
          </a:p>
        </p:txBody>
      </p:sp>
      <p:sp>
        <p:nvSpPr>
          <p:cNvPr id="4" name="object 3"/>
          <p:cNvSpPr>
            <a:spLocks noChangeAspect="1"/>
          </p:cNvSpPr>
          <p:nvPr/>
        </p:nvSpPr>
        <p:spPr>
          <a:xfrm>
            <a:off x="2051720" y="3212976"/>
            <a:ext cx="4896544" cy="34791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2489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8.5.5 Secure Neighbor Discovery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Secure Neighbor Discovery (SEND)</a:t>
            </a:r>
          </a:p>
          <a:p>
            <a:r>
              <a:rPr lang="en-US" altLang="ko-KR" dirty="0" smtClean="0"/>
              <a:t>Providing additional security for ND messages.</a:t>
            </a:r>
          </a:p>
          <a:p>
            <a:r>
              <a:rPr lang="en-US" altLang="ko-KR" dirty="0" smtClean="0"/>
              <a:t>Help resist various spoofing attacks, specifically aims to protect against nodes masquerading as other when responding to NS messages</a:t>
            </a:r>
          </a:p>
          <a:p>
            <a:r>
              <a:rPr lang="en-US" altLang="ko-KR" dirty="0" smtClean="0"/>
              <a:t>Operates with three assumptions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 smtClean="0"/>
              <a:t>Each SEND-capable router has a certificate or cryptographic credential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 smtClean="0"/>
              <a:t>Each host is also equipped with a trust anchor-configuration information enabling the credential to be verified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 smtClean="0"/>
              <a:t>Each node generates a public/private key pair when configuring the IPv6 addresses</a:t>
            </a:r>
          </a:p>
          <a:p>
            <a:r>
              <a:rPr lang="en-US" altLang="ko-KR" dirty="0" smtClean="0"/>
              <a:t>Cryptographically Generated Addresses (CGAs)</a:t>
            </a:r>
          </a:p>
          <a:p>
            <a:r>
              <a:rPr lang="en-US" altLang="ko-KR" dirty="0" smtClean="0"/>
              <a:t>Certification Path Solicitation/Advertisement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284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8.5.5.1 </a:t>
            </a:r>
            <a:r>
              <a:rPr lang="en-US" altLang="ko-KR" dirty="0"/>
              <a:t>Cryptographically Generated Addresses (CGAs)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SEND uses an entirely different type of IPv6 address called a cryptographically generated address (CGA)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>[RFC3972] [RFC4581] </a:t>
            </a:r>
          </a:p>
          <a:p>
            <a:r>
              <a:rPr lang="en-US" altLang="ko-KR" dirty="0" smtClean="0"/>
              <a:t>CGA Based on a node’s public key information</a:t>
            </a:r>
          </a:p>
          <a:p>
            <a:r>
              <a:rPr lang="en-US" altLang="ko-KR" dirty="0" smtClean="0"/>
              <a:t>CGA technique allows for the address owner’s public key to be self-generated, so can be used without an public key infrastructure (PKI) or other trusted third party</a:t>
            </a:r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93036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8.5.5.1 </a:t>
            </a:r>
            <a:r>
              <a:rPr lang="en-US" altLang="ko-KR" dirty="0"/>
              <a:t>Cryptographically Generated Addresses (CGAs)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CGA interface identifier is computed using a secure hash function called Hash1 with input from the node’s public key and special CGA parameters data structure</a:t>
            </a:r>
          </a:p>
          <a:p>
            <a:r>
              <a:rPr lang="en-US" altLang="ko-KR" dirty="0" smtClean="0"/>
              <a:t>Hash2 provides a hash extension technique</a:t>
            </a:r>
          </a:p>
          <a:p>
            <a:pPr lvl="1"/>
            <a:r>
              <a:rPr lang="en-US" altLang="ko-KR" dirty="0" smtClean="0"/>
              <a:t>Modifier filed initialized with a random value</a:t>
            </a:r>
          </a:p>
          <a:p>
            <a:pPr lvl="1"/>
            <a:r>
              <a:rPr lang="en-US" altLang="ko-KR" dirty="0" smtClean="0"/>
              <a:t>Collision Count filed is initialized to 0</a:t>
            </a:r>
          </a:p>
          <a:p>
            <a:pPr marL="0" indent="0">
              <a:buNone/>
            </a:pP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7" name="object 3"/>
          <p:cNvSpPr>
            <a:spLocks noChangeAspect="1"/>
          </p:cNvSpPr>
          <p:nvPr/>
        </p:nvSpPr>
        <p:spPr>
          <a:xfrm>
            <a:off x="1537770" y="3501008"/>
            <a:ext cx="6068460" cy="3240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976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8.5.5.2 Certification </a:t>
            </a:r>
            <a:r>
              <a:rPr lang="en-US" altLang="ko-KR" dirty="0"/>
              <a:t>Path Solicitation/Advertisement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SEND defines Solicitation and Advertisement messages to help hosts determine certificates constituting a certification path</a:t>
            </a:r>
          </a:p>
          <a:p>
            <a:r>
              <a:rPr lang="en-US" altLang="ko-KR" dirty="0" smtClean="0"/>
              <a:t>Used for a host to verify the authenticity of router advertisements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583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8.5.5.2 Certification </a:t>
            </a:r>
            <a:r>
              <a:rPr lang="en-US" altLang="ko-KR" dirty="0"/>
              <a:t>Path Solicitation/Advertisement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Certification Path Solicitation message</a:t>
            </a:r>
          </a:p>
          <a:p>
            <a:r>
              <a:rPr lang="en-US" altLang="ko-KR" dirty="0" smtClean="0"/>
              <a:t>Random Identifier filed used for matching solicitations with advertisements.</a:t>
            </a:r>
          </a:p>
          <a:p>
            <a:r>
              <a:rPr lang="en-US" altLang="ko-KR" dirty="0" smtClean="0"/>
              <a:t>Component field provides an index to the point in the certification path</a:t>
            </a:r>
          </a:p>
          <a:p>
            <a:pPr lvl="1"/>
            <a:r>
              <a:rPr lang="en-US" altLang="ko-KR" dirty="0" smtClean="0"/>
              <a:t>value 65535 if certificates for the entire path are desired</a:t>
            </a:r>
          </a:p>
          <a:p>
            <a:endParaRPr lang="ko-KR" altLang="en-US" dirty="0"/>
          </a:p>
        </p:txBody>
      </p:sp>
      <p:sp>
        <p:nvSpPr>
          <p:cNvPr id="4" name="object 2"/>
          <p:cNvSpPr>
            <a:spLocks noChangeAspect="1"/>
          </p:cNvSpPr>
          <p:nvPr/>
        </p:nvSpPr>
        <p:spPr>
          <a:xfrm>
            <a:off x="2412000" y="4057061"/>
            <a:ext cx="4320000" cy="1289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002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8.5.5.2 Certification </a:t>
            </a:r>
            <a:r>
              <a:rPr lang="en-US" altLang="ko-KR" dirty="0"/>
              <a:t>Path Solicitation/Advertisement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Certification Path Advertisement message</a:t>
            </a:r>
          </a:p>
          <a:p>
            <a:r>
              <a:rPr lang="en-US" altLang="ko-KR" dirty="0" smtClean="0"/>
              <a:t>Provides a method to express one component (certificate) in a multicomponent advertisement</a:t>
            </a:r>
          </a:p>
          <a:p>
            <a:r>
              <a:rPr lang="en-US" altLang="ko-KR" dirty="0" smtClean="0"/>
              <a:t>Messages are sent in response to a solicitation or periodically by a SEND-capable router</a:t>
            </a:r>
          </a:p>
          <a:p>
            <a:r>
              <a:rPr lang="en-US" altLang="ko-KR" dirty="0" smtClean="0"/>
              <a:t>When sent in response to solicitation, the destination IPv6 address is the Solicited-Node multicast address of the receiver</a:t>
            </a:r>
            <a:endParaRPr lang="ko-KR" altLang="en-US" dirty="0"/>
          </a:p>
        </p:txBody>
      </p:sp>
      <p:sp>
        <p:nvSpPr>
          <p:cNvPr id="5" name="object 4"/>
          <p:cNvSpPr>
            <a:spLocks noChangeAspect="1"/>
          </p:cNvSpPr>
          <p:nvPr/>
        </p:nvSpPr>
        <p:spPr>
          <a:xfrm>
            <a:off x="2412000" y="4398245"/>
            <a:ext cx="4320000" cy="16360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572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 ICMPv6 Neighbor Discovery Options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ND messages may contain zero or more options</a:t>
            </a:r>
          </a:p>
          <a:p>
            <a:r>
              <a:rPr lang="en-US" altLang="ko-KR" dirty="0" smtClean="0"/>
              <a:t>ND options are variable-length, so the length field give the total length of the option in 8-byte units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Official list may be found in [ICMP6TYPES]</a:t>
            </a:r>
            <a:endParaRPr lang="ko-KR" altLang="en-US" dirty="0"/>
          </a:p>
        </p:txBody>
      </p:sp>
      <p:sp>
        <p:nvSpPr>
          <p:cNvPr id="10" name="object 3"/>
          <p:cNvSpPr>
            <a:spLocks noChangeAspect="1"/>
          </p:cNvSpPr>
          <p:nvPr/>
        </p:nvSpPr>
        <p:spPr>
          <a:xfrm>
            <a:off x="2412000" y="4005064"/>
            <a:ext cx="4320000" cy="14906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09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2129408" y="179606"/>
            <a:ext cx="4885184" cy="6581675"/>
            <a:chOff x="608806" y="6858000"/>
            <a:chExt cx="5029200" cy="6775703"/>
          </a:xfrm>
        </p:grpSpPr>
        <p:sp>
          <p:nvSpPr>
            <p:cNvPr id="4" name="object 5"/>
            <p:cNvSpPr/>
            <p:nvPr/>
          </p:nvSpPr>
          <p:spPr>
            <a:xfrm>
              <a:off x="608806" y="6858000"/>
              <a:ext cx="5029200" cy="349300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2"/>
            <p:cNvSpPr/>
            <p:nvPr/>
          </p:nvSpPr>
          <p:spPr>
            <a:xfrm>
              <a:off x="608806" y="10351007"/>
              <a:ext cx="5029200" cy="328269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3077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8.5.6.1 Source/Target Link-Layer Address Option (Types 1, 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686800" cy="5112568"/>
          </a:xfrm>
        </p:spPr>
        <p:txBody>
          <a:bodyPr/>
          <a:lstStyle/>
          <a:p>
            <a:r>
              <a:rPr lang="en-US" altLang="ko-KR" dirty="0" smtClean="0"/>
              <a:t>Supposed to be included in ICMPv6 RS messages, NS messages, and RA messages whenever used on a network supporting link-layer addressing.</a:t>
            </a:r>
          </a:p>
          <a:p>
            <a:r>
              <a:rPr lang="en-US" altLang="ko-KR" dirty="0" smtClean="0"/>
              <a:t>Specifies a link-layer address associated with the message</a:t>
            </a:r>
          </a:p>
          <a:p>
            <a:r>
              <a:rPr lang="en-US" altLang="ko-KR" dirty="0" smtClean="0"/>
              <a:t>The Source (type1), Target (type2)</a:t>
            </a:r>
          </a:p>
          <a:p>
            <a:r>
              <a:rPr lang="en-US" altLang="ko-KR" dirty="0" smtClean="0"/>
              <a:t>Must be provided in an NA message when responding to multicast solicitations</a:t>
            </a:r>
          </a:p>
          <a:p>
            <a:r>
              <a:rPr lang="en-US" altLang="ko-KR" dirty="0" smtClean="0"/>
              <a:t>IEEE Ethernet-type address would have the value of 1 in the Length filed</a:t>
            </a:r>
            <a:endParaRPr lang="ko-KR" altLang="en-US" dirty="0"/>
          </a:p>
        </p:txBody>
      </p:sp>
      <p:sp>
        <p:nvSpPr>
          <p:cNvPr id="6" name="object 4"/>
          <p:cNvSpPr>
            <a:spLocks noChangeAspect="1"/>
          </p:cNvSpPr>
          <p:nvPr/>
        </p:nvSpPr>
        <p:spPr>
          <a:xfrm>
            <a:off x="2412000" y="4962730"/>
            <a:ext cx="4320000" cy="14906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8275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8.5.6.2 Prefix Information Option (Type 3)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Provided on RA messages and Mobile Prefix Advertisement messages</a:t>
            </a:r>
          </a:p>
          <a:p>
            <a:r>
              <a:rPr lang="en-US" altLang="ko-KR" dirty="0" smtClean="0"/>
              <a:t>Contains an IPv6 address prefix in use on the local network and complete IPv6 address of individual nodes present on the link</a:t>
            </a:r>
          </a:p>
          <a:p>
            <a:r>
              <a:rPr lang="en-US" altLang="ko-KR" dirty="0" smtClean="0"/>
              <a:t>Multiple option may be included in a single message</a:t>
            </a:r>
          </a:p>
          <a:p>
            <a:r>
              <a:rPr lang="en-US" altLang="ko-KR" dirty="0"/>
              <a:t>Message contains three flags</a:t>
            </a:r>
          </a:p>
          <a:p>
            <a:pPr lvl="1"/>
            <a:r>
              <a:rPr lang="en-US" altLang="ko-KR" dirty="0" smtClean="0"/>
              <a:t>L : Indicate the prefix is acceptable </a:t>
            </a:r>
            <a:br>
              <a:rPr lang="en-US" altLang="ko-KR" dirty="0" smtClean="0"/>
            </a:br>
            <a:r>
              <a:rPr lang="en-US" altLang="ko-KR" dirty="0" smtClean="0"/>
              <a:t>    for use in on-link determination</a:t>
            </a:r>
          </a:p>
          <a:p>
            <a:pPr lvl="1"/>
            <a:r>
              <a:rPr lang="en-US" altLang="ko-KR" dirty="0" smtClean="0"/>
              <a:t>A : Autonomous auto-configuration</a:t>
            </a:r>
          </a:p>
          <a:p>
            <a:pPr lvl="1"/>
            <a:r>
              <a:rPr lang="en-US" altLang="ko-KR" dirty="0" smtClean="0"/>
              <a:t>R : Indicate the included prefix</a:t>
            </a:r>
            <a:br>
              <a:rPr lang="en-US" altLang="ko-KR" dirty="0" smtClean="0"/>
            </a:br>
            <a:r>
              <a:rPr lang="en-US" altLang="ko-KR" dirty="0" smtClean="0"/>
              <a:t>   is the entire global IPv6 address</a:t>
            </a:r>
            <a:br>
              <a:rPr lang="en-US" altLang="ko-KR" dirty="0" smtClean="0"/>
            </a:br>
            <a:r>
              <a:rPr lang="en-US" altLang="ko-KR" dirty="0" smtClean="0"/>
              <a:t>   of the sending router</a:t>
            </a:r>
          </a:p>
          <a:p>
            <a:endParaRPr lang="en-US" altLang="ko-KR" dirty="0" smtClean="0"/>
          </a:p>
        </p:txBody>
      </p:sp>
      <p:sp>
        <p:nvSpPr>
          <p:cNvPr id="7" name="object 3"/>
          <p:cNvSpPr>
            <a:spLocks noChangeAspect="1"/>
          </p:cNvSpPr>
          <p:nvPr/>
        </p:nvSpPr>
        <p:spPr>
          <a:xfrm>
            <a:off x="5508104" y="3708642"/>
            <a:ext cx="3527912" cy="25349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869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8.5.6.3 Redirected Header Option (Type 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Used to include a copy of (or part of) the original IPv6 datagram that caused a Redirect message to be generated</a:t>
            </a:r>
          </a:p>
          <a:p>
            <a:r>
              <a:rPr lang="en-US" altLang="ko-KR" dirty="0" smtClean="0"/>
              <a:t>Ignored appears in any other type of message.</a:t>
            </a:r>
          </a:p>
          <a:p>
            <a:r>
              <a:rPr lang="en-US" altLang="ko-KR" dirty="0" smtClean="0"/>
              <a:t>Limited to at most the minimum IPv6 MTU </a:t>
            </a:r>
            <a:br>
              <a:rPr lang="en-US" altLang="ko-KR" dirty="0" smtClean="0"/>
            </a:br>
            <a:r>
              <a:rPr lang="en-US" altLang="ko-KR" dirty="0" smtClean="0"/>
              <a:t>(currently 1280 bytes)</a:t>
            </a:r>
          </a:p>
        </p:txBody>
      </p:sp>
      <p:sp>
        <p:nvSpPr>
          <p:cNvPr id="5" name="object 3"/>
          <p:cNvSpPr>
            <a:spLocks noChangeAspect="1"/>
          </p:cNvSpPr>
          <p:nvPr/>
        </p:nvSpPr>
        <p:spPr>
          <a:xfrm>
            <a:off x="1982698" y="3847472"/>
            <a:ext cx="5178604" cy="26058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656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8.5.6.4 MTU Option (Type 5)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Provided on RA messages and ignored otherwise.</a:t>
            </a:r>
          </a:p>
          <a:p>
            <a:r>
              <a:rPr lang="en-US" altLang="ko-KR" dirty="0" smtClean="0"/>
              <a:t>Provides the MTU to be used by hosts, assuming that a configurable MTU size is supported</a:t>
            </a:r>
          </a:p>
        </p:txBody>
      </p:sp>
      <p:sp>
        <p:nvSpPr>
          <p:cNvPr id="6" name="object 5"/>
          <p:cNvSpPr/>
          <p:nvPr/>
        </p:nvSpPr>
        <p:spPr>
          <a:xfrm>
            <a:off x="2112477" y="3861048"/>
            <a:ext cx="5411851" cy="10801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982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8.5.6.5 Advertisement Interval Option </a:t>
            </a:r>
            <a:br>
              <a:rPr lang="en-US" altLang="ko-KR" dirty="0" smtClean="0"/>
            </a:br>
            <a:r>
              <a:rPr lang="en-US" altLang="ko-KR" dirty="0" smtClean="0"/>
              <a:t>(Type 7)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Included in RA messages and is ignored otherwise</a:t>
            </a:r>
          </a:p>
          <a:p>
            <a:r>
              <a:rPr lang="en-US" altLang="ko-KR" dirty="0" smtClean="0"/>
              <a:t>Specifies the maximum interval between unsolicited multicast router advertisements gives the number of milliseconds</a:t>
            </a:r>
          </a:p>
          <a:p>
            <a:r>
              <a:rPr lang="en-US" altLang="ko-KR" dirty="0" smtClean="0"/>
              <a:t>Used by Mobile IPv6 nodes in its movement detection algorithms [RFC6275]</a:t>
            </a:r>
          </a:p>
        </p:txBody>
      </p:sp>
      <p:sp>
        <p:nvSpPr>
          <p:cNvPr id="6" name="object 2"/>
          <p:cNvSpPr>
            <a:spLocks noChangeAspect="1"/>
          </p:cNvSpPr>
          <p:nvPr/>
        </p:nvSpPr>
        <p:spPr>
          <a:xfrm>
            <a:off x="2124328" y="4583493"/>
            <a:ext cx="5400000" cy="10777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154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8.5.6.6 Home Agent Information Option </a:t>
            </a:r>
            <a:br>
              <a:rPr lang="en-US" altLang="ko-KR" dirty="0" smtClean="0"/>
            </a:br>
            <a:r>
              <a:rPr lang="en-US" altLang="ko-KR" dirty="0" smtClean="0"/>
              <a:t>(Type 8)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Included in RA messages</a:t>
            </a:r>
            <a:r>
              <a:rPr lang="en-US" altLang="ko-KR" dirty="0"/>
              <a:t> </a:t>
            </a:r>
            <a:r>
              <a:rPr lang="en-US" altLang="ko-KR" dirty="0" smtClean="0"/>
              <a:t>being sent from routers willing to act as Mobile IPv6 home agents [RFC6275] and ignored otherwise</a:t>
            </a:r>
          </a:p>
          <a:p>
            <a:pPr lvl="1"/>
            <a:r>
              <a:rPr lang="en-US" altLang="ko-KR" dirty="0" smtClean="0"/>
              <a:t>set the H bit field in their RA messages</a:t>
            </a:r>
          </a:p>
          <a:p>
            <a:r>
              <a:rPr lang="en-US" altLang="ko-KR" dirty="0" smtClean="0"/>
              <a:t>At Home Agent Preference filed larger values indicate a greater degree of preference for using the sending router as a home agent.</a:t>
            </a:r>
          </a:p>
        </p:txBody>
      </p:sp>
      <p:sp>
        <p:nvSpPr>
          <p:cNvPr id="5" name="object 4"/>
          <p:cNvSpPr/>
          <p:nvPr/>
        </p:nvSpPr>
        <p:spPr>
          <a:xfrm>
            <a:off x="1505285" y="4293096"/>
            <a:ext cx="6133431" cy="12241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70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8.5.6.7 Source/Target Address List Options</a:t>
            </a:r>
            <a:br>
              <a:rPr lang="en-US" altLang="ko-KR" dirty="0" smtClean="0"/>
            </a:br>
            <a:r>
              <a:rPr lang="en-US" altLang="ko-KR" dirty="0" smtClean="0"/>
              <a:t>(Types 9, 10)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1728192"/>
          </a:xfrm>
        </p:spPr>
        <p:txBody>
          <a:bodyPr/>
          <a:lstStyle/>
          <a:p>
            <a:r>
              <a:rPr lang="en-US" altLang="ko-KR" dirty="0" smtClean="0"/>
              <a:t>Included with an IND message [RFC3122]</a:t>
            </a:r>
          </a:p>
          <a:p>
            <a:r>
              <a:rPr lang="en-US" altLang="ko-KR" dirty="0" smtClean="0"/>
              <a:t>Type 9 : Source Address List Option contains a list of the IPv6 address identified by the Source Link-Layer Address option</a:t>
            </a:r>
          </a:p>
        </p:txBody>
      </p:sp>
      <p:sp>
        <p:nvSpPr>
          <p:cNvPr id="6" name="object 3"/>
          <p:cNvSpPr/>
          <p:nvPr/>
        </p:nvSpPr>
        <p:spPr>
          <a:xfrm>
            <a:off x="5405175" y="2564904"/>
            <a:ext cx="3553544" cy="39799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직사각형 3"/>
          <p:cNvSpPr/>
          <p:nvPr/>
        </p:nvSpPr>
        <p:spPr>
          <a:xfrm>
            <a:off x="838944" y="2792513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2400" dirty="0"/>
              <a:t>Type 10 : Target Address List option contains a list of the IPv6 address identified by the Destination Link-Layer Address option</a:t>
            </a:r>
          </a:p>
        </p:txBody>
      </p:sp>
    </p:spTree>
    <p:extLst>
      <p:ext uri="{BB962C8B-B14F-4D97-AF65-F5344CB8AC3E}">
        <p14:creationId xmlns:p14="http://schemas.microsoft.com/office/powerpoint/2010/main" val="281625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8.5.6.8 CGA Option (Type 11)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Used with SEND</a:t>
            </a:r>
          </a:p>
          <a:p>
            <a:r>
              <a:rPr lang="en-US" altLang="ko-KR" dirty="0" smtClean="0"/>
              <a:t>Carry the CGA parameters necessary for a verifier to perform CGA validation and signature validation</a:t>
            </a:r>
          </a:p>
          <a:p>
            <a:endParaRPr lang="en-US" altLang="ko-KR" dirty="0" smtClean="0"/>
          </a:p>
        </p:txBody>
      </p:sp>
      <p:sp>
        <p:nvSpPr>
          <p:cNvPr id="5" name="object 2"/>
          <p:cNvSpPr/>
          <p:nvPr/>
        </p:nvSpPr>
        <p:spPr>
          <a:xfrm>
            <a:off x="2411760" y="3140968"/>
            <a:ext cx="4331370" cy="23528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234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8.5.6.9 RSA Signature Option (Type 12)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Used with SEND</a:t>
            </a:r>
          </a:p>
          <a:p>
            <a:r>
              <a:rPr lang="en-US" altLang="ko-KR" dirty="0" smtClean="0"/>
              <a:t>Carry an RSA signature that a verifier can use</a:t>
            </a:r>
          </a:p>
          <a:p>
            <a:r>
              <a:rPr lang="en-US" altLang="ko-KR" dirty="0" smtClean="0"/>
              <a:t>Used to verify that the sender possesses the matching private key and is consequently the correct owner of the CGA</a:t>
            </a:r>
          </a:p>
        </p:txBody>
      </p:sp>
      <p:sp>
        <p:nvSpPr>
          <p:cNvPr id="5" name="object 4"/>
          <p:cNvSpPr/>
          <p:nvPr/>
        </p:nvSpPr>
        <p:spPr>
          <a:xfrm>
            <a:off x="2627784" y="2841153"/>
            <a:ext cx="4896544" cy="3828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396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8.5.6.10 Timestamp Option (Type 13)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Used with SEND</a:t>
            </a:r>
          </a:p>
          <a:p>
            <a:r>
              <a:rPr lang="en-US" altLang="ko-KR" dirty="0"/>
              <a:t>Provide the current time of day known to the sending </a:t>
            </a:r>
            <a:r>
              <a:rPr lang="en-US" altLang="ko-KR" dirty="0" smtClean="0"/>
              <a:t>system for using to guard against replay attacks</a:t>
            </a:r>
            <a:endParaRPr lang="en-US" altLang="ko-KR" dirty="0"/>
          </a:p>
        </p:txBody>
      </p:sp>
      <p:sp>
        <p:nvSpPr>
          <p:cNvPr id="6" name="object 3"/>
          <p:cNvSpPr/>
          <p:nvPr/>
        </p:nvSpPr>
        <p:spPr>
          <a:xfrm>
            <a:off x="1933226" y="3933056"/>
            <a:ext cx="5277548" cy="21602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894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8.5.6.11 Nonce Option (Type 14)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Used with SEND</a:t>
            </a:r>
          </a:p>
          <a:p>
            <a:r>
              <a:rPr lang="en-US" altLang="ko-KR" dirty="0" smtClean="0"/>
              <a:t>Holds a recently generated random number used in pairs of SEND</a:t>
            </a:r>
          </a:p>
          <a:p>
            <a:r>
              <a:rPr lang="en-US" altLang="ko-KR" dirty="0" smtClean="0"/>
              <a:t>Used to guard replay attacks against SEND</a:t>
            </a:r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5" name="object 5"/>
          <p:cNvSpPr/>
          <p:nvPr/>
        </p:nvSpPr>
        <p:spPr>
          <a:xfrm>
            <a:off x="2162743" y="4365104"/>
            <a:ext cx="4818513" cy="12978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989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8.5.6.12 Trust Anchor Option (Type 15)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Used with SEND for a host to verify the authenticity of RA messages</a:t>
            </a:r>
          </a:p>
          <a:p>
            <a:r>
              <a:rPr lang="en-US" altLang="ko-KR" dirty="0" smtClean="0"/>
              <a:t>Name Type defined:</a:t>
            </a:r>
          </a:p>
          <a:p>
            <a:pPr lvl="1"/>
            <a:r>
              <a:rPr lang="en-US" altLang="ko-KR" sz="1800" dirty="0" smtClean="0"/>
              <a:t>1 : DER X.502 names</a:t>
            </a:r>
          </a:p>
          <a:p>
            <a:pPr lvl="1"/>
            <a:r>
              <a:rPr lang="en-US" altLang="ko-KR" sz="1800" dirty="0" smtClean="0"/>
              <a:t>2 : fully qualified domain name (FQDN)</a:t>
            </a:r>
          </a:p>
        </p:txBody>
      </p:sp>
      <p:sp>
        <p:nvSpPr>
          <p:cNvPr id="7" name="object 2"/>
          <p:cNvSpPr/>
          <p:nvPr/>
        </p:nvSpPr>
        <p:spPr>
          <a:xfrm>
            <a:off x="2185917" y="3501008"/>
            <a:ext cx="4772165" cy="2592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650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8.5.6.13 Certificate Option (Type 16)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Used with SEND</a:t>
            </a:r>
          </a:p>
          <a:p>
            <a:r>
              <a:rPr lang="en-US" altLang="ko-KR" dirty="0" smtClean="0"/>
              <a:t>Providing a cryptographic certificate comprising one component of a certification path</a:t>
            </a:r>
          </a:p>
          <a:p>
            <a:r>
              <a:rPr lang="en-US" altLang="ko-KR" dirty="0" smtClean="0"/>
              <a:t>Cert Type field indicates the type of certificate used and currently used one value (1, X.509v3)</a:t>
            </a:r>
          </a:p>
          <a:p>
            <a:endParaRPr lang="en-US" altLang="ko-KR" dirty="0" smtClean="0"/>
          </a:p>
        </p:txBody>
      </p:sp>
      <p:sp>
        <p:nvSpPr>
          <p:cNvPr id="6" name="object 4"/>
          <p:cNvSpPr/>
          <p:nvPr/>
        </p:nvSpPr>
        <p:spPr>
          <a:xfrm>
            <a:off x="2426300" y="3690156"/>
            <a:ext cx="4291401" cy="2331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8907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8.5.6.13 IP Address/Prefix Option (Type 17)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686800" cy="5112568"/>
          </a:xfrm>
        </p:spPr>
        <p:txBody>
          <a:bodyPr/>
          <a:lstStyle/>
          <a:p>
            <a:r>
              <a:rPr lang="en-US" altLang="ko-KR" dirty="0" smtClean="0"/>
              <a:t>Used with FMIPv6 messages</a:t>
            </a:r>
          </a:p>
          <a:p>
            <a:r>
              <a:rPr lang="en-US" altLang="ko-KR" dirty="0" smtClean="0"/>
              <a:t>Option holds a prefix or IPv6 address of the next access router or care-of address used by a mobile node</a:t>
            </a:r>
          </a:p>
          <a:p>
            <a:r>
              <a:rPr lang="en-US" altLang="ko-KR" dirty="0" smtClean="0"/>
              <a:t>Option-Code defined</a:t>
            </a:r>
          </a:p>
          <a:p>
            <a:pPr lvl="1"/>
            <a:r>
              <a:rPr lang="en-US" altLang="ko-KR" sz="1800" dirty="0" smtClean="0"/>
              <a:t>1 : old care-of address</a:t>
            </a:r>
          </a:p>
          <a:p>
            <a:pPr lvl="1"/>
            <a:r>
              <a:rPr lang="en-US" altLang="ko-KR" sz="1800" dirty="0" smtClean="0"/>
              <a:t>2 : new care-of address</a:t>
            </a:r>
          </a:p>
          <a:p>
            <a:pPr lvl="1"/>
            <a:r>
              <a:rPr lang="en-US" altLang="ko-KR" sz="1800" dirty="0" smtClean="0"/>
              <a:t>3 : new access router’s (NAR’s) IPv6 address</a:t>
            </a:r>
          </a:p>
          <a:p>
            <a:pPr lvl="1"/>
            <a:r>
              <a:rPr lang="en-US" altLang="ko-KR" sz="1800" dirty="0" smtClean="0"/>
              <a:t>4 :NAR’s prefix (in </a:t>
            </a:r>
            <a:r>
              <a:rPr lang="en-US" altLang="ko-KR" sz="1800" dirty="0" err="1" smtClean="0"/>
              <a:t>PrRtAdv</a:t>
            </a:r>
            <a:r>
              <a:rPr lang="en-US" altLang="ko-KR" sz="1800" dirty="0" smtClean="0"/>
              <a:t>)</a:t>
            </a:r>
          </a:p>
          <a:p>
            <a:pPr lvl="1"/>
            <a:endParaRPr lang="en-US" altLang="ko-KR" dirty="0" smtClean="0"/>
          </a:p>
        </p:txBody>
      </p:sp>
      <p:sp>
        <p:nvSpPr>
          <p:cNvPr id="7" name="object 2"/>
          <p:cNvSpPr/>
          <p:nvPr/>
        </p:nvSpPr>
        <p:spPr>
          <a:xfrm>
            <a:off x="2537460" y="4297326"/>
            <a:ext cx="4526280" cy="2176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7895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8.5.6.15 Link-Layer Address (LLA) Option</a:t>
            </a:r>
            <a:br>
              <a:rPr lang="en-US" altLang="ko-KR" dirty="0" smtClean="0"/>
            </a:br>
            <a:r>
              <a:rPr lang="en-US" altLang="ko-KR" dirty="0" smtClean="0"/>
              <a:t>(Type 19)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686800" cy="5112568"/>
          </a:xfrm>
        </p:spPr>
        <p:txBody>
          <a:bodyPr/>
          <a:lstStyle/>
          <a:p>
            <a:r>
              <a:rPr lang="en-US" altLang="ko-KR" dirty="0" smtClean="0"/>
              <a:t>Used with FMIPv6 messages (ICMPv6 type 154) [RFC5568]</a:t>
            </a:r>
          </a:p>
          <a:p>
            <a:r>
              <a:rPr lang="en-US" altLang="ko-KR" dirty="0" smtClean="0"/>
              <a:t>Option-code value indicates what entity is associated with the address</a:t>
            </a:r>
          </a:p>
          <a:p>
            <a:pPr lvl="1"/>
            <a:r>
              <a:rPr lang="en-US" altLang="ko-KR" sz="1800" dirty="0" smtClean="0"/>
              <a:t>0 : wildcard</a:t>
            </a:r>
          </a:p>
          <a:p>
            <a:pPr lvl="1"/>
            <a:r>
              <a:rPr lang="en-US" altLang="ko-KR" sz="1800" dirty="0" smtClean="0"/>
              <a:t>1 : address of the new AP</a:t>
            </a:r>
          </a:p>
          <a:p>
            <a:pPr lvl="1"/>
            <a:r>
              <a:rPr lang="en-US" altLang="ko-KR" sz="1800" dirty="0" smtClean="0"/>
              <a:t>2 : address of the mobile node</a:t>
            </a:r>
          </a:p>
          <a:p>
            <a:pPr lvl="1"/>
            <a:r>
              <a:rPr lang="en-US" altLang="ko-KR" sz="1800" dirty="0" smtClean="0"/>
              <a:t>3 : address of the new access router</a:t>
            </a:r>
          </a:p>
          <a:p>
            <a:pPr lvl="1"/>
            <a:r>
              <a:rPr lang="en-US" altLang="ko-KR" sz="1800" dirty="0" smtClean="0"/>
              <a:t>4 : address of the source of the </a:t>
            </a:r>
            <a:r>
              <a:rPr lang="en-US" altLang="ko-KR" sz="1800" dirty="0" err="1" smtClean="0"/>
              <a:t>RtSolPr</a:t>
            </a:r>
            <a:r>
              <a:rPr lang="en-US" altLang="ko-KR" sz="1800" dirty="0" smtClean="0"/>
              <a:t>/</a:t>
            </a:r>
            <a:r>
              <a:rPr lang="en-US" altLang="ko-KR" sz="1800" dirty="0" err="1" smtClean="0"/>
              <a:t>PrRtAdv</a:t>
            </a:r>
            <a:r>
              <a:rPr lang="en-US" altLang="ko-KR" sz="1800" dirty="0" smtClean="0"/>
              <a:t> message</a:t>
            </a:r>
          </a:p>
          <a:p>
            <a:pPr lvl="1"/>
            <a:r>
              <a:rPr lang="en-US" altLang="ko-KR" sz="1800" dirty="0" smtClean="0"/>
              <a:t>5 : address is current for the router</a:t>
            </a:r>
          </a:p>
          <a:p>
            <a:pPr lvl="1"/>
            <a:r>
              <a:rPr lang="en-US" altLang="ko-KR" sz="1800" dirty="0" smtClean="0"/>
              <a:t>6 : no prefix information available for the AP</a:t>
            </a:r>
          </a:p>
          <a:p>
            <a:pPr lvl="1"/>
            <a:r>
              <a:rPr lang="en-US" altLang="ko-KR" sz="1800" dirty="0" smtClean="0"/>
              <a:t>7 : no fast handovers available for the AP addressed</a:t>
            </a:r>
          </a:p>
        </p:txBody>
      </p:sp>
      <p:sp>
        <p:nvSpPr>
          <p:cNvPr id="6" name="object 4"/>
          <p:cNvSpPr/>
          <p:nvPr/>
        </p:nvSpPr>
        <p:spPr>
          <a:xfrm>
            <a:off x="1924439" y="5103507"/>
            <a:ext cx="5295122" cy="14218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714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8.5.6.16 Neighbor Advertisement ACK (NAACK) Option (Type 20)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686800" cy="69127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Used with FMIPv6 messages (ICMPv6 type 154) [RFC5568]</a:t>
            </a:r>
          </a:p>
          <a:p>
            <a:r>
              <a:rPr lang="en-US" altLang="ko-KR" dirty="0" smtClean="0"/>
              <a:t>When a mobile node moves from a previous access router to a new access router and proposes to use a particular new care-of address, the new router indicates the acceptability of the proposed address</a:t>
            </a:r>
          </a:p>
          <a:p>
            <a:r>
              <a:rPr lang="en-US" altLang="ko-KR" dirty="0" smtClean="0"/>
              <a:t>Status defined :</a:t>
            </a:r>
          </a:p>
          <a:p>
            <a:pPr lvl="1"/>
            <a:r>
              <a:rPr lang="en-US" altLang="ko-KR" sz="1800" dirty="0" smtClean="0"/>
              <a:t>1 : </a:t>
            </a:r>
            <a:r>
              <a:rPr lang="en-US" altLang="ko-KR" sz="1800" dirty="0" err="1" smtClean="0"/>
              <a:t>NCoA</a:t>
            </a:r>
            <a:r>
              <a:rPr lang="en-US" altLang="ko-KR" sz="1800" dirty="0" smtClean="0"/>
              <a:t> is invalid (</a:t>
            </a:r>
            <a:r>
              <a:rPr lang="en-US" altLang="ko-KR" sz="1800" dirty="0" err="1" smtClean="0"/>
              <a:t>perfom</a:t>
            </a:r>
            <a:r>
              <a:rPr lang="en-US" altLang="ko-KR" sz="1800" dirty="0" smtClean="0"/>
              <a:t> address configuration)</a:t>
            </a:r>
          </a:p>
          <a:p>
            <a:pPr lvl="1"/>
            <a:r>
              <a:rPr lang="en-US" altLang="ko-KR" sz="1800" dirty="0" smtClean="0"/>
              <a:t>2 : </a:t>
            </a:r>
            <a:r>
              <a:rPr lang="en-US" altLang="ko-KR" sz="1800" dirty="0" err="1" smtClean="0"/>
              <a:t>NCoA</a:t>
            </a:r>
            <a:r>
              <a:rPr lang="en-US" altLang="ko-KR" sz="1800" dirty="0" smtClean="0"/>
              <a:t> is invalid (use </a:t>
            </a:r>
            <a:r>
              <a:rPr lang="en-US" altLang="ko-KR" sz="1800" dirty="0" err="1" smtClean="0"/>
              <a:t>NCoA</a:t>
            </a:r>
            <a:r>
              <a:rPr lang="en-US" altLang="ko-KR" sz="1800" dirty="0" smtClean="0"/>
              <a:t> supplied in IP Address option)</a:t>
            </a:r>
          </a:p>
          <a:p>
            <a:pPr lvl="1"/>
            <a:r>
              <a:rPr lang="en-US" altLang="ko-KR" sz="1800" dirty="0" smtClean="0"/>
              <a:t>3 : </a:t>
            </a:r>
            <a:r>
              <a:rPr lang="en-US" altLang="ko-KR" sz="1800" dirty="0" err="1" smtClean="0"/>
              <a:t>NCoA</a:t>
            </a:r>
            <a:r>
              <a:rPr lang="en-US" altLang="ko-KR" sz="1800" dirty="0" smtClean="0"/>
              <a:t> is invalid (use NAR’s address as </a:t>
            </a:r>
            <a:r>
              <a:rPr lang="en-US" altLang="ko-KR" sz="1800" dirty="0" err="1" smtClean="0"/>
              <a:t>NCoA</a:t>
            </a:r>
            <a:r>
              <a:rPr lang="en-US" altLang="ko-KR" sz="1800" dirty="0" smtClean="0"/>
              <a:t>)</a:t>
            </a:r>
          </a:p>
          <a:p>
            <a:pPr lvl="1"/>
            <a:r>
              <a:rPr lang="en-US" altLang="ko-KR" sz="1800" dirty="0" smtClean="0"/>
              <a:t>4 : </a:t>
            </a:r>
            <a:r>
              <a:rPr lang="en-US" altLang="ko-KR" sz="1800" dirty="0" err="1" smtClean="0"/>
              <a:t>PCoA</a:t>
            </a:r>
            <a:r>
              <a:rPr lang="en-US" altLang="ko-KR" sz="1800" dirty="0" smtClean="0"/>
              <a:t> supplied</a:t>
            </a:r>
          </a:p>
          <a:p>
            <a:pPr lvl="1"/>
            <a:r>
              <a:rPr lang="en-US" altLang="ko-KR" sz="1800" dirty="0" smtClean="0"/>
              <a:t>128 : link-layer address </a:t>
            </a:r>
            <a:br>
              <a:rPr lang="en-US" altLang="ko-KR" sz="1800" dirty="0" smtClean="0"/>
            </a:br>
            <a:r>
              <a:rPr lang="en-US" altLang="ko-KR" sz="1800" dirty="0" smtClean="0"/>
              <a:t>       unrecognized</a:t>
            </a:r>
          </a:p>
        </p:txBody>
      </p:sp>
      <p:sp>
        <p:nvSpPr>
          <p:cNvPr id="5" name="object 3"/>
          <p:cNvSpPr/>
          <p:nvPr/>
        </p:nvSpPr>
        <p:spPr>
          <a:xfrm>
            <a:off x="4560168" y="4581128"/>
            <a:ext cx="3912032" cy="21602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3368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8.5.6.17 Route Information Option (Type 24)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Used with RA messages to indicate which off-link prefixes reachable through a particular router [RFC4191]</a:t>
            </a:r>
          </a:p>
          <a:p>
            <a:r>
              <a:rPr lang="en-US" altLang="ko-KR" dirty="0" smtClean="0"/>
              <a:t>Useful in cases where multiple default routers are available and perform differently in reaching the same destinations</a:t>
            </a:r>
          </a:p>
        </p:txBody>
      </p:sp>
      <p:sp>
        <p:nvSpPr>
          <p:cNvPr id="6" name="object 5"/>
          <p:cNvSpPr/>
          <p:nvPr/>
        </p:nvSpPr>
        <p:spPr>
          <a:xfrm>
            <a:off x="1783649" y="3501008"/>
            <a:ext cx="5576703" cy="30860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9200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8.5.6.18 Recursive DNS Server Option (RDNSS) (Type 25)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Can be used with RA messages to enhance stateless auto-configuration by providing the IPv6 address of one or more DNS servers</a:t>
            </a:r>
          </a:p>
          <a:p>
            <a:r>
              <a:rPr lang="en-US" altLang="ko-KR" dirty="0" smtClean="0"/>
              <a:t>Multiple RDNSS options </a:t>
            </a:r>
            <a:br>
              <a:rPr lang="en-US" altLang="ko-KR" dirty="0" smtClean="0"/>
            </a:br>
            <a:r>
              <a:rPr lang="en-US" altLang="ko-KR" dirty="0" smtClean="0"/>
              <a:t>may be included with </a:t>
            </a:r>
            <a:br>
              <a:rPr lang="en-US" altLang="ko-KR" dirty="0" smtClean="0"/>
            </a:br>
            <a:r>
              <a:rPr lang="en-US" altLang="ko-KR" dirty="0" smtClean="0"/>
              <a:t>an RA message</a:t>
            </a:r>
          </a:p>
        </p:txBody>
      </p:sp>
      <p:sp>
        <p:nvSpPr>
          <p:cNvPr id="8" name="object 3"/>
          <p:cNvSpPr/>
          <p:nvPr/>
        </p:nvSpPr>
        <p:spPr>
          <a:xfrm>
            <a:off x="4788024" y="1988840"/>
            <a:ext cx="4148493" cy="46508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430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8.5.6.19 Router Advertisement Flags Extension Option (EFO) (Type 26)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Used in RA messages [RFC5175]</a:t>
            </a:r>
          </a:p>
          <a:p>
            <a:r>
              <a:rPr lang="en-US" altLang="ko-KR" dirty="0" smtClean="0"/>
              <a:t>Provides an arbitrary amount of additional space for defining future RA flags</a:t>
            </a:r>
          </a:p>
        </p:txBody>
      </p:sp>
      <p:sp>
        <p:nvSpPr>
          <p:cNvPr id="7" name="object 3"/>
          <p:cNvSpPr/>
          <p:nvPr/>
        </p:nvSpPr>
        <p:spPr>
          <a:xfrm>
            <a:off x="2318150" y="4005064"/>
            <a:ext cx="4507701" cy="1584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771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8.5.6.20 Handover Key Request Option (Type 27)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Used with FMIPv6 messages that use SEND to secure signaling information [RFC5269]</a:t>
            </a:r>
          </a:p>
          <a:p>
            <a:r>
              <a:rPr lang="en-US" altLang="ko-KR" dirty="0" smtClean="0"/>
              <a:t>A router uses this information in forming a handoff key that is provided encrypted for a mobile node</a:t>
            </a:r>
            <a:endParaRPr lang="en-US" altLang="ko-KR" dirty="0"/>
          </a:p>
        </p:txBody>
      </p:sp>
      <p:sp>
        <p:nvSpPr>
          <p:cNvPr id="6" name="object 5"/>
          <p:cNvSpPr>
            <a:spLocks noChangeAspect="1"/>
          </p:cNvSpPr>
          <p:nvPr/>
        </p:nvSpPr>
        <p:spPr>
          <a:xfrm>
            <a:off x="1872000" y="3423615"/>
            <a:ext cx="5400000" cy="29430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350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8.5.6.21 Handover Key Reply Option</a:t>
            </a:r>
            <a:br>
              <a:rPr lang="en-US" altLang="ko-KR" dirty="0" smtClean="0"/>
            </a:br>
            <a:r>
              <a:rPr lang="en-US" altLang="ko-KR" dirty="0" smtClean="0"/>
              <a:t>(Type 28)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Used with FMIPv6 messages that use SEND to secure signaling information [RFC5269]</a:t>
            </a:r>
          </a:p>
          <a:p>
            <a:endParaRPr lang="en-US" altLang="ko-KR" dirty="0" smtClean="0"/>
          </a:p>
        </p:txBody>
      </p:sp>
      <p:sp>
        <p:nvSpPr>
          <p:cNvPr id="5" name="object 3"/>
          <p:cNvSpPr>
            <a:spLocks noChangeAspect="1"/>
          </p:cNvSpPr>
          <p:nvPr/>
        </p:nvSpPr>
        <p:spPr>
          <a:xfrm>
            <a:off x="1872000" y="3449015"/>
            <a:ext cx="5400000" cy="29693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14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8.5.6.22 DNS Search List Option (Type 31)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Used to indicate a list of domain name extensions to be added to DNS queries a host might issue</a:t>
            </a:r>
          </a:p>
          <a:p>
            <a:r>
              <a:rPr lang="en-US" altLang="ko-KR" dirty="0" smtClean="0"/>
              <a:t>Provides a list of default domain name extensions used when configuring host’s DNS parameters</a:t>
            </a:r>
          </a:p>
          <a:p>
            <a:endParaRPr lang="en-US" altLang="ko-KR" dirty="0" smtClean="0"/>
          </a:p>
        </p:txBody>
      </p:sp>
      <p:sp>
        <p:nvSpPr>
          <p:cNvPr id="7" name="object 2"/>
          <p:cNvSpPr>
            <a:spLocks noChangeAspect="1"/>
          </p:cNvSpPr>
          <p:nvPr/>
        </p:nvSpPr>
        <p:spPr>
          <a:xfrm>
            <a:off x="1872000" y="3140968"/>
            <a:ext cx="5400000" cy="29888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075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8.5.6.23 Experimental Values </a:t>
            </a:r>
            <a:br>
              <a:rPr lang="en-US" altLang="ko-KR" dirty="0" smtClean="0"/>
            </a:br>
            <a:r>
              <a:rPr lang="en-US" altLang="ko-KR" dirty="0" smtClean="0"/>
              <a:t>(Types 253, 254)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Used only for experimentation as described in</a:t>
            </a:r>
            <a:br>
              <a:rPr lang="en-US" altLang="ko-KR" dirty="0" smtClean="0"/>
            </a:br>
            <a:r>
              <a:rPr lang="en-US" altLang="ko-KR" dirty="0" smtClean="0"/>
              <a:t>[RFC3692]</a:t>
            </a:r>
          </a:p>
        </p:txBody>
      </p:sp>
    </p:spTree>
    <p:extLst>
      <p:ext uri="{BB962C8B-B14F-4D97-AF65-F5344CB8AC3E}">
        <p14:creationId xmlns:p14="http://schemas.microsoft.com/office/powerpoint/2010/main" val="336570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2084</Words>
  <Application>Microsoft Office PowerPoint</Application>
  <PresentationFormat>화면 슬라이드 쇼(4:3)</PresentationFormat>
  <Paragraphs>276</Paragraphs>
  <Slides>44</Slides>
  <Notes>44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47" baseType="lpstr">
      <vt:lpstr>맑은 고딕</vt:lpstr>
      <vt:lpstr>Arial</vt:lpstr>
      <vt:lpstr>Office 테마</vt:lpstr>
      <vt:lpstr>Section 8.5 : Neighbor Discovery  in IPv6</vt:lpstr>
      <vt:lpstr>8.5 Neighbor Discovery in IPv6</vt:lpstr>
      <vt:lpstr>8.5.1 Router Solicitation and Advertisement</vt:lpstr>
      <vt:lpstr>8.5.1 Router Solicitation and Advertisement</vt:lpstr>
      <vt:lpstr>8.5.1 Router Solicitation and Advertisement</vt:lpstr>
      <vt:lpstr>8.5.2 ICMPv6 Neighbor Solicitation and Advertisement</vt:lpstr>
      <vt:lpstr>8.5.2 ICMPv6 Neighbor Solicitation and Advertisement</vt:lpstr>
      <vt:lpstr>8.5.2 ICMPv6 Neighbor Solicitation and Advertisement</vt:lpstr>
      <vt:lpstr>8.5.3 ICMPv6 Inverse Neighbor Discovery Solicitation / Advertisement</vt:lpstr>
      <vt:lpstr>8.5.3 ICMPv6 Inverse Neighbor Discovery Solicitation / Advertisement</vt:lpstr>
      <vt:lpstr>8.5.4 Neighbor Unreachability Detection</vt:lpstr>
      <vt:lpstr>8.5.4 Neighbor Unreachability Detection</vt:lpstr>
      <vt:lpstr>8.5.4 Neighbor Unreachability Detection</vt:lpstr>
      <vt:lpstr>8.5.5 Secure Neighbor Discovery</vt:lpstr>
      <vt:lpstr>8.5.5.1 Cryptographically Generated Addresses (CGAs)</vt:lpstr>
      <vt:lpstr>8.5.5.1 Cryptographically Generated Addresses (CGAs)</vt:lpstr>
      <vt:lpstr>8.5.5.2 Certification Path Solicitation/Advertisement</vt:lpstr>
      <vt:lpstr>8.5.5.2 Certification Path Solicitation/Advertisement</vt:lpstr>
      <vt:lpstr>8.5.5.2 Certification Path Solicitation/Advertisement</vt:lpstr>
      <vt:lpstr>8.5.6 ICMPv6 Neighbor Discovery Options</vt:lpstr>
      <vt:lpstr>PowerPoint 프레젠테이션</vt:lpstr>
      <vt:lpstr>8.5.6.1 Source/Target Link-Layer Address Option (Types 1, 2)</vt:lpstr>
      <vt:lpstr>8.5.6.2 Prefix Information Option (Type 3)</vt:lpstr>
      <vt:lpstr>8.5.6.3 Redirected Header Option (Type 4)</vt:lpstr>
      <vt:lpstr>8.5.6.4 MTU Option (Type 5)</vt:lpstr>
      <vt:lpstr>8.5.6.5 Advertisement Interval Option  (Type 7)</vt:lpstr>
      <vt:lpstr>8.5.6.6 Home Agent Information Option  (Type 8)</vt:lpstr>
      <vt:lpstr>8.5.6.7 Source/Target Address List Options (Types 9, 10)</vt:lpstr>
      <vt:lpstr>8.5.6.8 CGA Option (Type 11)</vt:lpstr>
      <vt:lpstr>8.5.6.9 RSA Signature Option (Type 12)</vt:lpstr>
      <vt:lpstr>8.5.6.10 Timestamp Option (Type 13)</vt:lpstr>
      <vt:lpstr>8.5.6.11 Nonce Option (Type 14)</vt:lpstr>
      <vt:lpstr>8.5.6.12 Trust Anchor Option (Type 15)</vt:lpstr>
      <vt:lpstr>8.5.6.13 Certificate Option (Type 16)</vt:lpstr>
      <vt:lpstr>8.5.6.13 IP Address/Prefix Option (Type 17)</vt:lpstr>
      <vt:lpstr>8.5.6.15 Link-Layer Address (LLA) Option (Type 19)</vt:lpstr>
      <vt:lpstr>8.5.6.16 Neighbor Advertisement ACK (NAACK) Option (Type 20)</vt:lpstr>
      <vt:lpstr>8.5.6.17 Route Information Option (Type 24)</vt:lpstr>
      <vt:lpstr>8.5.6.18 Recursive DNS Server Option (RDNSS) (Type 25)</vt:lpstr>
      <vt:lpstr>8.5.6.19 Router Advertisement Flags Extension Option (EFO) (Type 26)</vt:lpstr>
      <vt:lpstr>8.5.6.20 Handover Key Request Option (Type 27)</vt:lpstr>
      <vt:lpstr>8.5.6.21 Handover Key Reply Option (Type 28)</vt:lpstr>
      <vt:lpstr>8.5.6.22 DNS Search List Option (Type 31)</vt:lpstr>
      <vt:lpstr>8.5.6.23 Experimental Values  (Types 253, 254)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Rony Kim</cp:lastModifiedBy>
  <cp:revision>76</cp:revision>
  <dcterms:created xsi:type="dcterms:W3CDTF">2006-10-05T04:04:58Z</dcterms:created>
  <dcterms:modified xsi:type="dcterms:W3CDTF">2015-11-03T23:38:53Z</dcterms:modified>
</cp:coreProperties>
</file>