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48"/>
  </p:notesMasterIdLst>
  <p:handoutMasterIdLst>
    <p:handoutMasterId r:id="rId4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289" r:id="rId34"/>
    <p:sldId id="290" r:id="rId35"/>
    <p:sldId id="284" r:id="rId36"/>
    <p:sldId id="292" r:id="rId37"/>
    <p:sldId id="293" r:id="rId38"/>
    <p:sldId id="294" r:id="rId39"/>
    <p:sldId id="295" r:id="rId40"/>
    <p:sldId id="297" r:id="rId41"/>
    <p:sldId id="298" r:id="rId42"/>
    <p:sldId id="299" r:id="rId43"/>
    <p:sldId id="300" r:id="rId44"/>
    <p:sldId id="301" r:id="rId45"/>
    <p:sldId id="291" r:id="rId46"/>
    <p:sldId id="302" r:id="rId47"/>
  </p:sldIdLst>
  <p:sldSz cx="9144000" cy="6858000" type="screen4x3"/>
  <p:notesSz cx="10234613" cy="7099300"/>
  <p:custDataLst>
    <p:tags r:id="rId50"/>
  </p:custDataLst>
  <p:defaultTextStyle>
    <a:defPPr>
      <a:defRPr lang="en-US"/>
    </a:defPPr>
    <a:lvl1pPr algn="ctr" rtl="0" fontAlgn="base">
      <a:spcBef>
        <a:spcPct val="0"/>
      </a:spcBef>
      <a:spcAft>
        <a:spcPct val="0"/>
      </a:spcAft>
      <a:defRPr sz="2000" kern="1200">
        <a:solidFill>
          <a:schemeClr val="tx1"/>
        </a:solidFill>
        <a:latin typeface="Arial" charset="0"/>
        <a:ea typeface="+mn-ea"/>
        <a:cs typeface="+mn-cs"/>
      </a:defRPr>
    </a:lvl1pPr>
    <a:lvl2pPr marL="457200" algn="ctr" rtl="0" fontAlgn="base">
      <a:spcBef>
        <a:spcPct val="0"/>
      </a:spcBef>
      <a:spcAft>
        <a:spcPct val="0"/>
      </a:spcAft>
      <a:defRPr sz="2000" kern="1200">
        <a:solidFill>
          <a:schemeClr val="tx1"/>
        </a:solidFill>
        <a:latin typeface="Arial" charset="0"/>
        <a:ea typeface="+mn-ea"/>
        <a:cs typeface="+mn-cs"/>
      </a:defRPr>
    </a:lvl2pPr>
    <a:lvl3pPr marL="914400" algn="ctr" rtl="0" fontAlgn="base">
      <a:spcBef>
        <a:spcPct val="0"/>
      </a:spcBef>
      <a:spcAft>
        <a:spcPct val="0"/>
      </a:spcAft>
      <a:defRPr sz="2000" kern="1200">
        <a:solidFill>
          <a:schemeClr val="tx1"/>
        </a:solidFill>
        <a:latin typeface="Arial" charset="0"/>
        <a:ea typeface="+mn-ea"/>
        <a:cs typeface="+mn-cs"/>
      </a:defRPr>
    </a:lvl3pPr>
    <a:lvl4pPr marL="1371600" algn="ctr" rtl="0" fontAlgn="base">
      <a:spcBef>
        <a:spcPct val="0"/>
      </a:spcBef>
      <a:spcAft>
        <a:spcPct val="0"/>
      </a:spcAft>
      <a:defRPr sz="2000" kern="1200">
        <a:solidFill>
          <a:schemeClr val="tx1"/>
        </a:solidFill>
        <a:latin typeface="Arial" charset="0"/>
        <a:ea typeface="+mn-ea"/>
        <a:cs typeface="+mn-cs"/>
      </a:defRPr>
    </a:lvl4pPr>
    <a:lvl5pPr marL="1828800" algn="ctr"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1" hangingPunct="1">
      <a:defRPr sz="2000" kern="1200">
        <a:solidFill>
          <a:schemeClr val="tx1"/>
        </a:solidFill>
        <a:latin typeface="Arial" charset="0"/>
        <a:ea typeface="+mn-ea"/>
        <a:cs typeface="+mn-cs"/>
      </a:defRPr>
    </a:lvl6pPr>
    <a:lvl7pPr marL="2743200" algn="l" defTabSz="914400" rtl="0" eaLnBrk="1" latinLnBrk="1" hangingPunct="1">
      <a:defRPr sz="2000" kern="1200">
        <a:solidFill>
          <a:schemeClr val="tx1"/>
        </a:solidFill>
        <a:latin typeface="Arial" charset="0"/>
        <a:ea typeface="+mn-ea"/>
        <a:cs typeface="+mn-cs"/>
      </a:defRPr>
    </a:lvl7pPr>
    <a:lvl8pPr marL="3200400" algn="l" defTabSz="914400" rtl="0" eaLnBrk="1" latinLnBrk="1" hangingPunct="1">
      <a:defRPr sz="2000" kern="1200">
        <a:solidFill>
          <a:schemeClr val="tx1"/>
        </a:solidFill>
        <a:latin typeface="Arial" charset="0"/>
        <a:ea typeface="+mn-ea"/>
        <a:cs typeface="+mn-cs"/>
      </a:defRPr>
    </a:lvl8pPr>
    <a:lvl9pPr marL="3657600" algn="l" defTabSz="914400" rtl="0" eaLnBrk="1" latinLnBrk="1"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D4"/>
    <a:srgbClr val="6969CD"/>
    <a:srgbClr val="EAEAEA"/>
    <a:srgbClr val="B2B2B2"/>
    <a:srgbClr val="009900"/>
    <a:srgbClr val="00A479"/>
    <a:srgbClr val="333399"/>
    <a:srgbClr val="FD0F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94561" autoAdjust="0"/>
  </p:normalViewPr>
  <p:slideViewPr>
    <p:cSldViewPr snapToGrid="0">
      <p:cViewPr>
        <p:scale>
          <a:sx n="113" d="100"/>
          <a:sy n="113" d="100"/>
        </p:scale>
        <p:origin x="-15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4934"/>
    </p:cViewPr>
  </p:sorterViewPr>
  <p:notesViewPr>
    <p:cSldViewPr snapToGrid="0">
      <p:cViewPr varScale="1">
        <p:scale>
          <a:sx n="71" d="100"/>
          <a:sy n="71" d="100"/>
        </p:scale>
        <p:origin x="-654" y="-84"/>
      </p:cViewPr>
      <p:guideLst>
        <p:guide orient="horz" pos="2236"/>
        <p:guide pos="322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hdr" sz="quarter"/>
          </p:nvPr>
        </p:nvSpPr>
        <p:spPr bwMode="auto">
          <a:xfrm>
            <a:off x="0" y="0"/>
            <a:ext cx="44354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7" tIns="45769" rIns="91537" bIns="45769" numCol="1" anchor="t" anchorCtr="0" compatLnSpc="1">
            <a:prstTxWarp prst="textNoShape">
              <a:avLst/>
            </a:prstTxWarp>
          </a:bodyPr>
          <a:lstStyle>
            <a:lvl1pPr algn="l" defTabSz="915988">
              <a:defRPr sz="1200">
                <a:latin typeface="Tahoma" pitchFamily="34" charset="0"/>
                <a:ea typeface="굴림" charset="-127"/>
              </a:defRPr>
            </a:lvl1pPr>
          </a:lstStyle>
          <a:p>
            <a:endParaRPr lang="en-US" altLang="ko-KR"/>
          </a:p>
        </p:txBody>
      </p:sp>
      <p:sp>
        <p:nvSpPr>
          <p:cNvPr id="143363" name="Rectangle 3"/>
          <p:cNvSpPr>
            <a:spLocks noGrp="1" noChangeArrowheads="1"/>
          </p:cNvSpPr>
          <p:nvPr>
            <p:ph type="dt" sz="quarter" idx="1"/>
          </p:nvPr>
        </p:nvSpPr>
        <p:spPr bwMode="auto">
          <a:xfrm>
            <a:off x="5799138" y="0"/>
            <a:ext cx="4435475"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7" tIns="45769" rIns="91537" bIns="45769" numCol="1" anchor="t" anchorCtr="0" compatLnSpc="1">
            <a:prstTxWarp prst="textNoShape">
              <a:avLst/>
            </a:prstTxWarp>
          </a:bodyPr>
          <a:lstStyle>
            <a:lvl1pPr algn="r" defTabSz="915988">
              <a:defRPr sz="1200">
                <a:latin typeface="Tahoma" pitchFamily="34" charset="0"/>
                <a:ea typeface="굴림" charset="-127"/>
              </a:defRPr>
            </a:lvl1pPr>
          </a:lstStyle>
          <a:p>
            <a:endParaRPr lang="en-US" altLang="ko-KR"/>
          </a:p>
        </p:txBody>
      </p:sp>
      <p:sp>
        <p:nvSpPr>
          <p:cNvPr id="143364" name="Rectangle 4"/>
          <p:cNvSpPr>
            <a:spLocks noGrp="1" noChangeArrowheads="1"/>
          </p:cNvSpPr>
          <p:nvPr>
            <p:ph type="ftr" sz="quarter" idx="2"/>
          </p:nvPr>
        </p:nvSpPr>
        <p:spPr bwMode="auto">
          <a:xfrm>
            <a:off x="0" y="6745288"/>
            <a:ext cx="4435475" cy="35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7" tIns="45769" rIns="91537" bIns="45769" numCol="1" anchor="b" anchorCtr="0" compatLnSpc="1">
            <a:prstTxWarp prst="textNoShape">
              <a:avLst/>
            </a:prstTxWarp>
          </a:bodyPr>
          <a:lstStyle>
            <a:lvl1pPr algn="l" defTabSz="915988">
              <a:defRPr sz="1200">
                <a:latin typeface="Tahoma" pitchFamily="34" charset="0"/>
                <a:ea typeface="굴림" charset="-127"/>
              </a:defRPr>
            </a:lvl1pPr>
          </a:lstStyle>
          <a:p>
            <a:endParaRPr lang="en-US" altLang="ko-KR"/>
          </a:p>
        </p:txBody>
      </p:sp>
      <p:sp>
        <p:nvSpPr>
          <p:cNvPr id="143365" name="Rectangle 5"/>
          <p:cNvSpPr>
            <a:spLocks noGrp="1" noChangeArrowheads="1"/>
          </p:cNvSpPr>
          <p:nvPr>
            <p:ph type="sldNum" sz="quarter" idx="3"/>
          </p:nvPr>
        </p:nvSpPr>
        <p:spPr bwMode="auto">
          <a:xfrm>
            <a:off x="5799138" y="6745288"/>
            <a:ext cx="4435475" cy="35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37" tIns="45769" rIns="91537" bIns="45769" numCol="1" anchor="b" anchorCtr="0" compatLnSpc="1">
            <a:prstTxWarp prst="textNoShape">
              <a:avLst/>
            </a:prstTxWarp>
          </a:bodyPr>
          <a:lstStyle>
            <a:lvl1pPr algn="r" defTabSz="915988">
              <a:defRPr sz="1200">
                <a:latin typeface="Tahoma" pitchFamily="34" charset="0"/>
                <a:ea typeface="굴림" charset="-127"/>
              </a:defRPr>
            </a:lvl1pPr>
          </a:lstStyle>
          <a:p>
            <a:fld id="{321E4647-E80E-41F5-AA50-9C731F355553}" type="slidenum">
              <a:rPr lang="en-US" altLang="ko-KR"/>
              <a:pPr/>
              <a:t>‹#›</a:t>
            </a:fld>
            <a:endParaRPr lang="en-US" altLang="ko-KR"/>
          </a:p>
        </p:txBody>
      </p:sp>
    </p:spTree>
    <p:extLst>
      <p:ext uri="{BB962C8B-B14F-4D97-AF65-F5344CB8AC3E}">
        <p14:creationId xmlns:p14="http://schemas.microsoft.com/office/powerpoint/2010/main" val="17472668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6370" name="Rectangle 2"/>
          <p:cNvSpPr>
            <a:spLocks noGrp="1" noChangeArrowheads="1"/>
          </p:cNvSpPr>
          <p:nvPr>
            <p:ph type="hdr" sz="quarter"/>
          </p:nvPr>
        </p:nvSpPr>
        <p:spPr bwMode="auto">
          <a:xfrm>
            <a:off x="0" y="0"/>
            <a:ext cx="4473575"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537" tIns="45769" rIns="91537" bIns="45769" numCol="1" anchor="t" anchorCtr="0" compatLnSpc="1">
            <a:prstTxWarp prst="textNoShape">
              <a:avLst/>
            </a:prstTxWarp>
          </a:bodyPr>
          <a:lstStyle>
            <a:lvl1pPr algn="l" defTabSz="915988">
              <a:defRPr sz="1200">
                <a:latin typeface="Tahoma" pitchFamily="34" charset="0"/>
              </a:defRPr>
            </a:lvl1pPr>
          </a:lstStyle>
          <a:p>
            <a:endParaRPr lang="de-DE"/>
          </a:p>
        </p:txBody>
      </p:sp>
      <p:sp>
        <p:nvSpPr>
          <p:cNvPr id="186371" name="Rectangle 3"/>
          <p:cNvSpPr>
            <a:spLocks noGrp="1" noChangeArrowheads="1"/>
          </p:cNvSpPr>
          <p:nvPr>
            <p:ph type="dt" idx="1"/>
          </p:nvPr>
        </p:nvSpPr>
        <p:spPr bwMode="auto">
          <a:xfrm>
            <a:off x="5851525" y="0"/>
            <a:ext cx="4357688"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537" tIns="45769" rIns="91537" bIns="45769" numCol="1" anchor="t" anchorCtr="0" compatLnSpc="1">
            <a:prstTxWarp prst="textNoShape">
              <a:avLst/>
            </a:prstTxWarp>
          </a:bodyPr>
          <a:lstStyle>
            <a:lvl1pPr algn="r" defTabSz="915988">
              <a:defRPr sz="1200">
                <a:latin typeface="Tahoma" pitchFamily="34" charset="0"/>
              </a:defRPr>
            </a:lvl1pPr>
          </a:lstStyle>
          <a:p>
            <a:endParaRPr lang="de-DE"/>
          </a:p>
        </p:txBody>
      </p:sp>
      <p:sp>
        <p:nvSpPr>
          <p:cNvPr id="186372" name="Rectangle 4"/>
          <p:cNvSpPr>
            <a:spLocks noChangeArrowheads="1" noTextEdit="1"/>
          </p:cNvSpPr>
          <p:nvPr>
            <p:ph type="sldImg" idx="2"/>
          </p:nvPr>
        </p:nvSpPr>
        <p:spPr bwMode="auto">
          <a:xfrm>
            <a:off x="3332163" y="546100"/>
            <a:ext cx="3557587" cy="26685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6373" name="Rectangle 5"/>
          <p:cNvSpPr>
            <a:spLocks noGrp="1" noChangeArrowheads="1"/>
          </p:cNvSpPr>
          <p:nvPr>
            <p:ph type="body" sz="quarter" idx="3"/>
          </p:nvPr>
        </p:nvSpPr>
        <p:spPr bwMode="auto">
          <a:xfrm>
            <a:off x="1377950" y="3378200"/>
            <a:ext cx="7456488" cy="321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537" tIns="45769" rIns="91537" bIns="45769"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86374" name="Rectangle 6"/>
          <p:cNvSpPr>
            <a:spLocks noGrp="1" noChangeArrowheads="1"/>
          </p:cNvSpPr>
          <p:nvPr>
            <p:ph type="ftr" sz="quarter" idx="4"/>
          </p:nvPr>
        </p:nvSpPr>
        <p:spPr bwMode="auto">
          <a:xfrm>
            <a:off x="0" y="6757988"/>
            <a:ext cx="4473575"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537" tIns="45769" rIns="91537" bIns="45769" numCol="1" anchor="b" anchorCtr="0" compatLnSpc="1">
            <a:prstTxWarp prst="textNoShape">
              <a:avLst/>
            </a:prstTxWarp>
          </a:bodyPr>
          <a:lstStyle>
            <a:lvl1pPr algn="l" defTabSz="915988">
              <a:defRPr sz="1200">
                <a:latin typeface="Tahoma" pitchFamily="34" charset="0"/>
              </a:defRPr>
            </a:lvl1pPr>
          </a:lstStyle>
          <a:p>
            <a:endParaRPr lang="de-DE"/>
          </a:p>
        </p:txBody>
      </p:sp>
      <p:sp>
        <p:nvSpPr>
          <p:cNvPr id="186375" name="Rectangle 7"/>
          <p:cNvSpPr>
            <a:spLocks noGrp="1" noChangeArrowheads="1"/>
          </p:cNvSpPr>
          <p:nvPr>
            <p:ph type="sldNum" sz="quarter" idx="5"/>
          </p:nvPr>
        </p:nvSpPr>
        <p:spPr bwMode="auto">
          <a:xfrm>
            <a:off x="5851525" y="6757988"/>
            <a:ext cx="4357688"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537" tIns="45769" rIns="91537" bIns="45769" numCol="1" anchor="b" anchorCtr="0" compatLnSpc="1">
            <a:prstTxWarp prst="textNoShape">
              <a:avLst/>
            </a:prstTxWarp>
          </a:bodyPr>
          <a:lstStyle>
            <a:lvl1pPr algn="r" defTabSz="915988">
              <a:defRPr sz="1200">
                <a:latin typeface="Tahoma" pitchFamily="34" charset="0"/>
              </a:defRPr>
            </a:lvl1pPr>
          </a:lstStyle>
          <a:p>
            <a:fld id="{62CE9ABE-F66C-4A06-A058-843A8D557104}" type="slidenum">
              <a:rPr lang="de-DE"/>
              <a:pPr/>
              <a:t>‹#›</a:t>
            </a:fld>
            <a:endParaRPr lang="de-DE"/>
          </a:p>
        </p:txBody>
      </p:sp>
    </p:spTree>
    <p:extLst>
      <p:ext uri="{BB962C8B-B14F-4D97-AF65-F5344CB8AC3E}">
        <p14:creationId xmlns:p14="http://schemas.microsoft.com/office/powerpoint/2010/main" val="277025565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149508" name="Rectangle 4"/>
          <p:cNvSpPr>
            <a:spLocks noGrp="1" noChangeArrowheads="1"/>
          </p:cNvSpPr>
          <p:nvPr>
            <p:ph type="ctrTitle"/>
          </p:nvPr>
        </p:nvSpPr>
        <p:spPr>
          <a:xfrm>
            <a:off x="990600" y="1400175"/>
            <a:ext cx="7772400" cy="1143000"/>
          </a:xfrm>
        </p:spPr>
        <p:txBody>
          <a:bodyPr/>
          <a:lstStyle>
            <a:lvl1pPr>
              <a:defRPr sz="3200"/>
            </a:lvl1pPr>
          </a:lstStyle>
          <a:p>
            <a:pPr lvl="0"/>
            <a:r>
              <a:rPr lang="de-DE" noProof="0" smtClean="0"/>
              <a:t>Klicken Sie, um </a:t>
            </a:r>
            <a:r>
              <a:rPr lang="en-US" altLang="ko-KR" noProof="0" smtClean="0"/>
              <a:t>das</a:t>
            </a:r>
            <a:r>
              <a:rPr lang="de-DE" noProof="0" smtClean="0"/>
              <a:t> Titelformat zu bearbeiten</a:t>
            </a:r>
          </a:p>
        </p:txBody>
      </p:sp>
      <p:sp>
        <p:nvSpPr>
          <p:cNvPr id="149509" name="Rectangle 5"/>
          <p:cNvSpPr>
            <a:spLocks noGrp="1" noChangeArrowheads="1"/>
          </p:cNvSpPr>
          <p:nvPr>
            <p:ph type="subTitle" idx="1"/>
          </p:nvPr>
        </p:nvSpPr>
        <p:spPr>
          <a:xfrm>
            <a:off x="1335088" y="2933700"/>
            <a:ext cx="6400800" cy="2052638"/>
          </a:xfrm>
        </p:spPr>
        <p:txBody>
          <a:bodyPr/>
          <a:lstStyle>
            <a:lvl1pPr marL="0" indent="0" algn="ctr">
              <a:buFont typeface="Symbol" pitchFamily="18" charset="2"/>
              <a:buNone/>
              <a:defRPr sz="2800"/>
            </a:lvl1pPr>
          </a:lstStyle>
          <a:p>
            <a:pPr lvl="0"/>
            <a:r>
              <a:rPr lang="de-DE" noProof="0" smtClean="0"/>
              <a:t>Klicken </a:t>
            </a:r>
            <a:r>
              <a:rPr lang="en-US" altLang="ko-KR" noProof="0" smtClean="0"/>
              <a:t>Sie</a:t>
            </a:r>
            <a:r>
              <a:rPr lang="de-DE" noProof="0" smtClean="0"/>
              <a:t>, um das Format des Untertitelmasters zu bearbeiten</a:t>
            </a:r>
          </a:p>
        </p:txBody>
      </p:sp>
      <p:sp>
        <p:nvSpPr>
          <p:cNvPr id="149513" name="Rectangle 9"/>
          <p:cNvSpPr>
            <a:spLocks noChangeArrowheads="1"/>
          </p:cNvSpPr>
          <p:nvPr/>
        </p:nvSpPr>
        <p:spPr bwMode="auto">
          <a:xfrm>
            <a:off x="3124200" y="5962650"/>
            <a:ext cx="4648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20000"/>
              </a:spcBef>
              <a:buClr>
                <a:schemeClr val="folHlink"/>
              </a:buClr>
              <a:buSzPct val="60000"/>
              <a:buFont typeface="Wingdings" pitchFamily="2" charset="2"/>
              <a:buNone/>
            </a:pPr>
            <a:r>
              <a:rPr lang="en-US" altLang="ko-KR" sz="1800">
                <a:latin typeface="Tahoma" pitchFamily="34" charset="0"/>
                <a:ea typeface="굴림" charset="-127"/>
              </a:rPr>
              <a:t>Telecommunication Networks Group</a:t>
            </a:r>
          </a:p>
          <a:p>
            <a:pPr algn="l">
              <a:spcBef>
                <a:spcPct val="20000"/>
              </a:spcBef>
              <a:buClr>
                <a:schemeClr val="folHlink"/>
              </a:buClr>
              <a:buSzPct val="60000"/>
              <a:buFont typeface="Wingdings" pitchFamily="2" charset="2"/>
              <a:buNone/>
            </a:pPr>
            <a:r>
              <a:rPr lang="de-DE" sz="1800">
                <a:latin typeface="Tahoma" pitchFamily="34" charset="0"/>
              </a:rPr>
              <a:t>Technical University Berlin</a:t>
            </a:r>
            <a:endParaRPr lang="en-US" altLang="ko-KR" sz="1800">
              <a:latin typeface="Tahoma" pitchFamily="34" charset="0"/>
              <a:ea typeface="굴림" charset="-127"/>
            </a:endParaRPr>
          </a:p>
        </p:txBody>
      </p:sp>
      <p:sp>
        <p:nvSpPr>
          <p:cNvPr id="149516" name="Line 12"/>
          <p:cNvSpPr>
            <a:spLocks noChangeShapeType="1"/>
          </p:cNvSpPr>
          <p:nvPr/>
        </p:nvSpPr>
        <p:spPr bwMode="auto">
          <a:xfrm>
            <a:off x="750888" y="2220913"/>
            <a:ext cx="0" cy="76200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ko-KR" altLang="en-US"/>
          </a:p>
        </p:txBody>
      </p:sp>
      <p:sp>
        <p:nvSpPr>
          <p:cNvPr id="149517" name="Line 13"/>
          <p:cNvSpPr>
            <a:spLocks noChangeShapeType="1"/>
          </p:cNvSpPr>
          <p:nvPr/>
        </p:nvSpPr>
        <p:spPr bwMode="auto">
          <a:xfrm>
            <a:off x="512763" y="2752725"/>
            <a:ext cx="8207375"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ko-KR" altLang="en-US"/>
          </a:p>
        </p:txBody>
      </p:sp>
      <p:pic>
        <p:nvPicPr>
          <p:cNvPr id="149522" name="Picture 18" descr="tu_logo_ro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7413" y="5967413"/>
            <a:ext cx="874712" cy="722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r>
              <a:rPr lang="en-US" altLang="ko-KR"/>
              <a:t>SS 05</a:t>
            </a:r>
          </a:p>
        </p:txBody>
      </p:sp>
      <p:sp>
        <p:nvSpPr>
          <p:cNvPr id="5" name="바닥글 개체 틀 4"/>
          <p:cNvSpPr>
            <a:spLocks noGrp="1"/>
          </p:cNvSpPr>
          <p:nvPr>
            <p:ph type="ftr" sz="quarter" idx="11"/>
          </p:nvPr>
        </p:nvSpPr>
        <p:spPr/>
        <p:txBody>
          <a:bodyPr/>
          <a:lstStyle>
            <a:lvl1pPr>
              <a:defRPr/>
            </a:lvl1p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lvl1pPr>
              <a:defRPr/>
            </a:lvl1pPr>
          </a:lstStyle>
          <a:p>
            <a:fld id="{327E647C-664B-4BCE-BF6F-3B999DC5C4D5}" type="slidenum">
              <a:rPr lang="en-US" altLang="ko-KR"/>
              <a:pPr/>
              <a:t>‹#›</a:t>
            </a:fld>
            <a:endParaRPr lang="en-US" altLang="ko-KR"/>
          </a:p>
        </p:txBody>
      </p:sp>
    </p:spTree>
    <p:extLst>
      <p:ext uri="{BB962C8B-B14F-4D97-AF65-F5344CB8AC3E}">
        <p14:creationId xmlns:p14="http://schemas.microsoft.com/office/powerpoint/2010/main" val="393504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r>
              <a:rPr lang="en-US" altLang="ko-KR"/>
              <a:t>SS 05</a:t>
            </a:r>
          </a:p>
        </p:txBody>
      </p:sp>
      <p:sp>
        <p:nvSpPr>
          <p:cNvPr id="5" name="바닥글 개체 틀 4"/>
          <p:cNvSpPr>
            <a:spLocks noGrp="1"/>
          </p:cNvSpPr>
          <p:nvPr>
            <p:ph type="ftr" sz="quarter" idx="11"/>
          </p:nvPr>
        </p:nvSpPr>
        <p:spPr/>
        <p:txBody>
          <a:bodyPr/>
          <a:lstStyle>
            <a:lvl1pPr>
              <a:defRPr/>
            </a:lvl1p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lvl1pPr>
              <a:defRPr/>
            </a:lvl1pPr>
          </a:lstStyle>
          <a:p>
            <a:fld id="{09E039DF-FC15-488A-B926-255EC4B37D73}" type="slidenum">
              <a:rPr lang="en-US" altLang="ko-KR"/>
              <a:pPr/>
              <a:t>‹#›</a:t>
            </a:fld>
            <a:endParaRPr lang="en-US" altLang="ko-KR"/>
          </a:p>
        </p:txBody>
      </p:sp>
    </p:spTree>
    <p:extLst>
      <p:ext uri="{BB962C8B-B14F-4D97-AF65-F5344CB8AC3E}">
        <p14:creationId xmlns:p14="http://schemas.microsoft.com/office/powerpoint/2010/main" val="1499028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23863" y="914400"/>
            <a:ext cx="4167187" cy="5191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743450" y="914400"/>
            <a:ext cx="4168775" cy="5191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lvl1pPr>
              <a:defRPr/>
            </a:lvl1pPr>
          </a:lstStyle>
          <a:p>
            <a:r>
              <a:rPr lang="en-US" altLang="ko-KR"/>
              <a:t>SS 05</a:t>
            </a:r>
          </a:p>
        </p:txBody>
      </p:sp>
      <p:sp>
        <p:nvSpPr>
          <p:cNvPr id="6" name="바닥글 개체 틀 5"/>
          <p:cNvSpPr>
            <a:spLocks noGrp="1"/>
          </p:cNvSpPr>
          <p:nvPr>
            <p:ph type="ftr" sz="quarter" idx="11"/>
          </p:nvPr>
        </p:nvSpPr>
        <p:spPr/>
        <p:txBody>
          <a:bodyPr/>
          <a:lstStyle>
            <a:lvl1pPr>
              <a:defRPr/>
            </a:lvl1pPr>
          </a:lstStyle>
          <a:p>
            <a:r>
              <a:rPr lang="en-US" altLang="ko-KR"/>
              <a:t>Ad hoc &amp; sensor networs - Ch 8: Time Synchronization</a:t>
            </a:r>
          </a:p>
        </p:txBody>
      </p:sp>
      <p:sp>
        <p:nvSpPr>
          <p:cNvPr id="7" name="슬라이드 번호 개체 틀 6"/>
          <p:cNvSpPr>
            <a:spLocks noGrp="1"/>
          </p:cNvSpPr>
          <p:nvPr>
            <p:ph type="sldNum" sz="quarter" idx="12"/>
          </p:nvPr>
        </p:nvSpPr>
        <p:spPr/>
        <p:txBody>
          <a:bodyPr/>
          <a:lstStyle>
            <a:lvl1pPr>
              <a:defRPr/>
            </a:lvl1pPr>
          </a:lstStyle>
          <a:p>
            <a:fld id="{23CC48A8-D9F6-4603-8EE3-80CA4470CE0F}" type="slidenum">
              <a:rPr lang="en-US" altLang="ko-KR"/>
              <a:pPr/>
              <a:t>‹#›</a:t>
            </a:fld>
            <a:endParaRPr lang="en-US" altLang="ko-KR"/>
          </a:p>
        </p:txBody>
      </p:sp>
    </p:spTree>
    <p:extLst>
      <p:ext uri="{BB962C8B-B14F-4D97-AF65-F5344CB8AC3E}">
        <p14:creationId xmlns:p14="http://schemas.microsoft.com/office/powerpoint/2010/main" val="3945016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lvl1pPr>
              <a:defRPr/>
            </a:lvl1pPr>
          </a:lstStyle>
          <a:p>
            <a:r>
              <a:rPr lang="en-US" altLang="ko-KR"/>
              <a:t>SS 05</a:t>
            </a:r>
          </a:p>
        </p:txBody>
      </p:sp>
      <p:sp>
        <p:nvSpPr>
          <p:cNvPr id="8" name="바닥글 개체 틀 7"/>
          <p:cNvSpPr>
            <a:spLocks noGrp="1"/>
          </p:cNvSpPr>
          <p:nvPr>
            <p:ph type="ftr" sz="quarter" idx="11"/>
          </p:nvPr>
        </p:nvSpPr>
        <p:spPr/>
        <p:txBody>
          <a:bodyPr/>
          <a:lstStyle>
            <a:lvl1pPr>
              <a:defRPr/>
            </a:lvl1pPr>
          </a:lstStyle>
          <a:p>
            <a:r>
              <a:rPr lang="en-US" altLang="ko-KR"/>
              <a:t>Ad hoc &amp; sensor networs - Ch 8: Time Synchronization</a:t>
            </a:r>
          </a:p>
        </p:txBody>
      </p:sp>
      <p:sp>
        <p:nvSpPr>
          <p:cNvPr id="9" name="슬라이드 번호 개체 틀 8"/>
          <p:cNvSpPr>
            <a:spLocks noGrp="1"/>
          </p:cNvSpPr>
          <p:nvPr>
            <p:ph type="sldNum" sz="quarter" idx="12"/>
          </p:nvPr>
        </p:nvSpPr>
        <p:spPr/>
        <p:txBody>
          <a:bodyPr/>
          <a:lstStyle>
            <a:lvl1pPr>
              <a:defRPr/>
            </a:lvl1pPr>
          </a:lstStyle>
          <a:p>
            <a:fld id="{189376B8-670A-46D0-AF6B-DEBBA1D186DB}" type="slidenum">
              <a:rPr lang="en-US" altLang="ko-KR"/>
              <a:pPr/>
              <a:t>‹#›</a:t>
            </a:fld>
            <a:endParaRPr lang="en-US" altLang="ko-KR"/>
          </a:p>
        </p:txBody>
      </p:sp>
    </p:spTree>
    <p:extLst>
      <p:ext uri="{BB962C8B-B14F-4D97-AF65-F5344CB8AC3E}">
        <p14:creationId xmlns:p14="http://schemas.microsoft.com/office/powerpoint/2010/main" val="332310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lvl1pPr>
              <a:defRPr/>
            </a:lvl1pPr>
          </a:lstStyle>
          <a:p>
            <a:r>
              <a:rPr lang="en-US" altLang="ko-KR"/>
              <a:t>SS 05</a:t>
            </a:r>
          </a:p>
        </p:txBody>
      </p:sp>
      <p:sp>
        <p:nvSpPr>
          <p:cNvPr id="4" name="바닥글 개체 틀 3"/>
          <p:cNvSpPr>
            <a:spLocks noGrp="1"/>
          </p:cNvSpPr>
          <p:nvPr>
            <p:ph type="ftr" sz="quarter" idx="11"/>
          </p:nvPr>
        </p:nvSpPr>
        <p:spPr/>
        <p:txBody>
          <a:bodyPr/>
          <a:lstStyle>
            <a:lvl1pPr>
              <a:defRPr/>
            </a:lvl1pPr>
          </a:lstStyle>
          <a:p>
            <a:r>
              <a:rPr lang="en-US" altLang="ko-KR"/>
              <a:t>Ad hoc &amp; sensor networs - Ch 8: Time Synchronization</a:t>
            </a:r>
          </a:p>
        </p:txBody>
      </p:sp>
      <p:sp>
        <p:nvSpPr>
          <p:cNvPr id="5" name="슬라이드 번호 개체 틀 4"/>
          <p:cNvSpPr>
            <a:spLocks noGrp="1"/>
          </p:cNvSpPr>
          <p:nvPr>
            <p:ph type="sldNum" sz="quarter" idx="12"/>
          </p:nvPr>
        </p:nvSpPr>
        <p:spPr/>
        <p:txBody>
          <a:bodyPr/>
          <a:lstStyle>
            <a:lvl1pPr>
              <a:defRPr/>
            </a:lvl1pPr>
          </a:lstStyle>
          <a:p>
            <a:fld id="{506AA53E-8E51-4A57-8F03-3775DCB053A9}" type="slidenum">
              <a:rPr lang="en-US" altLang="ko-KR"/>
              <a:pPr/>
              <a:t>‹#›</a:t>
            </a:fld>
            <a:endParaRPr lang="en-US" altLang="ko-KR"/>
          </a:p>
        </p:txBody>
      </p:sp>
    </p:spTree>
    <p:extLst>
      <p:ext uri="{BB962C8B-B14F-4D97-AF65-F5344CB8AC3E}">
        <p14:creationId xmlns:p14="http://schemas.microsoft.com/office/powerpoint/2010/main" val="2343341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lstStyle>
          <a:p>
            <a:r>
              <a:rPr lang="en-US" altLang="ko-KR"/>
              <a:t>SS 05</a:t>
            </a:r>
          </a:p>
        </p:txBody>
      </p:sp>
      <p:sp>
        <p:nvSpPr>
          <p:cNvPr id="3" name="바닥글 개체 틀 2"/>
          <p:cNvSpPr>
            <a:spLocks noGrp="1"/>
          </p:cNvSpPr>
          <p:nvPr>
            <p:ph type="ftr" sz="quarter" idx="11"/>
          </p:nvPr>
        </p:nvSpPr>
        <p:spPr/>
        <p:txBody>
          <a:bodyPr/>
          <a:lstStyle>
            <a:lvl1pPr>
              <a:defRPr/>
            </a:lvl1pPr>
          </a:lstStyle>
          <a:p>
            <a:r>
              <a:rPr lang="en-US" altLang="ko-KR"/>
              <a:t>Ad hoc &amp; sensor networs - Ch 8: Time Synchronization</a:t>
            </a:r>
          </a:p>
        </p:txBody>
      </p:sp>
      <p:sp>
        <p:nvSpPr>
          <p:cNvPr id="4" name="슬라이드 번호 개체 틀 3"/>
          <p:cNvSpPr>
            <a:spLocks noGrp="1"/>
          </p:cNvSpPr>
          <p:nvPr>
            <p:ph type="sldNum" sz="quarter" idx="12"/>
          </p:nvPr>
        </p:nvSpPr>
        <p:spPr/>
        <p:txBody>
          <a:bodyPr/>
          <a:lstStyle>
            <a:lvl1pPr>
              <a:defRPr/>
            </a:lvl1pPr>
          </a:lstStyle>
          <a:p>
            <a:fld id="{169D5BCE-C98A-4C48-9ACB-D023F22CFEF2}" type="slidenum">
              <a:rPr lang="en-US" altLang="ko-KR"/>
              <a:pPr/>
              <a:t>‹#›</a:t>
            </a:fld>
            <a:endParaRPr lang="en-US" altLang="ko-KR"/>
          </a:p>
        </p:txBody>
      </p:sp>
    </p:spTree>
    <p:extLst>
      <p:ext uri="{BB962C8B-B14F-4D97-AF65-F5344CB8AC3E}">
        <p14:creationId xmlns:p14="http://schemas.microsoft.com/office/powerpoint/2010/main" val="2920612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r>
              <a:rPr lang="en-US" altLang="ko-KR"/>
              <a:t>SS 05</a:t>
            </a:r>
          </a:p>
        </p:txBody>
      </p:sp>
      <p:sp>
        <p:nvSpPr>
          <p:cNvPr id="6" name="바닥글 개체 틀 5"/>
          <p:cNvSpPr>
            <a:spLocks noGrp="1"/>
          </p:cNvSpPr>
          <p:nvPr>
            <p:ph type="ftr" sz="quarter" idx="11"/>
          </p:nvPr>
        </p:nvSpPr>
        <p:spPr/>
        <p:txBody>
          <a:bodyPr/>
          <a:lstStyle>
            <a:lvl1pPr>
              <a:defRPr/>
            </a:lvl1pPr>
          </a:lstStyle>
          <a:p>
            <a:r>
              <a:rPr lang="en-US" altLang="ko-KR"/>
              <a:t>Ad hoc &amp; sensor networs - Ch 8: Time Synchronization</a:t>
            </a:r>
          </a:p>
        </p:txBody>
      </p:sp>
      <p:sp>
        <p:nvSpPr>
          <p:cNvPr id="7" name="슬라이드 번호 개체 틀 6"/>
          <p:cNvSpPr>
            <a:spLocks noGrp="1"/>
          </p:cNvSpPr>
          <p:nvPr>
            <p:ph type="sldNum" sz="quarter" idx="12"/>
          </p:nvPr>
        </p:nvSpPr>
        <p:spPr/>
        <p:txBody>
          <a:bodyPr/>
          <a:lstStyle>
            <a:lvl1pPr>
              <a:defRPr/>
            </a:lvl1pPr>
          </a:lstStyle>
          <a:p>
            <a:fld id="{64D02E80-1461-4046-9672-CB2E2FA63A24}" type="slidenum">
              <a:rPr lang="en-US" altLang="ko-KR"/>
              <a:pPr/>
              <a:t>‹#›</a:t>
            </a:fld>
            <a:endParaRPr lang="en-US" altLang="ko-KR"/>
          </a:p>
        </p:txBody>
      </p:sp>
    </p:spTree>
    <p:extLst>
      <p:ext uri="{BB962C8B-B14F-4D97-AF65-F5344CB8AC3E}">
        <p14:creationId xmlns:p14="http://schemas.microsoft.com/office/powerpoint/2010/main" val="2499653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lvl1pPr>
              <a:defRPr/>
            </a:lvl1pPr>
          </a:lstStyle>
          <a:p>
            <a:r>
              <a:rPr lang="en-US" altLang="ko-KR"/>
              <a:t>SS 05</a:t>
            </a:r>
          </a:p>
        </p:txBody>
      </p:sp>
      <p:sp>
        <p:nvSpPr>
          <p:cNvPr id="6" name="바닥글 개체 틀 5"/>
          <p:cNvSpPr>
            <a:spLocks noGrp="1"/>
          </p:cNvSpPr>
          <p:nvPr>
            <p:ph type="ftr" sz="quarter" idx="11"/>
          </p:nvPr>
        </p:nvSpPr>
        <p:spPr/>
        <p:txBody>
          <a:bodyPr/>
          <a:lstStyle>
            <a:lvl1pPr>
              <a:defRPr/>
            </a:lvl1pPr>
          </a:lstStyle>
          <a:p>
            <a:r>
              <a:rPr lang="en-US" altLang="ko-KR"/>
              <a:t>Ad hoc &amp; sensor networs - Ch 8: Time Synchronization</a:t>
            </a:r>
          </a:p>
        </p:txBody>
      </p:sp>
      <p:sp>
        <p:nvSpPr>
          <p:cNvPr id="7" name="슬라이드 번호 개체 틀 6"/>
          <p:cNvSpPr>
            <a:spLocks noGrp="1"/>
          </p:cNvSpPr>
          <p:nvPr>
            <p:ph type="sldNum" sz="quarter" idx="12"/>
          </p:nvPr>
        </p:nvSpPr>
        <p:spPr/>
        <p:txBody>
          <a:bodyPr/>
          <a:lstStyle>
            <a:lvl1pPr>
              <a:defRPr/>
            </a:lvl1pPr>
          </a:lstStyle>
          <a:p>
            <a:fld id="{6DFEAFB1-13B3-411A-8F4C-E67D3E4FC857}" type="slidenum">
              <a:rPr lang="en-US" altLang="ko-KR"/>
              <a:pPr/>
              <a:t>‹#›</a:t>
            </a:fld>
            <a:endParaRPr lang="en-US" altLang="ko-KR"/>
          </a:p>
        </p:txBody>
      </p:sp>
    </p:spTree>
    <p:extLst>
      <p:ext uri="{BB962C8B-B14F-4D97-AF65-F5344CB8AC3E}">
        <p14:creationId xmlns:p14="http://schemas.microsoft.com/office/powerpoint/2010/main" val="4123192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r>
              <a:rPr lang="en-US" altLang="ko-KR"/>
              <a:t>SS 05</a:t>
            </a:r>
          </a:p>
        </p:txBody>
      </p:sp>
      <p:sp>
        <p:nvSpPr>
          <p:cNvPr id="5" name="바닥글 개체 틀 4"/>
          <p:cNvSpPr>
            <a:spLocks noGrp="1"/>
          </p:cNvSpPr>
          <p:nvPr>
            <p:ph type="ftr" sz="quarter" idx="11"/>
          </p:nvPr>
        </p:nvSpPr>
        <p:spPr/>
        <p:txBody>
          <a:bodyPr/>
          <a:lstStyle>
            <a:lvl1pPr>
              <a:defRPr/>
            </a:lvl1p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lvl1pPr>
              <a:defRPr/>
            </a:lvl1pPr>
          </a:lstStyle>
          <a:p>
            <a:fld id="{54D731E1-886B-4F04-9DD8-246C0B467598}" type="slidenum">
              <a:rPr lang="en-US" altLang="ko-KR"/>
              <a:pPr/>
              <a:t>‹#›</a:t>
            </a:fld>
            <a:endParaRPr lang="en-US" altLang="ko-KR"/>
          </a:p>
        </p:txBody>
      </p:sp>
    </p:spTree>
    <p:extLst>
      <p:ext uri="{BB962C8B-B14F-4D97-AF65-F5344CB8AC3E}">
        <p14:creationId xmlns:p14="http://schemas.microsoft.com/office/powerpoint/2010/main" val="530411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811963" y="150813"/>
            <a:ext cx="2132012" cy="5954712"/>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12750" y="150813"/>
            <a:ext cx="6246813" cy="5954712"/>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r>
              <a:rPr lang="en-US" altLang="ko-KR"/>
              <a:t>SS 05</a:t>
            </a:r>
          </a:p>
        </p:txBody>
      </p:sp>
      <p:sp>
        <p:nvSpPr>
          <p:cNvPr id="5" name="바닥글 개체 틀 4"/>
          <p:cNvSpPr>
            <a:spLocks noGrp="1"/>
          </p:cNvSpPr>
          <p:nvPr>
            <p:ph type="ftr" sz="quarter" idx="11"/>
          </p:nvPr>
        </p:nvSpPr>
        <p:spPr/>
        <p:txBody>
          <a:bodyPr/>
          <a:lstStyle>
            <a:lvl1pPr>
              <a:defRPr/>
            </a:lvl1p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lvl1pPr>
              <a:defRPr/>
            </a:lvl1pPr>
          </a:lstStyle>
          <a:p>
            <a:fld id="{112D291F-0334-4B50-BE21-CA93E566FFA5}" type="slidenum">
              <a:rPr lang="en-US" altLang="ko-KR"/>
              <a:pPr/>
              <a:t>‹#›</a:t>
            </a:fld>
            <a:endParaRPr lang="en-US" altLang="ko-KR"/>
          </a:p>
        </p:txBody>
      </p:sp>
    </p:spTree>
    <p:extLst>
      <p:ext uri="{BB962C8B-B14F-4D97-AF65-F5344CB8AC3E}">
        <p14:creationId xmlns:p14="http://schemas.microsoft.com/office/powerpoint/2010/main" val="2563259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4" name="Rectangle 4"/>
          <p:cNvSpPr>
            <a:spLocks noGrp="1" noChangeArrowheads="1"/>
          </p:cNvSpPr>
          <p:nvPr>
            <p:ph type="title"/>
          </p:nvPr>
        </p:nvSpPr>
        <p:spPr bwMode="auto">
          <a:xfrm>
            <a:off x="412750" y="150813"/>
            <a:ext cx="853122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ko-KR" smtClean="0"/>
              <a:t>Klicken Sie, um das Titelformat zu bearbeiten</a:t>
            </a:r>
          </a:p>
        </p:txBody>
      </p:sp>
      <p:sp>
        <p:nvSpPr>
          <p:cNvPr id="148485" name="Rectangle 5"/>
          <p:cNvSpPr>
            <a:spLocks noGrp="1" noChangeArrowheads="1"/>
          </p:cNvSpPr>
          <p:nvPr>
            <p:ph type="body" idx="1"/>
          </p:nvPr>
        </p:nvSpPr>
        <p:spPr bwMode="auto">
          <a:xfrm>
            <a:off x="423863" y="914400"/>
            <a:ext cx="8488362"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ko-KR" smtClean="0"/>
              <a:t>Klicken Sie, um die Formate des Vorlagentextes zu bearbeiten</a:t>
            </a:r>
          </a:p>
          <a:p>
            <a:pPr lvl="1"/>
            <a:r>
              <a:rPr lang="en-US" altLang="ko-KR" smtClean="0"/>
              <a:t>Zweite Ebene</a:t>
            </a:r>
          </a:p>
          <a:p>
            <a:pPr lvl="2"/>
            <a:r>
              <a:rPr lang="en-US" altLang="ko-KR" smtClean="0"/>
              <a:t>Dritte Ebene</a:t>
            </a:r>
          </a:p>
          <a:p>
            <a:pPr lvl="3"/>
            <a:r>
              <a:rPr lang="en-US" altLang="ko-KR" smtClean="0"/>
              <a:t>Vierte Ebene</a:t>
            </a:r>
          </a:p>
          <a:p>
            <a:pPr lvl="4"/>
            <a:r>
              <a:rPr lang="en-US" altLang="ko-KR" smtClean="0"/>
              <a:t>Fünfte Ebene</a:t>
            </a:r>
          </a:p>
        </p:txBody>
      </p:sp>
      <p:sp>
        <p:nvSpPr>
          <p:cNvPr id="148502" name="Line 22"/>
          <p:cNvSpPr>
            <a:spLocks noChangeShapeType="1"/>
          </p:cNvSpPr>
          <p:nvPr/>
        </p:nvSpPr>
        <p:spPr bwMode="auto">
          <a:xfrm>
            <a:off x="319088" y="252413"/>
            <a:ext cx="0" cy="692150"/>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ko-KR" altLang="en-US"/>
          </a:p>
        </p:txBody>
      </p:sp>
      <p:sp>
        <p:nvSpPr>
          <p:cNvPr id="148504" name="Line 24"/>
          <p:cNvSpPr>
            <a:spLocks noChangeShapeType="1"/>
          </p:cNvSpPr>
          <p:nvPr/>
        </p:nvSpPr>
        <p:spPr bwMode="auto">
          <a:xfrm>
            <a:off x="157163" y="784225"/>
            <a:ext cx="8829675" cy="0"/>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ko-KR" altLang="en-US"/>
          </a:p>
        </p:txBody>
      </p:sp>
      <p:sp>
        <p:nvSpPr>
          <p:cNvPr id="148505" name="Line 25"/>
          <p:cNvSpPr>
            <a:spLocks noChangeShapeType="1"/>
          </p:cNvSpPr>
          <p:nvPr/>
        </p:nvSpPr>
        <p:spPr bwMode="auto">
          <a:xfrm>
            <a:off x="157163" y="6240463"/>
            <a:ext cx="8829675" cy="0"/>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ko-KR" altLang="en-US"/>
          </a:p>
        </p:txBody>
      </p:sp>
      <p:sp>
        <p:nvSpPr>
          <p:cNvPr id="148506" name="Rectangle 26"/>
          <p:cNvSpPr>
            <a:spLocks noGrp="1" noChangeArrowheads="1"/>
          </p:cNvSpPr>
          <p:nvPr>
            <p:ph type="dt" sz="half" idx="2"/>
          </p:nvPr>
        </p:nvSpPr>
        <p:spPr bwMode="auto">
          <a:xfrm>
            <a:off x="638175" y="6340475"/>
            <a:ext cx="15906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400">
                <a:ea typeface="굴림" charset="-127"/>
              </a:defRPr>
            </a:lvl1pPr>
          </a:lstStyle>
          <a:p>
            <a:r>
              <a:rPr lang="en-US" altLang="ko-KR"/>
              <a:t>SS 05</a:t>
            </a:r>
          </a:p>
        </p:txBody>
      </p:sp>
      <p:sp>
        <p:nvSpPr>
          <p:cNvPr id="148507" name="Rectangle 27"/>
          <p:cNvSpPr>
            <a:spLocks noGrp="1" noChangeArrowheads="1"/>
          </p:cNvSpPr>
          <p:nvPr>
            <p:ph type="ftr" sz="quarter" idx="3"/>
          </p:nvPr>
        </p:nvSpPr>
        <p:spPr bwMode="auto">
          <a:xfrm>
            <a:off x="2316163" y="6381750"/>
            <a:ext cx="567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400">
                <a:ea typeface="굴림" charset="-127"/>
              </a:defRPr>
            </a:lvl1pPr>
          </a:lstStyle>
          <a:p>
            <a:r>
              <a:rPr lang="en-US" altLang="ko-KR"/>
              <a:t>Ad hoc &amp; sensor networs - Ch 8: Time Synchronization</a:t>
            </a:r>
          </a:p>
        </p:txBody>
      </p:sp>
      <p:sp>
        <p:nvSpPr>
          <p:cNvPr id="148508" name="Rectangle 28"/>
          <p:cNvSpPr>
            <a:spLocks noGrp="1" noChangeArrowheads="1"/>
          </p:cNvSpPr>
          <p:nvPr>
            <p:ph type="sldNum" sz="quarter" idx="4"/>
          </p:nvPr>
        </p:nvSpPr>
        <p:spPr bwMode="auto">
          <a:xfrm>
            <a:off x="8201025" y="6340475"/>
            <a:ext cx="6667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400">
                <a:ea typeface="굴림" charset="-127"/>
              </a:defRPr>
            </a:lvl1pPr>
          </a:lstStyle>
          <a:p>
            <a:fld id="{7545DB28-8E05-4BB7-8117-B825FDA2CEB9}" type="slidenum">
              <a:rPr lang="en-US" altLang="ko-KR"/>
              <a:pPr/>
              <a:t>‹#›</a:t>
            </a:fld>
            <a:endParaRPr lang="en-US" altLang="ko-KR"/>
          </a:p>
        </p:txBody>
      </p:sp>
      <p:pic>
        <p:nvPicPr>
          <p:cNvPr id="148511" name="Picture 31" descr="tu_logo_ro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57938"/>
            <a:ext cx="604838" cy="500062"/>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p:txStyles>
    <p:titleStyle>
      <a:lvl1pPr algn="l" rtl="0" fontAlgn="base">
        <a:spcBef>
          <a:spcPct val="0"/>
        </a:spcBef>
        <a:spcAft>
          <a:spcPct val="0"/>
        </a:spcAft>
        <a:defRPr sz="2800">
          <a:solidFill>
            <a:schemeClr val="tx2"/>
          </a:solidFill>
          <a:latin typeface="+mj-lt"/>
          <a:ea typeface="+mj-ea"/>
          <a:cs typeface="+mj-cs"/>
        </a:defRPr>
      </a:lvl1pPr>
      <a:lvl2pPr algn="l" rtl="0" fontAlgn="base">
        <a:spcBef>
          <a:spcPct val="0"/>
        </a:spcBef>
        <a:spcAft>
          <a:spcPct val="0"/>
        </a:spcAft>
        <a:defRPr sz="2800">
          <a:solidFill>
            <a:schemeClr val="tx2"/>
          </a:solidFill>
          <a:latin typeface="Arial" charset="0"/>
        </a:defRPr>
      </a:lvl2pPr>
      <a:lvl3pPr algn="l" rtl="0" fontAlgn="base">
        <a:spcBef>
          <a:spcPct val="0"/>
        </a:spcBef>
        <a:spcAft>
          <a:spcPct val="0"/>
        </a:spcAft>
        <a:defRPr sz="2800">
          <a:solidFill>
            <a:schemeClr val="tx2"/>
          </a:solidFill>
          <a:latin typeface="Arial" charset="0"/>
        </a:defRPr>
      </a:lvl3pPr>
      <a:lvl4pPr algn="l" rtl="0" fontAlgn="base">
        <a:spcBef>
          <a:spcPct val="0"/>
        </a:spcBef>
        <a:spcAft>
          <a:spcPct val="0"/>
        </a:spcAft>
        <a:defRPr sz="2800">
          <a:solidFill>
            <a:schemeClr val="tx2"/>
          </a:solidFill>
          <a:latin typeface="Arial" charset="0"/>
        </a:defRPr>
      </a:lvl4pPr>
      <a:lvl5pPr algn="l" rtl="0" fontAlgn="base">
        <a:spcBef>
          <a:spcPct val="0"/>
        </a:spcBef>
        <a:spcAft>
          <a:spcPct val="0"/>
        </a:spcAft>
        <a:defRPr sz="2800">
          <a:solidFill>
            <a:schemeClr val="tx2"/>
          </a:solidFill>
          <a:latin typeface="Arial" charset="0"/>
        </a:defRPr>
      </a:lvl5pPr>
      <a:lvl6pPr marL="457200" algn="l" rtl="0" fontAlgn="base">
        <a:spcBef>
          <a:spcPct val="0"/>
        </a:spcBef>
        <a:spcAft>
          <a:spcPct val="0"/>
        </a:spcAft>
        <a:defRPr sz="2800">
          <a:solidFill>
            <a:schemeClr val="tx2"/>
          </a:solidFill>
          <a:latin typeface="Arial" charset="0"/>
        </a:defRPr>
      </a:lvl6pPr>
      <a:lvl7pPr marL="914400" algn="l" rtl="0" fontAlgn="base">
        <a:spcBef>
          <a:spcPct val="0"/>
        </a:spcBef>
        <a:spcAft>
          <a:spcPct val="0"/>
        </a:spcAft>
        <a:defRPr sz="2800">
          <a:solidFill>
            <a:schemeClr val="tx2"/>
          </a:solidFill>
          <a:latin typeface="Arial" charset="0"/>
        </a:defRPr>
      </a:lvl7pPr>
      <a:lvl8pPr marL="1371600" algn="l" rtl="0" fontAlgn="base">
        <a:spcBef>
          <a:spcPct val="0"/>
        </a:spcBef>
        <a:spcAft>
          <a:spcPct val="0"/>
        </a:spcAft>
        <a:defRPr sz="2800">
          <a:solidFill>
            <a:schemeClr val="tx2"/>
          </a:solidFill>
          <a:latin typeface="Arial" charset="0"/>
        </a:defRPr>
      </a:lvl8pPr>
      <a:lvl9pPr marL="1828800" algn="l" rtl="0" fontAlgn="base">
        <a:spcBef>
          <a:spcPct val="0"/>
        </a:spcBef>
        <a:spcAft>
          <a:spcPct val="0"/>
        </a:spcAft>
        <a:defRPr sz="2800">
          <a:solidFill>
            <a:schemeClr val="tx2"/>
          </a:solidFill>
          <a:latin typeface="Arial" charset="0"/>
        </a:defRPr>
      </a:lvl9pPr>
    </p:titleStyle>
    <p:bodyStyle>
      <a:lvl1pPr marL="285750" indent="-285750" algn="l" rtl="0" fontAlgn="base">
        <a:spcBef>
          <a:spcPct val="20000"/>
        </a:spcBef>
        <a:spcAft>
          <a:spcPct val="0"/>
        </a:spcAft>
        <a:buClr>
          <a:schemeClr val="tx1"/>
        </a:buClr>
        <a:buFont typeface="Symbol" pitchFamily="18" charset="2"/>
        <a:buChar char="·"/>
        <a:defRPr sz="2400">
          <a:solidFill>
            <a:schemeClr val="tx1"/>
          </a:solidFill>
          <a:latin typeface="+mn-lt"/>
          <a:ea typeface="+mn-ea"/>
          <a:cs typeface="+mn-cs"/>
        </a:defRPr>
      </a:lvl1pPr>
      <a:lvl2pPr marL="762000" indent="-285750" algn="l" rtl="0" fontAlgn="base">
        <a:spcBef>
          <a:spcPct val="20000"/>
        </a:spcBef>
        <a:spcAft>
          <a:spcPct val="0"/>
        </a:spcAft>
        <a:buClr>
          <a:schemeClr val="tx1"/>
        </a:buClr>
        <a:buFont typeface="Symbol" pitchFamily="18" charset="2"/>
        <a:buChar char="·"/>
        <a:defRPr sz="2000">
          <a:solidFill>
            <a:schemeClr val="tx1"/>
          </a:solidFill>
          <a:latin typeface="+mn-lt"/>
        </a:defRPr>
      </a:lvl2pPr>
      <a:lvl3pPr marL="1238250" indent="-285750" algn="l" rtl="0" fontAlgn="base">
        <a:spcBef>
          <a:spcPct val="20000"/>
        </a:spcBef>
        <a:spcAft>
          <a:spcPct val="0"/>
        </a:spcAft>
        <a:buClr>
          <a:schemeClr val="tx1"/>
        </a:buClr>
        <a:buFont typeface="Symbol" pitchFamily="18" charset="2"/>
        <a:buChar char="·"/>
        <a:defRPr>
          <a:solidFill>
            <a:schemeClr val="tx1"/>
          </a:solidFill>
          <a:latin typeface="+mn-lt"/>
        </a:defRPr>
      </a:lvl3pPr>
      <a:lvl4pPr marL="16192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4pPr>
      <a:lvl5pPr marL="20002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5pPr>
      <a:lvl6pPr marL="24574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6pPr>
      <a:lvl7pPr marL="29146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7pPr>
      <a:lvl8pPr marL="33718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8pPr>
      <a:lvl9pPr marL="3829050" indent="-190500" algn="l" rtl="0" fontAlgn="base">
        <a:spcBef>
          <a:spcPct val="20000"/>
        </a:spcBef>
        <a:spcAft>
          <a:spcPct val="0"/>
        </a:spcAft>
        <a:buClr>
          <a:schemeClr val="tx1"/>
        </a:buClr>
        <a:buFont typeface="Symbol" pitchFamily="18" charset="2"/>
        <a:buChar char="·"/>
        <a:defRPr sz="1600">
          <a:solidFill>
            <a:schemeClr val="tx1"/>
          </a:solidFill>
          <a:latin typeface="+mn-lt"/>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2.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ctrTitle"/>
          </p:nvPr>
        </p:nvSpPr>
        <p:spPr/>
        <p:txBody>
          <a:bodyPr/>
          <a:lstStyle/>
          <a:p>
            <a:r>
              <a:rPr lang="de-DE"/>
              <a:t>Ad hoc and Sensor Networks</a:t>
            </a:r>
            <a:br>
              <a:rPr lang="de-DE"/>
            </a:br>
            <a:r>
              <a:rPr lang="en-US" altLang="ko-KR">
                <a:ea typeface="굴림" charset="-127"/>
              </a:rPr>
              <a:t>Chapter 8: Time Synchronization</a:t>
            </a:r>
            <a:endParaRPr lang="de-DE"/>
          </a:p>
        </p:txBody>
      </p:sp>
      <p:sp>
        <p:nvSpPr>
          <p:cNvPr id="305155" name="Rectangle 3"/>
          <p:cNvSpPr>
            <a:spLocks noGrp="1" noChangeArrowheads="1"/>
          </p:cNvSpPr>
          <p:nvPr>
            <p:ph type="subTitle" idx="1"/>
          </p:nvPr>
        </p:nvSpPr>
        <p:spPr>
          <a:xfrm>
            <a:off x="828675" y="2895600"/>
            <a:ext cx="7292975" cy="2052638"/>
          </a:xfrm>
        </p:spPr>
        <p:txBody>
          <a:bodyPr/>
          <a:lstStyle/>
          <a:p>
            <a:endParaRPr lang="de-DE" sz="2400"/>
          </a:p>
          <a:p>
            <a:r>
              <a:rPr lang="de-DE" sz="2400"/>
              <a:t>Andreas Willig</a:t>
            </a:r>
            <a:endParaRPr lang="de-DE" sz="2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107B08F3-3D52-42D0-8503-EB31020973DB}" type="slidenum">
              <a:rPr lang="en-US" altLang="ko-KR"/>
              <a:pPr/>
              <a:t>2</a:t>
            </a:fld>
            <a:endParaRPr lang="en-US" altLang="ko-KR"/>
          </a:p>
        </p:txBody>
      </p:sp>
      <p:sp>
        <p:nvSpPr>
          <p:cNvPr id="402434" name="Rectangle 2"/>
          <p:cNvSpPr>
            <a:spLocks noGrp="1" noChangeArrowheads="1"/>
          </p:cNvSpPr>
          <p:nvPr>
            <p:ph type="title"/>
          </p:nvPr>
        </p:nvSpPr>
        <p:spPr/>
        <p:txBody>
          <a:bodyPr/>
          <a:lstStyle/>
          <a:p>
            <a:r>
              <a:rPr lang="en-US" altLang="ko-KR">
                <a:ea typeface="굴림" charset="-127"/>
              </a:rPr>
              <a:t>Goals of this chaper</a:t>
            </a:r>
          </a:p>
        </p:txBody>
      </p:sp>
      <p:sp>
        <p:nvSpPr>
          <p:cNvPr id="402435" name="Rectangle 3"/>
          <p:cNvSpPr>
            <a:spLocks noGrp="1" noChangeArrowheads="1"/>
          </p:cNvSpPr>
          <p:nvPr>
            <p:ph type="body" idx="1"/>
          </p:nvPr>
        </p:nvSpPr>
        <p:spPr/>
        <p:txBody>
          <a:bodyPr/>
          <a:lstStyle/>
          <a:p>
            <a:r>
              <a:rPr lang="en-US" altLang="ko-KR">
                <a:ea typeface="굴림" charset="-127"/>
              </a:rPr>
              <a:t>Understand the importance of time synchronization in WSNs</a:t>
            </a:r>
          </a:p>
          <a:p>
            <a:r>
              <a:rPr lang="en-US" altLang="ko-KR">
                <a:ea typeface="굴림" charset="-127"/>
              </a:rPr>
              <a:t>Understand typical strategies for time synchronization and how they are applied in WSNs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1A150D25-6A2B-4434-BFE4-867BDDD83316}" type="slidenum">
              <a:rPr lang="en-US" altLang="ko-KR"/>
              <a:pPr/>
              <a:t>3</a:t>
            </a:fld>
            <a:endParaRPr lang="en-US" altLang="ko-KR"/>
          </a:p>
        </p:txBody>
      </p:sp>
      <p:sp>
        <p:nvSpPr>
          <p:cNvPr id="403458" name="Rectangle 2"/>
          <p:cNvSpPr>
            <a:spLocks noGrp="1" noChangeArrowheads="1"/>
          </p:cNvSpPr>
          <p:nvPr>
            <p:ph type="title"/>
          </p:nvPr>
        </p:nvSpPr>
        <p:spPr/>
        <p:txBody>
          <a:bodyPr/>
          <a:lstStyle/>
          <a:p>
            <a:r>
              <a:rPr lang="en-US" altLang="ko-KR">
                <a:ea typeface="굴림" charset="-127"/>
              </a:rPr>
              <a:t>Overview</a:t>
            </a:r>
          </a:p>
        </p:txBody>
      </p:sp>
      <p:sp>
        <p:nvSpPr>
          <p:cNvPr id="403459" name="Rectangle 3"/>
          <p:cNvSpPr>
            <a:spLocks noGrp="1" noChangeArrowheads="1"/>
          </p:cNvSpPr>
          <p:nvPr>
            <p:ph type="body" idx="1"/>
          </p:nvPr>
        </p:nvSpPr>
        <p:spPr/>
        <p:txBody>
          <a:bodyPr/>
          <a:lstStyle/>
          <a:p>
            <a:r>
              <a:rPr lang="en-US" altLang="ko-KR">
                <a:ea typeface="굴림" charset="-127"/>
              </a:rPr>
              <a:t>The time synchronization problem</a:t>
            </a:r>
          </a:p>
          <a:p>
            <a:r>
              <a:rPr lang="en-US" altLang="ko-KR">
                <a:ea typeface="굴림" charset="-127"/>
              </a:rPr>
              <a:t>Protocols based on sender/receiver synchronization</a:t>
            </a:r>
          </a:p>
          <a:p>
            <a:r>
              <a:rPr lang="en-US" altLang="ko-KR">
                <a:ea typeface="굴림" charset="-127"/>
              </a:rPr>
              <a:t>Protocols based on receiver/receiver synchronization</a:t>
            </a:r>
          </a:p>
          <a:p>
            <a:r>
              <a:rPr lang="en-US" altLang="ko-KR">
                <a:ea typeface="굴림" charset="-127"/>
              </a:rPr>
              <a:t>Summary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56E8E6CE-10D0-4D65-BECB-7E510528FEE3}" type="slidenum">
              <a:rPr lang="en-US" altLang="ko-KR"/>
              <a:pPr/>
              <a:t>4</a:t>
            </a:fld>
            <a:endParaRPr lang="en-US" altLang="ko-KR"/>
          </a:p>
        </p:txBody>
      </p:sp>
      <p:sp>
        <p:nvSpPr>
          <p:cNvPr id="404482" name="Rectangle 2"/>
          <p:cNvSpPr>
            <a:spLocks noGrp="1" noChangeArrowheads="1"/>
          </p:cNvSpPr>
          <p:nvPr>
            <p:ph type="title"/>
          </p:nvPr>
        </p:nvSpPr>
        <p:spPr/>
        <p:txBody>
          <a:bodyPr/>
          <a:lstStyle/>
          <a:p>
            <a:r>
              <a:rPr lang="en-US" altLang="ko-KR">
                <a:ea typeface="굴림" charset="-127"/>
              </a:rPr>
              <a:t>Overview</a:t>
            </a:r>
          </a:p>
        </p:txBody>
      </p:sp>
      <p:sp>
        <p:nvSpPr>
          <p:cNvPr id="404483" name="Rectangle 3"/>
          <p:cNvSpPr>
            <a:spLocks noGrp="1" noChangeArrowheads="1"/>
          </p:cNvSpPr>
          <p:nvPr>
            <p:ph type="body" idx="1"/>
          </p:nvPr>
        </p:nvSpPr>
        <p:spPr/>
        <p:txBody>
          <a:bodyPr/>
          <a:lstStyle/>
          <a:p>
            <a:r>
              <a:rPr lang="en-US" altLang="ko-KR">
                <a:solidFill>
                  <a:srgbClr val="FD0F09"/>
                </a:solidFill>
                <a:ea typeface="굴림" charset="-127"/>
              </a:rPr>
              <a:t>The time synchronization problem</a:t>
            </a:r>
          </a:p>
          <a:p>
            <a:r>
              <a:rPr lang="en-US" altLang="ko-KR">
                <a:ea typeface="굴림" charset="-127"/>
              </a:rPr>
              <a:t>Protocols based on sender/receiver synchronization</a:t>
            </a:r>
          </a:p>
          <a:p>
            <a:r>
              <a:rPr lang="en-US" altLang="ko-KR">
                <a:ea typeface="굴림" charset="-127"/>
              </a:rPr>
              <a:t>Protocols based on receiver/receiver synchronization</a:t>
            </a:r>
          </a:p>
          <a:p>
            <a:r>
              <a:rPr lang="en-US" altLang="ko-KR">
                <a:ea typeface="굴림" charset="-127"/>
              </a:rPr>
              <a:t>Summary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날짜 개체 틀 4"/>
          <p:cNvSpPr>
            <a:spLocks noGrp="1"/>
          </p:cNvSpPr>
          <p:nvPr>
            <p:ph type="dt" sz="half" idx="10"/>
          </p:nvPr>
        </p:nvSpPr>
        <p:spPr/>
        <p:txBody>
          <a:bodyPr/>
          <a:lstStyle/>
          <a:p>
            <a:r>
              <a:rPr lang="en-US" altLang="ko-KR"/>
              <a:t>SS 05</a:t>
            </a:r>
          </a:p>
        </p:txBody>
      </p:sp>
      <p:sp>
        <p:nvSpPr>
          <p:cNvPr id="7" name="바닥글 개체 틀 5"/>
          <p:cNvSpPr>
            <a:spLocks noGrp="1"/>
          </p:cNvSpPr>
          <p:nvPr>
            <p:ph type="ftr" sz="quarter" idx="11"/>
          </p:nvPr>
        </p:nvSpPr>
        <p:spPr/>
        <p:txBody>
          <a:bodyPr/>
          <a:lstStyle/>
          <a:p>
            <a:r>
              <a:rPr lang="en-US" altLang="ko-KR"/>
              <a:t>Ad hoc &amp; sensor networs - Ch 8: Time Synchronization</a:t>
            </a:r>
          </a:p>
        </p:txBody>
      </p:sp>
      <p:sp>
        <p:nvSpPr>
          <p:cNvPr id="8" name="슬라이드 번호 개체 틀 6"/>
          <p:cNvSpPr>
            <a:spLocks noGrp="1"/>
          </p:cNvSpPr>
          <p:nvPr>
            <p:ph type="sldNum" sz="quarter" idx="12"/>
          </p:nvPr>
        </p:nvSpPr>
        <p:spPr/>
        <p:txBody>
          <a:bodyPr/>
          <a:lstStyle/>
          <a:p>
            <a:fld id="{ACCB5437-37D8-4DEF-A02F-46B9270C6801}" type="slidenum">
              <a:rPr lang="en-US" altLang="ko-KR"/>
              <a:pPr/>
              <a:t>5</a:t>
            </a:fld>
            <a:endParaRPr lang="en-US" altLang="ko-KR"/>
          </a:p>
        </p:txBody>
      </p:sp>
      <p:sp>
        <p:nvSpPr>
          <p:cNvPr id="405506" name="Rectangle 2"/>
          <p:cNvSpPr>
            <a:spLocks noGrp="1" noChangeArrowheads="1"/>
          </p:cNvSpPr>
          <p:nvPr>
            <p:ph type="title"/>
          </p:nvPr>
        </p:nvSpPr>
        <p:spPr/>
        <p:txBody>
          <a:bodyPr/>
          <a:lstStyle/>
          <a:p>
            <a:r>
              <a:rPr lang="en-US" altLang="ko-KR">
                <a:ea typeface="굴림" charset="-127"/>
              </a:rPr>
              <a:t>Example</a:t>
            </a:r>
          </a:p>
        </p:txBody>
      </p:sp>
      <p:sp>
        <p:nvSpPr>
          <p:cNvPr id="405507" name="Rectangle 3"/>
          <p:cNvSpPr>
            <a:spLocks noGrp="1" noChangeArrowheads="1"/>
          </p:cNvSpPr>
          <p:nvPr>
            <p:ph type="body" sz="half" idx="1"/>
          </p:nvPr>
        </p:nvSpPr>
        <p:spPr>
          <a:xfrm>
            <a:off x="423863" y="914400"/>
            <a:ext cx="4152900" cy="5191125"/>
          </a:xfrm>
        </p:spPr>
        <p:txBody>
          <a:bodyPr/>
          <a:lstStyle/>
          <a:p>
            <a:pPr>
              <a:lnSpc>
                <a:spcPct val="90000"/>
              </a:lnSpc>
            </a:pPr>
            <a:r>
              <a:rPr lang="en-US" altLang="ko-KR" sz="1800">
                <a:ea typeface="굴림" charset="-127"/>
              </a:rPr>
              <a:t>Goal: estimate angle of arrival of a very distant sound event using an array of acoustic sensors</a:t>
            </a:r>
          </a:p>
          <a:p>
            <a:pPr>
              <a:lnSpc>
                <a:spcPct val="90000"/>
              </a:lnSpc>
            </a:pPr>
            <a:r>
              <a:rPr lang="en-US" altLang="ko-KR" sz="1800">
                <a:ea typeface="굴림" charset="-127"/>
              </a:rPr>
              <a:t>From the figure, </a:t>
            </a:r>
            <a:r>
              <a:rPr lang="en-US" altLang="ko-KR" sz="1800">
                <a:latin typeface="Symbol" pitchFamily="18" charset="2"/>
                <a:ea typeface="굴림" charset="-127"/>
              </a:rPr>
              <a:t>q</a:t>
            </a:r>
            <a:r>
              <a:rPr lang="en-US" altLang="ko-KR" sz="1800">
                <a:ea typeface="굴림" charset="-127"/>
              </a:rPr>
              <a:t> can be estimated when x and d are known:</a:t>
            </a:r>
          </a:p>
          <a:p>
            <a:pPr>
              <a:lnSpc>
                <a:spcPct val="90000"/>
              </a:lnSpc>
            </a:pPr>
            <a:endParaRPr lang="en-US" altLang="ko-KR" sz="1800">
              <a:ea typeface="굴림" charset="-127"/>
            </a:endParaRPr>
          </a:p>
          <a:p>
            <a:pPr lvl="1">
              <a:lnSpc>
                <a:spcPct val="90000"/>
              </a:lnSpc>
            </a:pPr>
            <a:endParaRPr lang="en-US" altLang="ko-KR" sz="1600">
              <a:ea typeface="굴림" charset="-127"/>
            </a:endParaRPr>
          </a:p>
          <a:p>
            <a:pPr>
              <a:lnSpc>
                <a:spcPct val="90000"/>
              </a:lnSpc>
            </a:pPr>
            <a:r>
              <a:rPr lang="en-US" altLang="ko-KR" sz="1800">
                <a:ea typeface="굴림" charset="-127"/>
              </a:rPr>
              <a:t>d is known a priori, x must be estimated from differences in time of arrival</a:t>
            </a:r>
          </a:p>
          <a:p>
            <a:pPr lvl="1">
              <a:lnSpc>
                <a:spcPct val="90000"/>
              </a:lnSpc>
            </a:pPr>
            <a:r>
              <a:rPr lang="en-US" altLang="ko-KR" sz="1600">
                <a:ea typeface="굴림" charset="-127"/>
              </a:rPr>
              <a:t>x = C </a:t>
            </a:r>
            <a:r>
              <a:rPr lang="en-US" altLang="ko-KR" sz="1600">
                <a:latin typeface="Symbol" pitchFamily="18" charset="2"/>
                <a:ea typeface="굴림" charset="-127"/>
              </a:rPr>
              <a:t>D</a:t>
            </a:r>
            <a:r>
              <a:rPr lang="en-US" altLang="ko-KR" sz="1600" baseline="-25000">
                <a:ea typeface="굴림" charset="-127"/>
              </a:rPr>
              <a:t>t</a:t>
            </a:r>
            <a:r>
              <a:rPr lang="en-US" altLang="ko-KR" sz="1600">
                <a:ea typeface="굴림" charset="-127"/>
              </a:rPr>
              <a:t> where C is the speed of sound</a:t>
            </a:r>
          </a:p>
          <a:p>
            <a:pPr lvl="1">
              <a:lnSpc>
                <a:spcPct val="90000"/>
              </a:lnSpc>
            </a:pPr>
            <a:r>
              <a:rPr lang="en-US" altLang="ko-KR" sz="1600">
                <a:ea typeface="굴림" charset="-127"/>
              </a:rPr>
              <a:t>For d=1 m and </a:t>
            </a:r>
            <a:r>
              <a:rPr lang="en-US" altLang="ko-KR" sz="1600">
                <a:latin typeface="Symbol" pitchFamily="18" charset="2"/>
                <a:ea typeface="굴림" charset="-127"/>
              </a:rPr>
              <a:t>D</a:t>
            </a:r>
            <a:r>
              <a:rPr lang="en-US" altLang="ko-KR" sz="1600" baseline="-25000">
                <a:ea typeface="굴림" charset="-127"/>
              </a:rPr>
              <a:t>t</a:t>
            </a:r>
            <a:r>
              <a:rPr lang="en-US" altLang="ko-KR" sz="1600">
                <a:ea typeface="굴림" charset="-127"/>
              </a:rPr>
              <a:t>=0.001 we get </a:t>
            </a:r>
            <a:r>
              <a:rPr lang="en-US" altLang="ko-KR" sz="1600">
                <a:latin typeface="Symbol" pitchFamily="18" charset="2"/>
                <a:ea typeface="굴림" charset="-127"/>
              </a:rPr>
              <a:t>q</a:t>
            </a:r>
            <a:r>
              <a:rPr lang="en-US" altLang="ko-KR" sz="1600">
                <a:ea typeface="굴림" charset="-127"/>
              </a:rPr>
              <a:t> = 0.336 radians</a:t>
            </a:r>
          </a:p>
          <a:p>
            <a:pPr lvl="1">
              <a:lnSpc>
                <a:spcPct val="90000"/>
              </a:lnSpc>
            </a:pPr>
            <a:r>
              <a:rPr lang="en-US" altLang="ko-KR" sz="1600">
                <a:ea typeface="굴림" charset="-127"/>
              </a:rPr>
              <a:t>When </a:t>
            </a:r>
            <a:r>
              <a:rPr lang="en-US" altLang="ko-KR" sz="1600">
                <a:latin typeface="Symbol" pitchFamily="18" charset="2"/>
                <a:ea typeface="굴림" charset="-127"/>
              </a:rPr>
              <a:t>D</a:t>
            </a:r>
            <a:r>
              <a:rPr lang="en-US" altLang="ko-KR" sz="1600" baseline="-25000">
                <a:ea typeface="굴림" charset="-127"/>
              </a:rPr>
              <a:t>t</a:t>
            </a:r>
            <a:r>
              <a:rPr lang="en-US" altLang="ko-KR" sz="1600">
                <a:ea typeface="굴림" charset="-127"/>
              </a:rPr>
              <a:t> is estimated with 500 </a:t>
            </a:r>
            <a:r>
              <a:rPr lang="en-US" altLang="ko-KR" sz="1600">
                <a:latin typeface="Symbol" pitchFamily="18" charset="2"/>
                <a:ea typeface="굴림" charset="-127"/>
              </a:rPr>
              <a:t>m</a:t>
            </a:r>
            <a:r>
              <a:rPr lang="en-US" altLang="ko-KR" sz="1600">
                <a:ea typeface="굴림" charset="-127"/>
              </a:rPr>
              <a:t>s error, the </a:t>
            </a:r>
            <a:r>
              <a:rPr lang="en-US" altLang="ko-KR" sz="1600">
                <a:latin typeface="Symbol" pitchFamily="18" charset="2"/>
                <a:ea typeface="굴림" charset="-127"/>
              </a:rPr>
              <a:t>q</a:t>
            </a:r>
            <a:r>
              <a:rPr lang="en-US" altLang="ko-KR" sz="1600">
                <a:ea typeface="굴림" charset="-127"/>
              </a:rPr>
              <a:t> estimates can vary between 0.166 and 0.518</a:t>
            </a:r>
          </a:p>
          <a:p>
            <a:pPr>
              <a:lnSpc>
                <a:spcPct val="90000"/>
              </a:lnSpc>
            </a:pPr>
            <a:r>
              <a:rPr lang="en-US" altLang="ko-KR" sz="1800">
                <a:ea typeface="굴림" charset="-127"/>
              </a:rPr>
              <a:t>Morale: a seemingly small error in time synch can lead to significantly different angle estimates</a:t>
            </a:r>
          </a:p>
        </p:txBody>
      </p:sp>
      <p:graphicFrame>
        <p:nvGraphicFramePr>
          <p:cNvPr id="405508" name="Object 4"/>
          <p:cNvGraphicFramePr>
            <a:graphicFrameLocks noChangeAspect="1"/>
          </p:cNvGraphicFramePr>
          <p:nvPr>
            <p:ph type="body" sz="half" idx="2"/>
          </p:nvPr>
        </p:nvGraphicFramePr>
        <p:xfrm>
          <a:off x="4224338" y="849313"/>
          <a:ext cx="4919662" cy="5006975"/>
        </p:xfrm>
        <a:graphic>
          <a:graphicData uri="http://schemas.openxmlformats.org/presentationml/2006/ole">
            <mc:AlternateContent xmlns:mc="http://schemas.openxmlformats.org/markup-compatibility/2006">
              <mc:Choice xmlns:v="urn:schemas-microsoft-com:vml" Requires="v">
                <p:oleObj spid="_x0000_s405511" name="Visio" r:id="rId4" imgW="5956920" imgH="3274200" progId="Visio.Drawing.11">
                  <p:embed/>
                </p:oleObj>
              </mc:Choice>
              <mc:Fallback>
                <p:oleObj name="Visio" r:id="rId4" imgW="5956920" imgH="3274200"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4338" y="849313"/>
                        <a:ext cx="4919662" cy="5006975"/>
                      </a:xfrm>
                      <a:prstGeom prst="rect">
                        <a:avLst/>
                      </a:prstGeom>
                    </p:spPr>
                  </p:pic>
                </p:oleObj>
              </mc:Fallback>
            </mc:AlternateContent>
          </a:graphicData>
        </a:graphic>
      </p:graphicFrame>
      <p:pic>
        <p:nvPicPr>
          <p:cNvPr id="405510" name="Picture 6"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957263" y="2392363"/>
            <a:ext cx="1954212"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306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8B7FFAD8-31A8-4F0C-BE79-0FF6A2A6B994}" type="slidenum">
              <a:rPr lang="en-US" altLang="ko-KR"/>
              <a:pPr/>
              <a:t>6</a:t>
            </a:fld>
            <a:endParaRPr lang="en-US" altLang="ko-KR"/>
          </a:p>
        </p:txBody>
      </p:sp>
      <p:sp>
        <p:nvSpPr>
          <p:cNvPr id="406530" name="Rectangle 2"/>
          <p:cNvSpPr>
            <a:spLocks noGrp="1" noChangeArrowheads="1"/>
          </p:cNvSpPr>
          <p:nvPr>
            <p:ph type="title"/>
          </p:nvPr>
        </p:nvSpPr>
        <p:spPr/>
        <p:txBody>
          <a:bodyPr/>
          <a:lstStyle/>
          <a:p>
            <a:r>
              <a:rPr lang="en-US" altLang="ko-KR">
                <a:ea typeface="굴림" charset="-127"/>
              </a:rPr>
              <a:t>The role of time in WSNs</a:t>
            </a:r>
          </a:p>
        </p:txBody>
      </p:sp>
      <p:sp>
        <p:nvSpPr>
          <p:cNvPr id="406531" name="Rectangle 3"/>
          <p:cNvSpPr>
            <a:spLocks noGrp="1" noChangeArrowheads="1"/>
          </p:cNvSpPr>
          <p:nvPr>
            <p:ph type="body" idx="1"/>
          </p:nvPr>
        </p:nvSpPr>
        <p:spPr/>
        <p:txBody>
          <a:bodyPr/>
          <a:lstStyle/>
          <a:p>
            <a:r>
              <a:rPr lang="en-US" altLang="ko-KR" sz="2000">
                <a:ea typeface="굴림" charset="-127"/>
              </a:rPr>
              <a:t>Time synchronization algorithms can be used to better synchronize clocks of sensor nodes</a:t>
            </a:r>
          </a:p>
          <a:p>
            <a:r>
              <a:rPr lang="en-US" altLang="ko-KR" sz="2000">
                <a:ea typeface="굴림" charset="-127"/>
              </a:rPr>
              <a:t>Time synchronization is needed for WSN applications and protocols:</a:t>
            </a:r>
          </a:p>
          <a:p>
            <a:pPr lvl="1"/>
            <a:r>
              <a:rPr lang="en-US" altLang="ko-KR" sz="1800">
                <a:ea typeface="굴림" charset="-127"/>
              </a:rPr>
              <a:t>Applications: AOA estimation, beamforming</a:t>
            </a:r>
          </a:p>
          <a:p>
            <a:pPr lvl="1"/>
            <a:r>
              <a:rPr lang="en-US" altLang="ko-KR" sz="1800">
                <a:ea typeface="굴림" charset="-127"/>
              </a:rPr>
              <a:t>Protocols: TDMA, protocols with coordinated wakeup, ...</a:t>
            </a:r>
          </a:p>
          <a:p>
            <a:pPr lvl="1"/>
            <a:r>
              <a:rPr lang="en-US" altLang="ko-KR" sz="1800">
                <a:ea typeface="굴림" charset="-127"/>
              </a:rPr>
              <a:t>Distributed debugging: timestamping of distributed events is needed to figure out their correct order of appearance</a:t>
            </a:r>
          </a:p>
          <a:p>
            <a:r>
              <a:rPr lang="en-US" altLang="ko-KR" sz="2000">
                <a:ea typeface="굴림" charset="-127"/>
              </a:rPr>
              <a:t>WSN have a direct coupling to the physical world, hence their notion of time should be related to </a:t>
            </a:r>
            <a:r>
              <a:rPr lang="en-US" altLang="ko-KR" sz="2000" b="1" i="1" u="sng">
                <a:ea typeface="굴림" charset="-127"/>
              </a:rPr>
              <a:t>physical time</a:t>
            </a:r>
            <a:r>
              <a:rPr lang="en-US" altLang="ko-KR" sz="2000">
                <a:ea typeface="굴림" charset="-127"/>
              </a:rPr>
              <a:t>:</a:t>
            </a:r>
          </a:p>
          <a:p>
            <a:pPr lvl="1"/>
            <a:r>
              <a:rPr lang="en-US" altLang="ko-KR" sz="1800">
                <a:ea typeface="굴림" charset="-127"/>
              </a:rPr>
              <a:t>physical time = wall clock time, real-time, i.e. one second of a WSN clock should be close to one second of real time</a:t>
            </a:r>
          </a:p>
          <a:p>
            <a:pPr lvl="1"/>
            <a:r>
              <a:rPr lang="en-US" altLang="ko-KR" sz="1800">
                <a:ea typeface="굴림" charset="-127"/>
              </a:rPr>
              <a:t>Commonly agreed time scale for real time is UTC, generated from atomic clocks and modified by insertion of leap seconds to keep in synch with astronomical timescales (one rotation of earth)</a:t>
            </a:r>
          </a:p>
          <a:p>
            <a:pPr lvl="1"/>
            <a:r>
              <a:rPr lang="en-US" altLang="ko-KR" sz="1800">
                <a:ea typeface="굴림" charset="-127"/>
              </a:rPr>
              <a:t>Other concept: logical time (Lamport), where only the relative ordering of events counts but not their relation to real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2302C067-E5D6-4B8F-9AD9-F32DA0F109F3}" type="slidenum">
              <a:rPr lang="en-US" altLang="ko-KR"/>
              <a:pPr/>
              <a:t>7</a:t>
            </a:fld>
            <a:endParaRPr lang="en-US" altLang="ko-KR"/>
          </a:p>
        </p:txBody>
      </p:sp>
      <p:sp>
        <p:nvSpPr>
          <p:cNvPr id="407554" name="Rectangle 2"/>
          <p:cNvSpPr>
            <a:spLocks noGrp="1" noChangeArrowheads="1"/>
          </p:cNvSpPr>
          <p:nvPr>
            <p:ph type="title"/>
          </p:nvPr>
        </p:nvSpPr>
        <p:spPr/>
        <p:txBody>
          <a:bodyPr/>
          <a:lstStyle/>
          <a:p>
            <a:r>
              <a:rPr lang="en-US" altLang="ko-KR">
                <a:ea typeface="굴림" charset="-127"/>
              </a:rPr>
              <a:t>Clocks in WSN nodes</a:t>
            </a:r>
          </a:p>
        </p:txBody>
      </p:sp>
      <p:sp>
        <p:nvSpPr>
          <p:cNvPr id="407555" name="Rectangle 3"/>
          <p:cNvSpPr>
            <a:spLocks noGrp="1" noChangeArrowheads="1"/>
          </p:cNvSpPr>
          <p:nvPr>
            <p:ph type="body" idx="1"/>
          </p:nvPr>
        </p:nvSpPr>
        <p:spPr/>
        <p:txBody>
          <a:bodyPr/>
          <a:lstStyle/>
          <a:p>
            <a:pPr>
              <a:lnSpc>
                <a:spcPct val="90000"/>
              </a:lnSpc>
            </a:pPr>
            <a:r>
              <a:rPr lang="en-US" altLang="ko-KR">
                <a:ea typeface="굴림" charset="-127"/>
              </a:rPr>
              <a:t>Often, a </a:t>
            </a:r>
            <a:r>
              <a:rPr lang="en-US" altLang="ko-KR" b="1" i="1" u="sng">
                <a:ea typeface="굴림" charset="-127"/>
              </a:rPr>
              <a:t>hardware clock</a:t>
            </a:r>
            <a:r>
              <a:rPr lang="en-US" altLang="ko-KR">
                <a:ea typeface="굴림" charset="-127"/>
              </a:rPr>
              <a:t> is present:</a:t>
            </a:r>
          </a:p>
          <a:p>
            <a:pPr lvl="1">
              <a:lnSpc>
                <a:spcPct val="90000"/>
              </a:lnSpc>
            </a:pPr>
            <a:r>
              <a:rPr lang="en-US" altLang="ko-KR">
                <a:ea typeface="굴림" charset="-127"/>
              </a:rPr>
              <a:t>An oscillator generates pulses at a fixed nominal frequency</a:t>
            </a:r>
          </a:p>
          <a:p>
            <a:pPr lvl="1">
              <a:lnSpc>
                <a:spcPct val="90000"/>
              </a:lnSpc>
            </a:pPr>
            <a:r>
              <a:rPr lang="en-US" altLang="ko-KR">
                <a:ea typeface="굴림" charset="-127"/>
              </a:rPr>
              <a:t>A counter register is incremented after a fixed number of pulses</a:t>
            </a:r>
          </a:p>
          <a:p>
            <a:pPr lvl="2">
              <a:lnSpc>
                <a:spcPct val="90000"/>
              </a:lnSpc>
            </a:pPr>
            <a:r>
              <a:rPr lang="en-US" altLang="ko-KR">
                <a:ea typeface="굴림" charset="-127"/>
              </a:rPr>
              <a:t>Only register content is available to software</a:t>
            </a:r>
          </a:p>
          <a:p>
            <a:pPr lvl="2">
              <a:lnSpc>
                <a:spcPct val="90000"/>
              </a:lnSpc>
            </a:pPr>
            <a:r>
              <a:rPr lang="en-US" altLang="ko-KR">
                <a:ea typeface="굴림" charset="-127"/>
              </a:rPr>
              <a:t>Register change rate gives achievable time resolution</a:t>
            </a:r>
          </a:p>
          <a:p>
            <a:pPr lvl="1">
              <a:lnSpc>
                <a:spcPct val="90000"/>
              </a:lnSpc>
            </a:pPr>
            <a:r>
              <a:rPr lang="en-US" altLang="ko-KR">
                <a:ea typeface="굴림" charset="-127"/>
              </a:rPr>
              <a:t>Node i’s register value at real time t is H</a:t>
            </a:r>
            <a:r>
              <a:rPr lang="en-US" altLang="ko-KR" baseline="-25000">
                <a:ea typeface="굴림" charset="-127"/>
              </a:rPr>
              <a:t>i</a:t>
            </a:r>
            <a:r>
              <a:rPr lang="en-US" altLang="ko-KR">
                <a:ea typeface="굴림" charset="-127"/>
              </a:rPr>
              <a:t>(t)</a:t>
            </a:r>
          </a:p>
          <a:p>
            <a:pPr lvl="1">
              <a:lnSpc>
                <a:spcPct val="90000"/>
              </a:lnSpc>
            </a:pPr>
            <a:endParaRPr lang="en-US" altLang="ko-KR">
              <a:ea typeface="굴림" charset="-127"/>
            </a:endParaRPr>
          </a:p>
          <a:p>
            <a:pPr lvl="2">
              <a:lnSpc>
                <a:spcPct val="90000"/>
              </a:lnSpc>
            </a:pPr>
            <a:r>
              <a:rPr lang="en-US" altLang="ko-KR">
                <a:ea typeface="굴림" charset="-127"/>
              </a:rPr>
              <a:t>Convention: small letters (like t, t’) denote real physical times, capital letters denote timestamps or anything else visible to nodes</a:t>
            </a:r>
          </a:p>
          <a:p>
            <a:pPr lvl="1">
              <a:lnSpc>
                <a:spcPct val="90000"/>
              </a:lnSpc>
            </a:pPr>
            <a:endParaRPr lang="en-US" altLang="ko-KR">
              <a:ea typeface="굴림" charset="-127"/>
            </a:endParaRPr>
          </a:p>
          <a:p>
            <a:pPr>
              <a:lnSpc>
                <a:spcPct val="90000"/>
              </a:lnSpc>
            </a:pPr>
            <a:r>
              <a:rPr lang="en-US" altLang="ko-KR">
                <a:ea typeface="굴림" charset="-127"/>
              </a:rPr>
              <a:t>A (node-local) software clock is usually derived as follows:</a:t>
            </a:r>
          </a:p>
          <a:p>
            <a:pPr lvl="1">
              <a:lnSpc>
                <a:spcPct val="90000"/>
              </a:lnSpc>
            </a:pPr>
            <a:r>
              <a:rPr lang="en-US" altLang="ko-KR">
                <a:ea typeface="굴림" charset="-127"/>
              </a:rPr>
              <a:t>L</a:t>
            </a:r>
            <a:r>
              <a:rPr lang="en-US" altLang="ko-KR" baseline="-25000">
                <a:ea typeface="굴림" charset="-127"/>
              </a:rPr>
              <a:t>i</a:t>
            </a:r>
            <a:r>
              <a:rPr lang="en-US" altLang="ko-KR">
                <a:ea typeface="굴림" charset="-127"/>
              </a:rPr>
              <a:t>(t) = </a:t>
            </a:r>
            <a:r>
              <a:rPr lang="en-US" altLang="ko-KR">
                <a:latin typeface="Symbol" pitchFamily="18" charset="2"/>
                <a:ea typeface="굴림" charset="-127"/>
              </a:rPr>
              <a:t>q</a:t>
            </a:r>
            <a:r>
              <a:rPr lang="en-US" altLang="ko-KR" baseline="-25000">
                <a:ea typeface="굴림" charset="-127"/>
              </a:rPr>
              <a:t>i</a:t>
            </a:r>
            <a:r>
              <a:rPr lang="en-US" altLang="ko-KR">
                <a:ea typeface="굴림" charset="-127"/>
              </a:rPr>
              <a:t> H</a:t>
            </a:r>
            <a:r>
              <a:rPr lang="en-US" altLang="ko-KR" baseline="-25000">
                <a:ea typeface="굴림" charset="-127"/>
              </a:rPr>
              <a:t>i</a:t>
            </a:r>
            <a:r>
              <a:rPr lang="en-US" altLang="ko-KR">
                <a:ea typeface="굴림" charset="-127"/>
              </a:rPr>
              <a:t>(t) + </a:t>
            </a:r>
            <a:r>
              <a:rPr lang="en-US" altLang="ko-KR">
                <a:latin typeface="Symbol" pitchFamily="18" charset="2"/>
                <a:ea typeface="굴림" charset="-127"/>
              </a:rPr>
              <a:t>f</a:t>
            </a:r>
            <a:r>
              <a:rPr lang="en-US" altLang="ko-KR" baseline="-25000">
                <a:ea typeface="굴림" charset="-127"/>
              </a:rPr>
              <a:t>i</a:t>
            </a:r>
            <a:r>
              <a:rPr lang="en-US" altLang="ko-KR">
                <a:ea typeface="굴림" charset="-127"/>
              </a:rPr>
              <a:t> (not considering overruns of the counter-register)</a:t>
            </a:r>
          </a:p>
          <a:p>
            <a:pPr lvl="1">
              <a:lnSpc>
                <a:spcPct val="90000"/>
              </a:lnSpc>
            </a:pPr>
            <a:r>
              <a:rPr lang="en-US" altLang="ko-KR">
                <a:ea typeface="굴림" charset="-127"/>
              </a:rPr>
              <a:t> </a:t>
            </a:r>
            <a:r>
              <a:rPr lang="en-US" altLang="ko-KR">
                <a:latin typeface="Symbol" pitchFamily="18" charset="2"/>
                <a:ea typeface="굴림" charset="-127"/>
              </a:rPr>
              <a:t>q</a:t>
            </a:r>
            <a:r>
              <a:rPr lang="en-US" altLang="ko-KR" baseline="-25000">
                <a:ea typeface="굴림" charset="-127"/>
              </a:rPr>
              <a:t>i</a:t>
            </a:r>
            <a:r>
              <a:rPr lang="en-US" altLang="ko-KR">
                <a:ea typeface="굴림" charset="-127"/>
              </a:rPr>
              <a:t> is the (drift) rate, </a:t>
            </a:r>
            <a:r>
              <a:rPr lang="en-US" altLang="ko-KR">
                <a:latin typeface="Symbol" pitchFamily="18" charset="2"/>
                <a:ea typeface="굴림" charset="-127"/>
              </a:rPr>
              <a:t>f</a:t>
            </a:r>
            <a:r>
              <a:rPr lang="en-US" altLang="ko-KR" baseline="-25000">
                <a:ea typeface="굴림" charset="-127"/>
              </a:rPr>
              <a:t>i</a:t>
            </a:r>
            <a:r>
              <a:rPr lang="en-US" altLang="ko-KR">
                <a:ea typeface="굴림" charset="-127"/>
              </a:rPr>
              <a:t> the phase shift</a:t>
            </a:r>
          </a:p>
          <a:p>
            <a:pPr lvl="1">
              <a:lnSpc>
                <a:spcPct val="90000"/>
              </a:lnSpc>
            </a:pPr>
            <a:r>
              <a:rPr lang="en-US" altLang="ko-KR">
                <a:ea typeface="굴림" charset="-127"/>
              </a:rPr>
              <a:t>Time synchronization algorithms modify </a:t>
            </a:r>
            <a:r>
              <a:rPr lang="en-US" altLang="ko-KR">
                <a:latin typeface="Symbol" pitchFamily="18" charset="2"/>
                <a:ea typeface="굴림" charset="-127"/>
              </a:rPr>
              <a:t>q</a:t>
            </a:r>
            <a:r>
              <a:rPr lang="en-US" altLang="ko-KR" baseline="-25000">
                <a:ea typeface="굴림" charset="-127"/>
              </a:rPr>
              <a:t>i</a:t>
            </a:r>
            <a:r>
              <a:rPr lang="en-US" altLang="ko-KR">
                <a:ea typeface="굴림" charset="-127"/>
              </a:rPr>
              <a:t> and </a:t>
            </a:r>
            <a:r>
              <a:rPr lang="en-US" altLang="ko-KR">
                <a:latin typeface="Symbol" pitchFamily="18" charset="2"/>
                <a:ea typeface="굴림" charset="-127"/>
              </a:rPr>
              <a:t>f</a:t>
            </a:r>
            <a:r>
              <a:rPr lang="en-US" altLang="ko-KR" baseline="-25000">
                <a:ea typeface="굴림" charset="-127"/>
              </a:rPr>
              <a:t>i</a:t>
            </a:r>
            <a:r>
              <a:rPr lang="en-US" altLang="ko-KR">
                <a:ea typeface="굴림" charset="-127"/>
              </a:rPr>
              <a:t>, but not the counter register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F1E9647B-7526-438B-8D8D-3D425E2C387B}" type="slidenum">
              <a:rPr lang="en-US" altLang="ko-KR"/>
              <a:pPr/>
              <a:t>8</a:t>
            </a:fld>
            <a:endParaRPr lang="en-US" altLang="ko-KR"/>
          </a:p>
        </p:txBody>
      </p:sp>
      <p:sp>
        <p:nvSpPr>
          <p:cNvPr id="408578" name="Rectangle 2"/>
          <p:cNvSpPr>
            <a:spLocks noGrp="1" noChangeArrowheads="1"/>
          </p:cNvSpPr>
          <p:nvPr>
            <p:ph type="title"/>
          </p:nvPr>
        </p:nvSpPr>
        <p:spPr/>
        <p:txBody>
          <a:bodyPr/>
          <a:lstStyle/>
          <a:p>
            <a:r>
              <a:rPr lang="en-US" altLang="ko-KR">
                <a:ea typeface="굴림" charset="-127"/>
              </a:rPr>
              <a:t>Synchronization accuracy / agreement</a:t>
            </a:r>
          </a:p>
        </p:txBody>
      </p:sp>
      <p:sp>
        <p:nvSpPr>
          <p:cNvPr id="408579" name="Rectangle 3"/>
          <p:cNvSpPr>
            <a:spLocks noGrp="1" noChangeArrowheads="1"/>
          </p:cNvSpPr>
          <p:nvPr>
            <p:ph type="body" idx="1"/>
          </p:nvPr>
        </p:nvSpPr>
        <p:spPr/>
        <p:txBody>
          <a:bodyPr/>
          <a:lstStyle/>
          <a:p>
            <a:r>
              <a:rPr lang="en-US" altLang="ko-KR">
                <a:ea typeface="굴림" charset="-127"/>
              </a:rPr>
              <a:t>External synchronization:</a:t>
            </a:r>
          </a:p>
          <a:p>
            <a:pPr lvl="1"/>
            <a:r>
              <a:rPr lang="en-US" altLang="ko-KR">
                <a:ea typeface="굴림" charset="-127"/>
              </a:rPr>
              <a:t>synchronization with external real time scale like UTC</a:t>
            </a:r>
          </a:p>
          <a:p>
            <a:pPr lvl="1"/>
            <a:r>
              <a:rPr lang="en-US" altLang="ko-KR">
                <a:ea typeface="굴림" charset="-127"/>
              </a:rPr>
              <a:t>Nodes i=1, ..., n are accurate at time t within bound </a:t>
            </a:r>
            <a:r>
              <a:rPr lang="en-US" altLang="ko-KR">
                <a:latin typeface="Symbol" pitchFamily="18" charset="2"/>
                <a:ea typeface="굴림" charset="-127"/>
              </a:rPr>
              <a:t>d</a:t>
            </a:r>
            <a:r>
              <a:rPr lang="en-US" altLang="ko-KR">
                <a:ea typeface="굴림" charset="-127"/>
              </a:rPr>
              <a:t> when </a:t>
            </a:r>
            <a:br>
              <a:rPr lang="en-US" altLang="ko-KR">
                <a:ea typeface="굴림" charset="-127"/>
              </a:rPr>
            </a:br>
            <a:r>
              <a:rPr lang="en-US" altLang="ko-KR">
                <a:ea typeface="굴림" charset="-127"/>
              </a:rPr>
              <a:t>|L</a:t>
            </a:r>
            <a:r>
              <a:rPr lang="en-US" altLang="ko-KR" baseline="-25000">
                <a:ea typeface="굴림" charset="-127"/>
              </a:rPr>
              <a:t>i</a:t>
            </a:r>
            <a:r>
              <a:rPr lang="en-US" altLang="ko-KR">
                <a:ea typeface="굴림" charset="-127"/>
              </a:rPr>
              <a:t>(t) – t|&lt;</a:t>
            </a:r>
            <a:r>
              <a:rPr lang="en-US" altLang="ko-KR">
                <a:latin typeface="Symbol" pitchFamily="18" charset="2"/>
                <a:ea typeface="굴림" charset="-127"/>
              </a:rPr>
              <a:t>d</a:t>
            </a:r>
            <a:r>
              <a:rPr lang="en-US" altLang="ko-KR">
                <a:ea typeface="굴림" charset="-127"/>
              </a:rPr>
              <a:t> for all i</a:t>
            </a:r>
          </a:p>
          <a:p>
            <a:pPr lvl="2"/>
            <a:r>
              <a:rPr lang="en-US" altLang="ko-KR">
                <a:ea typeface="굴림" charset="-127"/>
              </a:rPr>
              <a:t>Hence, at least one node must have access to the external time scale</a:t>
            </a:r>
          </a:p>
          <a:p>
            <a:r>
              <a:rPr lang="en-US" altLang="ko-KR">
                <a:ea typeface="굴림" charset="-127"/>
              </a:rPr>
              <a:t>Internal synchronization</a:t>
            </a:r>
          </a:p>
          <a:p>
            <a:pPr lvl="1"/>
            <a:r>
              <a:rPr lang="en-US" altLang="ko-KR">
                <a:ea typeface="굴림" charset="-127"/>
              </a:rPr>
              <a:t>No external timescale, nodes must agree on common time</a:t>
            </a:r>
          </a:p>
          <a:p>
            <a:pPr lvl="1"/>
            <a:r>
              <a:rPr lang="en-US" altLang="ko-KR">
                <a:ea typeface="굴림" charset="-127"/>
              </a:rPr>
              <a:t>Nodes i=1, ..., n agree on time within bound </a:t>
            </a:r>
            <a:r>
              <a:rPr lang="en-US" altLang="ko-KR">
                <a:latin typeface="Symbol" pitchFamily="18" charset="2"/>
                <a:ea typeface="굴림" charset="-127"/>
              </a:rPr>
              <a:t>d</a:t>
            </a:r>
            <a:r>
              <a:rPr lang="en-US" altLang="ko-KR">
                <a:ea typeface="굴림" charset="-127"/>
              </a:rPr>
              <a:t> when |L</a:t>
            </a:r>
            <a:r>
              <a:rPr lang="en-US" altLang="ko-KR" baseline="-25000">
                <a:ea typeface="굴림" charset="-127"/>
              </a:rPr>
              <a:t>i</a:t>
            </a:r>
            <a:r>
              <a:rPr lang="en-US" altLang="ko-KR">
                <a:ea typeface="굴림" charset="-127"/>
              </a:rPr>
              <a:t>(t) – L</a:t>
            </a:r>
            <a:r>
              <a:rPr lang="en-US" altLang="ko-KR" baseline="-25000">
                <a:ea typeface="굴림" charset="-127"/>
              </a:rPr>
              <a:t>j</a:t>
            </a:r>
            <a:r>
              <a:rPr lang="en-US" altLang="ko-KR">
                <a:ea typeface="굴림" charset="-127"/>
              </a:rPr>
              <a:t>(t)|&lt;</a:t>
            </a:r>
            <a:r>
              <a:rPr lang="en-US" altLang="ko-KR">
                <a:latin typeface="Symbol" pitchFamily="18" charset="2"/>
                <a:ea typeface="굴림" charset="-127"/>
              </a:rPr>
              <a:t>d</a:t>
            </a:r>
            <a:r>
              <a:rPr lang="en-US" altLang="ko-KR">
                <a:ea typeface="굴림" charset="-127"/>
              </a:rPr>
              <a:t> for all i,j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DC6129C8-71FA-4F08-BB34-439ACDE891B0}" type="slidenum">
              <a:rPr lang="en-US" altLang="ko-KR"/>
              <a:pPr/>
              <a:t>9</a:t>
            </a:fld>
            <a:endParaRPr lang="en-US" altLang="ko-KR"/>
          </a:p>
        </p:txBody>
      </p:sp>
      <p:sp>
        <p:nvSpPr>
          <p:cNvPr id="409602" name="Rectangle 2"/>
          <p:cNvSpPr>
            <a:spLocks noGrp="1" noChangeArrowheads="1"/>
          </p:cNvSpPr>
          <p:nvPr>
            <p:ph type="title"/>
          </p:nvPr>
        </p:nvSpPr>
        <p:spPr/>
        <p:txBody>
          <a:bodyPr/>
          <a:lstStyle/>
          <a:p>
            <a:r>
              <a:rPr lang="en-US" altLang="ko-KR">
                <a:ea typeface="굴림" charset="-127"/>
              </a:rPr>
              <a:t>Sources of inaccuracies</a:t>
            </a:r>
          </a:p>
        </p:txBody>
      </p:sp>
      <p:sp>
        <p:nvSpPr>
          <p:cNvPr id="409603" name="Rectangle 3"/>
          <p:cNvSpPr>
            <a:spLocks noGrp="1" noChangeArrowheads="1"/>
          </p:cNvSpPr>
          <p:nvPr>
            <p:ph type="body" idx="1"/>
          </p:nvPr>
        </p:nvSpPr>
        <p:spPr/>
        <p:txBody>
          <a:bodyPr/>
          <a:lstStyle/>
          <a:p>
            <a:r>
              <a:rPr lang="en-US" altLang="ko-KR" sz="2000">
                <a:ea typeface="굴림" charset="-127"/>
              </a:rPr>
              <a:t>Nodes are switched on at random times, phases </a:t>
            </a:r>
            <a:r>
              <a:rPr lang="el-GR" sz="2000">
                <a:cs typeface="Arial" charset="0"/>
              </a:rPr>
              <a:t>θ</a:t>
            </a:r>
            <a:r>
              <a:rPr lang="en-US" altLang="ko-KR" sz="2000" baseline="-25000">
                <a:ea typeface="굴림" charset="-127"/>
              </a:rPr>
              <a:t>i</a:t>
            </a:r>
            <a:r>
              <a:rPr lang="en-US" altLang="ko-KR" sz="2000">
                <a:ea typeface="굴림" charset="-127"/>
              </a:rPr>
              <a:t> hence can be random</a:t>
            </a:r>
          </a:p>
          <a:p>
            <a:r>
              <a:rPr lang="en-US" altLang="ko-KR" sz="2000">
                <a:ea typeface="굴림" charset="-127"/>
              </a:rPr>
              <a:t>Actual oscillators have random deviations from nominal frequency (drift, skew)</a:t>
            </a:r>
          </a:p>
          <a:p>
            <a:pPr lvl="1"/>
            <a:r>
              <a:rPr lang="en-US" altLang="ko-KR" sz="1800">
                <a:ea typeface="굴림" charset="-127"/>
              </a:rPr>
              <a:t>Deviations are specified in ppm (pulses per million), the ppm value counts the additional pulses or lost pulses over the time of one million pulses at nominal rate</a:t>
            </a:r>
          </a:p>
          <a:p>
            <a:pPr lvl="1"/>
            <a:r>
              <a:rPr lang="en-US" altLang="ko-KR" sz="1800">
                <a:ea typeface="굴림" charset="-127"/>
              </a:rPr>
              <a:t>The cheaper the oscillators, the larger the average deviation</a:t>
            </a:r>
          </a:p>
          <a:p>
            <a:pPr lvl="2"/>
            <a:r>
              <a:rPr lang="en-US" altLang="ko-KR" sz="1600">
                <a:ea typeface="굴림" charset="-127"/>
              </a:rPr>
              <a:t>For sensor nodes values between 1 ppm (one second every 11 days) and 100 ppm (one second every 2.8 hours) are assumed, Berkeley motes have an average drift of 40 ppm</a:t>
            </a:r>
          </a:p>
          <a:p>
            <a:r>
              <a:rPr lang="en-US" altLang="ko-KR" sz="2000">
                <a:ea typeface="굴림" charset="-127"/>
              </a:rPr>
              <a:t>Oscillator frequency depends on time (oscillator aging) and environment (temperature, pressure, supply voltage, ...)</a:t>
            </a:r>
          </a:p>
          <a:p>
            <a:pPr lvl="1"/>
            <a:r>
              <a:rPr lang="en-US" altLang="ko-KR" sz="1800">
                <a:ea typeface="굴림" charset="-127"/>
              </a:rPr>
              <a:t>Especially the time-dependent drift rates call for frequent re-synchronization, as one-time synchronization is not sufficient</a:t>
            </a:r>
          </a:p>
          <a:p>
            <a:pPr lvl="1"/>
            <a:r>
              <a:rPr lang="en-US" altLang="ko-KR" sz="1800">
                <a:ea typeface="굴림" charset="-127"/>
              </a:rPr>
              <a:t>However, stability over tens of minutes is often a reasonable assumption</a:t>
            </a:r>
          </a:p>
          <a:p>
            <a:pPr lvl="1"/>
            <a:endParaRPr lang="en-US" altLang="ko-KR" sz="1800">
              <a:ea typeface="굴림" charset="-12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EE68DB2D-12E5-46DE-94F9-8734C124451B}" type="slidenum">
              <a:rPr lang="en-US" altLang="ko-KR"/>
              <a:pPr/>
              <a:t>10</a:t>
            </a:fld>
            <a:endParaRPr lang="en-US" altLang="ko-KR"/>
          </a:p>
        </p:txBody>
      </p:sp>
      <p:sp>
        <p:nvSpPr>
          <p:cNvPr id="410626" name="Rectangle 2"/>
          <p:cNvSpPr>
            <a:spLocks noGrp="1" noChangeArrowheads="1"/>
          </p:cNvSpPr>
          <p:nvPr>
            <p:ph type="title"/>
          </p:nvPr>
        </p:nvSpPr>
        <p:spPr/>
        <p:txBody>
          <a:bodyPr/>
          <a:lstStyle/>
          <a:p>
            <a:r>
              <a:rPr lang="en-US" altLang="ko-KR" sz="2400">
                <a:ea typeface="굴림" charset="-127"/>
              </a:rPr>
              <a:t>General properties of time synchronization algorithms</a:t>
            </a:r>
          </a:p>
        </p:txBody>
      </p:sp>
      <p:sp>
        <p:nvSpPr>
          <p:cNvPr id="410627" name="Rectangle 3"/>
          <p:cNvSpPr>
            <a:spLocks noGrp="1" noChangeArrowheads="1"/>
          </p:cNvSpPr>
          <p:nvPr>
            <p:ph type="body" idx="1"/>
          </p:nvPr>
        </p:nvSpPr>
        <p:spPr/>
        <p:txBody>
          <a:bodyPr/>
          <a:lstStyle/>
          <a:p>
            <a:pPr>
              <a:lnSpc>
                <a:spcPct val="90000"/>
              </a:lnSpc>
            </a:pPr>
            <a:r>
              <a:rPr lang="en-US" altLang="ko-KR" sz="2000">
                <a:ea typeface="굴림" charset="-127"/>
              </a:rPr>
              <a:t>Physical time vs. logical time</a:t>
            </a:r>
          </a:p>
          <a:p>
            <a:pPr>
              <a:lnSpc>
                <a:spcPct val="90000"/>
              </a:lnSpc>
            </a:pPr>
            <a:r>
              <a:rPr lang="en-US" altLang="ko-KR" sz="2000">
                <a:ea typeface="굴림" charset="-127"/>
              </a:rPr>
              <a:t>External vs. internal synchronization</a:t>
            </a:r>
          </a:p>
          <a:p>
            <a:pPr>
              <a:lnSpc>
                <a:spcPct val="90000"/>
              </a:lnSpc>
            </a:pPr>
            <a:r>
              <a:rPr lang="en-US" altLang="ko-KR" sz="2000">
                <a:ea typeface="굴림" charset="-127"/>
              </a:rPr>
              <a:t>Global vs. local algorithms</a:t>
            </a:r>
          </a:p>
          <a:p>
            <a:pPr lvl="1">
              <a:lnSpc>
                <a:spcPct val="90000"/>
              </a:lnSpc>
            </a:pPr>
            <a:r>
              <a:rPr lang="en-US" altLang="ko-KR" sz="1800">
                <a:ea typeface="굴림" charset="-127"/>
              </a:rPr>
              <a:t>Keep all nodes of a WSN synchronized or only a local neighbourhood?</a:t>
            </a:r>
          </a:p>
          <a:p>
            <a:pPr>
              <a:lnSpc>
                <a:spcPct val="90000"/>
              </a:lnSpc>
            </a:pPr>
            <a:r>
              <a:rPr lang="en-US" altLang="ko-KR" sz="2000">
                <a:ea typeface="굴림" charset="-127"/>
              </a:rPr>
              <a:t>Absolute vs. relative time</a:t>
            </a:r>
          </a:p>
          <a:p>
            <a:pPr>
              <a:lnSpc>
                <a:spcPct val="90000"/>
              </a:lnSpc>
            </a:pPr>
            <a:r>
              <a:rPr lang="en-US" altLang="ko-KR" sz="2000">
                <a:ea typeface="굴림" charset="-127"/>
              </a:rPr>
              <a:t>Hardware vs. software-based mechanisms</a:t>
            </a:r>
          </a:p>
          <a:p>
            <a:pPr lvl="1">
              <a:lnSpc>
                <a:spcPct val="90000"/>
              </a:lnSpc>
            </a:pPr>
            <a:r>
              <a:rPr lang="en-US" altLang="ko-KR" sz="1800">
                <a:ea typeface="굴림" charset="-127"/>
              </a:rPr>
              <a:t>A GPS receiver would be a hardware solution, but often too heavyweight/costly/energy-consuming in WSN nodes, and in addition a line-of-sight to at least four satellites is required</a:t>
            </a:r>
          </a:p>
          <a:p>
            <a:pPr>
              <a:lnSpc>
                <a:spcPct val="90000"/>
              </a:lnSpc>
            </a:pPr>
            <a:r>
              <a:rPr lang="en-US" altLang="ko-KR" sz="2000">
                <a:ea typeface="굴림" charset="-127"/>
              </a:rPr>
              <a:t>A-priori vs. a-posteriori synchronization</a:t>
            </a:r>
          </a:p>
          <a:p>
            <a:pPr lvl="1">
              <a:lnSpc>
                <a:spcPct val="90000"/>
              </a:lnSpc>
            </a:pPr>
            <a:r>
              <a:rPr lang="en-US" altLang="ko-KR" sz="1800">
                <a:ea typeface="굴림" charset="-127"/>
              </a:rPr>
              <a:t>Is time synchronization achieved before or after an interesting event?</a:t>
            </a:r>
          </a:p>
          <a:p>
            <a:pPr lvl="2">
              <a:lnSpc>
                <a:spcPct val="90000"/>
              </a:lnSpc>
              <a:buFont typeface="Symbol" pitchFamily="18" charset="2"/>
              <a:buNone/>
            </a:pPr>
            <a:r>
              <a:rPr lang="en-US" altLang="ko-KR" sz="1600">
                <a:ea typeface="굴림" charset="-127"/>
                <a:sym typeface="Wingdings" pitchFamily="2" charset="2"/>
              </a:rPr>
              <a:t> </a:t>
            </a:r>
            <a:r>
              <a:rPr lang="en-US" altLang="ko-KR" sz="1600">
                <a:ea typeface="굴림" charset="-127"/>
              </a:rPr>
              <a:t>Post-facto synchronization</a:t>
            </a:r>
          </a:p>
          <a:p>
            <a:pPr>
              <a:lnSpc>
                <a:spcPct val="90000"/>
              </a:lnSpc>
            </a:pPr>
            <a:r>
              <a:rPr lang="en-US" altLang="ko-KR" sz="2000">
                <a:ea typeface="굴림" charset="-127"/>
              </a:rPr>
              <a:t>Deterministic vs. stochastic precision bounds</a:t>
            </a:r>
          </a:p>
          <a:p>
            <a:pPr>
              <a:lnSpc>
                <a:spcPct val="90000"/>
              </a:lnSpc>
            </a:pPr>
            <a:r>
              <a:rPr lang="en-US" altLang="ko-KR" sz="2000">
                <a:ea typeface="굴림" charset="-127"/>
              </a:rPr>
              <a:t>Local clock update discipline</a:t>
            </a:r>
          </a:p>
          <a:p>
            <a:pPr lvl="1">
              <a:lnSpc>
                <a:spcPct val="90000"/>
              </a:lnSpc>
            </a:pPr>
            <a:r>
              <a:rPr lang="en-US" altLang="ko-KR" sz="1800">
                <a:ea typeface="굴림" charset="-127"/>
              </a:rPr>
              <a:t>Should backward jumps of local clocks be avoided? (Users of </a:t>
            </a:r>
            <a:r>
              <a:rPr lang="en-US" altLang="ko-KR" sz="1800">
                <a:latin typeface="Courier New" pitchFamily="49" charset="0"/>
                <a:ea typeface="굴림" charset="-127"/>
              </a:rPr>
              <a:t>make</a:t>
            </a:r>
            <a:r>
              <a:rPr lang="en-US" altLang="ko-KR" sz="1800">
                <a:ea typeface="굴림" charset="-127"/>
              </a:rPr>
              <a:t> say yes here ....)</a:t>
            </a:r>
          </a:p>
          <a:p>
            <a:pPr lvl="1">
              <a:lnSpc>
                <a:spcPct val="90000"/>
              </a:lnSpc>
            </a:pPr>
            <a:r>
              <a:rPr lang="en-US" altLang="ko-KR" sz="1800">
                <a:ea typeface="굴림" charset="-127"/>
              </a:rPr>
              <a:t>Avoid sudden jumps?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A69644F9-5659-4F48-B859-A02729D89956}" type="slidenum">
              <a:rPr lang="en-US" altLang="ko-KR"/>
              <a:pPr/>
              <a:t>11</a:t>
            </a:fld>
            <a:endParaRPr lang="en-US" altLang="ko-KR"/>
          </a:p>
        </p:txBody>
      </p:sp>
      <p:sp>
        <p:nvSpPr>
          <p:cNvPr id="411650" name="Rectangle 2"/>
          <p:cNvSpPr>
            <a:spLocks noGrp="1" noChangeArrowheads="1"/>
          </p:cNvSpPr>
          <p:nvPr>
            <p:ph type="title"/>
          </p:nvPr>
        </p:nvSpPr>
        <p:spPr/>
        <p:txBody>
          <a:bodyPr/>
          <a:lstStyle/>
          <a:p>
            <a:r>
              <a:rPr lang="en-US" altLang="ko-KR">
                <a:ea typeface="굴림" charset="-127"/>
              </a:rPr>
              <a:t>Performance metrics and fundamental structure</a:t>
            </a:r>
          </a:p>
        </p:txBody>
      </p:sp>
      <p:sp>
        <p:nvSpPr>
          <p:cNvPr id="411651" name="Rectangle 3"/>
          <p:cNvSpPr>
            <a:spLocks noGrp="1" noChangeArrowheads="1"/>
          </p:cNvSpPr>
          <p:nvPr>
            <p:ph type="body" idx="1"/>
          </p:nvPr>
        </p:nvSpPr>
        <p:spPr/>
        <p:txBody>
          <a:bodyPr/>
          <a:lstStyle/>
          <a:p>
            <a:r>
              <a:rPr lang="en-US" altLang="ko-KR" sz="2000">
                <a:ea typeface="굴림" charset="-127"/>
              </a:rPr>
              <a:t>Metrics:</a:t>
            </a:r>
          </a:p>
          <a:p>
            <a:pPr lvl="1"/>
            <a:r>
              <a:rPr lang="en-US" altLang="ko-KR" sz="1800">
                <a:ea typeface="굴림" charset="-127"/>
              </a:rPr>
              <a:t>Precision: maximum synchronization error for deterministic algorithms, error mean / stddev / quantiles for stochastic ones</a:t>
            </a:r>
          </a:p>
          <a:p>
            <a:pPr lvl="1"/>
            <a:r>
              <a:rPr lang="en-US" altLang="ko-KR" sz="1800">
                <a:ea typeface="굴림" charset="-127"/>
              </a:rPr>
              <a:t>Energy costs, e.g. # of exchanged packets, computational costs</a:t>
            </a:r>
          </a:p>
          <a:p>
            <a:pPr lvl="1"/>
            <a:r>
              <a:rPr lang="en-US" altLang="ko-KR" sz="1800">
                <a:ea typeface="굴림" charset="-127"/>
              </a:rPr>
              <a:t>Memory requirements</a:t>
            </a:r>
          </a:p>
          <a:p>
            <a:pPr lvl="1"/>
            <a:r>
              <a:rPr lang="en-US" altLang="ko-KR" sz="1800">
                <a:ea typeface="굴림" charset="-127"/>
              </a:rPr>
              <a:t>Fault tolerance: what happens when nodes die?</a:t>
            </a:r>
          </a:p>
          <a:p>
            <a:r>
              <a:rPr lang="en-US" altLang="ko-KR" sz="2000">
                <a:ea typeface="굴림" charset="-127"/>
              </a:rPr>
              <a:t>Fundamental building blocks of time synchronization algorithms:</a:t>
            </a:r>
          </a:p>
          <a:p>
            <a:pPr lvl="1"/>
            <a:r>
              <a:rPr lang="en-US" altLang="ko-KR" sz="1800">
                <a:ea typeface="굴림" charset="-127"/>
              </a:rPr>
              <a:t>Resynchronization event detection block: when to trigger a time synchronization round? Periodically? After external event?</a:t>
            </a:r>
          </a:p>
          <a:p>
            <a:pPr lvl="1"/>
            <a:r>
              <a:rPr lang="en-US" altLang="ko-KR" sz="1800">
                <a:ea typeface="굴림" charset="-127"/>
              </a:rPr>
              <a:t>Remote clock estimation block: figuring out the other nodes clocks with the help of exchanging packets</a:t>
            </a:r>
          </a:p>
          <a:p>
            <a:pPr lvl="1"/>
            <a:r>
              <a:rPr lang="en-US" altLang="ko-KR" sz="1800">
                <a:ea typeface="굴림" charset="-127"/>
              </a:rPr>
              <a:t>Clock correction block: compute adjustments for own local clock based on estimated clocks of other nodes</a:t>
            </a:r>
          </a:p>
          <a:p>
            <a:pPr lvl="1"/>
            <a:r>
              <a:rPr lang="en-US" altLang="ko-KR" sz="1800">
                <a:ea typeface="굴림" charset="-127"/>
              </a:rPr>
              <a:t>Synchronization mesh setup block: figure out which node synchronizes with which other nodes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F6D4586F-EF5E-4CC0-962D-847AE3AEAAE9}" type="slidenum">
              <a:rPr lang="en-US" altLang="ko-KR"/>
              <a:pPr/>
              <a:t>12</a:t>
            </a:fld>
            <a:endParaRPr lang="en-US" altLang="ko-KR"/>
          </a:p>
        </p:txBody>
      </p:sp>
      <p:sp>
        <p:nvSpPr>
          <p:cNvPr id="412674" name="Rectangle 2"/>
          <p:cNvSpPr>
            <a:spLocks noGrp="1" noChangeArrowheads="1"/>
          </p:cNvSpPr>
          <p:nvPr>
            <p:ph type="title"/>
          </p:nvPr>
        </p:nvSpPr>
        <p:spPr/>
        <p:txBody>
          <a:bodyPr/>
          <a:lstStyle/>
          <a:p>
            <a:r>
              <a:rPr lang="en-US" altLang="ko-KR">
                <a:ea typeface="굴림" charset="-127"/>
              </a:rPr>
              <a:t>Constraints for Time Synchronization in WSNs</a:t>
            </a:r>
          </a:p>
        </p:txBody>
      </p:sp>
      <p:sp>
        <p:nvSpPr>
          <p:cNvPr id="412675" name="Rectangle 3"/>
          <p:cNvSpPr>
            <a:spLocks noGrp="1" noChangeArrowheads="1"/>
          </p:cNvSpPr>
          <p:nvPr>
            <p:ph type="body" idx="1"/>
          </p:nvPr>
        </p:nvSpPr>
        <p:spPr/>
        <p:txBody>
          <a:bodyPr/>
          <a:lstStyle/>
          <a:p>
            <a:r>
              <a:rPr lang="en-US" altLang="ko-KR">
                <a:ea typeface="굴림" charset="-127"/>
              </a:rPr>
              <a:t>An algorithm should scale to large networks of unreliable nodes</a:t>
            </a:r>
          </a:p>
          <a:p>
            <a:r>
              <a:rPr lang="en-US" altLang="ko-KR">
                <a:ea typeface="굴림" charset="-127"/>
              </a:rPr>
              <a:t>Quite diverse precision requirements, from ms to tens of seconds</a:t>
            </a:r>
          </a:p>
          <a:p>
            <a:r>
              <a:rPr lang="en-US" altLang="ko-KR">
                <a:ea typeface="굴림" charset="-127"/>
              </a:rPr>
              <a:t>Use of extra hardware (like GPS receivers) is mostly not an option</a:t>
            </a:r>
          </a:p>
          <a:p>
            <a:r>
              <a:rPr lang="en-US" altLang="ko-KR">
                <a:ea typeface="굴림" charset="-127"/>
              </a:rPr>
              <a:t>low mobility</a:t>
            </a:r>
          </a:p>
          <a:p>
            <a:r>
              <a:rPr lang="en-US" altLang="ko-KR">
                <a:ea typeface="굴림" charset="-127"/>
              </a:rPr>
              <a:t>Often there are no fixed upper bounds on packet delivery times (due to MAC delays, buffering, ...)</a:t>
            </a:r>
          </a:p>
          <a:p>
            <a:r>
              <a:rPr lang="en-US" altLang="ko-KR">
                <a:ea typeface="굴림" charset="-127"/>
              </a:rPr>
              <a:t>Negligible propagation delay between neighboring nodes</a:t>
            </a:r>
          </a:p>
          <a:p>
            <a:r>
              <a:rPr lang="en-US" altLang="ko-KR">
                <a:ea typeface="굴림" charset="-127"/>
              </a:rPr>
              <a:t>Manual node configuration is not an option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BF4362D5-CC4E-4D4B-B7C7-FAA21B57531A}" type="slidenum">
              <a:rPr lang="en-US" altLang="ko-KR"/>
              <a:pPr/>
              <a:t>13</a:t>
            </a:fld>
            <a:endParaRPr lang="en-US" altLang="ko-KR"/>
          </a:p>
        </p:txBody>
      </p:sp>
      <p:sp>
        <p:nvSpPr>
          <p:cNvPr id="413698" name="Rectangle 2"/>
          <p:cNvSpPr>
            <a:spLocks noGrp="1" noChangeArrowheads="1"/>
          </p:cNvSpPr>
          <p:nvPr>
            <p:ph type="title"/>
          </p:nvPr>
        </p:nvSpPr>
        <p:spPr/>
        <p:txBody>
          <a:bodyPr/>
          <a:lstStyle/>
          <a:p>
            <a:r>
              <a:rPr lang="en-US" altLang="ko-KR">
                <a:ea typeface="굴림" charset="-127"/>
              </a:rPr>
              <a:t>Post-facto synchronization</a:t>
            </a:r>
          </a:p>
        </p:txBody>
      </p:sp>
      <p:sp>
        <p:nvSpPr>
          <p:cNvPr id="413699" name="Rectangle 3"/>
          <p:cNvSpPr>
            <a:spLocks noGrp="1" noChangeArrowheads="1"/>
          </p:cNvSpPr>
          <p:nvPr>
            <p:ph type="body" idx="1"/>
          </p:nvPr>
        </p:nvSpPr>
        <p:spPr/>
        <p:txBody>
          <a:bodyPr/>
          <a:lstStyle/>
          <a:p>
            <a:r>
              <a:rPr lang="en-US" altLang="ko-KR">
                <a:ea typeface="굴림" charset="-127"/>
              </a:rPr>
              <a:t>Basic idea:</a:t>
            </a:r>
          </a:p>
          <a:p>
            <a:pPr lvl="1"/>
            <a:r>
              <a:rPr lang="en-US" altLang="ko-KR">
                <a:ea typeface="굴림" charset="-127"/>
              </a:rPr>
              <a:t>Keeping nodes synchronized all the time incurs substantial energy costs due to need for frequent resynchronization</a:t>
            </a:r>
          </a:p>
          <a:p>
            <a:pPr lvl="2"/>
            <a:r>
              <a:rPr lang="en-US" altLang="ko-KR">
                <a:ea typeface="굴림" charset="-127"/>
              </a:rPr>
              <a:t>Especially true for networks which become active only rarely</a:t>
            </a:r>
          </a:p>
          <a:p>
            <a:pPr lvl="1"/>
            <a:r>
              <a:rPr lang="en-US" altLang="ko-KR">
                <a:ea typeface="굴림" charset="-127"/>
              </a:rPr>
              <a:t>When a node observes an external event at time t, it stores its local timestamp L</a:t>
            </a:r>
            <a:r>
              <a:rPr lang="en-US" altLang="ko-KR" baseline="-25000">
                <a:ea typeface="굴림" charset="-127"/>
              </a:rPr>
              <a:t>i</a:t>
            </a:r>
            <a:r>
              <a:rPr lang="en-US" altLang="ko-KR">
                <a:ea typeface="굴림" charset="-127"/>
              </a:rPr>
              <a:t>(t), achieves synchronization with neighbor node / sink node and converts L</a:t>
            </a:r>
            <a:r>
              <a:rPr lang="en-US" altLang="ko-KR" baseline="-25000">
                <a:ea typeface="굴림" charset="-127"/>
              </a:rPr>
              <a:t>i</a:t>
            </a:r>
            <a:r>
              <a:rPr lang="en-US" altLang="ko-KR">
                <a:ea typeface="굴림" charset="-127"/>
              </a:rPr>
              <a:t>(t) accordingly</a:t>
            </a:r>
          </a:p>
          <a:p>
            <a:r>
              <a:rPr lang="en-US" altLang="ko-KR">
                <a:ea typeface="굴림" charset="-127"/>
              </a:rPr>
              <a:t>Can be implemented in different ways, to be discussed later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C719A3E8-B11D-40C4-A697-B0592C82C300}" type="slidenum">
              <a:rPr lang="en-US" altLang="ko-KR"/>
              <a:pPr/>
              <a:t>14</a:t>
            </a:fld>
            <a:endParaRPr lang="en-US" altLang="ko-KR"/>
          </a:p>
        </p:txBody>
      </p:sp>
      <p:sp>
        <p:nvSpPr>
          <p:cNvPr id="414722" name="Rectangle 2"/>
          <p:cNvSpPr>
            <a:spLocks noGrp="1" noChangeArrowheads="1"/>
          </p:cNvSpPr>
          <p:nvPr>
            <p:ph type="title"/>
          </p:nvPr>
        </p:nvSpPr>
        <p:spPr/>
        <p:txBody>
          <a:bodyPr/>
          <a:lstStyle/>
          <a:p>
            <a:r>
              <a:rPr lang="en-US" altLang="ko-KR">
                <a:ea typeface="굴림" charset="-127"/>
              </a:rPr>
              <a:t>Overview</a:t>
            </a:r>
          </a:p>
        </p:txBody>
      </p:sp>
      <p:sp>
        <p:nvSpPr>
          <p:cNvPr id="414723" name="Rectangle 3"/>
          <p:cNvSpPr>
            <a:spLocks noGrp="1" noChangeArrowheads="1"/>
          </p:cNvSpPr>
          <p:nvPr>
            <p:ph type="body" idx="1"/>
          </p:nvPr>
        </p:nvSpPr>
        <p:spPr/>
        <p:txBody>
          <a:bodyPr/>
          <a:lstStyle/>
          <a:p>
            <a:r>
              <a:rPr lang="en-US" altLang="ko-KR">
                <a:ea typeface="굴림" charset="-127"/>
              </a:rPr>
              <a:t>The time synchronization problem</a:t>
            </a:r>
          </a:p>
          <a:p>
            <a:r>
              <a:rPr lang="en-US" altLang="ko-KR">
                <a:solidFill>
                  <a:srgbClr val="FD0F09"/>
                </a:solidFill>
                <a:ea typeface="굴림" charset="-127"/>
              </a:rPr>
              <a:t>Protocols based on sender/receiver synchronization</a:t>
            </a:r>
          </a:p>
          <a:p>
            <a:r>
              <a:rPr lang="en-US" altLang="ko-KR">
                <a:ea typeface="굴림" charset="-127"/>
              </a:rPr>
              <a:t>Protocols based on receiver/receiver synchronization</a:t>
            </a:r>
          </a:p>
          <a:p>
            <a:r>
              <a:rPr lang="en-US" altLang="ko-KR">
                <a:ea typeface="굴림" charset="-127"/>
              </a:rPr>
              <a:t>Summary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4B095948-E221-4054-BC18-216F9E53C496}" type="slidenum">
              <a:rPr lang="en-US" altLang="ko-KR"/>
              <a:pPr/>
              <a:t>15</a:t>
            </a:fld>
            <a:endParaRPr lang="en-US" altLang="ko-KR"/>
          </a:p>
        </p:txBody>
      </p:sp>
      <p:sp>
        <p:nvSpPr>
          <p:cNvPr id="415746" name="Rectangle 2"/>
          <p:cNvSpPr>
            <a:spLocks noGrp="1" noChangeArrowheads="1"/>
          </p:cNvSpPr>
          <p:nvPr>
            <p:ph type="title"/>
          </p:nvPr>
        </p:nvSpPr>
        <p:spPr/>
        <p:txBody>
          <a:bodyPr/>
          <a:lstStyle/>
          <a:p>
            <a:r>
              <a:rPr lang="en-US" altLang="ko-KR">
                <a:ea typeface="굴림" charset="-127"/>
              </a:rPr>
              <a:t>Protocols based on sender/receiver synchronization</a:t>
            </a:r>
          </a:p>
        </p:txBody>
      </p:sp>
      <p:sp>
        <p:nvSpPr>
          <p:cNvPr id="415747" name="Rectangle 3"/>
          <p:cNvSpPr>
            <a:spLocks noGrp="1" noChangeArrowheads="1"/>
          </p:cNvSpPr>
          <p:nvPr>
            <p:ph type="body" idx="1"/>
          </p:nvPr>
        </p:nvSpPr>
        <p:spPr/>
        <p:txBody>
          <a:bodyPr/>
          <a:lstStyle/>
          <a:p>
            <a:r>
              <a:rPr lang="en-US" altLang="ko-KR">
                <a:ea typeface="굴림" charset="-127"/>
              </a:rPr>
              <a:t>In this kind of protocols, a receiver synchronizes to the clock of a sender</a:t>
            </a:r>
          </a:p>
          <a:p>
            <a:r>
              <a:rPr lang="en-US" altLang="ko-KR">
                <a:ea typeface="굴림" charset="-127"/>
              </a:rPr>
              <a:t>We have to consider two steps:</a:t>
            </a:r>
          </a:p>
          <a:p>
            <a:pPr lvl="1"/>
            <a:r>
              <a:rPr lang="en-US" altLang="ko-KR">
                <a:ea typeface="굴림" charset="-127"/>
              </a:rPr>
              <a:t>Pairwise synchronization: how does a single receiver synchronize to a single sender?</a:t>
            </a:r>
          </a:p>
          <a:p>
            <a:pPr lvl="1"/>
            <a:r>
              <a:rPr lang="en-US" altLang="ko-KR">
                <a:ea typeface="굴림" charset="-127"/>
              </a:rPr>
              <a:t>Networkwide synchronization: how to figure out who synchronizes with whom to keep the whole network / parts of it synchronized?</a:t>
            </a:r>
          </a:p>
          <a:p>
            <a:r>
              <a:rPr lang="en-US" altLang="ko-KR">
                <a:ea typeface="굴림" charset="-127"/>
              </a:rPr>
              <a:t>The classical NTP protocol [Mills, RFC 1305] belongs to this class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82FF90A8-97DC-4F0D-8198-420E4D5AED2E}" type="slidenum">
              <a:rPr lang="en-US" altLang="ko-KR"/>
              <a:pPr/>
              <a:t>16</a:t>
            </a:fld>
            <a:endParaRPr lang="en-US" altLang="ko-KR"/>
          </a:p>
        </p:txBody>
      </p:sp>
      <p:sp>
        <p:nvSpPr>
          <p:cNvPr id="416770" name="Rectangle 2"/>
          <p:cNvSpPr>
            <a:spLocks noGrp="1" noChangeArrowheads="1"/>
          </p:cNvSpPr>
          <p:nvPr>
            <p:ph type="title"/>
          </p:nvPr>
        </p:nvSpPr>
        <p:spPr/>
        <p:txBody>
          <a:bodyPr/>
          <a:lstStyle/>
          <a:p>
            <a:r>
              <a:rPr lang="en-US" altLang="ko-KR">
                <a:ea typeface="굴림" charset="-127"/>
              </a:rPr>
              <a:t>LTS – Lightweight Time Synchronization</a:t>
            </a:r>
          </a:p>
        </p:txBody>
      </p:sp>
      <p:sp>
        <p:nvSpPr>
          <p:cNvPr id="416771" name="Rectangle 3"/>
          <p:cNvSpPr>
            <a:spLocks noGrp="1" noChangeArrowheads="1"/>
          </p:cNvSpPr>
          <p:nvPr>
            <p:ph type="body" idx="1"/>
          </p:nvPr>
        </p:nvSpPr>
        <p:spPr/>
        <p:txBody>
          <a:bodyPr/>
          <a:lstStyle/>
          <a:p>
            <a:r>
              <a:rPr lang="en-US" altLang="ko-KR">
                <a:ea typeface="굴림" charset="-127"/>
              </a:rPr>
              <a:t>Overall goal: synchronize the clocks of all sensor nodes / of a subset of nodes to one reference clock (e.g. equipped with GPS receivers)</a:t>
            </a:r>
          </a:p>
          <a:p>
            <a:r>
              <a:rPr lang="en-US" altLang="ko-KR">
                <a:ea typeface="굴림" charset="-127"/>
              </a:rPr>
              <a:t>It allows to synchronize the whole network, parts of it and it also supports post-facto synchronization</a:t>
            </a:r>
          </a:p>
          <a:p>
            <a:r>
              <a:rPr lang="en-US" altLang="ko-KR">
                <a:ea typeface="굴림" charset="-127"/>
              </a:rPr>
              <a:t>It considers only phase shifts and does not try to correct different drift rates</a:t>
            </a:r>
          </a:p>
          <a:p>
            <a:r>
              <a:rPr lang="en-US" altLang="ko-KR">
                <a:ea typeface="굴림" charset="-127"/>
              </a:rPr>
              <a:t>Two components:</a:t>
            </a:r>
          </a:p>
          <a:p>
            <a:pPr lvl="1"/>
            <a:r>
              <a:rPr lang="en-US" altLang="ko-KR">
                <a:ea typeface="굴림" charset="-127"/>
              </a:rPr>
              <a:t>pairwise synchronization: based on sender/receiver technique</a:t>
            </a:r>
          </a:p>
          <a:p>
            <a:pPr lvl="1"/>
            <a:r>
              <a:rPr lang="en-US" altLang="ko-KR">
                <a:ea typeface="굴림" charset="-127"/>
              </a:rPr>
              <a:t>networkwide synchronization: minimum spanning tree construction with reference node as root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468A3A6D-0BFB-49A9-A4C4-3275D80DDFD7}" type="slidenum">
              <a:rPr lang="en-US" altLang="ko-KR"/>
              <a:pPr/>
              <a:t>17</a:t>
            </a:fld>
            <a:endParaRPr lang="en-US" altLang="ko-KR"/>
          </a:p>
        </p:txBody>
      </p:sp>
      <p:sp>
        <p:nvSpPr>
          <p:cNvPr id="417794" name="Rectangle 2"/>
          <p:cNvSpPr>
            <a:spLocks noGrp="1" noChangeArrowheads="1"/>
          </p:cNvSpPr>
          <p:nvPr>
            <p:ph type="title"/>
          </p:nvPr>
        </p:nvSpPr>
        <p:spPr/>
        <p:txBody>
          <a:bodyPr/>
          <a:lstStyle/>
          <a:p>
            <a:r>
              <a:rPr lang="en-US" altLang="ko-KR">
                <a:ea typeface="굴림" charset="-127"/>
              </a:rPr>
              <a:t>LTS – Pairwise Synchronization</a:t>
            </a:r>
          </a:p>
        </p:txBody>
      </p:sp>
      <p:graphicFrame>
        <p:nvGraphicFramePr>
          <p:cNvPr id="417795" name="Object 3"/>
          <p:cNvGraphicFramePr>
            <a:graphicFrameLocks noChangeAspect="1"/>
          </p:cNvGraphicFramePr>
          <p:nvPr>
            <p:ph type="body" idx="1"/>
          </p:nvPr>
        </p:nvGraphicFramePr>
        <p:xfrm>
          <a:off x="1828800" y="804863"/>
          <a:ext cx="5229225" cy="5422900"/>
        </p:xfrm>
        <a:graphic>
          <a:graphicData uri="http://schemas.openxmlformats.org/presentationml/2006/ole">
            <mc:AlternateContent xmlns:mc="http://schemas.openxmlformats.org/markup-compatibility/2006">
              <mc:Choice xmlns:v="urn:schemas-microsoft-com:vml" Requires="v">
                <p:oleObj spid="_x0000_s417796" name="Visio" r:id="rId3" imgW="7159320" imgH="8560800" progId="Visio.Drawing.11">
                  <p:embed/>
                </p:oleObj>
              </mc:Choice>
              <mc:Fallback>
                <p:oleObj name="Visio" r:id="rId3" imgW="7159320" imgH="8560800"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804863"/>
                        <a:ext cx="5229225" cy="5422900"/>
                      </a:xfrm>
                      <a:prstGeom prst="rect">
                        <a:avLst/>
                      </a:prstGeom>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BBBAE42F-C00F-436F-B19C-CEFD9A5DB860}" type="slidenum">
              <a:rPr lang="en-US" altLang="ko-KR"/>
              <a:pPr/>
              <a:t>18</a:t>
            </a:fld>
            <a:endParaRPr lang="en-US" altLang="ko-KR"/>
          </a:p>
        </p:txBody>
      </p:sp>
      <p:sp>
        <p:nvSpPr>
          <p:cNvPr id="418818" name="Rectangle 2"/>
          <p:cNvSpPr>
            <a:spLocks noGrp="1" noChangeArrowheads="1"/>
          </p:cNvSpPr>
          <p:nvPr>
            <p:ph type="title"/>
          </p:nvPr>
        </p:nvSpPr>
        <p:spPr/>
        <p:txBody>
          <a:bodyPr/>
          <a:lstStyle/>
          <a:p>
            <a:r>
              <a:rPr lang="en-US" altLang="ko-KR">
                <a:ea typeface="굴림" charset="-127"/>
              </a:rPr>
              <a:t>LTS – Pairwise Synchronization</a:t>
            </a:r>
          </a:p>
        </p:txBody>
      </p:sp>
      <p:sp>
        <p:nvSpPr>
          <p:cNvPr id="418819" name="Rectangle 3"/>
          <p:cNvSpPr>
            <a:spLocks noGrp="1" noChangeArrowheads="1"/>
          </p:cNvSpPr>
          <p:nvPr>
            <p:ph type="body" idx="1"/>
          </p:nvPr>
        </p:nvSpPr>
        <p:spPr/>
        <p:txBody>
          <a:bodyPr/>
          <a:lstStyle/>
          <a:p>
            <a:pPr>
              <a:lnSpc>
                <a:spcPct val="90000"/>
              </a:lnSpc>
            </a:pPr>
            <a:r>
              <a:rPr lang="en-US" altLang="ko-KR">
                <a:ea typeface="굴림" charset="-127"/>
              </a:rPr>
              <a:t>Node i wants to synchronize its clock to node j’s clock</a:t>
            </a:r>
          </a:p>
          <a:p>
            <a:pPr>
              <a:lnSpc>
                <a:spcPct val="90000"/>
              </a:lnSpc>
            </a:pPr>
            <a:r>
              <a:rPr lang="en-US" altLang="ko-KR">
                <a:ea typeface="굴림" charset="-127"/>
              </a:rPr>
              <a:t>Timeline:</a:t>
            </a:r>
          </a:p>
          <a:p>
            <a:pPr lvl="1">
              <a:lnSpc>
                <a:spcPct val="90000"/>
              </a:lnSpc>
            </a:pPr>
            <a:r>
              <a:rPr lang="en-US" altLang="ko-KR">
                <a:ea typeface="굴림" charset="-127"/>
              </a:rPr>
              <a:t>Node i triggers resynchronization at time t</a:t>
            </a:r>
            <a:r>
              <a:rPr lang="en-US" altLang="ko-KR" baseline="-25000">
                <a:ea typeface="굴림" charset="-127"/>
              </a:rPr>
              <a:t>0</a:t>
            </a:r>
            <a:r>
              <a:rPr lang="en-US" altLang="ko-KR">
                <a:ea typeface="굴림" charset="-127"/>
              </a:rPr>
              <a:t>, formats packet, timestamps it at t</a:t>
            </a:r>
            <a:r>
              <a:rPr lang="en-US" altLang="ko-KR" baseline="-25000">
                <a:ea typeface="굴림" charset="-127"/>
              </a:rPr>
              <a:t>1</a:t>
            </a:r>
            <a:r>
              <a:rPr lang="en-US" altLang="ko-KR">
                <a:ea typeface="굴림" charset="-127"/>
              </a:rPr>
              <a:t> with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 and hands it over to transmission (with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 as payload)</a:t>
            </a:r>
          </a:p>
          <a:p>
            <a:pPr lvl="1">
              <a:lnSpc>
                <a:spcPct val="90000"/>
              </a:lnSpc>
            </a:pPr>
            <a:r>
              <a:rPr lang="en-US" altLang="ko-KR">
                <a:ea typeface="굴림" charset="-127"/>
              </a:rPr>
              <a:t>At t</a:t>
            </a:r>
            <a:r>
              <a:rPr lang="en-US" altLang="ko-KR" baseline="-25000">
                <a:ea typeface="굴림" charset="-127"/>
              </a:rPr>
              <a:t>2</a:t>
            </a:r>
            <a:r>
              <a:rPr lang="en-US" altLang="ko-KR">
                <a:ea typeface="굴림" charset="-127"/>
              </a:rPr>
              <a:t> the first bit appears on the channel, at t</a:t>
            </a:r>
            <a:r>
              <a:rPr lang="en-US" altLang="ko-KR" baseline="-25000">
                <a:ea typeface="굴림" charset="-127"/>
              </a:rPr>
              <a:t>3</a:t>
            </a:r>
            <a:r>
              <a:rPr lang="en-US" altLang="ko-KR">
                <a:ea typeface="굴림" charset="-127"/>
              </a:rPr>
              <a:t> the receiver receives last bit, packet reception is signaled at t</a:t>
            </a:r>
            <a:r>
              <a:rPr lang="en-US" altLang="ko-KR" baseline="-25000">
                <a:ea typeface="굴림" charset="-127"/>
              </a:rPr>
              <a:t>4</a:t>
            </a:r>
            <a:r>
              <a:rPr lang="en-US" altLang="ko-KR">
                <a:ea typeface="굴림" charset="-127"/>
              </a:rPr>
              <a:t>, and at t</a:t>
            </a:r>
            <a:r>
              <a:rPr lang="en-US" altLang="ko-KR" baseline="-25000">
                <a:ea typeface="굴림" charset="-127"/>
              </a:rPr>
              <a:t>5</a:t>
            </a:r>
            <a:r>
              <a:rPr lang="en-US" altLang="ko-KR">
                <a:ea typeface="굴림" charset="-127"/>
              </a:rPr>
              <a:t> node j timestamps it with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a:t>
            </a:r>
          </a:p>
          <a:p>
            <a:pPr lvl="1">
              <a:lnSpc>
                <a:spcPct val="90000"/>
              </a:lnSpc>
            </a:pPr>
            <a:r>
              <a:rPr lang="en-US" altLang="ko-KR">
                <a:ea typeface="굴림" charset="-127"/>
              </a:rPr>
              <a:t>Node j formats answer packet, timestamps it at time t</a:t>
            </a:r>
            <a:r>
              <a:rPr lang="en-US" altLang="ko-KR" baseline="-25000">
                <a:ea typeface="굴림" charset="-127"/>
              </a:rPr>
              <a:t>6</a:t>
            </a:r>
            <a:r>
              <a:rPr lang="en-US" altLang="ko-KR">
                <a:ea typeface="굴림" charset="-127"/>
              </a:rPr>
              <a:t> with L</a:t>
            </a:r>
            <a:r>
              <a:rPr lang="en-US" altLang="ko-KR" baseline="-25000">
                <a:ea typeface="굴림" charset="-127"/>
              </a:rPr>
              <a:t>j</a:t>
            </a:r>
            <a:r>
              <a:rPr lang="en-US" altLang="ko-KR">
                <a:ea typeface="굴림" charset="-127"/>
              </a:rPr>
              <a:t>(t</a:t>
            </a:r>
            <a:r>
              <a:rPr lang="en-US" altLang="ko-KR" baseline="-25000">
                <a:ea typeface="굴림" charset="-127"/>
              </a:rPr>
              <a:t>6</a:t>
            </a:r>
            <a:r>
              <a:rPr lang="en-US" altLang="ko-KR">
                <a:ea typeface="굴림" charset="-127"/>
              </a:rPr>
              <a:t>) and hands it over for transmission – as payload the timestamps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 and L</a:t>
            </a:r>
            <a:r>
              <a:rPr lang="en-US" altLang="ko-KR" baseline="-25000">
                <a:ea typeface="굴림" charset="-127"/>
              </a:rPr>
              <a:t>j</a:t>
            </a:r>
            <a:r>
              <a:rPr lang="en-US" altLang="ko-KR">
                <a:ea typeface="굴림" charset="-127"/>
              </a:rPr>
              <a:t>(t</a:t>
            </a:r>
            <a:r>
              <a:rPr lang="en-US" altLang="ko-KR" baseline="-25000">
                <a:ea typeface="굴림" charset="-127"/>
              </a:rPr>
              <a:t>6</a:t>
            </a:r>
            <a:r>
              <a:rPr lang="en-US" altLang="ko-KR">
                <a:ea typeface="굴림" charset="-127"/>
              </a:rPr>
              <a:t>) are included</a:t>
            </a:r>
          </a:p>
          <a:p>
            <a:pPr lvl="1">
              <a:lnSpc>
                <a:spcPct val="90000"/>
              </a:lnSpc>
            </a:pPr>
            <a:r>
              <a:rPr lang="en-US" altLang="ko-KR">
                <a:ea typeface="굴림" charset="-127"/>
              </a:rPr>
              <a:t>The arrival of the answer packet is signaled at time t</a:t>
            </a:r>
            <a:r>
              <a:rPr lang="en-US" altLang="ko-KR" baseline="-25000">
                <a:ea typeface="굴림" charset="-127"/>
              </a:rPr>
              <a:t>7</a:t>
            </a:r>
            <a:r>
              <a:rPr lang="en-US" altLang="ko-KR">
                <a:ea typeface="굴림" charset="-127"/>
              </a:rPr>
              <a:t> to node i, and i timestamps it afterwards with L</a:t>
            </a:r>
            <a:r>
              <a:rPr lang="en-US" altLang="ko-KR" baseline="-25000">
                <a:ea typeface="굴림" charset="-127"/>
              </a:rPr>
              <a:t>i</a:t>
            </a:r>
            <a:r>
              <a:rPr lang="en-US" altLang="ko-KR">
                <a:ea typeface="굴림" charset="-127"/>
              </a:rPr>
              <a:t>(t</a:t>
            </a:r>
            <a:r>
              <a:rPr lang="en-US" altLang="ko-KR" baseline="-25000">
                <a:ea typeface="굴림" charset="-127"/>
              </a:rPr>
              <a:t>8</a:t>
            </a:r>
            <a:r>
              <a:rPr lang="en-US" altLang="ko-KR">
                <a:ea typeface="굴림" charset="-127"/>
              </a:rPr>
              <a:t>)</a:t>
            </a:r>
          </a:p>
          <a:p>
            <a:pPr>
              <a:lnSpc>
                <a:spcPct val="90000"/>
              </a:lnSpc>
            </a:pPr>
            <a:r>
              <a:rPr lang="en-US" altLang="ko-KR">
                <a:ea typeface="굴림" charset="-127"/>
              </a:rPr>
              <a:t>After time t</a:t>
            </a:r>
            <a:r>
              <a:rPr lang="en-US" altLang="ko-KR" baseline="-25000">
                <a:ea typeface="굴림" charset="-127"/>
              </a:rPr>
              <a:t>8</a:t>
            </a:r>
            <a:r>
              <a:rPr lang="en-US" altLang="ko-KR">
                <a:ea typeface="굴림" charset="-127"/>
              </a:rPr>
              <a:t>, node i possesses four values: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6</a:t>
            </a:r>
            <a:r>
              <a:rPr lang="en-US" altLang="ko-KR">
                <a:ea typeface="굴림" charset="-127"/>
              </a:rPr>
              <a:t>) and L</a:t>
            </a:r>
            <a:r>
              <a:rPr lang="en-US" altLang="ko-KR" baseline="-25000">
                <a:ea typeface="굴림" charset="-127"/>
              </a:rPr>
              <a:t>i</a:t>
            </a:r>
            <a:r>
              <a:rPr lang="en-US" altLang="ko-KR">
                <a:ea typeface="굴림" charset="-127"/>
              </a:rPr>
              <a:t>(t</a:t>
            </a:r>
            <a:r>
              <a:rPr lang="en-US" altLang="ko-KR" baseline="-25000">
                <a:ea typeface="굴림" charset="-127"/>
              </a:rPr>
              <a:t>8</a:t>
            </a:r>
            <a:r>
              <a:rPr lang="en-US" altLang="ko-KR">
                <a:ea typeface="굴림" charset="-127"/>
              </a:rPr>
              <a:t>) and wants to estimate its clock offset to node j – but how?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08DA89E3-6B89-410E-B470-14DC70C212AE}" type="slidenum">
              <a:rPr lang="en-US" altLang="ko-KR"/>
              <a:pPr/>
              <a:t>19</a:t>
            </a:fld>
            <a:endParaRPr lang="en-US" altLang="ko-KR"/>
          </a:p>
        </p:txBody>
      </p:sp>
      <p:sp>
        <p:nvSpPr>
          <p:cNvPr id="421890" name="Rectangle 2"/>
          <p:cNvSpPr>
            <a:spLocks noGrp="1" noChangeArrowheads="1"/>
          </p:cNvSpPr>
          <p:nvPr>
            <p:ph type="title"/>
          </p:nvPr>
        </p:nvSpPr>
        <p:spPr/>
        <p:txBody>
          <a:bodyPr/>
          <a:lstStyle/>
          <a:p>
            <a:r>
              <a:rPr lang="en-US" altLang="ko-KR">
                <a:ea typeface="굴림" charset="-127"/>
              </a:rPr>
              <a:t>LTS – Pairwise Synchronization</a:t>
            </a:r>
          </a:p>
        </p:txBody>
      </p:sp>
      <p:sp>
        <p:nvSpPr>
          <p:cNvPr id="421891" name="Rectangle 3"/>
          <p:cNvSpPr>
            <a:spLocks noGrp="1" noChangeArrowheads="1"/>
          </p:cNvSpPr>
          <p:nvPr>
            <p:ph type="body" idx="1"/>
          </p:nvPr>
        </p:nvSpPr>
        <p:spPr/>
        <p:txBody>
          <a:bodyPr/>
          <a:lstStyle/>
          <a:p>
            <a:pPr>
              <a:lnSpc>
                <a:spcPct val="90000"/>
              </a:lnSpc>
            </a:pPr>
            <a:r>
              <a:rPr lang="en-US" altLang="ko-KR" sz="2000">
                <a:ea typeface="굴림" charset="-127"/>
              </a:rPr>
              <a:t>Assumptions:</a:t>
            </a:r>
          </a:p>
          <a:p>
            <a:pPr lvl="1">
              <a:lnSpc>
                <a:spcPct val="90000"/>
              </a:lnSpc>
            </a:pPr>
            <a:r>
              <a:rPr lang="en-US" altLang="ko-KR" sz="1800">
                <a:ea typeface="굴림" charset="-127"/>
              </a:rPr>
              <a:t>Node i’s original aim is to estimate the true offset O=</a:t>
            </a:r>
            <a:r>
              <a:rPr lang="en-US" altLang="ko-KR" sz="1800">
                <a:latin typeface="Symbol" pitchFamily="18" charset="2"/>
                <a:ea typeface="굴림" charset="-127"/>
              </a:rPr>
              <a:t>D</a:t>
            </a:r>
            <a:r>
              <a:rPr lang="en-US" altLang="ko-KR" sz="1800">
                <a:ea typeface="굴림" charset="-127"/>
              </a:rPr>
              <a:t>(t</a:t>
            </a:r>
            <a:r>
              <a:rPr lang="en-US" altLang="ko-KR" sz="1800" baseline="-25000">
                <a:ea typeface="굴림" charset="-127"/>
              </a:rPr>
              <a:t>1</a:t>
            </a:r>
            <a:r>
              <a:rPr lang="en-US" altLang="ko-KR" sz="1800">
                <a:ea typeface="굴림" charset="-127"/>
              </a:rPr>
              <a:t>)=L</a:t>
            </a:r>
            <a:r>
              <a:rPr lang="en-US" altLang="ko-KR" sz="1800" baseline="-25000">
                <a:ea typeface="굴림" charset="-127"/>
              </a:rPr>
              <a:t>i</a:t>
            </a:r>
            <a:r>
              <a:rPr lang="en-US" altLang="ko-KR" sz="1800">
                <a:ea typeface="굴림" charset="-127"/>
              </a:rPr>
              <a:t>(t</a:t>
            </a:r>
            <a:r>
              <a:rPr lang="en-US" altLang="ko-KR" sz="1800" baseline="-25000">
                <a:ea typeface="굴림" charset="-127"/>
              </a:rPr>
              <a:t>1</a:t>
            </a:r>
            <a:r>
              <a:rPr lang="en-US" altLang="ko-KR" sz="1800">
                <a:ea typeface="굴림" charset="-127"/>
              </a:rPr>
              <a:t>) – L</a:t>
            </a:r>
            <a:r>
              <a:rPr lang="en-US" altLang="ko-KR" sz="1800" baseline="-25000">
                <a:ea typeface="굴림" charset="-127"/>
              </a:rPr>
              <a:t>j</a:t>
            </a:r>
            <a:r>
              <a:rPr lang="en-US" altLang="ko-KR" sz="1800">
                <a:ea typeface="굴림" charset="-127"/>
              </a:rPr>
              <a:t>(t</a:t>
            </a:r>
            <a:r>
              <a:rPr lang="en-US" altLang="ko-KR" sz="1800" baseline="-25000">
                <a:ea typeface="굴림" charset="-127"/>
              </a:rPr>
              <a:t>1</a:t>
            </a:r>
            <a:r>
              <a:rPr lang="en-US" altLang="ko-KR" sz="1800">
                <a:ea typeface="굴림" charset="-127"/>
              </a:rPr>
              <a:t>)</a:t>
            </a:r>
          </a:p>
          <a:p>
            <a:pPr lvl="1">
              <a:lnSpc>
                <a:spcPct val="90000"/>
              </a:lnSpc>
            </a:pPr>
            <a:r>
              <a:rPr lang="en-US" altLang="ko-KR" sz="1800">
                <a:ea typeface="굴림" charset="-127"/>
              </a:rPr>
              <a:t>During the whole process the drift is negligible </a:t>
            </a:r>
          </a:p>
          <a:p>
            <a:pPr lvl="1">
              <a:lnSpc>
                <a:spcPct val="90000"/>
              </a:lnSpc>
              <a:buFont typeface="Symbol" pitchFamily="18" charset="2"/>
              <a:buNone/>
            </a:pPr>
            <a:r>
              <a:rPr lang="en-US" altLang="ko-KR" sz="1800">
                <a:ea typeface="굴림" charset="-127"/>
                <a:sym typeface="Wingdings" pitchFamily="2" charset="2"/>
              </a:rPr>
              <a:t>		 the algorithm in fact estimates </a:t>
            </a:r>
            <a:r>
              <a:rPr lang="en-US" altLang="ko-KR" sz="1800">
                <a:latin typeface="Symbol" pitchFamily="18" charset="2"/>
                <a:ea typeface="굴림" charset="-127"/>
                <a:sym typeface="Wingdings" pitchFamily="2" charset="2"/>
              </a:rPr>
              <a:t>D</a:t>
            </a:r>
            <a:r>
              <a:rPr lang="en-US" altLang="ko-KR" sz="1800">
                <a:ea typeface="굴림" charset="-127"/>
                <a:sym typeface="Wingdings" pitchFamily="2" charset="2"/>
              </a:rPr>
              <a:t>(t</a:t>
            </a:r>
            <a:r>
              <a:rPr lang="en-US" altLang="ko-KR" sz="1800" baseline="-25000">
                <a:ea typeface="굴림" charset="-127"/>
                <a:sym typeface="Wingdings" pitchFamily="2" charset="2"/>
              </a:rPr>
              <a:t>5</a:t>
            </a:r>
            <a:r>
              <a:rPr lang="en-US" altLang="ko-KR" sz="1800">
                <a:ea typeface="굴림" charset="-127"/>
                <a:sym typeface="Wingdings" pitchFamily="2" charset="2"/>
              </a:rPr>
              <a:t>) and assumes </a:t>
            </a:r>
            <a:r>
              <a:rPr lang="en-US" altLang="ko-KR" sz="1800">
                <a:latin typeface="Symbol" pitchFamily="18" charset="2"/>
                <a:ea typeface="굴림" charset="-127"/>
                <a:sym typeface="Wingdings" pitchFamily="2" charset="2"/>
              </a:rPr>
              <a:t>D</a:t>
            </a:r>
            <a:r>
              <a:rPr lang="en-US" altLang="ko-KR" sz="1800">
                <a:ea typeface="굴림" charset="-127"/>
                <a:sym typeface="Wingdings" pitchFamily="2" charset="2"/>
              </a:rPr>
              <a:t>(t</a:t>
            </a:r>
            <a:r>
              <a:rPr lang="en-US" altLang="ko-KR" sz="1800" baseline="-25000">
                <a:ea typeface="굴림" charset="-127"/>
                <a:sym typeface="Wingdings" pitchFamily="2" charset="2"/>
              </a:rPr>
              <a:t>5</a:t>
            </a:r>
            <a:r>
              <a:rPr lang="en-US" altLang="ko-KR" sz="1800">
                <a:ea typeface="굴림" charset="-127"/>
                <a:sym typeface="Wingdings" pitchFamily="2" charset="2"/>
              </a:rPr>
              <a:t>) = </a:t>
            </a:r>
            <a:r>
              <a:rPr lang="en-US" altLang="ko-KR" sz="1800">
                <a:latin typeface="Symbol" pitchFamily="18" charset="2"/>
                <a:ea typeface="굴림" charset="-127"/>
                <a:sym typeface="Wingdings" pitchFamily="2" charset="2"/>
              </a:rPr>
              <a:t>D</a:t>
            </a:r>
            <a:r>
              <a:rPr lang="en-US" altLang="ko-KR" sz="1800">
                <a:ea typeface="굴림" charset="-127"/>
                <a:sym typeface="Wingdings" pitchFamily="2" charset="2"/>
              </a:rPr>
              <a:t>(t</a:t>
            </a:r>
            <a:r>
              <a:rPr lang="en-US" altLang="ko-KR" sz="1800" baseline="-25000">
                <a:ea typeface="굴림" charset="-127"/>
                <a:sym typeface="Wingdings" pitchFamily="2" charset="2"/>
              </a:rPr>
              <a:t>1</a:t>
            </a:r>
            <a:r>
              <a:rPr lang="en-US" altLang="ko-KR" sz="1800">
                <a:ea typeface="굴림" charset="-127"/>
                <a:sym typeface="Wingdings" pitchFamily="2" charset="2"/>
              </a:rPr>
              <a:t>)</a:t>
            </a:r>
            <a:endParaRPr lang="en-US" altLang="ko-KR" sz="1800">
              <a:ea typeface="굴림" charset="-127"/>
            </a:endParaRPr>
          </a:p>
          <a:p>
            <a:pPr lvl="1">
              <a:lnSpc>
                <a:spcPct val="90000"/>
              </a:lnSpc>
            </a:pPr>
            <a:r>
              <a:rPr lang="en-US" altLang="ko-KR" sz="1800">
                <a:ea typeface="굴림" charset="-127"/>
              </a:rPr>
              <a:t>Propagation delay </a:t>
            </a:r>
            <a:r>
              <a:rPr lang="en-US" altLang="ko-KR" sz="1800">
                <a:latin typeface="Symbol" pitchFamily="18" charset="2"/>
                <a:ea typeface="굴림" charset="-127"/>
              </a:rPr>
              <a:t>t</a:t>
            </a:r>
            <a:r>
              <a:rPr lang="en-US" altLang="ko-KR" sz="1800">
                <a:ea typeface="굴림" charset="-127"/>
              </a:rPr>
              <a:t> the same in both directions, request and answer packets have duration t</a:t>
            </a:r>
            <a:r>
              <a:rPr lang="en-US" altLang="ko-KR" sz="1800" baseline="-25000">
                <a:ea typeface="굴림" charset="-127"/>
              </a:rPr>
              <a:t>p</a:t>
            </a:r>
            <a:r>
              <a:rPr lang="en-US" altLang="ko-KR" sz="1800">
                <a:ea typeface="굴림" charset="-127"/>
              </a:rPr>
              <a:t>, both parameters are known to i</a:t>
            </a:r>
          </a:p>
          <a:p>
            <a:pPr>
              <a:lnSpc>
                <a:spcPct val="90000"/>
              </a:lnSpc>
            </a:pPr>
            <a:r>
              <a:rPr lang="en-US" altLang="ko-KR" sz="2000">
                <a:ea typeface="굴림" charset="-127"/>
              </a:rPr>
              <a:t>Approach:</a:t>
            </a:r>
          </a:p>
          <a:p>
            <a:pPr lvl="1">
              <a:lnSpc>
                <a:spcPct val="90000"/>
              </a:lnSpc>
            </a:pPr>
            <a:r>
              <a:rPr lang="en-US" altLang="ko-KR" sz="1800">
                <a:ea typeface="굴림" charset="-127"/>
              </a:rPr>
              <a:t>Node i estimates </a:t>
            </a:r>
            <a:r>
              <a:rPr lang="en-US" altLang="ko-KR" sz="1800">
                <a:latin typeface="Symbol" pitchFamily="18" charset="2"/>
                <a:ea typeface="굴림" charset="-127"/>
              </a:rPr>
              <a:t>D</a:t>
            </a:r>
            <a:r>
              <a:rPr lang="en-US" altLang="ko-KR" sz="1800">
                <a:ea typeface="굴림" charset="-127"/>
              </a:rPr>
              <a:t>(t</a:t>
            </a:r>
            <a:r>
              <a:rPr lang="en-US" altLang="ko-KR" sz="1800" baseline="-25000">
                <a:ea typeface="굴림" charset="-127"/>
              </a:rPr>
              <a:t>5</a:t>
            </a:r>
            <a:r>
              <a:rPr lang="en-US" altLang="ko-KR" sz="1800">
                <a:ea typeface="굴림" charset="-127"/>
              </a:rPr>
              <a:t>)=L</a:t>
            </a:r>
            <a:r>
              <a:rPr lang="en-US" altLang="ko-KR" sz="1800" baseline="-25000">
                <a:ea typeface="굴림" charset="-127"/>
              </a:rPr>
              <a:t>i</a:t>
            </a:r>
            <a:r>
              <a:rPr lang="en-US" altLang="ko-KR" sz="1800">
                <a:ea typeface="굴림" charset="-127"/>
              </a:rPr>
              <a:t>(t</a:t>
            </a:r>
            <a:r>
              <a:rPr lang="en-US" altLang="ko-KR" sz="1800" baseline="-25000">
                <a:ea typeface="굴림" charset="-127"/>
              </a:rPr>
              <a:t>5</a:t>
            </a:r>
            <a:r>
              <a:rPr lang="en-US" altLang="ko-KR" sz="1800">
                <a:ea typeface="굴림" charset="-127"/>
              </a:rPr>
              <a:t>)-L</a:t>
            </a:r>
            <a:r>
              <a:rPr lang="en-US" altLang="ko-KR" sz="1800" baseline="-25000">
                <a:ea typeface="굴림" charset="-127"/>
              </a:rPr>
              <a:t>j</a:t>
            </a:r>
            <a:r>
              <a:rPr lang="en-US" altLang="ko-KR" sz="1800">
                <a:ea typeface="굴림" charset="-127"/>
              </a:rPr>
              <a:t>(t</a:t>
            </a:r>
            <a:r>
              <a:rPr lang="en-US" altLang="ko-KR" sz="1800" baseline="-25000">
                <a:ea typeface="굴림" charset="-127"/>
              </a:rPr>
              <a:t>5</a:t>
            </a:r>
            <a:r>
              <a:rPr lang="en-US" altLang="ko-KR" sz="1800">
                <a:ea typeface="굴림" charset="-127"/>
              </a:rPr>
              <a:t>) and therefore needs to estimate L</a:t>
            </a:r>
            <a:r>
              <a:rPr lang="en-US" altLang="ko-KR" sz="1800" baseline="-25000">
                <a:ea typeface="굴림" charset="-127"/>
              </a:rPr>
              <a:t>j</a:t>
            </a:r>
            <a:r>
              <a:rPr lang="en-US" altLang="ko-KR" sz="1800">
                <a:ea typeface="굴림" charset="-127"/>
              </a:rPr>
              <a:t>(t</a:t>
            </a:r>
            <a:r>
              <a:rPr lang="en-US" altLang="ko-KR" sz="1800" baseline="-25000">
                <a:ea typeface="굴림" charset="-127"/>
              </a:rPr>
              <a:t>5</a:t>
            </a:r>
            <a:r>
              <a:rPr lang="en-US" altLang="ko-KR" sz="1800">
                <a:ea typeface="굴림" charset="-127"/>
              </a:rPr>
              <a:t>), which is generated “somewhere” between t</a:t>
            </a:r>
            <a:r>
              <a:rPr lang="en-US" altLang="ko-KR" sz="1800" baseline="-25000">
                <a:ea typeface="굴림" charset="-127"/>
              </a:rPr>
              <a:t>1</a:t>
            </a:r>
            <a:r>
              <a:rPr lang="en-US" altLang="ko-KR" sz="1800">
                <a:ea typeface="굴림" charset="-127"/>
              </a:rPr>
              <a:t> and t</a:t>
            </a:r>
            <a:r>
              <a:rPr lang="en-US" altLang="ko-KR" sz="1800" baseline="-25000">
                <a:ea typeface="굴림" charset="-127"/>
              </a:rPr>
              <a:t>8</a:t>
            </a:r>
            <a:endParaRPr lang="en-US" altLang="ko-KR" sz="1800">
              <a:ea typeface="굴림" charset="-127"/>
            </a:endParaRPr>
          </a:p>
          <a:p>
            <a:pPr lvl="1">
              <a:lnSpc>
                <a:spcPct val="90000"/>
              </a:lnSpc>
            </a:pPr>
            <a:r>
              <a:rPr lang="en-US" altLang="ko-KR" sz="1800">
                <a:ea typeface="굴림" charset="-127"/>
              </a:rPr>
              <a:t>When t</a:t>
            </a:r>
            <a:r>
              <a:rPr lang="en-US" altLang="ko-KR" sz="1800" baseline="-25000">
                <a:ea typeface="굴림" charset="-127"/>
              </a:rPr>
              <a:t>8</a:t>
            </a:r>
            <a:r>
              <a:rPr lang="en-US" altLang="ko-KR" sz="1800">
                <a:ea typeface="굴림" charset="-127"/>
              </a:rPr>
              <a:t> – t</a:t>
            </a:r>
            <a:r>
              <a:rPr lang="en-US" altLang="ko-KR" sz="1800" baseline="-25000">
                <a:ea typeface="굴림" charset="-127"/>
              </a:rPr>
              <a:t>1</a:t>
            </a:r>
            <a:r>
              <a:rPr lang="en-US" altLang="ko-KR" sz="1800">
                <a:ea typeface="굴림" charset="-127"/>
              </a:rPr>
              <a:t> is very small, we might be willing to approximate O </a:t>
            </a:r>
            <a:r>
              <a:rPr lang="en-US" altLang="ko-KR" sz="1800">
                <a:latin typeface="cmsy10" pitchFamily="34" charset="0"/>
                <a:ea typeface="굴림" charset="-127"/>
              </a:rPr>
              <a:t>¼</a:t>
            </a:r>
            <a:r>
              <a:rPr lang="en-US" altLang="ko-KR" sz="1800">
                <a:ea typeface="굴림" charset="-127"/>
              </a:rPr>
              <a:t> L</a:t>
            </a:r>
            <a:r>
              <a:rPr lang="en-US" altLang="ko-KR" sz="1800" baseline="-25000">
                <a:ea typeface="굴림" charset="-127"/>
              </a:rPr>
              <a:t>i</a:t>
            </a:r>
            <a:r>
              <a:rPr lang="en-US" altLang="ko-KR" sz="1800">
                <a:ea typeface="굴림" charset="-127"/>
              </a:rPr>
              <a:t>(t</a:t>
            </a:r>
            <a:r>
              <a:rPr lang="en-US" altLang="ko-KR" sz="1800" baseline="-25000">
                <a:ea typeface="굴림" charset="-127"/>
              </a:rPr>
              <a:t>1</a:t>
            </a:r>
            <a:r>
              <a:rPr lang="en-US" altLang="ko-KR" sz="1800">
                <a:ea typeface="굴림" charset="-127"/>
              </a:rPr>
              <a:t>) – L</a:t>
            </a:r>
            <a:r>
              <a:rPr lang="en-US" altLang="ko-KR" sz="1800" baseline="-25000">
                <a:ea typeface="굴림" charset="-127"/>
              </a:rPr>
              <a:t>j</a:t>
            </a:r>
            <a:r>
              <a:rPr lang="en-US" altLang="ko-KR" sz="1800">
                <a:ea typeface="굴림" charset="-127"/>
              </a:rPr>
              <a:t>(t</a:t>
            </a:r>
            <a:r>
              <a:rPr lang="en-US" altLang="ko-KR" sz="1800" baseline="-25000">
                <a:ea typeface="굴림" charset="-127"/>
              </a:rPr>
              <a:t>5</a:t>
            </a:r>
            <a:r>
              <a:rPr lang="en-US" altLang="ko-KR" sz="1800">
                <a:ea typeface="굴림" charset="-127"/>
              </a:rPr>
              <a:t>) or as </a:t>
            </a:r>
            <a:r>
              <a:rPr lang="en-US" altLang="ko-KR" sz="1800">
                <a:latin typeface="cmsy10" pitchFamily="34" charset="0"/>
                <a:ea typeface="굴림" charset="-127"/>
              </a:rPr>
              <a:t>¼</a:t>
            </a:r>
            <a:r>
              <a:rPr lang="en-US" altLang="ko-KR" sz="1800">
                <a:ea typeface="굴림" charset="-127"/>
              </a:rPr>
              <a:t> L</a:t>
            </a:r>
            <a:r>
              <a:rPr lang="en-US" altLang="ko-KR" sz="1800" baseline="-25000">
                <a:ea typeface="굴림" charset="-127"/>
              </a:rPr>
              <a:t>i</a:t>
            </a:r>
            <a:r>
              <a:rPr lang="en-US" altLang="ko-KR" sz="1800">
                <a:ea typeface="굴림" charset="-127"/>
              </a:rPr>
              <a:t>(t</a:t>
            </a:r>
            <a:r>
              <a:rPr lang="en-US" altLang="ko-KR" sz="1800" baseline="-25000">
                <a:ea typeface="굴림" charset="-127"/>
              </a:rPr>
              <a:t>8</a:t>
            </a:r>
            <a:r>
              <a:rPr lang="en-US" altLang="ko-KR" sz="1800">
                <a:ea typeface="굴림" charset="-127"/>
              </a:rPr>
              <a:t>) – L</a:t>
            </a:r>
            <a:r>
              <a:rPr lang="en-US" altLang="ko-KR" sz="1800" baseline="-25000">
                <a:ea typeface="굴림" charset="-127"/>
              </a:rPr>
              <a:t>j</a:t>
            </a:r>
            <a:r>
              <a:rPr lang="en-US" altLang="ko-KR" sz="1800">
                <a:ea typeface="굴림" charset="-127"/>
              </a:rPr>
              <a:t>(t</a:t>
            </a:r>
            <a:r>
              <a:rPr lang="en-US" altLang="ko-KR" sz="1800" baseline="-25000">
                <a:ea typeface="굴림" charset="-127"/>
              </a:rPr>
              <a:t>5</a:t>
            </a:r>
            <a:r>
              <a:rPr lang="en-US" altLang="ko-KR" sz="1800">
                <a:ea typeface="굴림" charset="-127"/>
              </a:rPr>
              <a:t>)</a:t>
            </a:r>
          </a:p>
          <a:p>
            <a:pPr>
              <a:lnSpc>
                <a:spcPct val="90000"/>
              </a:lnSpc>
            </a:pPr>
            <a:r>
              <a:rPr lang="en-US" altLang="ko-KR" sz="2000">
                <a:ea typeface="굴림" charset="-127"/>
              </a:rPr>
              <a:t>But we can reduce uncertainty:</a:t>
            </a:r>
          </a:p>
          <a:p>
            <a:pPr lvl="1">
              <a:lnSpc>
                <a:spcPct val="90000"/>
              </a:lnSpc>
            </a:pPr>
            <a:r>
              <a:rPr lang="en-US" altLang="ko-KR" sz="1800">
                <a:ea typeface="굴림" charset="-127"/>
              </a:rPr>
              <a:t>after t</a:t>
            </a:r>
            <a:r>
              <a:rPr lang="en-US" altLang="ko-KR" sz="1800" baseline="-25000">
                <a:ea typeface="굴림" charset="-127"/>
              </a:rPr>
              <a:t>1</a:t>
            </a:r>
            <a:r>
              <a:rPr lang="en-US" altLang="ko-KR" sz="1800">
                <a:ea typeface="굴림" charset="-127"/>
              </a:rPr>
              <a:t> we have at least one propagation delay and packet transmission time (for the request packet)</a:t>
            </a:r>
          </a:p>
          <a:p>
            <a:pPr lvl="1">
              <a:lnSpc>
                <a:spcPct val="90000"/>
              </a:lnSpc>
            </a:pPr>
            <a:r>
              <a:rPr lang="en-US" altLang="ko-KR" sz="1800">
                <a:ea typeface="굴림" charset="-127"/>
              </a:rPr>
              <a:t>before t</a:t>
            </a:r>
            <a:r>
              <a:rPr lang="en-US" altLang="ko-KR" sz="1800" baseline="-25000">
                <a:ea typeface="굴림" charset="-127"/>
              </a:rPr>
              <a:t>8</a:t>
            </a:r>
            <a:r>
              <a:rPr lang="en-US" altLang="ko-KR" sz="1800">
                <a:ea typeface="굴림" charset="-127"/>
              </a:rPr>
              <a:t> we have another propagation delay and packet transmission time (for the response packet)</a:t>
            </a:r>
          </a:p>
          <a:p>
            <a:pPr lvl="1">
              <a:lnSpc>
                <a:spcPct val="90000"/>
              </a:lnSpc>
            </a:pPr>
            <a:r>
              <a:rPr lang="en-US" altLang="ko-KR" sz="1800">
                <a:ea typeface="굴림" charset="-127"/>
              </a:rPr>
              <a:t>There passes also time between L</a:t>
            </a:r>
            <a:r>
              <a:rPr lang="en-US" altLang="ko-KR" sz="1800" baseline="-25000">
                <a:ea typeface="굴림" charset="-127"/>
              </a:rPr>
              <a:t>j</a:t>
            </a:r>
            <a:r>
              <a:rPr lang="en-US" altLang="ko-KR" sz="1800">
                <a:ea typeface="굴림" charset="-127"/>
              </a:rPr>
              <a:t>(t</a:t>
            </a:r>
            <a:r>
              <a:rPr lang="en-US" altLang="ko-KR" sz="1800" baseline="-25000">
                <a:ea typeface="굴림" charset="-127"/>
              </a:rPr>
              <a:t>5</a:t>
            </a:r>
            <a:r>
              <a:rPr lang="en-US" altLang="ko-KR" sz="1800">
                <a:ea typeface="굴림" charset="-127"/>
              </a:rPr>
              <a:t>) and L</a:t>
            </a:r>
            <a:r>
              <a:rPr lang="en-US" altLang="ko-KR" sz="1800" baseline="-25000">
                <a:ea typeface="굴림" charset="-127"/>
              </a:rPr>
              <a:t>j</a:t>
            </a:r>
            <a:r>
              <a:rPr lang="en-US" altLang="ko-KR" sz="1800">
                <a:ea typeface="굴림" charset="-127"/>
              </a:rPr>
              <a:t>(t</a:t>
            </a:r>
            <a:r>
              <a:rPr lang="en-US" altLang="ko-KR" sz="1800" baseline="-25000">
                <a:ea typeface="굴림" charset="-127"/>
              </a:rPr>
              <a:t>6</a:t>
            </a:r>
            <a:r>
              <a:rPr lang="en-US" altLang="ko-KR" sz="1800">
                <a:ea typeface="굴림" charset="-127"/>
              </a:rPr>
              <a:t>), and L</a:t>
            </a:r>
            <a:r>
              <a:rPr lang="en-US" altLang="ko-KR" sz="1800" baseline="-25000">
                <a:ea typeface="굴림" charset="-127"/>
              </a:rPr>
              <a:t>i</a:t>
            </a:r>
            <a:r>
              <a:rPr lang="en-US" altLang="ko-KR" sz="1800">
                <a:ea typeface="굴림" charset="-127"/>
              </a:rPr>
              <a:t>(t</a:t>
            </a:r>
            <a:r>
              <a:rPr lang="en-US" altLang="ko-KR" sz="1800" baseline="-25000">
                <a:ea typeface="굴림" charset="-127"/>
              </a:rPr>
              <a:t>5</a:t>
            </a:r>
            <a:r>
              <a:rPr lang="en-US" altLang="ko-KR" sz="1800">
                <a:ea typeface="굴림" charset="-127"/>
              </a:rPr>
              <a:t>) must be </a:t>
            </a:r>
            <a:r>
              <a:rPr lang="en-US" altLang="ko-KR" sz="1800" b="1" i="1" u="sng">
                <a:ea typeface="굴림" charset="-127"/>
              </a:rPr>
              <a:t>before</a:t>
            </a:r>
            <a:r>
              <a:rPr lang="en-US" altLang="ko-KR" sz="1800">
                <a:ea typeface="굴림" charset="-127"/>
              </a:rPr>
              <a:t> this interval</a:t>
            </a:r>
          </a:p>
          <a:p>
            <a:pPr lvl="1">
              <a:lnSpc>
                <a:spcPct val="90000"/>
              </a:lnSpc>
            </a:pPr>
            <a:endParaRPr lang="en-US" altLang="ko-KR" sz="1800">
              <a:ea typeface="굴림" charset="-127"/>
            </a:endParaRPr>
          </a:p>
          <a:p>
            <a:pPr>
              <a:lnSpc>
                <a:spcPct val="90000"/>
              </a:lnSpc>
              <a:buFont typeface="Symbol" pitchFamily="18" charset="2"/>
              <a:buNone/>
            </a:pPr>
            <a:endParaRPr lang="en-US" altLang="ko-KR" sz="2000">
              <a:ea typeface="굴림" charset="-12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날짜 개체 틀 3"/>
          <p:cNvSpPr>
            <a:spLocks noGrp="1"/>
          </p:cNvSpPr>
          <p:nvPr>
            <p:ph type="dt" sz="half" idx="10"/>
          </p:nvPr>
        </p:nvSpPr>
        <p:spPr/>
        <p:txBody>
          <a:bodyPr/>
          <a:lstStyle/>
          <a:p>
            <a:r>
              <a:rPr lang="en-US" altLang="ko-KR"/>
              <a:t>SS 05</a:t>
            </a:r>
          </a:p>
        </p:txBody>
      </p:sp>
      <p:sp>
        <p:nvSpPr>
          <p:cNvPr id="7" name="바닥글 개체 틀 4"/>
          <p:cNvSpPr>
            <a:spLocks noGrp="1"/>
          </p:cNvSpPr>
          <p:nvPr>
            <p:ph type="ftr" sz="quarter" idx="11"/>
          </p:nvPr>
        </p:nvSpPr>
        <p:spPr/>
        <p:txBody>
          <a:bodyPr/>
          <a:lstStyle/>
          <a:p>
            <a:r>
              <a:rPr lang="en-US" altLang="ko-KR"/>
              <a:t>Ad hoc &amp; sensor networs - Ch 8: Time Synchronization</a:t>
            </a:r>
          </a:p>
        </p:txBody>
      </p:sp>
      <p:sp>
        <p:nvSpPr>
          <p:cNvPr id="8" name="슬라이드 번호 개체 틀 5"/>
          <p:cNvSpPr>
            <a:spLocks noGrp="1"/>
          </p:cNvSpPr>
          <p:nvPr>
            <p:ph type="sldNum" sz="quarter" idx="12"/>
          </p:nvPr>
        </p:nvSpPr>
        <p:spPr/>
        <p:txBody>
          <a:bodyPr/>
          <a:lstStyle/>
          <a:p>
            <a:fld id="{25C22079-7B44-4B30-B157-4E220671811D}" type="slidenum">
              <a:rPr lang="en-US" altLang="ko-KR"/>
              <a:pPr/>
              <a:t>20</a:t>
            </a:fld>
            <a:endParaRPr lang="en-US" altLang="ko-KR"/>
          </a:p>
        </p:txBody>
      </p:sp>
      <p:sp>
        <p:nvSpPr>
          <p:cNvPr id="422914" name="Rectangle 2"/>
          <p:cNvSpPr>
            <a:spLocks noGrp="1" noChangeArrowheads="1"/>
          </p:cNvSpPr>
          <p:nvPr>
            <p:ph type="title"/>
          </p:nvPr>
        </p:nvSpPr>
        <p:spPr/>
        <p:txBody>
          <a:bodyPr/>
          <a:lstStyle/>
          <a:p>
            <a:r>
              <a:rPr lang="en-US" altLang="ko-KR">
                <a:ea typeface="굴림" charset="-127"/>
              </a:rPr>
              <a:t>LTS – Pairwise Synchronization</a:t>
            </a:r>
          </a:p>
        </p:txBody>
      </p:sp>
      <p:sp>
        <p:nvSpPr>
          <p:cNvPr id="422915" name="Rectangle 3"/>
          <p:cNvSpPr>
            <a:spLocks noGrp="1" noChangeArrowheads="1"/>
          </p:cNvSpPr>
          <p:nvPr>
            <p:ph type="body" idx="1"/>
          </p:nvPr>
        </p:nvSpPr>
        <p:spPr/>
        <p:txBody>
          <a:bodyPr/>
          <a:lstStyle/>
          <a:p>
            <a:r>
              <a:rPr lang="en-US" altLang="ko-KR">
                <a:ea typeface="굴림" charset="-127"/>
              </a:rPr>
              <a:t>Under the assumption that the remaining uncertainty is allocated equally to both i and j, node i can estimate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 as</a:t>
            </a:r>
          </a:p>
          <a:p>
            <a:endParaRPr lang="en-US" altLang="ko-KR">
              <a:ea typeface="굴림" charset="-127"/>
            </a:endParaRPr>
          </a:p>
          <a:p>
            <a:endParaRPr lang="en-US" altLang="ko-KR">
              <a:ea typeface="굴림" charset="-127"/>
            </a:endParaRPr>
          </a:p>
          <a:p>
            <a:endParaRPr lang="en-US" altLang="ko-KR">
              <a:ea typeface="굴림" charset="-127"/>
            </a:endParaRPr>
          </a:p>
          <a:p>
            <a:endParaRPr lang="en-US" altLang="ko-KR">
              <a:ea typeface="굴림" charset="-127"/>
            </a:endParaRPr>
          </a:p>
          <a:p>
            <a:r>
              <a:rPr lang="en-US" altLang="ko-KR">
                <a:ea typeface="굴림" charset="-127"/>
              </a:rPr>
              <a:t>This means:</a:t>
            </a:r>
          </a:p>
          <a:p>
            <a:endParaRPr lang="en-US" altLang="ko-KR">
              <a:ea typeface="굴림" charset="-127"/>
            </a:endParaRPr>
          </a:p>
          <a:p>
            <a:endParaRPr lang="en-US" altLang="ko-KR">
              <a:ea typeface="굴림" charset="-127"/>
            </a:endParaRPr>
          </a:p>
        </p:txBody>
      </p:sp>
      <p:pic>
        <p:nvPicPr>
          <p:cNvPr id="422916" name="Picture 4"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88913" y="2212975"/>
            <a:ext cx="8664575" cy="118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306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2917" name="Picture 5" descr="txp_fig"/>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239713" y="4695825"/>
            <a:ext cx="8726487" cy="116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306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4C40F3D7-90C1-46CB-9C45-F92877D3A0B0}" type="slidenum">
              <a:rPr lang="en-US" altLang="ko-KR"/>
              <a:pPr/>
              <a:t>21</a:t>
            </a:fld>
            <a:endParaRPr lang="en-US" altLang="ko-KR"/>
          </a:p>
        </p:txBody>
      </p:sp>
      <p:sp>
        <p:nvSpPr>
          <p:cNvPr id="423938" name="Rectangle 2"/>
          <p:cNvSpPr>
            <a:spLocks noGrp="1" noChangeArrowheads="1"/>
          </p:cNvSpPr>
          <p:nvPr>
            <p:ph type="title"/>
          </p:nvPr>
        </p:nvSpPr>
        <p:spPr/>
        <p:txBody>
          <a:bodyPr/>
          <a:lstStyle/>
          <a:p>
            <a:r>
              <a:rPr lang="en-US" altLang="ko-KR">
                <a:ea typeface="굴림" charset="-127"/>
              </a:rPr>
              <a:t>LTS – Pairwise Synchronization -- Discussion</a:t>
            </a:r>
          </a:p>
        </p:txBody>
      </p:sp>
      <p:sp>
        <p:nvSpPr>
          <p:cNvPr id="423939" name="Rectangle 3"/>
          <p:cNvSpPr>
            <a:spLocks noGrp="1" noChangeArrowheads="1"/>
          </p:cNvSpPr>
          <p:nvPr>
            <p:ph type="body" idx="1"/>
          </p:nvPr>
        </p:nvSpPr>
        <p:spPr/>
        <p:txBody>
          <a:bodyPr/>
          <a:lstStyle/>
          <a:p>
            <a:r>
              <a:rPr lang="en-US" altLang="ko-KR">
                <a:ea typeface="굴림" charset="-127"/>
              </a:rPr>
              <a:t>Node i can figure out the offset to node j based on the known values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6</a:t>
            </a:r>
            <a:r>
              <a:rPr lang="en-US" altLang="ko-KR">
                <a:ea typeface="굴림" charset="-127"/>
              </a:rPr>
              <a:t>), L</a:t>
            </a:r>
            <a:r>
              <a:rPr lang="en-US" altLang="ko-KR" baseline="-25000">
                <a:ea typeface="굴림" charset="-127"/>
              </a:rPr>
              <a:t>i</a:t>
            </a:r>
            <a:r>
              <a:rPr lang="en-US" altLang="ko-KR">
                <a:ea typeface="굴림" charset="-127"/>
              </a:rPr>
              <a:t>(t</a:t>
            </a:r>
            <a:r>
              <a:rPr lang="en-US" altLang="ko-KR" baseline="-25000">
                <a:ea typeface="굴림" charset="-127"/>
              </a:rPr>
              <a:t>8</a:t>
            </a:r>
            <a:r>
              <a:rPr lang="en-US" altLang="ko-KR">
                <a:ea typeface="굴림" charset="-127"/>
              </a:rPr>
              <a:t>)</a:t>
            </a:r>
          </a:p>
          <a:p>
            <a:endParaRPr lang="en-US" altLang="ko-KR">
              <a:ea typeface="굴림" charset="-127"/>
            </a:endParaRPr>
          </a:p>
          <a:p>
            <a:r>
              <a:rPr lang="en-US" altLang="ko-KR">
                <a:ea typeface="굴림" charset="-127"/>
              </a:rPr>
              <a:t>This exchange takes two packets – if node j should also learn about the offset, a third packet is needed from i to j carrying O</a:t>
            </a:r>
          </a:p>
          <a:p>
            <a:endParaRPr lang="en-US" altLang="ko-KR">
              <a:ea typeface="굴림" charset="-127"/>
            </a:endParaRPr>
          </a:p>
          <a:p>
            <a:r>
              <a:rPr lang="en-US" altLang="ko-KR">
                <a:ea typeface="굴림" charset="-127"/>
              </a:rPr>
              <a:t>The uncertainty is in the interval </a:t>
            </a:r>
            <a:br>
              <a:rPr lang="en-US" altLang="ko-KR">
                <a:ea typeface="굴림" charset="-127"/>
              </a:rPr>
            </a:br>
            <a:r>
              <a:rPr lang="en-US" altLang="ko-KR">
                <a:ea typeface="굴림" charset="-127"/>
              </a:rPr>
              <a:t>	I = [L</a:t>
            </a:r>
            <a:r>
              <a:rPr lang="en-US" altLang="ko-KR" baseline="-25000">
                <a:ea typeface="굴림" charset="-127"/>
              </a:rPr>
              <a:t>i</a:t>
            </a:r>
            <a:r>
              <a:rPr lang="en-US" altLang="ko-KR">
                <a:ea typeface="굴림" charset="-127"/>
              </a:rPr>
              <a:t>(t</a:t>
            </a:r>
            <a:r>
              <a:rPr lang="en-US" altLang="ko-KR" baseline="-25000">
                <a:ea typeface="굴림" charset="-127"/>
              </a:rPr>
              <a:t>1</a:t>
            </a:r>
            <a:r>
              <a:rPr lang="en-US" altLang="ko-KR">
                <a:ea typeface="굴림" charset="-127"/>
              </a:rPr>
              <a:t>)+</a:t>
            </a:r>
            <a:r>
              <a:rPr lang="en-US" altLang="ko-KR">
                <a:latin typeface="Symbol" pitchFamily="18" charset="2"/>
                <a:ea typeface="굴림" charset="-127"/>
              </a:rPr>
              <a:t>t</a:t>
            </a:r>
            <a:r>
              <a:rPr lang="en-US" altLang="ko-KR">
                <a:ea typeface="굴림" charset="-127"/>
              </a:rPr>
              <a:t>+t</a:t>
            </a:r>
            <a:r>
              <a:rPr lang="en-US" altLang="ko-KR" baseline="-25000">
                <a:ea typeface="굴림" charset="-127"/>
              </a:rPr>
              <a:t>p</a:t>
            </a:r>
            <a:r>
              <a:rPr lang="en-US" altLang="ko-KR">
                <a:ea typeface="굴림" charset="-127"/>
              </a:rPr>
              <a:t>, L</a:t>
            </a:r>
            <a:r>
              <a:rPr lang="en-US" altLang="ko-KR" baseline="-25000">
                <a:ea typeface="굴림" charset="-127"/>
              </a:rPr>
              <a:t>i</a:t>
            </a:r>
            <a:r>
              <a:rPr lang="en-US" altLang="ko-KR">
                <a:ea typeface="굴림" charset="-127"/>
              </a:rPr>
              <a:t>(t</a:t>
            </a:r>
            <a:r>
              <a:rPr lang="en-US" altLang="ko-KR" baseline="-25000">
                <a:ea typeface="굴림" charset="-127"/>
              </a:rPr>
              <a:t>8</a:t>
            </a:r>
            <a:r>
              <a:rPr lang="en-US" altLang="ko-KR">
                <a:ea typeface="굴림" charset="-127"/>
              </a:rPr>
              <a:t>) - </a:t>
            </a:r>
            <a:r>
              <a:rPr lang="en-US" altLang="ko-KR">
                <a:latin typeface="Symbol" pitchFamily="18" charset="2"/>
                <a:ea typeface="굴림" charset="-127"/>
              </a:rPr>
              <a:t>t</a:t>
            </a:r>
            <a:r>
              <a:rPr lang="en-US" altLang="ko-KR">
                <a:ea typeface="굴림" charset="-127"/>
              </a:rPr>
              <a:t> – t</a:t>
            </a:r>
            <a:r>
              <a:rPr lang="en-US" altLang="ko-KR" baseline="-25000">
                <a:ea typeface="굴림" charset="-127"/>
              </a:rPr>
              <a:t>p</a:t>
            </a:r>
            <a:r>
              <a:rPr lang="en-US" altLang="ko-KR">
                <a:ea typeface="굴림" charset="-127"/>
              </a:rPr>
              <a:t> – (L</a:t>
            </a:r>
            <a:r>
              <a:rPr lang="en-US" altLang="ko-KR" baseline="-25000">
                <a:ea typeface="굴림" charset="-127"/>
              </a:rPr>
              <a:t>j</a:t>
            </a:r>
            <a:r>
              <a:rPr lang="en-US" altLang="ko-KR">
                <a:ea typeface="굴림" charset="-127"/>
              </a:rPr>
              <a:t>(t</a:t>
            </a:r>
            <a:r>
              <a:rPr lang="en-US" altLang="ko-KR" baseline="-25000">
                <a:ea typeface="굴림" charset="-127"/>
              </a:rPr>
              <a:t>6</a:t>
            </a:r>
            <a:r>
              <a:rPr lang="en-US" altLang="ko-KR">
                <a:ea typeface="굴림" charset="-127"/>
              </a:rPr>
              <a:t>) – L</a:t>
            </a:r>
            <a:r>
              <a:rPr lang="en-US" altLang="ko-KR" baseline="-25000">
                <a:ea typeface="굴림" charset="-127"/>
              </a:rPr>
              <a:t>j</a:t>
            </a:r>
            <a:r>
              <a:rPr lang="en-US" altLang="ko-KR">
                <a:ea typeface="굴림" charset="-127"/>
              </a:rPr>
              <a:t>(t</a:t>
            </a:r>
            <a:r>
              <a:rPr lang="en-US" altLang="ko-KR" baseline="-25000">
                <a:ea typeface="굴림" charset="-127"/>
              </a:rPr>
              <a:t>5</a:t>
            </a:r>
            <a:r>
              <a:rPr lang="en-US" altLang="ko-KR">
                <a:ea typeface="굴림" charset="-127"/>
              </a:rPr>
              <a:t>)],</a:t>
            </a:r>
            <a:br>
              <a:rPr lang="en-US" altLang="ko-KR">
                <a:ea typeface="굴림" charset="-127"/>
              </a:rPr>
            </a:br>
            <a:r>
              <a:rPr lang="en-US" altLang="ko-KR">
                <a:ea typeface="굴림" charset="-127"/>
              </a:rPr>
              <a:t>and by picking the mid-point of the interval as L</a:t>
            </a:r>
            <a:r>
              <a:rPr lang="en-US" altLang="ko-KR" baseline="-25000">
                <a:ea typeface="굴림" charset="-127"/>
              </a:rPr>
              <a:t>i</a:t>
            </a:r>
            <a:r>
              <a:rPr lang="en-US" altLang="ko-KR">
                <a:ea typeface="굴림" charset="-127"/>
              </a:rPr>
              <a:t>(t</a:t>
            </a:r>
            <a:r>
              <a:rPr lang="en-US" altLang="ko-KR" baseline="-25000">
                <a:ea typeface="굴림" charset="-127"/>
              </a:rPr>
              <a:t>5</a:t>
            </a:r>
            <a:r>
              <a:rPr lang="en-US" altLang="ko-KR">
                <a:ea typeface="굴림" charset="-127"/>
              </a:rPr>
              <a:t>), the maximum uncertainty is |I|/2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E5C3B03E-262F-47BB-87CD-B16BC6FAAE82}" type="slidenum">
              <a:rPr lang="en-US" altLang="ko-KR"/>
              <a:pPr/>
              <a:t>22</a:t>
            </a:fld>
            <a:endParaRPr lang="en-US" altLang="ko-KR"/>
          </a:p>
        </p:txBody>
      </p:sp>
      <p:sp>
        <p:nvSpPr>
          <p:cNvPr id="424962" name="Rectangle 2"/>
          <p:cNvSpPr>
            <a:spLocks noGrp="1" noChangeArrowheads="1"/>
          </p:cNvSpPr>
          <p:nvPr>
            <p:ph type="title"/>
          </p:nvPr>
        </p:nvSpPr>
        <p:spPr/>
        <p:txBody>
          <a:bodyPr/>
          <a:lstStyle/>
          <a:p>
            <a:r>
              <a:rPr lang="en-US" altLang="ko-KR">
                <a:ea typeface="굴림" charset="-127"/>
              </a:rPr>
              <a:t>LTS – Pairwise Synchronization -- Discussion</a:t>
            </a:r>
          </a:p>
        </p:txBody>
      </p:sp>
      <p:sp>
        <p:nvSpPr>
          <p:cNvPr id="424963" name="Rectangle 3"/>
          <p:cNvSpPr>
            <a:spLocks noGrp="1" noChangeArrowheads="1"/>
          </p:cNvSpPr>
          <p:nvPr>
            <p:ph type="body" idx="1"/>
          </p:nvPr>
        </p:nvSpPr>
        <p:spPr/>
        <p:txBody>
          <a:bodyPr/>
          <a:lstStyle/>
          <a:p>
            <a:pPr>
              <a:lnSpc>
                <a:spcPct val="90000"/>
              </a:lnSpc>
            </a:pPr>
            <a:r>
              <a:rPr lang="en-US" altLang="ko-KR" sz="2000">
                <a:ea typeface="굴림" charset="-127"/>
              </a:rPr>
              <a:t>Sources of inaccuracies:</a:t>
            </a:r>
          </a:p>
          <a:p>
            <a:pPr lvl="1">
              <a:lnSpc>
                <a:spcPct val="90000"/>
              </a:lnSpc>
            </a:pPr>
            <a:r>
              <a:rPr lang="en-US" altLang="ko-KR" sz="1800">
                <a:ea typeface="굴림" charset="-127"/>
              </a:rPr>
              <a:t>MAC delay</a:t>
            </a:r>
          </a:p>
          <a:p>
            <a:pPr lvl="1">
              <a:lnSpc>
                <a:spcPct val="90000"/>
              </a:lnSpc>
            </a:pPr>
            <a:r>
              <a:rPr lang="en-US" altLang="ko-KR" sz="1800">
                <a:ea typeface="굴림" charset="-127"/>
              </a:rPr>
              <a:t>interrupt latencies upon receiving packets</a:t>
            </a:r>
          </a:p>
          <a:p>
            <a:pPr lvl="1">
              <a:lnSpc>
                <a:spcPct val="90000"/>
              </a:lnSpc>
            </a:pPr>
            <a:r>
              <a:rPr lang="en-US" altLang="ko-KR" sz="1800">
                <a:ea typeface="굴림" charset="-127"/>
              </a:rPr>
              <a:t>Delays between packet interrupts and timestamping operation</a:t>
            </a:r>
          </a:p>
          <a:p>
            <a:pPr lvl="1">
              <a:lnSpc>
                <a:spcPct val="90000"/>
              </a:lnSpc>
            </a:pPr>
            <a:r>
              <a:rPr lang="en-US" altLang="ko-KR" sz="1800">
                <a:ea typeface="굴림" charset="-127"/>
              </a:rPr>
              <a:t>Delay in operating system and protocol stack</a:t>
            </a:r>
          </a:p>
          <a:p>
            <a:pPr lvl="1">
              <a:lnSpc>
                <a:spcPct val="90000"/>
              </a:lnSpc>
            </a:pPr>
            <a:endParaRPr lang="en-US" altLang="ko-KR" sz="1800">
              <a:ea typeface="굴림" charset="-127"/>
            </a:endParaRPr>
          </a:p>
          <a:p>
            <a:pPr>
              <a:lnSpc>
                <a:spcPct val="90000"/>
              </a:lnSpc>
            </a:pPr>
            <a:r>
              <a:rPr lang="en-US" altLang="ko-KR" sz="2000">
                <a:ea typeface="굴림" charset="-127"/>
              </a:rPr>
              <a:t>Improvements:</a:t>
            </a:r>
          </a:p>
          <a:p>
            <a:pPr lvl="1">
              <a:lnSpc>
                <a:spcPct val="90000"/>
              </a:lnSpc>
            </a:pPr>
            <a:r>
              <a:rPr lang="en-US" altLang="ko-KR" sz="1800">
                <a:ea typeface="굴림" charset="-127"/>
              </a:rPr>
              <a:t>Let i timestamp its packet after the MAC delay, immediately before transmitting the first bit</a:t>
            </a:r>
          </a:p>
          <a:p>
            <a:pPr lvl="2">
              <a:lnSpc>
                <a:spcPct val="90000"/>
              </a:lnSpc>
            </a:pPr>
            <a:r>
              <a:rPr lang="en-US" altLang="ko-KR" sz="1600">
                <a:ea typeface="굴림" charset="-127"/>
              </a:rPr>
              <a:t>This would remove the uncertainty due to i’s operating system / protocol stack and the MAC delay!!</a:t>
            </a:r>
          </a:p>
          <a:p>
            <a:pPr lvl="1">
              <a:lnSpc>
                <a:spcPct val="90000"/>
              </a:lnSpc>
            </a:pPr>
            <a:r>
              <a:rPr lang="en-US" altLang="ko-KR" sz="1800">
                <a:ea typeface="굴림" charset="-127"/>
              </a:rPr>
              <a:t>Let j timestamp receive packets as early as possible, e.g. in the interrupt routine</a:t>
            </a:r>
          </a:p>
          <a:p>
            <a:pPr lvl="2">
              <a:lnSpc>
                <a:spcPct val="90000"/>
              </a:lnSpc>
            </a:pPr>
            <a:r>
              <a:rPr lang="en-US" altLang="ko-KR" sz="1600">
                <a:ea typeface="굴림" charset="-127"/>
              </a:rPr>
              <a:t>this removes the delay between packet interrupts and timestamping from the uncertainty, and leaves only interrupt latencies</a:t>
            </a:r>
          </a:p>
          <a:p>
            <a:pPr lvl="1">
              <a:lnSpc>
                <a:spcPct val="90000"/>
              </a:lnSpc>
              <a:buFont typeface="Wingdings" pitchFamily="2" charset="2"/>
              <a:buChar char="è"/>
            </a:pPr>
            <a:r>
              <a:rPr lang="en-US" altLang="ko-KR" sz="1800">
                <a:ea typeface="굴림" charset="-127"/>
                <a:sym typeface="Wingdings" pitchFamily="2" charset="2"/>
              </a:rPr>
              <a:t>these things are hard to do when COTS hardware is used, but easy when full source code of MAC and direct access to hardware are available</a:t>
            </a:r>
            <a:endParaRPr lang="en-US" altLang="ko-KR" sz="1800">
              <a:ea typeface="굴림" charset="-127"/>
            </a:endParaRPr>
          </a:p>
          <a:p>
            <a:pPr>
              <a:lnSpc>
                <a:spcPct val="90000"/>
              </a:lnSpc>
            </a:pPr>
            <a:endParaRPr lang="en-US" altLang="ko-KR" sz="2000">
              <a:ea typeface="굴림" charset="-127"/>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날짜 개체 틀 4"/>
          <p:cNvSpPr>
            <a:spLocks noGrp="1"/>
          </p:cNvSpPr>
          <p:nvPr>
            <p:ph type="dt" sz="half" idx="10"/>
          </p:nvPr>
        </p:nvSpPr>
        <p:spPr/>
        <p:txBody>
          <a:bodyPr/>
          <a:lstStyle/>
          <a:p>
            <a:r>
              <a:rPr lang="en-US" altLang="ko-KR"/>
              <a:t>SS 05</a:t>
            </a:r>
          </a:p>
        </p:txBody>
      </p:sp>
      <p:sp>
        <p:nvSpPr>
          <p:cNvPr id="6" name="바닥글 개체 틀 5"/>
          <p:cNvSpPr>
            <a:spLocks noGrp="1"/>
          </p:cNvSpPr>
          <p:nvPr>
            <p:ph type="ftr" sz="quarter" idx="11"/>
          </p:nvPr>
        </p:nvSpPr>
        <p:spPr/>
        <p:txBody>
          <a:bodyPr/>
          <a:lstStyle/>
          <a:p>
            <a:r>
              <a:rPr lang="en-US" altLang="ko-KR"/>
              <a:t>Ad hoc &amp; sensor networs - Ch 8: Time Synchronization</a:t>
            </a:r>
          </a:p>
        </p:txBody>
      </p:sp>
      <p:sp>
        <p:nvSpPr>
          <p:cNvPr id="7" name="슬라이드 번호 개체 틀 6"/>
          <p:cNvSpPr>
            <a:spLocks noGrp="1"/>
          </p:cNvSpPr>
          <p:nvPr>
            <p:ph type="sldNum" sz="quarter" idx="12"/>
          </p:nvPr>
        </p:nvSpPr>
        <p:spPr/>
        <p:txBody>
          <a:bodyPr/>
          <a:lstStyle/>
          <a:p>
            <a:fld id="{8CEEAD44-9814-40DC-A3B4-87A176CF267C}" type="slidenum">
              <a:rPr lang="en-US" altLang="ko-KR"/>
              <a:pPr/>
              <a:t>23</a:t>
            </a:fld>
            <a:endParaRPr lang="en-US" altLang="ko-KR"/>
          </a:p>
        </p:txBody>
      </p:sp>
      <p:sp>
        <p:nvSpPr>
          <p:cNvPr id="425986" name="Rectangle 2"/>
          <p:cNvSpPr>
            <a:spLocks noGrp="1" noChangeArrowheads="1"/>
          </p:cNvSpPr>
          <p:nvPr>
            <p:ph type="title"/>
          </p:nvPr>
        </p:nvSpPr>
        <p:spPr/>
        <p:txBody>
          <a:bodyPr/>
          <a:lstStyle/>
          <a:p>
            <a:r>
              <a:rPr lang="en-US" altLang="ko-KR">
                <a:ea typeface="굴림" charset="-127"/>
              </a:rPr>
              <a:t>LTS – Pairwise Synchronization – Error Analysis</a:t>
            </a:r>
          </a:p>
        </p:txBody>
      </p:sp>
      <p:sp>
        <p:nvSpPr>
          <p:cNvPr id="425987" name="Rectangle 3"/>
          <p:cNvSpPr>
            <a:spLocks noGrp="1" noChangeArrowheads="1"/>
          </p:cNvSpPr>
          <p:nvPr>
            <p:ph type="body" sz="half" idx="1"/>
          </p:nvPr>
        </p:nvSpPr>
        <p:spPr>
          <a:xfrm>
            <a:off x="423863" y="914400"/>
            <a:ext cx="3881437" cy="5191125"/>
          </a:xfrm>
        </p:spPr>
        <p:txBody>
          <a:bodyPr/>
          <a:lstStyle/>
          <a:p>
            <a:pPr>
              <a:lnSpc>
                <a:spcPct val="90000"/>
              </a:lnSpc>
            </a:pPr>
            <a:r>
              <a:rPr lang="en-US" altLang="ko-KR" sz="1800">
                <a:ea typeface="굴림" charset="-127"/>
              </a:rPr>
              <a:t>Elson et al measured pairwise differences in timestamping times at a set of receivers when timestamping happens in the interrupt routine (Berkeley motes)</a:t>
            </a:r>
          </a:p>
          <a:p>
            <a:pPr>
              <a:lnSpc>
                <a:spcPct val="90000"/>
              </a:lnSpc>
            </a:pPr>
            <a:r>
              <a:rPr lang="en-US" altLang="ko-KR" sz="1800">
                <a:ea typeface="굴림" charset="-127"/>
              </a:rPr>
              <a:t>Estimated distribution: </a:t>
            </a:r>
          </a:p>
          <a:p>
            <a:pPr lvl="1">
              <a:lnSpc>
                <a:spcPct val="90000"/>
              </a:lnSpc>
            </a:pPr>
            <a:r>
              <a:rPr lang="en-US" altLang="ko-KR" sz="1600">
                <a:ea typeface="굴림" charset="-127"/>
              </a:rPr>
              <a:t>normal random variable (rv) with zero mean/stddev of 11.1 </a:t>
            </a:r>
            <a:r>
              <a:rPr lang="en-US" altLang="ko-KR" sz="1600">
                <a:latin typeface="Symbol" pitchFamily="18" charset="2"/>
                <a:ea typeface="굴림" charset="-127"/>
              </a:rPr>
              <a:t>m</a:t>
            </a:r>
            <a:r>
              <a:rPr lang="en-US" altLang="ko-KR" sz="1600">
                <a:ea typeface="굴림" charset="-127"/>
              </a:rPr>
              <a:t>s</a:t>
            </a:r>
          </a:p>
          <a:p>
            <a:pPr>
              <a:lnSpc>
                <a:spcPct val="90000"/>
              </a:lnSpc>
            </a:pPr>
            <a:r>
              <a:rPr lang="en-US" altLang="ko-KR" sz="1800">
                <a:ea typeface="굴림" charset="-127"/>
              </a:rPr>
              <a:t>Additional assumption: uncer-tainty on the transmitter side has same distrib. and is independent</a:t>
            </a:r>
          </a:p>
          <a:p>
            <a:pPr>
              <a:lnSpc>
                <a:spcPct val="90000"/>
              </a:lnSpc>
            </a:pPr>
            <a:r>
              <a:rPr lang="en-US" altLang="ko-KR" sz="1800">
                <a:ea typeface="굴림" charset="-127"/>
              </a:rPr>
              <a:t>Hence:</a:t>
            </a:r>
          </a:p>
          <a:p>
            <a:pPr lvl="1">
              <a:lnSpc>
                <a:spcPct val="90000"/>
              </a:lnSpc>
            </a:pPr>
            <a:r>
              <a:rPr lang="en-US" altLang="ko-KR" sz="1600">
                <a:ea typeface="굴림" charset="-127"/>
              </a:rPr>
              <a:t>total uncertainty is a zero-mean normal rv with variance 4 </a:t>
            </a:r>
            <a:r>
              <a:rPr lang="en-US" altLang="ko-KR" sz="1600">
                <a:latin typeface="Symbol" pitchFamily="18" charset="2"/>
                <a:ea typeface="굴림" charset="-127"/>
              </a:rPr>
              <a:t>s</a:t>
            </a:r>
            <a:r>
              <a:rPr lang="en-US" altLang="ko-KR" sz="1600" baseline="30000">
                <a:ea typeface="굴림" charset="-127"/>
              </a:rPr>
              <a:t>2</a:t>
            </a:r>
          </a:p>
          <a:p>
            <a:pPr lvl="1">
              <a:lnSpc>
                <a:spcPct val="90000"/>
              </a:lnSpc>
            </a:pPr>
            <a:r>
              <a:rPr lang="en-US" altLang="ko-KR" sz="1600">
                <a:ea typeface="굴림" charset="-127"/>
              </a:rPr>
              <a:t>For a normal rv 99% of all outcomes have maximum distance of 2.3</a:t>
            </a:r>
            <a:r>
              <a:rPr lang="en-US" altLang="ko-KR" sz="1600">
                <a:latin typeface="Symbol" pitchFamily="18" charset="2"/>
                <a:ea typeface="굴림" charset="-127"/>
                <a:sym typeface="Symbol" pitchFamily="18" charset="2"/>
              </a:rPr>
              <a:t></a:t>
            </a:r>
            <a:r>
              <a:rPr lang="en-US" altLang="ko-KR" sz="1600">
                <a:ea typeface="굴림" charset="-127"/>
              </a:rPr>
              <a:t> to mean</a:t>
            </a:r>
          </a:p>
          <a:p>
            <a:pPr lvl="1">
              <a:lnSpc>
                <a:spcPct val="90000"/>
              </a:lnSpc>
              <a:buFont typeface="Symbol" pitchFamily="18" charset="2"/>
              <a:buNone/>
            </a:pPr>
            <a:r>
              <a:rPr lang="en-US" altLang="ko-KR" sz="1600">
                <a:ea typeface="굴림" charset="-127"/>
                <a:sym typeface="Wingdings" pitchFamily="2" charset="2"/>
              </a:rPr>
              <a:t> the maximum synchronization error is with 99% probability smaller than 2.3 * 2 * </a:t>
            </a:r>
            <a:r>
              <a:rPr lang="en-US" altLang="ko-KR" sz="1600">
                <a:latin typeface="Symbol" pitchFamily="18" charset="2"/>
                <a:ea typeface="굴림" charset="-127"/>
                <a:sym typeface="Symbol" pitchFamily="18" charset="2"/>
              </a:rPr>
              <a:t></a:t>
            </a:r>
          </a:p>
          <a:p>
            <a:pPr>
              <a:lnSpc>
                <a:spcPct val="90000"/>
              </a:lnSpc>
            </a:pPr>
            <a:endParaRPr lang="en-US" altLang="ko-KR" sz="1800">
              <a:ea typeface="굴림" charset="-127"/>
            </a:endParaRPr>
          </a:p>
        </p:txBody>
      </p:sp>
      <p:pic>
        <p:nvPicPr>
          <p:cNvPr id="425989" name="Picture 5"/>
          <p:cNvPicPr>
            <a:picLocks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306888" y="1547813"/>
            <a:ext cx="4837112" cy="3362325"/>
          </a:xfrm>
          <a:noFill/>
          <a:ln/>
          <a:extLst>
            <a:ext uri="{91240B29-F687-4F45-9708-019B960494DF}">
              <a14:hiddenLine xmlns:a14="http://schemas.microsoft.com/office/drawing/2010/main" w="12700" cap="flat" cmpd="sng">
                <a:solidFill>
                  <a:srgbClr val="003065"/>
                </a:solidFill>
                <a:prstDash val="solid"/>
                <a:miter lim="800000"/>
                <a:headEnd type="none" w="med" len="med"/>
                <a:tailEnd type="none" w="med" len="me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C60FFDF0-944B-44A9-AACF-37740FA9A70C}" type="slidenum">
              <a:rPr lang="en-US" altLang="ko-KR"/>
              <a:pPr/>
              <a:t>24</a:t>
            </a:fld>
            <a:endParaRPr lang="en-US" altLang="ko-KR"/>
          </a:p>
        </p:txBody>
      </p:sp>
      <p:sp>
        <p:nvSpPr>
          <p:cNvPr id="428034" name="Rectangle 2"/>
          <p:cNvSpPr>
            <a:spLocks noGrp="1" noChangeArrowheads="1"/>
          </p:cNvSpPr>
          <p:nvPr>
            <p:ph type="title"/>
          </p:nvPr>
        </p:nvSpPr>
        <p:spPr/>
        <p:txBody>
          <a:bodyPr/>
          <a:lstStyle/>
          <a:p>
            <a:r>
              <a:rPr lang="en-US" altLang="ko-KR">
                <a:ea typeface="굴림" charset="-127"/>
              </a:rPr>
              <a:t>LTS – Networkwide Synchronization</a:t>
            </a:r>
          </a:p>
        </p:txBody>
      </p:sp>
      <p:sp>
        <p:nvSpPr>
          <p:cNvPr id="428035" name="Rectangle 3"/>
          <p:cNvSpPr>
            <a:spLocks noGrp="1" noChangeArrowheads="1"/>
          </p:cNvSpPr>
          <p:nvPr>
            <p:ph type="body" idx="1"/>
          </p:nvPr>
        </p:nvSpPr>
        <p:spPr/>
        <p:txBody>
          <a:bodyPr/>
          <a:lstStyle/>
          <a:p>
            <a:pPr>
              <a:lnSpc>
                <a:spcPct val="90000"/>
              </a:lnSpc>
            </a:pPr>
            <a:r>
              <a:rPr lang="en-US" altLang="ko-KR">
                <a:ea typeface="굴림" charset="-127"/>
              </a:rPr>
              <a:t>We are given one reference node R, to which all other nodes / a subset of nodes want to synchronize</a:t>
            </a:r>
          </a:p>
          <a:p>
            <a:pPr lvl="1">
              <a:lnSpc>
                <a:spcPct val="90000"/>
              </a:lnSpc>
            </a:pPr>
            <a:r>
              <a:rPr lang="en-US" altLang="ko-KR">
                <a:ea typeface="굴림" charset="-127"/>
              </a:rPr>
              <a:t>R’s direct neighbors (level-1 neighbors) synchronize with R</a:t>
            </a:r>
          </a:p>
          <a:p>
            <a:pPr lvl="1">
              <a:lnSpc>
                <a:spcPct val="90000"/>
              </a:lnSpc>
            </a:pPr>
            <a:r>
              <a:rPr lang="en-US" altLang="ko-KR">
                <a:ea typeface="굴림" charset="-127"/>
              </a:rPr>
              <a:t>Two-hop (level-2) neighbors synchronize with level-1 neighbors</a:t>
            </a:r>
          </a:p>
          <a:p>
            <a:pPr lvl="1">
              <a:lnSpc>
                <a:spcPct val="90000"/>
              </a:lnSpc>
            </a:pPr>
            <a:r>
              <a:rPr lang="en-US" altLang="ko-KR">
                <a:ea typeface="굴림" charset="-127"/>
              </a:rPr>
              <a:t>....</a:t>
            </a:r>
          </a:p>
          <a:p>
            <a:pPr>
              <a:lnSpc>
                <a:spcPct val="90000"/>
              </a:lnSpc>
            </a:pPr>
            <a:r>
              <a:rPr lang="en-US" altLang="ko-KR">
                <a:ea typeface="굴림" charset="-127"/>
              </a:rPr>
              <a:t>This way a spanning tree is created</a:t>
            </a:r>
          </a:p>
          <a:p>
            <a:pPr>
              <a:lnSpc>
                <a:spcPct val="90000"/>
              </a:lnSpc>
            </a:pPr>
            <a:r>
              <a:rPr lang="en-US" altLang="ko-KR">
                <a:ea typeface="굴림" charset="-127"/>
              </a:rPr>
              <a:t>But one should not allow arbitrary spanning trees:</a:t>
            </a:r>
          </a:p>
          <a:p>
            <a:pPr lvl="1">
              <a:lnSpc>
                <a:spcPct val="90000"/>
              </a:lnSpc>
            </a:pPr>
            <a:r>
              <a:rPr lang="en-US" altLang="ko-KR">
                <a:ea typeface="굴림" charset="-127"/>
              </a:rPr>
              <a:t>Consider a node i with hop distance h</a:t>
            </a:r>
            <a:r>
              <a:rPr lang="en-US" altLang="ko-KR" baseline="-25000">
                <a:ea typeface="굴림" charset="-127"/>
              </a:rPr>
              <a:t>i</a:t>
            </a:r>
            <a:r>
              <a:rPr lang="en-US" altLang="ko-KR">
                <a:ea typeface="굴림" charset="-127"/>
              </a:rPr>
              <a:t> to the root node</a:t>
            </a:r>
          </a:p>
          <a:p>
            <a:pPr lvl="1">
              <a:lnSpc>
                <a:spcPct val="90000"/>
              </a:lnSpc>
            </a:pPr>
            <a:r>
              <a:rPr lang="en-US" altLang="ko-KR">
                <a:ea typeface="굴림" charset="-127"/>
              </a:rPr>
              <a:t>Assume that:</a:t>
            </a:r>
          </a:p>
          <a:p>
            <a:pPr lvl="2">
              <a:lnSpc>
                <a:spcPct val="90000"/>
              </a:lnSpc>
            </a:pPr>
            <a:r>
              <a:rPr lang="en-US" altLang="ko-KR">
                <a:ea typeface="굴림" charset="-127"/>
              </a:rPr>
              <a:t>all synchronization errors are independent</a:t>
            </a:r>
          </a:p>
          <a:p>
            <a:pPr lvl="2">
              <a:lnSpc>
                <a:spcPct val="90000"/>
              </a:lnSpc>
            </a:pPr>
            <a:r>
              <a:rPr lang="en-US" altLang="ko-KR">
                <a:ea typeface="굴림" charset="-127"/>
              </a:rPr>
              <a:t>all synch errors are identically normally distributed with zero mean and variance 4</a:t>
            </a:r>
            <a:r>
              <a:rPr lang="en-US" altLang="ko-KR">
                <a:latin typeface="Symbol" pitchFamily="18" charset="2"/>
                <a:ea typeface="굴림" charset="-127"/>
              </a:rPr>
              <a:t>s</a:t>
            </a:r>
            <a:r>
              <a:rPr lang="en-US" altLang="ko-KR" baseline="30000">
                <a:ea typeface="굴림" charset="-127"/>
              </a:rPr>
              <a:t>2</a:t>
            </a:r>
            <a:endParaRPr lang="en-US" altLang="ko-KR">
              <a:ea typeface="굴림" charset="-127"/>
            </a:endParaRPr>
          </a:p>
          <a:p>
            <a:pPr lvl="1">
              <a:lnSpc>
                <a:spcPct val="90000"/>
              </a:lnSpc>
            </a:pPr>
            <a:r>
              <a:rPr lang="en-US" altLang="ko-KR">
                <a:ea typeface="굴림" charset="-127"/>
              </a:rPr>
              <a:t>Then node i’s synchronization error is a zero-mean normal rv with variance h</a:t>
            </a:r>
            <a:r>
              <a:rPr lang="en-US" altLang="ko-KR" baseline="-25000">
                <a:ea typeface="굴림" charset="-127"/>
              </a:rPr>
              <a:t>i</a:t>
            </a:r>
            <a:r>
              <a:rPr lang="en-US" altLang="ko-KR">
                <a:ea typeface="굴림" charset="-127"/>
              </a:rPr>
              <a:t> 4 </a:t>
            </a:r>
            <a:r>
              <a:rPr lang="en-US" altLang="ko-KR">
                <a:latin typeface="Symbol" pitchFamily="18" charset="2"/>
                <a:ea typeface="굴림" charset="-127"/>
              </a:rPr>
              <a:t>s</a:t>
            </a:r>
            <a:r>
              <a:rPr lang="en-US" altLang="ko-KR" baseline="30000">
                <a:ea typeface="굴림" charset="-127"/>
              </a:rPr>
              <a:t>2</a:t>
            </a:r>
            <a:endParaRPr lang="en-US" altLang="ko-KR">
              <a:ea typeface="굴림" charset="-127"/>
            </a:endParaRPr>
          </a:p>
          <a:p>
            <a:pPr lvl="1">
              <a:lnSpc>
                <a:spcPct val="90000"/>
              </a:lnSpc>
            </a:pPr>
            <a:r>
              <a:rPr lang="en-US" altLang="ko-KR">
                <a:ea typeface="굴림" charset="-127"/>
              </a:rPr>
              <a:t>Hence, a minimum spanning tree minimizes synchronization errors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851996D5-B750-4E8E-AAAA-27A31F5F3A17}" type="slidenum">
              <a:rPr lang="en-US" altLang="ko-KR"/>
              <a:pPr/>
              <a:t>25</a:t>
            </a:fld>
            <a:endParaRPr lang="en-US" altLang="ko-KR"/>
          </a:p>
        </p:txBody>
      </p:sp>
      <p:sp>
        <p:nvSpPr>
          <p:cNvPr id="429058" name="Rectangle 2"/>
          <p:cNvSpPr>
            <a:spLocks noGrp="1" noChangeArrowheads="1"/>
          </p:cNvSpPr>
          <p:nvPr>
            <p:ph type="title"/>
          </p:nvPr>
        </p:nvSpPr>
        <p:spPr/>
        <p:txBody>
          <a:bodyPr/>
          <a:lstStyle/>
          <a:p>
            <a:r>
              <a:rPr lang="en-US" altLang="ko-KR">
                <a:ea typeface="굴림" charset="-127"/>
              </a:rPr>
              <a:t>LTS – Centralized Multihop LTS</a:t>
            </a:r>
          </a:p>
        </p:txBody>
      </p:sp>
      <p:sp>
        <p:nvSpPr>
          <p:cNvPr id="429059" name="Rectangle 3"/>
          <p:cNvSpPr>
            <a:spLocks noGrp="1" noChangeArrowheads="1"/>
          </p:cNvSpPr>
          <p:nvPr>
            <p:ph type="body" idx="1"/>
          </p:nvPr>
        </p:nvSpPr>
        <p:spPr/>
        <p:txBody>
          <a:bodyPr/>
          <a:lstStyle/>
          <a:p>
            <a:r>
              <a:rPr lang="en-US" altLang="ko-KR">
                <a:ea typeface="굴림" charset="-127"/>
              </a:rPr>
              <a:t>Reference node R triggers construction of a spanning tree, it first synchronizes its neighbors, then the first-level neighbors synchronize second-level neighbors and so on</a:t>
            </a:r>
          </a:p>
          <a:p>
            <a:endParaRPr lang="en-US" altLang="ko-KR">
              <a:ea typeface="굴림" charset="-127"/>
            </a:endParaRPr>
          </a:p>
          <a:p>
            <a:r>
              <a:rPr lang="en-US" altLang="ko-KR">
                <a:ea typeface="굴림" charset="-127"/>
              </a:rPr>
              <a:t>Different distributed algorithms for construction of spanning tree can be used, e.g. DDFS, Echo algorithm</a:t>
            </a:r>
          </a:p>
          <a:p>
            <a:endParaRPr lang="en-US" altLang="ko-KR">
              <a:ea typeface="굴림" charset="-127"/>
            </a:endParaRPr>
          </a:p>
          <a:p>
            <a:r>
              <a:rPr lang="en-US" altLang="ko-KR">
                <a:ea typeface="굴림" charset="-127"/>
              </a:rPr>
              <a:t>Communication costs:</a:t>
            </a:r>
          </a:p>
          <a:p>
            <a:pPr lvl="1"/>
            <a:r>
              <a:rPr lang="en-US" altLang="ko-KR">
                <a:ea typeface="굴림" charset="-127"/>
              </a:rPr>
              <a:t>Costs for construction of spanning tree</a:t>
            </a:r>
          </a:p>
          <a:p>
            <a:pPr lvl="1"/>
            <a:r>
              <a:rPr lang="en-US" altLang="ko-KR">
                <a:ea typeface="굴림" charset="-127"/>
              </a:rPr>
              <a:t>Synchronizing two nodes costs 3 packets, synchronizing n nodes costs 3n packets</a:t>
            </a:r>
          </a:p>
          <a:p>
            <a:pPr lvl="1"/>
            <a:endParaRPr lang="en-US" altLang="ko-KR">
              <a:ea typeface="굴림" charset="-127"/>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날짜 개체 틀 3"/>
          <p:cNvSpPr>
            <a:spLocks noGrp="1"/>
          </p:cNvSpPr>
          <p:nvPr>
            <p:ph type="dt" sz="half" idx="10"/>
          </p:nvPr>
        </p:nvSpPr>
        <p:spPr/>
        <p:txBody>
          <a:bodyPr/>
          <a:lstStyle/>
          <a:p>
            <a:r>
              <a:rPr lang="en-US" altLang="ko-KR"/>
              <a:t>SS 05</a:t>
            </a:r>
          </a:p>
        </p:txBody>
      </p:sp>
      <p:sp>
        <p:nvSpPr>
          <p:cNvPr id="6" name="바닥글 개체 틀 4"/>
          <p:cNvSpPr>
            <a:spLocks noGrp="1"/>
          </p:cNvSpPr>
          <p:nvPr>
            <p:ph type="ftr" sz="quarter" idx="11"/>
          </p:nvPr>
        </p:nvSpPr>
        <p:spPr/>
        <p:txBody>
          <a:bodyPr/>
          <a:lstStyle/>
          <a:p>
            <a:r>
              <a:rPr lang="en-US" altLang="ko-KR"/>
              <a:t>Ad hoc &amp; sensor networs - Ch 8: Time Synchronization</a:t>
            </a:r>
          </a:p>
        </p:txBody>
      </p:sp>
      <p:sp>
        <p:nvSpPr>
          <p:cNvPr id="7" name="슬라이드 번호 개체 틀 5"/>
          <p:cNvSpPr>
            <a:spLocks noGrp="1"/>
          </p:cNvSpPr>
          <p:nvPr>
            <p:ph type="sldNum" sz="quarter" idx="12"/>
          </p:nvPr>
        </p:nvSpPr>
        <p:spPr/>
        <p:txBody>
          <a:bodyPr/>
          <a:lstStyle/>
          <a:p>
            <a:fld id="{8C5862D8-EB50-44A2-BC72-30E6C0E6CED4}" type="slidenum">
              <a:rPr lang="en-US" altLang="ko-KR"/>
              <a:pPr/>
              <a:t>26</a:t>
            </a:fld>
            <a:endParaRPr lang="en-US" altLang="ko-KR"/>
          </a:p>
        </p:txBody>
      </p:sp>
      <p:sp>
        <p:nvSpPr>
          <p:cNvPr id="430082" name="Rectangle 2"/>
          <p:cNvSpPr>
            <a:spLocks noGrp="1" noChangeArrowheads="1"/>
          </p:cNvSpPr>
          <p:nvPr>
            <p:ph type="title"/>
          </p:nvPr>
        </p:nvSpPr>
        <p:spPr/>
        <p:txBody>
          <a:bodyPr/>
          <a:lstStyle/>
          <a:p>
            <a:r>
              <a:rPr lang="en-US" altLang="ko-KR">
                <a:ea typeface="굴림" charset="-127"/>
              </a:rPr>
              <a:t>LTS – Distributed Multihop LTS</a:t>
            </a:r>
          </a:p>
        </p:txBody>
      </p:sp>
      <p:sp>
        <p:nvSpPr>
          <p:cNvPr id="430083" name="Rectangle 3"/>
          <p:cNvSpPr>
            <a:spLocks noGrp="1" noChangeArrowheads="1"/>
          </p:cNvSpPr>
          <p:nvPr>
            <p:ph type="body" idx="1"/>
          </p:nvPr>
        </p:nvSpPr>
        <p:spPr/>
        <p:txBody>
          <a:bodyPr/>
          <a:lstStyle/>
          <a:p>
            <a:r>
              <a:rPr lang="en-US" altLang="ko-KR" sz="2000">
                <a:ea typeface="굴림" charset="-127"/>
              </a:rPr>
              <a:t>No explicit construction of spanning tree needed, but each node knows identity of reference node(s) and routes to them</a:t>
            </a:r>
          </a:p>
          <a:p>
            <a:r>
              <a:rPr lang="en-US" altLang="ko-KR" sz="2000">
                <a:ea typeface="굴림" charset="-127"/>
              </a:rPr>
              <a:t>When node 1 wants to synchronize with R, an appropriate request travels to R – following this, 4 synchronizes to R, 3 synchronizes to 4, 2 synchronizes to 3, 1 synchronizes to 2</a:t>
            </a:r>
          </a:p>
          <a:p>
            <a:pPr lvl="1"/>
            <a:r>
              <a:rPr lang="en-US" altLang="ko-KR" sz="1800">
                <a:ea typeface="굴림" charset="-127"/>
              </a:rPr>
              <a:t>By-product: nodes 2, 3, and 4 are synchronized with R</a:t>
            </a:r>
          </a:p>
          <a:p>
            <a:pPr lvl="1"/>
            <a:endParaRPr lang="en-US" altLang="ko-KR" sz="1800">
              <a:ea typeface="굴림" charset="-127"/>
            </a:endParaRPr>
          </a:p>
          <a:p>
            <a:pPr lvl="1"/>
            <a:endParaRPr lang="en-US" altLang="ko-KR" sz="1800">
              <a:ea typeface="굴림" charset="-127"/>
            </a:endParaRPr>
          </a:p>
          <a:p>
            <a:pPr lvl="1"/>
            <a:endParaRPr lang="en-US" altLang="ko-KR" sz="1800">
              <a:ea typeface="굴림" charset="-127"/>
            </a:endParaRPr>
          </a:p>
          <a:p>
            <a:pPr lvl="1"/>
            <a:endParaRPr lang="en-US" altLang="ko-KR" sz="1800">
              <a:ea typeface="굴림" charset="-127"/>
            </a:endParaRPr>
          </a:p>
          <a:p>
            <a:pPr lvl="1"/>
            <a:endParaRPr lang="en-US" altLang="ko-KR" sz="1800">
              <a:ea typeface="굴림" charset="-127"/>
            </a:endParaRPr>
          </a:p>
          <a:p>
            <a:pPr lvl="1"/>
            <a:endParaRPr lang="en-US" altLang="ko-KR" sz="1800">
              <a:ea typeface="굴림" charset="-127"/>
            </a:endParaRPr>
          </a:p>
          <a:p>
            <a:pPr lvl="1"/>
            <a:endParaRPr lang="en-US" altLang="ko-KR" sz="1800">
              <a:ea typeface="굴림" charset="-127"/>
            </a:endParaRPr>
          </a:p>
          <a:p>
            <a:r>
              <a:rPr lang="en-US" altLang="ko-KR" sz="2000">
                <a:ea typeface="굴림" charset="-127"/>
              </a:rPr>
              <a:t>Minimum spanning tree constructed implicitly: node 1 should know shortest route to the closest reference node</a:t>
            </a:r>
          </a:p>
        </p:txBody>
      </p:sp>
      <p:graphicFrame>
        <p:nvGraphicFramePr>
          <p:cNvPr id="430084" name="Object 4"/>
          <p:cNvGraphicFramePr>
            <a:graphicFrameLocks noChangeAspect="1"/>
          </p:cNvGraphicFramePr>
          <p:nvPr/>
        </p:nvGraphicFramePr>
        <p:xfrm>
          <a:off x="949325" y="3076575"/>
          <a:ext cx="7121525" cy="1993900"/>
        </p:xfrm>
        <a:graphic>
          <a:graphicData uri="http://schemas.openxmlformats.org/presentationml/2006/ole">
            <mc:AlternateContent xmlns:mc="http://schemas.openxmlformats.org/markup-compatibility/2006">
              <mc:Choice xmlns:v="urn:schemas-microsoft-com:vml" Requires="v">
                <p:oleObj spid="_x0000_s430085" name="Visio" r:id="rId3" imgW="4979160" imgH="1993680" progId="Visio.Drawing.11">
                  <p:embed/>
                </p:oleObj>
              </mc:Choice>
              <mc:Fallback>
                <p:oleObj name="Visio" r:id="rId3" imgW="4979160" imgH="1993680"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325" y="3076575"/>
                        <a:ext cx="7121525"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306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092D3CA4-8456-4EBF-9B6A-4F68DEE295D3}" type="slidenum">
              <a:rPr lang="en-US" altLang="ko-KR"/>
              <a:pPr/>
              <a:t>27</a:t>
            </a:fld>
            <a:endParaRPr lang="en-US" altLang="ko-KR"/>
          </a:p>
        </p:txBody>
      </p:sp>
      <p:sp>
        <p:nvSpPr>
          <p:cNvPr id="431106" name="Rectangle 2"/>
          <p:cNvSpPr>
            <a:spLocks noGrp="1" noChangeArrowheads="1"/>
          </p:cNvSpPr>
          <p:nvPr>
            <p:ph type="title"/>
          </p:nvPr>
        </p:nvSpPr>
        <p:spPr/>
        <p:txBody>
          <a:bodyPr/>
          <a:lstStyle/>
          <a:p>
            <a:r>
              <a:rPr lang="en-US" altLang="ko-KR">
                <a:ea typeface="굴림" charset="-127"/>
              </a:rPr>
              <a:t>LTS – Distributed Multihop LTS -- Variations</a:t>
            </a:r>
          </a:p>
        </p:txBody>
      </p:sp>
      <p:sp>
        <p:nvSpPr>
          <p:cNvPr id="431107" name="Rectangle 3"/>
          <p:cNvSpPr>
            <a:spLocks noGrp="1" noChangeArrowheads="1"/>
          </p:cNvSpPr>
          <p:nvPr>
            <p:ph type="body" idx="1"/>
          </p:nvPr>
        </p:nvSpPr>
        <p:spPr/>
        <p:txBody>
          <a:bodyPr/>
          <a:lstStyle/>
          <a:p>
            <a:r>
              <a:rPr lang="en-US" altLang="ko-KR">
                <a:ea typeface="굴림" charset="-127"/>
              </a:rPr>
              <a:t>When node 5 wants to synchronize with R, it can:</a:t>
            </a:r>
          </a:p>
          <a:p>
            <a:pPr lvl="1"/>
            <a:r>
              <a:rPr lang="en-US" altLang="ko-KR">
                <a:ea typeface="굴림" charset="-127"/>
              </a:rPr>
              <a:t>issue its own synchronization request using route over 3, 4 and put additional synchronization burden on them</a:t>
            </a:r>
          </a:p>
          <a:p>
            <a:pPr lvl="1"/>
            <a:r>
              <a:rPr lang="en-US" altLang="ko-KR">
                <a:ea typeface="굴림" charset="-127"/>
              </a:rPr>
              <a:t>ask in its local neighborhood whether someone is synchronized or has an ongoing synchronization request and benefit from that later on</a:t>
            </a:r>
          </a:p>
          <a:p>
            <a:pPr lvl="1"/>
            <a:r>
              <a:rPr lang="en-US" altLang="ko-KR">
                <a:ea typeface="굴림" charset="-127"/>
              </a:rPr>
              <a:t>Enforce usage of path over 7, 8 (path diversification) to also synchronize these nodes</a:t>
            </a:r>
          </a:p>
          <a:p>
            <a:r>
              <a:rPr lang="en-US" altLang="ko-KR">
                <a:ea typeface="굴림" charset="-127"/>
              </a:rPr>
              <a:t>Discussion:</a:t>
            </a:r>
          </a:p>
          <a:p>
            <a:pPr lvl="1"/>
            <a:r>
              <a:rPr lang="en-US" altLang="ko-KR">
                <a:ea typeface="굴림" charset="-127"/>
              </a:rPr>
              <a:t>Simulation shows that distributed multihop LTS needs more packets (between 40% and 100%) when </a:t>
            </a:r>
            <a:r>
              <a:rPr lang="en-US" altLang="ko-KR" b="1" i="1" u="sng">
                <a:ea typeface="굴림" charset="-127"/>
              </a:rPr>
              <a:t>all</a:t>
            </a:r>
            <a:r>
              <a:rPr lang="en-US" altLang="ko-KR">
                <a:ea typeface="굴림" charset="-127"/>
              </a:rPr>
              <a:t> nodes have to be synchronized, even with optimizations</a:t>
            </a:r>
          </a:p>
          <a:p>
            <a:pPr lvl="1"/>
            <a:r>
              <a:rPr lang="en-US" altLang="ko-KR">
                <a:ea typeface="굴림" charset="-127"/>
              </a:rPr>
              <a:t>Distributed multihop LTS allows to synchronize only the minimally required set of nodes </a:t>
            </a:r>
            <a:r>
              <a:rPr lang="en-US" altLang="ko-KR">
                <a:ea typeface="굴림" charset="-127"/>
                <a:sym typeface="Wingdings" pitchFamily="2" charset="2"/>
              </a:rPr>
              <a:t> post-facto synchronization</a:t>
            </a:r>
            <a:endParaRPr lang="en-US" altLang="ko-KR">
              <a:ea typeface="굴림" charset="-127"/>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29848078-46BF-4A0E-A2A6-545FECF01FB9}" type="slidenum">
              <a:rPr lang="en-US" altLang="ko-KR"/>
              <a:pPr/>
              <a:t>28</a:t>
            </a:fld>
            <a:endParaRPr lang="en-US" altLang="ko-KR"/>
          </a:p>
        </p:txBody>
      </p:sp>
      <p:sp>
        <p:nvSpPr>
          <p:cNvPr id="432130" name="Rectangle 2"/>
          <p:cNvSpPr>
            <a:spLocks noGrp="1" noChangeArrowheads="1"/>
          </p:cNvSpPr>
          <p:nvPr>
            <p:ph type="title"/>
          </p:nvPr>
        </p:nvSpPr>
        <p:spPr/>
        <p:txBody>
          <a:bodyPr/>
          <a:lstStyle/>
          <a:p>
            <a:r>
              <a:rPr lang="en-US" altLang="ko-KR">
                <a:ea typeface="굴림" charset="-127"/>
              </a:rPr>
              <a:t>Other Sender-/Receiver-based Protocols</a:t>
            </a:r>
          </a:p>
        </p:txBody>
      </p:sp>
      <p:sp>
        <p:nvSpPr>
          <p:cNvPr id="432131" name="Rectangle 3"/>
          <p:cNvSpPr>
            <a:spLocks noGrp="1" noChangeArrowheads="1"/>
          </p:cNvSpPr>
          <p:nvPr>
            <p:ph type="body" idx="1"/>
          </p:nvPr>
        </p:nvSpPr>
        <p:spPr/>
        <p:txBody>
          <a:bodyPr/>
          <a:lstStyle/>
          <a:p>
            <a:r>
              <a:rPr lang="en-US" altLang="ko-KR" sz="2000">
                <a:ea typeface="굴림" charset="-127"/>
              </a:rPr>
              <a:t>These protocols work similar to LTS, with some differences in:</a:t>
            </a:r>
          </a:p>
          <a:p>
            <a:pPr lvl="1"/>
            <a:r>
              <a:rPr lang="en-US" altLang="ko-KR" sz="1800">
                <a:ea typeface="굴림" charset="-127"/>
              </a:rPr>
              <a:t>Method of spanning tree construction</a:t>
            </a:r>
          </a:p>
          <a:p>
            <a:pPr lvl="1"/>
            <a:r>
              <a:rPr lang="en-US" altLang="ko-KR" sz="1800">
                <a:ea typeface="굴림" charset="-127"/>
              </a:rPr>
              <a:t>How and when to take timestamps</a:t>
            </a:r>
          </a:p>
          <a:p>
            <a:pPr lvl="1"/>
            <a:r>
              <a:rPr lang="en-US" altLang="ko-KR" sz="1800">
                <a:ea typeface="굴림" charset="-127"/>
              </a:rPr>
              <a:t>How to achieve post-facto synchronization</a:t>
            </a:r>
          </a:p>
          <a:p>
            <a:r>
              <a:rPr lang="en-US" altLang="ko-KR" sz="2000">
                <a:ea typeface="굴림" charset="-127"/>
              </a:rPr>
              <a:t>One variant: TPSN (Timing-Sync Protocol for Sensor Nets)</a:t>
            </a:r>
          </a:p>
          <a:p>
            <a:pPr lvl="1"/>
            <a:r>
              <a:rPr lang="en-US" altLang="ko-KR" sz="1800">
                <a:ea typeface="굴림" charset="-127"/>
              </a:rPr>
              <a:t>Pairwise-protocol similar to LTS, but timestamping at node i happens immediately before first bit appears on the medium, and timestamping at node j happens in interrupt routine</a:t>
            </a:r>
          </a:p>
          <a:p>
            <a:pPr lvl="1"/>
            <a:r>
              <a:rPr lang="en-US" altLang="ko-KR" sz="1800">
                <a:ea typeface="굴림" charset="-127"/>
              </a:rPr>
              <a:t>Spanning tree construction based on level-discovery protocol:</a:t>
            </a:r>
          </a:p>
          <a:p>
            <a:pPr lvl="2"/>
            <a:r>
              <a:rPr lang="en-US" altLang="ko-KR" sz="1600">
                <a:ea typeface="굴림" charset="-127"/>
              </a:rPr>
              <a:t>root issues level_discovery packet with level 0</a:t>
            </a:r>
          </a:p>
          <a:p>
            <a:pPr lvl="2"/>
            <a:r>
              <a:rPr lang="en-US" altLang="ko-KR" sz="1600">
                <a:ea typeface="굴림" charset="-127"/>
              </a:rPr>
              <a:t>neighbors assign themselves level 1 + level value from level_discovery</a:t>
            </a:r>
          </a:p>
          <a:p>
            <a:pPr lvl="2"/>
            <a:r>
              <a:rPr lang="en-US" altLang="ko-KR" sz="1600">
                <a:ea typeface="굴림" charset="-127"/>
              </a:rPr>
              <a:t>neighbors wait for some random time before they issue level_discovery packets indicating their own level</a:t>
            </a:r>
          </a:p>
          <a:p>
            <a:pPr lvl="2"/>
            <a:r>
              <a:rPr lang="en-US" altLang="ko-KR" sz="1600">
                <a:ea typeface="굴림" charset="-127"/>
              </a:rPr>
              <a:t>Nodes missing level_discovery packets for long time ask their neighborhood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908F5A8D-9CF8-4006-8CBF-1BA1519570DA}" type="slidenum">
              <a:rPr lang="en-US" altLang="ko-KR"/>
              <a:pPr/>
              <a:t>29</a:t>
            </a:fld>
            <a:endParaRPr lang="en-US" altLang="ko-KR"/>
          </a:p>
        </p:txBody>
      </p:sp>
      <p:sp>
        <p:nvSpPr>
          <p:cNvPr id="434178" name="Rectangle 2"/>
          <p:cNvSpPr>
            <a:spLocks noGrp="1" noChangeArrowheads="1"/>
          </p:cNvSpPr>
          <p:nvPr>
            <p:ph type="title"/>
          </p:nvPr>
        </p:nvSpPr>
        <p:spPr/>
        <p:txBody>
          <a:bodyPr/>
          <a:lstStyle/>
          <a:p>
            <a:r>
              <a:rPr lang="en-US" altLang="ko-KR">
                <a:ea typeface="굴림" charset="-127"/>
              </a:rPr>
              <a:t>TSync</a:t>
            </a:r>
          </a:p>
        </p:txBody>
      </p:sp>
      <p:sp>
        <p:nvSpPr>
          <p:cNvPr id="434179" name="Rectangle 3"/>
          <p:cNvSpPr>
            <a:spLocks noGrp="1" noChangeArrowheads="1"/>
          </p:cNvSpPr>
          <p:nvPr>
            <p:ph type="body" idx="1"/>
          </p:nvPr>
        </p:nvSpPr>
        <p:spPr/>
        <p:txBody>
          <a:bodyPr/>
          <a:lstStyle/>
          <a:p>
            <a:r>
              <a:rPr lang="en-US" altLang="ko-KR">
                <a:ea typeface="굴림" charset="-127"/>
              </a:rPr>
              <a:t>TSync combines:</a:t>
            </a:r>
          </a:p>
          <a:p>
            <a:pPr lvl="1"/>
            <a:r>
              <a:rPr lang="en-US" altLang="ko-KR">
                <a:ea typeface="굴림" charset="-127"/>
              </a:rPr>
              <a:t>HRTS (Hierarchy Referencing Time Synchronization): a protocol to synchronize a broadcast domain to one of its members</a:t>
            </a:r>
          </a:p>
          <a:p>
            <a:pPr lvl="1"/>
            <a:r>
              <a:rPr lang="en-US" altLang="ko-KR">
                <a:ea typeface="굴림" charset="-127"/>
              </a:rPr>
              <a:t>ITR (Individual-based Time Request): a sender-/receiver protocol similar to LTS/TPSN</a:t>
            </a:r>
          </a:p>
          <a:p>
            <a:pPr lvl="1"/>
            <a:r>
              <a:rPr lang="en-US" altLang="ko-KR">
                <a:ea typeface="굴림" charset="-127"/>
              </a:rPr>
              <a:t>A networkwide synchronization protocol</a:t>
            </a:r>
          </a:p>
          <a:p>
            <a:r>
              <a:rPr lang="en-US" altLang="ko-KR">
                <a:ea typeface="굴림" charset="-127"/>
              </a:rPr>
              <a:t>HRTS provides a technique to synchronize a group of nodes to a reference node with only three packets!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048A973E-1F25-4059-BF13-78BC77D8E462}" type="slidenum">
              <a:rPr lang="en-US" altLang="ko-KR"/>
              <a:pPr/>
              <a:t>30</a:t>
            </a:fld>
            <a:endParaRPr lang="en-US" altLang="ko-KR"/>
          </a:p>
        </p:txBody>
      </p:sp>
      <p:sp>
        <p:nvSpPr>
          <p:cNvPr id="435202" name="Rectangle 2"/>
          <p:cNvSpPr>
            <a:spLocks noGrp="1" noChangeArrowheads="1"/>
          </p:cNvSpPr>
          <p:nvPr>
            <p:ph type="title"/>
          </p:nvPr>
        </p:nvSpPr>
        <p:spPr/>
        <p:txBody>
          <a:bodyPr/>
          <a:lstStyle/>
          <a:p>
            <a:r>
              <a:rPr lang="en-US" altLang="ko-KR">
                <a:ea typeface="굴림" charset="-127"/>
              </a:rPr>
              <a:t>HRTS</a:t>
            </a:r>
          </a:p>
        </p:txBody>
      </p:sp>
      <p:graphicFrame>
        <p:nvGraphicFramePr>
          <p:cNvPr id="435203" name="Object 3"/>
          <p:cNvGraphicFramePr>
            <a:graphicFrameLocks noChangeAspect="1"/>
          </p:cNvGraphicFramePr>
          <p:nvPr>
            <p:ph type="body" idx="1"/>
          </p:nvPr>
        </p:nvGraphicFramePr>
        <p:xfrm>
          <a:off x="1598613" y="914400"/>
          <a:ext cx="6137275" cy="5191125"/>
        </p:xfrm>
        <a:graphic>
          <a:graphicData uri="http://schemas.openxmlformats.org/presentationml/2006/ole">
            <mc:AlternateContent xmlns:mc="http://schemas.openxmlformats.org/markup-compatibility/2006">
              <mc:Choice xmlns:v="urn:schemas-microsoft-com:vml" Requires="v">
                <p:oleObj spid="_x0000_s435204" name="Visio" r:id="rId3" imgW="6798600" imgH="5751000" progId="Visio.Drawing.11">
                  <p:embed/>
                </p:oleObj>
              </mc:Choice>
              <mc:Fallback>
                <p:oleObj name="Visio" r:id="rId3" imgW="6798600" imgH="5751000"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613" y="914400"/>
                        <a:ext cx="6137275" cy="5191125"/>
                      </a:xfrm>
                      <a:prstGeom prst="rect">
                        <a:avLst/>
                      </a:prstGeom>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1A66054C-921D-4A46-98FF-BF6A91E9C72C}" type="slidenum">
              <a:rPr lang="en-US" altLang="ko-KR"/>
              <a:pPr/>
              <a:t>31</a:t>
            </a:fld>
            <a:endParaRPr lang="en-US" altLang="ko-KR"/>
          </a:p>
        </p:txBody>
      </p:sp>
      <p:sp>
        <p:nvSpPr>
          <p:cNvPr id="437250" name="Rectangle 2"/>
          <p:cNvSpPr>
            <a:spLocks noGrp="1" noChangeArrowheads="1"/>
          </p:cNvSpPr>
          <p:nvPr>
            <p:ph type="title"/>
          </p:nvPr>
        </p:nvSpPr>
        <p:spPr/>
        <p:txBody>
          <a:bodyPr/>
          <a:lstStyle/>
          <a:p>
            <a:r>
              <a:rPr lang="en-US" altLang="ko-KR">
                <a:ea typeface="굴림" charset="-127"/>
              </a:rPr>
              <a:t>HRTS</a:t>
            </a:r>
          </a:p>
        </p:txBody>
      </p:sp>
      <p:sp>
        <p:nvSpPr>
          <p:cNvPr id="437251" name="Rectangle 3"/>
          <p:cNvSpPr>
            <a:spLocks noGrp="1" noChangeArrowheads="1"/>
          </p:cNvSpPr>
          <p:nvPr>
            <p:ph type="body" idx="1"/>
          </p:nvPr>
        </p:nvSpPr>
        <p:spPr/>
        <p:txBody>
          <a:bodyPr/>
          <a:lstStyle/>
          <a:p>
            <a:r>
              <a:rPr lang="en-US" altLang="ko-KR" sz="2000">
                <a:ea typeface="굴림" charset="-127"/>
              </a:rPr>
              <a:t>Node i and j want to synchronize to R’s clock, but cannot hear each other</a:t>
            </a:r>
          </a:p>
          <a:p>
            <a:r>
              <a:rPr lang="en-US" altLang="ko-KR" sz="2000">
                <a:ea typeface="굴림" charset="-127"/>
              </a:rPr>
              <a:t>Timeline:</a:t>
            </a:r>
          </a:p>
          <a:p>
            <a:pPr lvl="1"/>
            <a:r>
              <a:rPr lang="en-US" altLang="ko-KR" sz="1800">
                <a:ea typeface="굴림" charset="-127"/>
              </a:rPr>
              <a:t>Root node triggers time synchronization at time t</a:t>
            </a:r>
            <a:r>
              <a:rPr lang="en-US" altLang="ko-KR" sz="1800" baseline="-25000">
                <a:ea typeface="굴림" charset="-127"/>
              </a:rPr>
              <a:t>1</a:t>
            </a:r>
            <a:r>
              <a:rPr lang="en-US" altLang="ko-KR" sz="1800">
                <a:ea typeface="굴림" charset="-127"/>
              </a:rPr>
              <a:t> at local time L</a:t>
            </a:r>
            <a:r>
              <a:rPr lang="en-US" altLang="ko-KR" sz="1800" baseline="-25000">
                <a:ea typeface="굴림" charset="-127"/>
              </a:rPr>
              <a:t>R</a:t>
            </a:r>
            <a:r>
              <a:rPr lang="en-US" altLang="ko-KR" sz="1800">
                <a:ea typeface="굴림" charset="-127"/>
              </a:rPr>
              <a:t>(t</a:t>
            </a:r>
            <a:r>
              <a:rPr lang="en-US" altLang="ko-KR" sz="1800" baseline="-25000">
                <a:ea typeface="굴림" charset="-127"/>
              </a:rPr>
              <a:t>1</a:t>
            </a:r>
            <a:r>
              <a:rPr lang="en-US" altLang="ko-KR" sz="1800">
                <a:ea typeface="굴림" charset="-127"/>
              </a:rPr>
              <a:t>), it formats a sync_begin packet and includes i’s address and a level value</a:t>
            </a:r>
          </a:p>
          <a:p>
            <a:pPr lvl="1"/>
            <a:r>
              <a:rPr lang="en-US" altLang="ko-KR" sz="1800">
                <a:ea typeface="굴림" charset="-127"/>
              </a:rPr>
              <a:t>Node i timestamps packet at time t</a:t>
            </a:r>
            <a:r>
              <a:rPr lang="en-US" altLang="ko-KR" sz="1800" baseline="-25000">
                <a:ea typeface="굴림" charset="-127"/>
              </a:rPr>
              <a:t>2</a:t>
            </a:r>
            <a:r>
              <a:rPr lang="en-US" altLang="ko-KR" sz="1800">
                <a:ea typeface="굴림" charset="-127"/>
              </a:rPr>
              <a:t> with L</a:t>
            </a:r>
            <a:r>
              <a:rPr lang="en-US" altLang="ko-KR" sz="1800" baseline="-25000">
                <a:ea typeface="굴림" charset="-127"/>
              </a:rPr>
              <a:t>i</a:t>
            </a:r>
            <a:r>
              <a:rPr lang="en-US" altLang="ko-KR" sz="1800">
                <a:ea typeface="굴림" charset="-127"/>
              </a:rPr>
              <a:t>(t</a:t>
            </a:r>
            <a:r>
              <a:rPr lang="en-US" altLang="ko-KR" sz="1800" baseline="-25000">
                <a:ea typeface="굴림" charset="-127"/>
              </a:rPr>
              <a:t>2</a:t>
            </a:r>
            <a:r>
              <a:rPr lang="en-US" altLang="ko-KR" sz="1800">
                <a:ea typeface="굴림" charset="-127"/>
              </a:rPr>
              <a:t>) and node j timestamps it at t</a:t>
            </a:r>
            <a:r>
              <a:rPr lang="en-US" altLang="ko-KR" sz="1800" baseline="-25000">
                <a:ea typeface="굴림" charset="-127"/>
              </a:rPr>
              <a:t>2</a:t>
            </a:r>
            <a:r>
              <a:rPr lang="en-US" altLang="ko-KR" sz="1800">
                <a:ea typeface="굴림" charset="-127"/>
              </a:rPr>
              <a:t>’ with L</a:t>
            </a:r>
            <a:r>
              <a:rPr lang="en-US" altLang="ko-KR" sz="1800" baseline="-25000">
                <a:ea typeface="굴림" charset="-127"/>
              </a:rPr>
              <a:t>j</a:t>
            </a:r>
            <a:r>
              <a:rPr lang="en-US" altLang="ko-KR" sz="1800">
                <a:ea typeface="굴림" charset="-127"/>
              </a:rPr>
              <a:t>(t</a:t>
            </a:r>
            <a:r>
              <a:rPr lang="en-US" altLang="ko-KR" sz="1800" baseline="-25000">
                <a:ea typeface="굴림" charset="-127"/>
              </a:rPr>
              <a:t>2</a:t>
            </a:r>
            <a:r>
              <a:rPr lang="en-US" altLang="ko-KR" sz="1800">
                <a:ea typeface="굴림" charset="-127"/>
              </a:rPr>
              <a:t>’)</a:t>
            </a:r>
          </a:p>
          <a:p>
            <a:pPr lvl="1"/>
            <a:r>
              <a:rPr lang="en-US" altLang="ko-KR" sz="1800">
                <a:ea typeface="굴림" charset="-127"/>
              </a:rPr>
              <a:t>Node i formats an answer packet and timestamps it at time t</a:t>
            </a:r>
            <a:r>
              <a:rPr lang="en-US" altLang="ko-KR" sz="1800" baseline="-25000">
                <a:ea typeface="굴림" charset="-127"/>
              </a:rPr>
              <a:t>3</a:t>
            </a:r>
            <a:r>
              <a:rPr lang="en-US" altLang="ko-KR" sz="1800">
                <a:ea typeface="굴림" charset="-127"/>
              </a:rPr>
              <a:t> with L</a:t>
            </a:r>
            <a:r>
              <a:rPr lang="en-US" altLang="ko-KR" sz="1800" baseline="-25000">
                <a:ea typeface="굴림" charset="-127"/>
              </a:rPr>
              <a:t>i</a:t>
            </a:r>
            <a:r>
              <a:rPr lang="en-US" altLang="ko-KR" sz="1800">
                <a:ea typeface="굴림" charset="-127"/>
              </a:rPr>
              <a:t>(t</a:t>
            </a:r>
            <a:r>
              <a:rPr lang="en-US" altLang="ko-KR" sz="1800" baseline="-25000">
                <a:ea typeface="굴림" charset="-127"/>
              </a:rPr>
              <a:t>3</a:t>
            </a:r>
            <a:r>
              <a:rPr lang="en-US" altLang="ko-KR" sz="1800">
                <a:ea typeface="굴림" charset="-127"/>
              </a:rPr>
              <a:t>) – the packet includes the values L</a:t>
            </a:r>
            <a:r>
              <a:rPr lang="en-US" altLang="ko-KR" sz="1800" baseline="-25000">
                <a:ea typeface="굴림" charset="-127"/>
              </a:rPr>
              <a:t>i</a:t>
            </a:r>
            <a:r>
              <a:rPr lang="en-US" altLang="ko-KR" sz="1800">
                <a:ea typeface="굴림" charset="-127"/>
              </a:rPr>
              <a:t>(t</a:t>
            </a:r>
            <a:r>
              <a:rPr lang="en-US" altLang="ko-KR" sz="1800" baseline="-25000">
                <a:ea typeface="굴림" charset="-127"/>
              </a:rPr>
              <a:t>2</a:t>
            </a:r>
            <a:r>
              <a:rPr lang="en-US" altLang="ko-KR" sz="1800">
                <a:ea typeface="굴림" charset="-127"/>
              </a:rPr>
              <a:t>) and L</a:t>
            </a:r>
            <a:r>
              <a:rPr lang="en-US" altLang="ko-KR" sz="1800" baseline="-25000">
                <a:ea typeface="굴림" charset="-127"/>
              </a:rPr>
              <a:t>i</a:t>
            </a:r>
            <a:r>
              <a:rPr lang="en-US" altLang="ko-KR" sz="1800">
                <a:ea typeface="굴림" charset="-127"/>
              </a:rPr>
              <a:t>(t</a:t>
            </a:r>
            <a:r>
              <a:rPr lang="en-US" altLang="ko-KR" sz="1800" baseline="-25000">
                <a:ea typeface="굴림" charset="-127"/>
              </a:rPr>
              <a:t>3</a:t>
            </a:r>
            <a:r>
              <a:rPr lang="en-US" altLang="ko-KR" sz="1800">
                <a:ea typeface="굴림" charset="-127"/>
              </a:rPr>
              <a:t>)</a:t>
            </a:r>
          </a:p>
          <a:p>
            <a:pPr lvl="1"/>
            <a:r>
              <a:rPr lang="en-US" altLang="ko-KR" sz="1800">
                <a:ea typeface="굴림" charset="-127"/>
              </a:rPr>
              <a:t>Root node R timestamps the answer packet at time t</a:t>
            </a:r>
            <a:r>
              <a:rPr lang="en-US" altLang="ko-KR" sz="1800" baseline="-25000">
                <a:ea typeface="굴림" charset="-127"/>
              </a:rPr>
              <a:t>4</a:t>
            </a:r>
            <a:r>
              <a:rPr lang="en-US" altLang="ko-KR" sz="1800">
                <a:ea typeface="굴림" charset="-127"/>
              </a:rPr>
              <a:t> with L</a:t>
            </a:r>
            <a:r>
              <a:rPr lang="en-US" altLang="ko-KR" sz="1800" baseline="-25000">
                <a:ea typeface="굴림" charset="-127"/>
              </a:rPr>
              <a:t>R</a:t>
            </a:r>
            <a:r>
              <a:rPr lang="en-US" altLang="ko-KR" sz="1800">
                <a:ea typeface="굴림" charset="-127"/>
              </a:rPr>
              <a:t>(t</a:t>
            </a:r>
            <a:r>
              <a:rPr lang="en-US" altLang="ko-KR" sz="1800" baseline="-25000">
                <a:ea typeface="굴림" charset="-127"/>
              </a:rPr>
              <a:t>4</a:t>
            </a:r>
            <a:r>
              <a:rPr lang="en-US" altLang="ko-KR" sz="1800">
                <a:ea typeface="굴림" charset="-127"/>
              </a:rPr>
              <a:t>) and computes its offset O</a:t>
            </a:r>
            <a:r>
              <a:rPr lang="en-US" altLang="ko-KR" sz="1800" baseline="-25000">
                <a:ea typeface="굴림" charset="-127"/>
              </a:rPr>
              <a:t>R,i</a:t>
            </a:r>
            <a:r>
              <a:rPr lang="en-US" altLang="ko-KR" sz="1800">
                <a:ea typeface="굴림" charset="-127"/>
              </a:rPr>
              <a:t> with node i’s clock (it can do this similar to LTS)</a:t>
            </a:r>
          </a:p>
          <a:p>
            <a:pPr lvl="1"/>
            <a:r>
              <a:rPr lang="en-US" altLang="ko-KR" sz="1800">
                <a:ea typeface="굴림" charset="-127"/>
              </a:rPr>
              <a:t>Root node R formats another packet including the values O</a:t>
            </a:r>
            <a:r>
              <a:rPr lang="en-US" altLang="ko-KR" sz="1800" baseline="-25000">
                <a:ea typeface="굴림" charset="-127"/>
              </a:rPr>
              <a:t>R,i</a:t>
            </a:r>
            <a:r>
              <a:rPr lang="en-US" altLang="ko-KR" sz="1800">
                <a:ea typeface="굴림" charset="-127"/>
              </a:rPr>
              <a:t> and L</a:t>
            </a:r>
            <a:r>
              <a:rPr lang="en-US" altLang="ko-KR" sz="1800" baseline="-25000">
                <a:ea typeface="굴림" charset="-127"/>
              </a:rPr>
              <a:t>i</a:t>
            </a:r>
            <a:r>
              <a:rPr lang="en-US" altLang="ko-KR" sz="1800">
                <a:ea typeface="굴림" charset="-127"/>
              </a:rPr>
              <a:t>(t</a:t>
            </a:r>
            <a:r>
              <a:rPr lang="en-US" altLang="ko-KR" sz="1800" baseline="-25000">
                <a:ea typeface="굴림" charset="-127"/>
              </a:rPr>
              <a:t>2</a:t>
            </a:r>
            <a:r>
              <a:rPr lang="en-US" altLang="ko-KR" sz="1800">
                <a:ea typeface="굴림" charset="-127"/>
              </a:rPr>
              <a:t>) and broadcasts this packet</a:t>
            </a:r>
          </a:p>
          <a:p>
            <a:r>
              <a:rPr lang="en-US" altLang="ko-KR" sz="2000">
                <a:ea typeface="굴림" charset="-127"/>
              </a:rPr>
              <a:t>Node j possesses the values L</a:t>
            </a:r>
            <a:r>
              <a:rPr lang="en-US" altLang="ko-KR" sz="2000" baseline="-25000">
                <a:ea typeface="굴림" charset="-127"/>
              </a:rPr>
              <a:t>j</a:t>
            </a:r>
            <a:r>
              <a:rPr lang="en-US" altLang="ko-KR" sz="2000">
                <a:ea typeface="굴림" charset="-127"/>
              </a:rPr>
              <a:t>(t</a:t>
            </a:r>
            <a:r>
              <a:rPr lang="en-US" altLang="ko-KR" sz="2000" baseline="-25000">
                <a:ea typeface="굴림" charset="-127"/>
              </a:rPr>
              <a:t>2</a:t>
            </a:r>
            <a:r>
              <a:rPr lang="en-US" altLang="ko-KR" sz="2000">
                <a:ea typeface="굴림" charset="-127"/>
              </a:rPr>
              <a:t>’), O</a:t>
            </a:r>
            <a:r>
              <a:rPr lang="en-US" altLang="ko-KR" sz="2000" baseline="-25000">
                <a:ea typeface="굴림" charset="-127"/>
              </a:rPr>
              <a:t>R,i</a:t>
            </a:r>
            <a:r>
              <a:rPr lang="en-US" altLang="ko-KR" sz="2000">
                <a:ea typeface="굴림" charset="-127"/>
              </a:rPr>
              <a:t> and L</a:t>
            </a:r>
            <a:r>
              <a:rPr lang="en-US" altLang="ko-KR" sz="2000" baseline="-25000">
                <a:ea typeface="굴림" charset="-127"/>
              </a:rPr>
              <a:t>i</a:t>
            </a:r>
            <a:r>
              <a:rPr lang="en-US" altLang="ko-KR" sz="2000">
                <a:ea typeface="굴림" charset="-127"/>
              </a:rPr>
              <a:t>(t</a:t>
            </a:r>
            <a:r>
              <a:rPr lang="en-US" altLang="ko-KR" sz="2000" baseline="-25000">
                <a:ea typeface="굴림" charset="-127"/>
              </a:rPr>
              <a:t>2</a:t>
            </a:r>
            <a:r>
              <a:rPr lang="en-US" altLang="ko-KR" sz="2000">
                <a:ea typeface="굴림" charset="-127"/>
              </a:rPr>
              <a:t>) and wants to determine O</a:t>
            </a:r>
            <a:r>
              <a:rPr lang="en-US" altLang="ko-KR" sz="2000" baseline="-25000">
                <a:ea typeface="굴림" charset="-127"/>
              </a:rPr>
              <a:t>R,j</a:t>
            </a:r>
            <a:r>
              <a:rPr lang="en-US" altLang="ko-KR" sz="2000">
                <a:ea typeface="굴림" charset="-127"/>
              </a:rPr>
              <a:t> out of these values – but how?</a:t>
            </a:r>
          </a:p>
          <a:p>
            <a:pPr lvl="1"/>
            <a:r>
              <a:rPr lang="en-US" altLang="ko-KR" sz="1800">
                <a:ea typeface="굴림" charset="-127"/>
              </a:rPr>
              <a:t>Node i already knows its offset O</a:t>
            </a:r>
            <a:r>
              <a:rPr lang="en-US" altLang="ko-KR" sz="1800" baseline="-25000">
                <a:ea typeface="굴림" charset="-127"/>
              </a:rPr>
              <a:t>i,R</a:t>
            </a:r>
            <a:r>
              <a:rPr lang="en-US" altLang="ko-KR" sz="1800">
                <a:ea typeface="굴림" charset="-127"/>
              </a:rPr>
              <a:t> when it has received O</a:t>
            </a:r>
            <a:r>
              <a:rPr lang="en-US" altLang="ko-KR" sz="1800" baseline="-25000">
                <a:ea typeface="굴림" charset="-127"/>
              </a:rPr>
              <a:t>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8D471A01-45D4-4C51-A93D-8F3E97C34F0E}" type="slidenum">
              <a:rPr lang="en-US" altLang="ko-KR"/>
              <a:pPr/>
              <a:t>32</a:t>
            </a:fld>
            <a:endParaRPr lang="en-US" altLang="ko-KR"/>
          </a:p>
        </p:txBody>
      </p:sp>
      <p:sp>
        <p:nvSpPr>
          <p:cNvPr id="438274" name="Rectangle 2"/>
          <p:cNvSpPr>
            <a:spLocks noGrp="1" noChangeArrowheads="1"/>
          </p:cNvSpPr>
          <p:nvPr>
            <p:ph type="title"/>
          </p:nvPr>
        </p:nvSpPr>
        <p:spPr/>
        <p:txBody>
          <a:bodyPr/>
          <a:lstStyle/>
          <a:p>
            <a:r>
              <a:rPr lang="en-US" altLang="ko-KR">
                <a:ea typeface="굴림" charset="-127"/>
              </a:rPr>
              <a:t>HRTS</a:t>
            </a:r>
          </a:p>
        </p:txBody>
      </p:sp>
      <p:sp>
        <p:nvSpPr>
          <p:cNvPr id="438275" name="Rectangle 3"/>
          <p:cNvSpPr>
            <a:spLocks noGrp="1" noChangeArrowheads="1"/>
          </p:cNvSpPr>
          <p:nvPr>
            <p:ph type="body" idx="1"/>
          </p:nvPr>
        </p:nvSpPr>
        <p:spPr/>
        <p:txBody>
          <a:bodyPr/>
          <a:lstStyle/>
          <a:p>
            <a:r>
              <a:rPr lang="en-US" altLang="ko-KR">
                <a:ea typeface="굴림" charset="-127"/>
              </a:rPr>
              <a:t>Node j’s evaluation is based on the assumption that t</a:t>
            </a:r>
            <a:r>
              <a:rPr lang="en-US" altLang="ko-KR" baseline="-25000">
                <a:ea typeface="굴림" charset="-127"/>
              </a:rPr>
              <a:t>2</a:t>
            </a:r>
            <a:r>
              <a:rPr lang="en-US" altLang="ko-KR">
                <a:ea typeface="굴림" charset="-127"/>
              </a:rPr>
              <a:t> = t</a:t>
            </a:r>
            <a:r>
              <a:rPr lang="en-US" altLang="ko-KR" baseline="-25000">
                <a:ea typeface="굴림" charset="-127"/>
              </a:rPr>
              <a:t>2</a:t>
            </a:r>
            <a:r>
              <a:rPr lang="en-US" altLang="ko-KR">
                <a:ea typeface="굴림" charset="-127"/>
              </a:rPr>
              <a:t>’</a:t>
            </a:r>
          </a:p>
          <a:p>
            <a:pPr lvl="1"/>
            <a:r>
              <a:rPr lang="en-US" altLang="ko-KR">
                <a:ea typeface="굴림" charset="-127"/>
              </a:rPr>
              <a:t>reasonable when both nodes timestamp in their interrupt routines and propagation delay is small</a:t>
            </a:r>
          </a:p>
          <a:p>
            <a:r>
              <a:rPr lang="en-US" altLang="ko-KR">
                <a:ea typeface="굴림" charset="-127"/>
              </a:rPr>
              <a:t>Please note that under this assumption we have:</a:t>
            </a:r>
          </a:p>
          <a:p>
            <a:pPr lvl="1"/>
            <a:r>
              <a:rPr lang="en-US" altLang="ko-KR">
                <a:ea typeface="굴림" charset="-127"/>
              </a:rPr>
              <a:t>L</a:t>
            </a:r>
            <a:r>
              <a:rPr lang="en-US" altLang="ko-KR" baseline="-25000">
                <a:ea typeface="굴림" charset="-127"/>
              </a:rPr>
              <a:t>i</a:t>
            </a:r>
            <a:r>
              <a:rPr lang="en-US" altLang="ko-KR">
                <a:ea typeface="굴림" charset="-127"/>
              </a:rPr>
              <a:t>(t</a:t>
            </a:r>
            <a:r>
              <a:rPr lang="en-US" altLang="ko-KR" baseline="-25000">
                <a:ea typeface="굴림" charset="-127"/>
              </a:rPr>
              <a:t>2</a:t>
            </a:r>
            <a:r>
              <a:rPr lang="en-US" altLang="ko-KR">
                <a:ea typeface="굴림" charset="-127"/>
              </a:rPr>
              <a:t>) = L</a:t>
            </a:r>
            <a:r>
              <a:rPr lang="en-US" altLang="ko-KR" baseline="-25000">
                <a:ea typeface="굴림" charset="-127"/>
              </a:rPr>
              <a:t>j</a:t>
            </a:r>
            <a:r>
              <a:rPr lang="en-US" altLang="ko-KR">
                <a:ea typeface="굴림" charset="-127"/>
              </a:rPr>
              <a:t>(t</a:t>
            </a:r>
            <a:r>
              <a:rPr lang="en-US" altLang="ko-KR" baseline="-25000">
                <a:ea typeface="굴림" charset="-127"/>
              </a:rPr>
              <a:t>2</a:t>
            </a:r>
            <a:r>
              <a:rPr lang="en-US" altLang="ko-KR">
                <a:ea typeface="굴림" charset="-127"/>
              </a:rPr>
              <a:t>’) + O</a:t>
            </a:r>
            <a:r>
              <a:rPr lang="en-US" altLang="ko-KR" baseline="-25000">
                <a:ea typeface="굴림" charset="-127"/>
              </a:rPr>
              <a:t>j,i</a:t>
            </a:r>
            <a:r>
              <a:rPr lang="en-US" altLang="ko-KR">
                <a:ea typeface="굴림" charset="-127"/>
              </a:rPr>
              <a:t>  </a:t>
            </a:r>
            <a:r>
              <a:rPr lang="en-US" altLang="ko-KR">
                <a:ea typeface="굴림" charset="-127"/>
                <a:sym typeface="Wingdings" pitchFamily="2" charset="2"/>
              </a:rPr>
              <a:t> O</a:t>
            </a:r>
            <a:r>
              <a:rPr lang="en-US" altLang="ko-KR" baseline="-25000">
                <a:ea typeface="굴림" charset="-127"/>
                <a:sym typeface="Wingdings" pitchFamily="2" charset="2"/>
              </a:rPr>
              <a:t>j,i</a:t>
            </a:r>
            <a:r>
              <a:rPr lang="en-US" altLang="ko-KR">
                <a:ea typeface="굴림" charset="-127"/>
                <a:sym typeface="Wingdings" pitchFamily="2" charset="2"/>
              </a:rPr>
              <a:t> = L</a:t>
            </a:r>
            <a:r>
              <a:rPr lang="en-US" altLang="ko-KR" baseline="-25000">
                <a:ea typeface="굴림" charset="-127"/>
                <a:sym typeface="Wingdings" pitchFamily="2" charset="2"/>
              </a:rPr>
              <a:t>i</a:t>
            </a:r>
            <a:r>
              <a:rPr lang="en-US" altLang="ko-KR">
                <a:ea typeface="굴림" charset="-127"/>
                <a:sym typeface="Wingdings" pitchFamily="2" charset="2"/>
              </a:rPr>
              <a:t>(t</a:t>
            </a:r>
            <a:r>
              <a:rPr lang="en-US" altLang="ko-KR" baseline="-25000">
                <a:ea typeface="굴림" charset="-127"/>
                <a:sym typeface="Wingdings" pitchFamily="2" charset="2"/>
              </a:rPr>
              <a:t>2</a:t>
            </a:r>
            <a:r>
              <a:rPr lang="en-US" altLang="ko-KR">
                <a:ea typeface="굴림" charset="-127"/>
                <a:sym typeface="Wingdings" pitchFamily="2" charset="2"/>
              </a:rPr>
              <a:t>) – L</a:t>
            </a:r>
            <a:r>
              <a:rPr lang="en-US" altLang="ko-KR" baseline="-25000">
                <a:ea typeface="굴림" charset="-127"/>
                <a:sym typeface="Wingdings" pitchFamily="2" charset="2"/>
              </a:rPr>
              <a:t>j</a:t>
            </a:r>
            <a:r>
              <a:rPr lang="en-US" altLang="ko-KR">
                <a:ea typeface="굴림" charset="-127"/>
                <a:sym typeface="Wingdings" pitchFamily="2" charset="2"/>
              </a:rPr>
              <a:t>(t</a:t>
            </a:r>
            <a:r>
              <a:rPr lang="en-US" altLang="ko-KR" baseline="-25000">
                <a:ea typeface="굴림" charset="-127"/>
                <a:sym typeface="Wingdings" pitchFamily="2" charset="2"/>
              </a:rPr>
              <a:t>2</a:t>
            </a:r>
            <a:r>
              <a:rPr lang="en-US" altLang="ko-KR">
                <a:ea typeface="굴림" charset="-127"/>
                <a:sym typeface="Wingdings" pitchFamily="2" charset="2"/>
              </a:rPr>
              <a:t>’)</a:t>
            </a:r>
            <a:endParaRPr lang="en-US" altLang="ko-KR">
              <a:ea typeface="굴림" charset="-127"/>
            </a:endParaRPr>
          </a:p>
          <a:p>
            <a:pPr lvl="1"/>
            <a:endParaRPr lang="en-US" altLang="ko-KR">
              <a:ea typeface="굴림" charset="-127"/>
            </a:endParaRPr>
          </a:p>
          <a:p>
            <a:pPr lvl="1"/>
            <a:r>
              <a:rPr lang="en-US" altLang="ko-KR">
                <a:ea typeface="굴림" charset="-127"/>
              </a:rPr>
              <a:t>L</a:t>
            </a:r>
            <a:r>
              <a:rPr lang="en-US" altLang="ko-KR" baseline="-25000">
                <a:ea typeface="굴림" charset="-127"/>
              </a:rPr>
              <a:t>i</a:t>
            </a:r>
            <a:r>
              <a:rPr lang="en-US" altLang="ko-KR">
                <a:ea typeface="굴림" charset="-127"/>
              </a:rPr>
              <a:t>(t</a:t>
            </a:r>
            <a:r>
              <a:rPr lang="en-US" altLang="ko-KR" baseline="-25000">
                <a:ea typeface="굴림" charset="-127"/>
              </a:rPr>
              <a:t>2</a:t>
            </a:r>
            <a:r>
              <a:rPr lang="en-US" altLang="ko-KR">
                <a:ea typeface="굴림" charset="-127"/>
              </a:rPr>
              <a:t>) = L</a:t>
            </a:r>
            <a:r>
              <a:rPr lang="en-US" altLang="ko-KR" baseline="-25000">
                <a:ea typeface="굴림" charset="-127"/>
              </a:rPr>
              <a:t>R</a:t>
            </a:r>
            <a:r>
              <a:rPr lang="en-US" altLang="ko-KR">
                <a:ea typeface="굴림" charset="-127"/>
              </a:rPr>
              <a:t>(t</a:t>
            </a:r>
            <a:r>
              <a:rPr lang="en-US" altLang="ko-KR" baseline="-25000">
                <a:ea typeface="굴림" charset="-127"/>
              </a:rPr>
              <a:t>2</a:t>
            </a:r>
            <a:r>
              <a:rPr lang="en-US" altLang="ko-KR">
                <a:ea typeface="굴림" charset="-127"/>
              </a:rPr>
              <a:t>) + O</a:t>
            </a:r>
            <a:r>
              <a:rPr lang="en-US" altLang="ko-KR" baseline="-25000">
                <a:ea typeface="굴림" charset="-127"/>
              </a:rPr>
              <a:t>R,i</a:t>
            </a:r>
            <a:endParaRPr lang="en-US" altLang="ko-KR">
              <a:ea typeface="굴림" charset="-127"/>
            </a:endParaRPr>
          </a:p>
          <a:p>
            <a:pPr lvl="1"/>
            <a:endParaRPr lang="en-US" altLang="ko-KR">
              <a:ea typeface="굴림" charset="-127"/>
            </a:endParaRPr>
          </a:p>
          <a:p>
            <a:pPr lvl="1"/>
            <a:r>
              <a:rPr lang="en-US" altLang="ko-KR">
                <a:ea typeface="굴림" charset="-127"/>
              </a:rPr>
              <a:t>L</a:t>
            </a:r>
            <a:r>
              <a:rPr lang="en-US" altLang="ko-KR" baseline="-25000">
                <a:ea typeface="굴림" charset="-127"/>
              </a:rPr>
              <a:t>j</a:t>
            </a:r>
            <a:r>
              <a:rPr lang="en-US" altLang="ko-KR">
                <a:ea typeface="굴림" charset="-127"/>
              </a:rPr>
              <a:t>(t</a:t>
            </a:r>
            <a:r>
              <a:rPr lang="en-US" altLang="ko-KR" baseline="-25000">
                <a:ea typeface="굴림" charset="-127"/>
              </a:rPr>
              <a:t>2</a:t>
            </a:r>
            <a:r>
              <a:rPr lang="en-US" altLang="ko-KR">
                <a:ea typeface="굴림" charset="-127"/>
              </a:rPr>
              <a:t>’) = L</a:t>
            </a:r>
            <a:r>
              <a:rPr lang="en-US" altLang="ko-KR" baseline="-25000">
                <a:ea typeface="굴림" charset="-127"/>
              </a:rPr>
              <a:t>R</a:t>
            </a:r>
            <a:r>
              <a:rPr lang="en-US" altLang="ko-KR">
                <a:ea typeface="굴림" charset="-127"/>
              </a:rPr>
              <a:t>(t</a:t>
            </a:r>
            <a:r>
              <a:rPr lang="en-US" altLang="ko-KR" baseline="-25000">
                <a:ea typeface="굴림" charset="-127"/>
              </a:rPr>
              <a:t>2</a:t>
            </a:r>
            <a:r>
              <a:rPr lang="en-US" altLang="ko-KR">
                <a:ea typeface="굴림" charset="-127"/>
              </a:rPr>
              <a:t>) + O</a:t>
            </a:r>
            <a:r>
              <a:rPr lang="en-US" altLang="ko-KR" baseline="-25000">
                <a:ea typeface="굴림" charset="-127"/>
              </a:rPr>
              <a:t>R,j</a:t>
            </a:r>
            <a:endParaRPr lang="en-US" altLang="ko-KR">
              <a:ea typeface="굴림" charset="-127"/>
            </a:endParaRPr>
          </a:p>
          <a:p>
            <a:pPr lvl="1"/>
            <a:endParaRPr lang="en-US" altLang="ko-KR">
              <a:ea typeface="굴림" charset="-127"/>
            </a:endParaRPr>
          </a:p>
          <a:p>
            <a:r>
              <a:rPr lang="en-US" altLang="ko-KR">
                <a:ea typeface="굴림" charset="-127"/>
              </a:rPr>
              <a:t>This gives:</a:t>
            </a:r>
          </a:p>
          <a:p>
            <a:pPr lvl="1"/>
            <a:r>
              <a:rPr lang="en-US" altLang="ko-KR">
                <a:ea typeface="굴림" charset="-127"/>
              </a:rPr>
              <a:t>O</a:t>
            </a:r>
            <a:r>
              <a:rPr lang="en-US" altLang="ko-KR" baseline="-25000">
                <a:ea typeface="굴림" charset="-127"/>
              </a:rPr>
              <a:t>R,j</a:t>
            </a:r>
            <a:r>
              <a:rPr lang="en-US" altLang="ko-KR">
                <a:ea typeface="굴림" charset="-127"/>
              </a:rPr>
              <a:t> = L</a:t>
            </a:r>
            <a:r>
              <a:rPr lang="en-US" altLang="ko-KR" baseline="-25000">
                <a:ea typeface="굴림" charset="-127"/>
              </a:rPr>
              <a:t>j</a:t>
            </a:r>
            <a:r>
              <a:rPr lang="en-US" altLang="ko-KR">
                <a:ea typeface="굴림" charset="-127"/>
              </a:rPr>
              <a:t>(t</a:t>
            </a:r>
            <a:r>
              <a:rPr lang="en-US" altLang="ko-KR" baseline="-25000">
                <a:ea typeface="굴림" charset="-127"/>
              </a:rPr>
              <a:t>2</a:t>
            </a:r>
            <a:r>
              <a:rPr lang="en-US" altLang="ko-KR">
                <a:ea typeface="굴림" charset="-127"/>
              </a:rPr>
              <a:t>’) – L</a:t>
            </a:r>
            <a:r>
              <a:rPr lang="en-US" altLang="ko-KR" baseline="-25000">
                <a:ea typeface="굴림" charset="-127"/>
              </a:rPr>
              <a:t>R</a:t>
            </a:r>
            <a:r>
              <a:rPr lang="en-US" altLang="ko-KR">
                <a:ea typeface="굴림" charset="-127"/>
              </a:rPr>
              <a:t>(t</a:t>
            </a:r>
            <a:r>
              <a:rPr lang="en-US" altLang="ko-KR" baseline="-25000">
                <a:ea typeface="굴림" charset="-127"/>
              </a:rPr>
              <a:t>2</a:t>
            </a:r>
            <a:r>
              <a:rPr lang="en-US" altLang="ko-KR">
                <a:ea typeface="굴림" charset="-127"/>
              </a:rPr>
              <a:t>) </a:t>
            </a:r>
            <a:r>
              <a:rPr lang="en-US" altLang="ko-KR">
                <a:latin typeface="cmsy10" pitchFamily="34" charset="0"/>
                <a:ea typeface="굴림" charset="-127"/>
              </a:rPr>
              <a:t>¼</a:t>
            </a:r>
            <a:r>
              <a:rPr lang="en-US" altLang="ko-KR">
                <a:ea typeface="굴림" charset="-127"/>
              </a:rPr>
              <a:t> L</a:t>
            </a:r>
            <a:r>
              <a:rPr lang="en-US" altLang="ko-KR" baseline="-25000">
                <a:ea typeface="굴림" charset="-127"/>
              </a:rPr>
              <a:t>j</a:t>
            </a:r>
            <a:r>
              <a:rPr lang="en-US" altLang="ko-KR">
                <a:ea typeface="굴림" charset="-127"/>
              </a:rPr>
              <a:t>(t</a:t>
            </a:r>
            <a:r>
              <a:rPr lang="en-US" altLang="ko-KR" baseline="-25000">
                <a:ea typeface="굴림" charset="-127"/>
              </a:rPr>
              <a:t>2</a:t>
            </a:r>
            <a:r>
              <a:rPr lang="en-US" altLang="ko-KR">
                <a:ea typeface="굴림" charset="-127"/>
              </a:rPr>
              <a:t>’) – (L</a:t>
            </a:r>
            <a:r>
              <a:rPr lang="en-US" altLang="ko-KR" baseline="-25000">
                <a:ea typeface="굴림" charset="-127"/>
              </a:rPr>
              <a:t>i</a:t>
            </a:r>
            <a:r>
              <a:rPr lang="en-US" altLang="ko-KR">
                <a:ea typeface="굴림" charset="-127"/>
              </a:rPr>
              <a:t>(t</a:t>
            </a:r>
            <a:r>
              <a:rPr lang="en-US" altLang="ko-KR" baseline="-25000">
                <a:ea typeface="굴림" charset="-127"/>
              </a:rPr>
              <a:t>2</a:t>
            </a:r>
            <a:r>
              <a:rPr lang="en-US" altLang="ko-KR">
                <a:ea typeface="굴림" charset="-127"/>
              </a:rPr>
              <a:t>) – O</a:t>
            </a:r>
            <a:r>
              <a:rPr lang="en-US" altLang="ko-KR" baseline="-25000">
                <a:ea typeface="굴림" charset="-127"/>
              </a:rPr>
              <a:t>R,i </a:t>
            </a:r>
            <a:r>
              <a:rPr lang="en-US" altLang="ko-KR">
                <a:ea typeface="굴림" charset="-127"/>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7D69DE7A-A40D-422A-ACE3-F5C30DFC9980}" type="slidenum">
              <a:rPr lang="en-US" altLang="ko-KR"/>
              <a:pPr/>
              <a:t>33</a:t>
            </a:fld>
            <a:endParaRPr lang="en-US" altLang="ko-KR"/>
          </a:p>
        </p:txBody>
      </p:sp>
      <p:sp>
        <p:nvSpPr>
          <p:cNvPr id="439298" name="Rectangle 2"/>
          <p:cNvSpPr>
            <a:spLocks noGrp="1" noChangeArrowheads="1"/>
          </p:cNvSpPr>
          <p:nvPr>
            <p:ph type="title"/>
          </p:nvPr>
        </p:nvSpPr>
        <p:spPr/>
        <p:txBody>
          <a:bodyPr/>
          <a:lstStyle/>
          <a:p>
            <a:r>
              <a:rPr lang="en-US" altLang="ko-KR">
                <a:ea typeface="굴림" charset="-127"/>
              </a:rPr>
              <a:t>HRTS -- Discussion</a:t>
            </a:r>
          </a:p>
        </p:txBody>
      </p:sp>
      <p:sp>
        <p:nvSpPr>
          <p:cNvPr id="439299" name="Rectangle 3"/>
          <p:cNvSpPr>
            <a:spLocks noGrp="1" noChangeArrowheads="1"/>
          </p:cNvSpPr>
          <p:nvPr>
            <p:ph type="body" idx="1"/>
          </p:nvPr>
        </p:nvSpPr>
        <p:spPr/>
        <p:txBody>
          <a:bodyPr/>
          <a:lstStyle/>
          <a:p>
            <a:r>
              <a:rPr lang="en-US" altLang="ko-KR" sz="2000">
                <a:ea typeface="굴림" charset="-127"/>
              </a:rPr>
              <a:t>Node j is not involved in any packet exchange </a:t>
            </a:r>
            <a:r>
              <a:rPr lang="en-US" altLang="ko-KR" sz="2000">
                <a:ea typeface="굴림" charset="-127"/>
                <a:sym typeface="Wingdings" pitchFamily="2" charset="2"/>
              </a:rPr>
              <a:t> by this scheme it is possible to synchronize an arbitrary number of nodes to R’s clock with only three packets!!</a:t>
            </a:r>
          </a:p>
          <a:p>
            <a:r>
              <a:rPr lang="en-US" altLang="ko-KR" sz="2000">
                <a:ea typeface="굴림" charset="-127"/>
                <a:sym typeface="Wingdings" pitchFamily="2" charset="2"/>
              </a:rPr>
              <a:t>The synchronization uncertainty comes from:</a:t>
            </a:r>
          </a:p>
          <a:p>
            <a:pPr lvl="1"/>
            <a:r>
              <a:rPr lang="en-US" altLang="ko-KR" sz="1800">
                <a:ea typeface="굴림" charset="-127"/>
              </a:rPr>
              <a:t>The error introduced by R when estimating O</a:t>
            </a:r>
            <a:r>
              <a:rPr lang="en-US" altLang="ko-KR" sz="1800" baseline="-25000">
                <a:ea typeface="굴림" charset="-127"/>
              </a:rPr>
              <a:t>R,i</a:t>
            </a:r>
            <a:endParaRPr lang="en-US" altLang="ko-KR" sz="1800">
              <a:ea typeface="굴림" charset="-127"/>
            </a:endParaRPr>
          </a:p>
          <a:p>
            <a:pPr lvl="1"/>
            <a:r>
              <a:rPr lang="en-US" altLang="ko-KR" sz="1800">
                <a:ea typeface="굴림" charset="-127"/>
              </a:rPr>
              <a:t>The error introduced by setting t</a:t>
            </a:r>
            <a:r>
              <a:rPr lang="en-US" altLang="ko-KR" sz="1800" baseline="-25000">
                <a:ea typeface="굴림" charset="-127"/>
              </a:rPr>
              <a:t>2</a:t>
            </a:r>
            <a:r>
              <a:rPr lang="en-US" altLang="ko-KR" sz="1800">
                <a:ea typeface="굴림" charset="-127"/>
              </a:rPr>
              <a:t> = t</a:t>
            </a:r>
            <a:r>
              <a:rPr lang="en-US" altLang="ko-KR" sz="1800" baseline="-25000">
                <a:ea typeface="굴림" charset="-127"/>
              </a:rPr>
              <a:t>2</a:t>
            </a:r>
            <a:r>
              <a:rPr lang="en-US" altLang="ko-KR" sz="1800">
                <a:ea typeface="굴림" charset="-127"/>
              </a:rPr>
              <a:t>’</a:t>
            </a:r>
          </a:p>
          <a:p>
            <a:pPr lvl="2"/>
            <a:r>
              <a:rPr lang="en-US" altLang="ko-KR" sz="1600">
                <a:ea typeface="굴림" charset="-127"/>
              </a:rPr>
              <a:t>This makes HRTS only feasible for geographically small broadcast domains</a:t>
            </a:r>
          </a:p>
          <a:p>
            <a:r>
              <a:rPr lang="en-US" altLang="ko-KR" sz="2000">
                <a:ea typeface="굴림" charset="-127"/>
              </a:rPr>
              <a:t>Both kinds of uncertainty can again be reduced by:</a:t>
            </a:r>
          </a:p>
          <a:p>
            <a:pPr lvl="1"/>
            <a:r>
              <a:rPr lang="en-US" altLang="ko-KR" sz="1800">
                <a:ea typeface="굴림" charset="-127"/>
              </a:rPr>
              <a:t> timestamping outgoing packets as lately as possible (relevant for t</a:t>
            </a:r>
            <a:r>
              <a:rPr lang="en-US" altLang="ko-KR" sz="1800" baseline="-25000">
                <a:ea typeface="굴림" charset="-127"/>
              </a:rPr>
              <a:t>1</a:t>
            </a:r>
            <a:r>
              <a:rPr lang="en-US" altLang="ko-KR" sz="1800">
                <a:ea typeface="굴림" charset="-127"/>
              </a:rPr>
              <a:t> and t</a:t>
            </a:r>
            <a:r>
              <a:rPr lang="en-US" altLang="ko-KR" sz="1800" baseline="-25000">
                <a:ea typeface="굴림" charset="-127"/>
              </a:rPr>
              <a:t>3</a:t>
            </a:r>
            <a:r>
              <a:rPr lang="en-US" altLang="ko-KR" sz="1800">
                <a:ea typeface="굴림" charset="-127"/>
              </a:rPr>
              <a:t>)</a:t>
            </a:r>
          </a:p>
          <a:p>
            <a:pPr lvl="1"/>
            <a:r>
              <a:rPr lang="en-US" altLang="ko-KR" sz="1800">
                <a:ea typeface="굴림" charset="-127"/>
              </a:rPr>
              <a:t>timestamping incoming packets as early as possible (relevant for t</a:t>
            </a:r>
            <a:r>
              <a:rPr lang="en-US" altLang="ko-KR" sz="1800" baseline="-25000">
                <a:ea typeface="굴림" charset="-127"/>
              </a:rPr>
              <a:t>2</a:t>
            </a:r>
            <a:r>
              <a:rPr lang="en-US" altLang="ko-KR" sz="1800">
                <a:ea typeface="굴림" charset="-127"/>
              </a:rPr>
              <a:t>, t</a:t>
            </a:r>
            <a:r>
              <a:rPr lang="en-US" altLang="ko-KR" sz="1800" baseline="-25000">
                <a:ea typeface="굴림" charset="-127"/>
              </a:rPr>
              <a:t>2</a:t>
            </a:r>
            <a:r>
              <a:rPr lang="en-US" altLang="ko-KR" sz="1800">
                <a:ea typeface="굴림" charset="-127"/>
              </a:rPr>
              <a:t>’, t</a:t>
            </a:r>
            <a:r>
              <a:rPr lang="en-US" altLang="ko-KR" sz="1800" baseline="-25000">
                <a:ea typeface="굴림" charset="-127"/>
              </a:rPr>
              <a:t>4</a:t>
            </a:r>
          </a:p>
          <a:p>
            <a:r>
              <a:rPr lang="en-US" altLang="ko-KR" sz="2000">
                <a:ea typeface="굴림" charset="-127"/>
                <a:sym typeface="Wingdings" pitchFamily="2" charset="2"/>
              </a:rPr>
              <a:t>The authors propose to use extra channels for synchronization traffic (control_channel for sync_begin, clock_channel for answer packets) when late timestamping of outgoing packets is not an option</a:t>
            </a:r>
          </a:p>
          <a:p>
            <a:pPr lvl="1"/>
            <a:r>
              <a:rPr lang="en-US" altLang="ko-KR" sz="1800">
                <a:ea typeface="굴림" charset="-127"/>
                <a:sym typeface="Wingdings" pitchFamily="2" charset="2"/>
              </a:rPr>
              <a:t>Rationale: keep MAC delay small</a:t>
            </a:r>
            <a:endParaRPr lang="en-US" altLang="ko-KR" sz="1800" baseline="-25000">
              <a:ea typeface="굴림" charset="-127"/>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30EBF76D-CA23-403B-B3E3-F7E13BCD159B}" type="slidenum">
              <a:rPr lang="en-US" altLang="ko-KR"/>
              <a:pPr/>
              <a:t>34</a:t>
            </a:fld>
            <a:endParaRPr lang="en-US" altLang="ko-KR"/>
          </a:p>
        </p:txBody>
      </p:sp>
      <p:sp>
        <p:nvSpPr>
          <p:cNvPr id="440322" name="Rectangle 2"/>
          <p:cNvSpPr>
            <a:spLocks noGrp="1" noChangeArrowheads="1"/>
          </p:cNvSpPr>
          <p:nvPr>
            <p:ph type="title"/>
          </p:nvPr>
        </p:nvSpPr>
        <p:spPr/>
        <p:txBody>
          <a:bodyPr/>
          <a:lstStyle/>
          <a:p>
            <a:r>
              <a:rPr lang="en-US" altLang="ko-KR">
                <a:ea typeface="굴림" charset="-127"/>
              </a:rPr>
              <a:t>TSync – Networkwide Synchronization</a:t>
            </a:r>
          </a:p>
        </p:txBody>
      </p:sp>
      <p:sp>
        <p:nvSpPr>
          <p:cNvPr id="440323" name="Rectangle 3"/>
          <p:cNvSpPr>
            <a:spLocks noGrp="1" noChangeArrowheads="1"/>
          </p:cNvSpPr>
          <p:nvPr>
            <p:ph type="body" idx="1"/>
          </p:nvPr>
        </p:nvSpPr>
        <p:spPr/>
        <p:txBody>
          <a:bodyPr/>
          <a:lstStyle/>
          <a:p>
            <a:r>
              <a:rPr lang="en-US" altLang="ko-KR">
                <a:ea typeface="굴림" charset="-127"/>
              </a:rPr>
              <a:t>It is assumed that some reference nodes are present in the network, e.g. having a GPS receiver</a:t>
            </a:r>
          </a:p>
          <a:p>
            <a:r>
              <a:rPr lang="en-US" altLang="ko-KR">
                <a:ea typeface="굴림" charset="-127"/>
              </a:rPr>
              <a:t>Initialization:</a:t>
            </a:r>
          </a:p>
          <a:p>
            <a:pPr lvl="1"/>
            <a:r>
              <a:rPr lang="en-US" altLang="ko-KR">
                <a:ea typeface="굴림" charset="-127"/>
              </a:rPr>
              <a:t>Reference nodes assign themselves a level of 0</a:t>
            </a:r>
          </a:p>
          <a:p>
            <a:pPr lvl="1"/>
            <a:r>
              <a:rPr lang="en-US" altLang="ko-KR">
                <a:ea typeface="굴림" charset="-127"/>
              </a:rPr>
              <a:t>All other nodes assign themselves a level of </a:t>
            </a:r>
            <a:r>
              <a:rPr lang="en-US" altLang="ko-KR">
                <a:latin typeface="cmsy10" pitchFamily="34" charset="0"/>
                <a:ea typeface="굴림" charset="-127"/>
              </a:rPr>
              <a:t>1</a:t>
            </a:r>
          </a:p>
          <a:p>
            <a:pPr lvl="1"/>
            <a:r>
              <a:rPr lang="en-US" altLang="ko-KR">
                <a:ea typeface="굴림" charset="-127"/>
              </a:rPr>
              <a:t>The reference node becomes a root node and synchronizes its neighbors</a:t>
            </a:r>
          </a:p>
          <a:p>
            <a:r>
              <a:rPr lang="en-US" altLang="ko-KR">
                <a:ea typeface="굴림" charset="-127"/>
              </a:rPr>
              <a:t>Whenever any node receives a sync_begin packet with a smaller level x than its current level y:</a:t>
            </a:r>
          </a:p>
          <a:p>
            <a:pPr lvl="1"/>
            <a:r>
              <a:rPr lang="en-US" altLang="ko-KR">
                <a:ea typeface="굴림" charset="-127"/>
              </a:rPr>
              <a:t>It synchronizes to the issueing node</a:t>
            </a:r>
          </a:p>
          <a:p>
            <a:pPr lvl="1"/>
            <a:r>
              <a:rPr lang="en-US" altLang="ko-KR">
                <a:ea typeface="굴림" charset="-127"/>
              </a:rPr>
              <a:t>It assigns itself a level y := x+1</a:t>
            </a:r>
          </a:p>
          <a:p>
            <a:pPr lvl="1"/>
            <a:r>
              <a:rPr lang="en-US" altLang="ko-KR">
                <a:ea typeface="굴림" charset="-127"/>
              </a:rPr>
              <a:t>It synchronizes its neighbors</a:t>
            </a:r>
          </a:p>
          <a:p>
            <a:r>
              <a:rPr lang="en-US" altLang="ko-KR">
                <a:ea typeface="굴림" charset="-127"/>
              </a:rPr>
              <a:t>This way a minimal spanning tree is constructed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F03E3DF6-8B73-460C-B2FF-F4AC97581E4D}" type="slidenum">
              <a:rPr lang="en-US" altLang="ko-KR"/>
              <a:pPr/>
              <a:t>35</a:t>
            </a:fld>
            <a:endParaRPr lang="en-US" altLang="ko-KR"/>
          </a:p>
        </p:txBody>
      </p:sp>
      <p:sp>
        <p:nvSpPr>
          <p:cNvPr id="433154" name="Rectangle 2"/>
          <p:cNvSpPr>
            <a:spLocks noGrp="1" noChangeArrowheads="1"/>
          </p:cNvSpPr>
          <p:nvPr>
            <p:ph type="title"/>
          </p:nvPr>
        </p:nvSpPr>
        <p:spPr/>
        <p:txBody>
          <a:bodyPr/>
          <a:lstStyle/>
          <a:p>
            <a:r>
              <a:rPr lang="en-US" altLang="ko-KR">
                <a:ea typeface="굴림" charset="-127"/>
              </a:rPr>
              <a:t>Overview</a:t>
            </a:r>
          </a:p>
        </p:txBody>
      </p:sp>
      <p:sp>
        <p:nvSpPr>
          <p:cNvPr id="433155" name="Rectangle 3"/>
          <p:cNvSpPr>
            <a:spLocks noGrp="1" noChangeArrowheads="1"/>
          </p:cNvSpPr>
          <p:nvPr>
            <p:ph type="body" idx="1"/>
          </p:nvPr>
        </p:nvSpPr>
        <p:spPr/>
        <p:txBody>
          <a:bodyPr/>
          <a:lstStyle/>
          <a:p>
            <a:r>
              <a:rPr lang="en-US" altLang="ko-KR">
                <a:ea typeface="굴림" charset="-127"/>
              </a:rPr>
              <a:t>The time synchronization problem</a:t>
            </a:r>
          </a:p>
          <a:p>
            <a:r>
              <a:rPr lang="en-US" altLang="ko-KR">
                <a:ea typeface="굴림" charset="-127"/>
              </a:rPr>
              <a:t>Protocols based on sender/receiver synchronization</a:t>
            </a:r>
          </a:p>
          <a:p>
            <a:r>
              <a:rPr lang="en-US" altLang="ko-KR">
                <a:solidFill>
                  <a:srgbClr val="FD0F09"/>
                </a:solidFill>
                <a:ea typeface="굴림" charset="-127"/>
              </a:rPr>
              <a:t>Protocols based on receiver/receiver synchronization</a:t>
            </a:r>
          </a:p>
          <a:p>
            <a:r>
              <a:rPr lang="en-US" altLang="ko-KR">
                <a:ea typeface="굴림" charset="-127"/>
              </a:rPr>
              <a:t>Summary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1A49F08A-CC67-4A3B-8147-3530228D0A35}" type="slidenum">
              <a:rPr lang="en-US" altLang="ko-KR"/>
              <a:pPr/>
              <a:t>36</a:t>
            </a:fld>
            <a:endParaRPr lang="en-US" altLang="ko-KR"/>
          </a:p>
        </p:txBody>
      </p:sp>
      <p:sp>
        <p:nvSpPr>
          <p:cNvPr id="442370" name="Rectangle 2"/>
          <p:cNvSpPr>
            <a:spLocks noGrp="1" noChangeArrowheads="1"/>
          </p:cNvSpPr>
          <p:nvPr>
            <p:ph type="title"/>
          </p:nvPr>
        </p:nvSpPr>
        <p:spPr/>
        <p:txBody>
          <a:bodyPr/>
          <a:lstStyle/>
          <a:p>
            <a:r>
              <a:rPr lang="en-US" altLang="ko-KR" sz="2400">
                <a:ea typeface="굴림" charset="-127"/>
              </a:rPr>
              <a:t>Protocols based on receiver/receiver synchronization</a:t>
            </a:r>
          </a:p>
        </p:txBody>
      </p:sp>
      <p:sp>
        <p:nvSpPr>
          <p:cNvPr id="442371" name="Rectangle 3"/>
          <p:cNvSpPr>
            <a:spLocks noGrp="1" noChangeArrowheads="1"/>
          </p:cNvSpPr>
          <p:nvPr>
            <p:ph type="body" idx="1"/>
          </p:nvPr>
        </p:nvSpPr>
        <p:spPr/>
        <p:txBody>
          <a:bodyPr/>
          <a:lstStyle/>
          <a:p>
            <a:r>
              <a:rPr lang="en-US" altLang="ko-KR">
                <a:ea typeface="굴림" charset="-127"/>
              </a:rPr>
              <a:t>In this class of schemes the receivers of packets synchronize among each other, not with the transmitter of the packet</a:t>
            </a:r>
          </a:p>
          <a:p>
            <a:r>
              <a:rPr lang="en-US" altLang="ko-KR">
                <a:ea typeface="굴림" charset="-127"/>
              </a:rPr>
              <a:t>RBS = Reference Broadcast Synchronization (Elson et al)</a:t>
            </a:r>
          </a:p>
          <a:p>
            <a:r>
              <a:rPr lang="en-US" altLang="ko-KR">
                <a:ea typeface="굴림" charset="-127"/>
              </a:rPr>
              <a:t>RBS has two components:</a:t>
            </a:r>
          </a:p>
          <a:p>
            <a:pPr lvl="1"/>
            <a:r>
              <a:rPr lang="en-US" altLang="ko-KR">
                <a:ea typeface="굴림" charset="-127"/>
              </a:rPr>
              <a:t>Synchronize receivers within a single broadcast domain</a:t>
            </a:r>
          </a:p>
          <a:p>
            <a:pPr lvl="1"/>
            <a:r>
              <a:rPr lang="en-US" altLang="ko-KR">
                <a:ea typeface="굴림" charset="-127"/>
              </a:rPr>
              <a:t>A scheme for relating timestamps between nodes in different domains</a:t>
            </a:r>
          </a:p>
          <a:p>
            <a:r>
              <a:rPr lang="en-US" altLang="ko-KR">
                <a:ea typeface="굴림" charset="-127"/>
              </a:rPr>
              <a:t>RBS does not modify the local clocks of nodes, but computes a table of conversion parameters for each peer in a broadcast domain</a:t>
            </a:r>
          </a:p>
          <a:p>
            <a:r>
              <a:rPr lang="en-US" altLang="ko-KR">
                <a:ea typeface="굴림" charset="-127"/>
              </a:rPr>
              <a:t>RBS allows for post-facto synchronization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E9C56621-FABE-49E5-B5E1-B15A21BBD32D}" type="slidenum">
              <a:rPr lang="en-US" altLang="ko-KR"/>
              <a:pPr/>
              <a:t>37</a:t>
            </a:fld>
            <a:endParaRPr lang="en-US" altLang="ko-KR"/>
          </a:p>
        </p:txBody>
      </p:sp>
      <p:sp>
        <p:nvSpPr>
          <p:cNvPr id="443394" name="Rectangle 2"/>
          <p:cNvSpPr>
            <a:spLocks noGrp="1" noChangeArrowheads="1"/>
          </p:cNvSpPr>
          <p:nvPr>
            <p:ph type="title"/>
          </p:nvPr>
        </p:nvSpPr>
        <p:spPr/>
        <p:txBody>
          <a:bodyPr/>
          <a:lstStyle/>
          <a:p>
            <a:r>
              <a:rPr lang="en-US" altLang="ko-KR">
                <a:ea typeface="굴림" charset="-127"/>
              </a:rPr>
              <a:t>RBS – Synchronization in a Broadcast Domain</a:t>
            </a:r>
          </a:p>
        </p:txBody>
      </p:sp>
      <p:graphicFrame>
        <p:nvGraphicFramePr>
          <p:cNvPr id="443395" name="Object 3"/>
          <p:cNvGraphicFramePr>
            <a:graphicFrameLocks noChangeAspect="1"/>
          </p:cNvGraphicFramePr>
          <p:nvPr>
            <p:ph type="body" idx="1"/>
          </p:nvPr>
        </p:nvGraphicFramePr>
        <p:xfrm>
          <a:off x="706438" y="914400"/>
          <a:ext cx="7921625" cy="5191125"/>
        </p:xfrm>
        <a:graphic>
          <a:graphicData uri="http://schemas.openxmlformats.org/presentationml/2006/ole">
            <mc:AlternateContent xmlns:mc="http://schemas.openxmlformats.org/markup-compatibility/2006">
              <mc:Choice xmlns:v="urn:schemas-microsoft-com:vml" Requires="v">
                <p:oleObj spid="_x0000_s443396" name="Visio" r:id="rId3" imgW="7013880" imgH="4595760" progId="Visio.Drawing.11">
                  <p:embed/>
                </p:oleObj>
              </mc:Choice>
              <mc:Fallback>
                <p:oleObj name="Visio" r:id="rId3" imgW="7013880" imgH="4595760"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438" y="914400"/>
                        <a:ext cx="7921625" cy="5191125"/>
                      </a:xfrm>
                      <a:prstGeom prst="rect">
                        <a:avLst/>
                      </a:prstGeom>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0003D669-F088-4637-87A9-CE0D20C68F8F}" type="slidenum">
              <a:rPr lang="en-US" altLang="ko-KR"/>
              <a:pPr/>
              <a:t>38</a:t>
            </a:fld>
            <a:endParaRPr lang="en-US" altLang="ko-KR"/>
          </a:p>
        </p:txBody>
      </p:sp>
      <p:sp>
        <p:nvSpPr>
          <p:cNvPr id="444418" name="Rectangle 2"/>
          <p:cNvSpPr>
            <a:spLocks noGrp="1" noChangeArrowheads="1"/>
          </p:cNvSpPr>
          <p:nvPr>
            <p:ph type="title"/>
          </p:nvPr>
        </p:nvSpPr>
        <p:spPr/>
        <p:txBody>
          <a:bodyPr/>
          <a:lstStyle/>
          <a:p>
            <a:r>
              <a:rPr lang="en-US" altLang="ko-KR">
                <a:ea typeface="굴림" charset="-127"/>
              </a:rPr>
              <a:t>RBS – Synchronization in a Broadcast Domain</a:t>
            </a:r>
          </a:p>
        </p:txBody>
      </p:sp>
      <p:sp>
        <p:nvSpPr>
          <p:cNvPr id="444419" name="Rectangle 3"/>
          <p:cNvSpPr>
            <a:spLocks noGrp="1" noChangeArrowheads="1"/>
          </p:cNvSpPr>
          <p:nvPr>
            <p:ph type="body" idx="1"/>
          </p:nvPr>
        </p:nvSpPr>
        <p:spPr/>
        <p:txBody>
          <a:bodyPr/>
          <a:lstStyle/>
          <a:p>
            <a:r>
              <a:rPr lang="en-US" altLang="ko-KR" sz="2000">
                <a:ea typeface="굴림" charset="-127"/>
              </a:rPr>
              <a:t>The goal is to synchronize i’s and j’s clocks to each other</a:t>
            </a:r>
          </a:p>
          <a:p>
            <a:r>
              <a:rPr lang="en-US" altLang="ko-KR" sz="2000">
                <a:ea typeface="굴림" charset="-127"/>
              </a:rPr>
              <a:t>Timeline:</a:t>
            </a:r>
          </a:p>
          <a:p>
            <a:pPr lvl="1"/>
            <a:r>
              <a:rPr lang="en-US" altLang="ko-KR" sz="1800">
                <a:ea typeface="굴림" charset="-127"/>
              </a:rPr>
              <a:t>Reference node R broadcasts at time t</a:t>
            </a:r>
            <a:r>
              <a:rPr lang="en-US" altLang="ko-KR" sz="1800" baseline="-25000">
                <a:ea typeface="굴림" charset="-127"/>
              </a:rPr>
              <a:t>0</a:t>
            </a:r>
            <a:r>
              <a:rPr lang="en-US" altLang="ko-KR" sz="1800">
                <a:ea typeface="굴림" charset="-127"/>
              </a:rPr>
              <a:t> some synchronization packet carrying its identification R and a sequence number s</a:t>
            </a:r>
          </a:p>
          <a:p>
            <a:pPr lvl="1"/>
            <a:r>
              <a:rPr lang="en-US" altLang="ko-KR" sz="1800">
                <a:ea typeface="굴림" charset="-127"/>
              </a:rPr>
              <a:t>Receiver i receives the last bit at time t</a:t>
            </a:r>
            <a:r>
              <a:rPr lang="en-US" altLang="ko-KR" sz="1800" baseline="-25000">
                <a:ea typeface="굴림" charset="-127"/>
              </a:rPr>
              <a:t>1,i</a:t>
            </a:r>
            <a:r>
              <a:rPr lang="en-US" altLang="ko-KR" sz="1800">
                <a:ea typeface="굴림" charset="-127"/>
              </a:rPr>
              <a:t>, gets the packet interrupt at time t</a:t>
            </a:r>
            <a:r>
              <a:rPr lang="en-US" altLang="ko-KR" sz="1800" baseline="-25000">
                <a:ea typeface="굴림" charset="-127"/>
              </a:rPr>
              <a:t>2,i</a:t>
            </a:r>
            <a:r>
              <a:rPr lang="en-US" altLang="ko-KR" sz="1800">
                <a:ea typeface="굴림" charset="-127"/>
              </a:rPr>
              <a:t> and timestamps it at time t</a:t>
            </a:r>
            <a:r>
              <a:rPr lang="en-US" altLang="ko-KR" sz="1800" baseline="-25000">
                <a:ea typeface="굴림" charset="-127"/>
              </a:rPr>
              <a:t>3,i</a:t>
            </a:r>
            <a:endParaRPr lang="en-US" altLang="ko-KR" sz="1800">
              <a:ea typeface="굴림" charset="-127"/>
            </a:endParaRPr>
          </a:p>
          <a:p>
            <a:pPr lvl="1"/>
            <a:r>
              <a:rPr lang="en-US" altLang="ko-KR" sz="1800">
                <a:ea typeface="굴림" charset="-127"/>
              </a:rPr>
              <a:t>Receiver j is doing the same</a:t>
            </a:r>
          </a:p>
          <a:p>
            <a:pPr lvl="1"/>
            <a:r>
              <a:rPr lang="en-US" altLang="ko-KR" sz="1800">
                <a:ea typeface="굴림" charset="-127"/>
              </a:rPr>
              <a:t>At some later time node i transmits its observation (L</a:t>
            </a:r>
            <a:r>
              <a:rPr lang="en-US" altLang="ko-KR" sz="1800" baseline="-25000">
                <a:ea typeface="굴림" charset="-127"/>
              </a:rPr>
              <a:t>i</a:t>
            </a:r>
            <a:r>
              <a:rPr lang="en-US" altLang="ko-KR" sz="1800">
                <a:ea typeface="굴림" charset="-127"/>
              </a:rPr>
              <a:t>(t</a:t>
            </a:r>
            <a:r>
              <a:rPr lang="en-US" altLang="ko-KR" sz="1800" baseline="-25000">
                <a:ea typeface="굴림" charset="-127"/>
              </a:rPr>
              <a:t>3,i</a:t>
            </a:r>
            <a:r>
              <a:rPr lang="en-US" altLang="ko-KR" sz="1800">
                <a:ea typeface="굴림" charset="-127"/>
              </a:rPr>
              <a:t>), R, s) to node j</a:t>
            </a:r>
          </a:p>
          <a:p>
            <a:pPr lvl="1"/>
            <a:r>
              <a:rPr lang="en-US" altLang="ko-KR" sz="1800">
                <a:ea typeface="굴림" charset="-127"/>
              </a:rPr>
              <a:t>At some later time node j transmits its observation (L</a:t>
            </a:r>
            <a:r>
              <a:rPr lang="en-US" altLang="ko-KR" sz="1800" baseline="-25000">
                <a:ea typeface="굴림" charset="-127"/>
              </a:rPr>
              <a:t>j</a:t>
            </a:r>
            <a:r>
              <a:rPr lang="en-US" altLang="ko-KR" sz="1800">
                <a:ea typeface="굴림" charset="-127"/>
              </a:rPr>
              <a:t>(t</a:t>
            </a:r>
            <a:r>
              <a:rPr lang="en-US" altLang="ko-KR" sz="1800" baseline="-25000">
                <a:ea typeface="굴림" charset="-127"/>
              </a:rPr>
              <a:t>3,j</a:t>
            </a:r>
            <a:r>
              <a:rPr lang="en-US" altLang="ko-KR" sz="1800">
                <a:ea typeface="굴림" charset="-127"/>
              </a:rPr>
              <a:t>), R, s) to node i</a:t>
            </a:r>
          </a:p>
          <a:p>
            <a:pPr lvl="1"/>
            <a:r>
              <a:rPr lang="en-US" altLang="ko-KR" sz="1800">
                <a:ea typeface="굴림" charset="-127"/>
              </a:rPr>
              <a:t>The whole procedure is repeated periodically, the reference node transmits its synchronization packets with increasing sequence numbers</a:t>
            </a:r>
          </a:p>
          <a:p>
            <a:pPr lvl="2"/>
            <a:r>
              <a:rPr lang="en-US" altLang="ko-KR" sz="1600">
                <a:ea typeface="굴림" charset="-127"/>
              </a:rPr>
              <a:t>R could also use ordinary data packets as long as they have sequence numbers ...</a:t>
            </a:r>
          </a:p>
          <a:p>
            <a:r>
              <a:rPr lang="en-US" altLang="ko-KR" sz="2000">
                <a:ea typeface="굴림" charset="-127"/>
              </a:rPr>
              <a:t>Under the assumption t</a:t>
            </a:r>
            <a:r>
              <a:rPr lang="en-US" altLang="ko-KR" sz="2000" baseline="-25000">
                <a:ea typeface="굴림" charset="-127"/>
              </a:rPr>
              <a:t>3,i</a:t>
            </a:r>
            <a:r>
              <a:rPr lang="en-US" altLang="ko-KR" sz="2000">
                <a:ea typeface="굴림" charset="-127"/>
              </a:rPr>
              <a:t> = t</a:t>
            </a:r>
            <a:r>
              <a:rPr lang="en-US" altLang="ko-KR" sz="2000" baseline="-25000">
                <a:ea typeface="굴림" charset="-127"/>
              </a:rPr>
              <a:t>3,j</a:t>
            </a:r>
            <a:r>
              <a:rPr lang="en-US" altLang="ko-KR" sz="2000">
                <a:ea typeface="굴림" charset="-127"/>
              </a:rPr>
              <a:t> node j can figure out the offset O</a:t>
            </a:r>
            <a:r>
              <a:rPr lang="en-US" altLang="ko-KR" sz="2000" baseline="-25000">
                <a:ea typeface="굴림" charset="-127"/>
              </a:rPr>
              <a:t>i,j</a:t>
            </a:r>
            <a:r>
              <a:rPr lang="en-US" altLang="ko-KR" sz="2000">
                <a:ea typeface="굴림" charset="-127"/>
              </a:rPr>
              <a:t> = L</a:t>
            </a:r>
            <a:r>
              <a:rPr lang="en-US" altLang="ko-KR" sz="2000" baseline="-25000">
                <a:ea typeface="굴림" charset="-127"/>
              </a:rPr>
              <a:t>j</a:t>
            </a:r>
            <a:r>
              <a:rPr lang="en-US" altLang="ko-KR" sz="2000">
                <a:ea typeface="굴림" charset="-127"/>
              </a:rPr>
              <a:t>(t</a:t>
            </a:r>
            <a:r>
              <a:rPr lang="en-US" altLang="ko-KR" sz="2000" baseline="-25000">
                <a:ea typeface="굴림" charset="-127"/>
              </a:rPr>
              <a:t>3,j</a:t>
            </a:r>
            <a:r>
              <a:rPr lang="en-US" altLang="ko-KR" sz="2000">
                <a:ea typeface="굴림" charset="-127"/>
              </a:rPr>
              <a:t>) – L</a:t>
            </a:r>
            <a:r>
              <a:rPr lang="en-US" altLang="ko-KR" sz="2000" baseline="-25000">
                <a:ea typeface="굴림" charset="-127"/>
              </a:rPr>
              <a:t>i</a:t>
            </a:r>
            <a:r>
              <a:rPr lang="en-US" altLang="ko-KR" sz="2000">
                <a:ea typeface="굴림" charset="-127"/>
              </a:rPr>
              <a:t>{t</a:t>
            </a:r>
            <a:r>
              <a:rPr lang="en-US" altLang="ko-KR" sz="2000" baseline="-25000">
                <a:ea typeface="굴림" charset="-127"/>
              </a:rPr>
              <a:t>3,i</a:t>
            </a:r>
            <a:r>
              <a:rPr lang="en-US" altLang="ko-KR" sz="2000">
                <a:ea typeface="굴림" charset="-127"/>
              </a:rPr>
              <a:t>) after receiving node i’s final packet – of course, node i can do the same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8F6925E0-973B-433B-8B42-A1C977F60996}" type="slidenum">
              <a:rPr lang="en-US" altLang="ko-KR"/>
              <a:pPr/>
              <a:t>39</a:t>
            </a:fld>
            <a:endParaRPr lang="en-US" altLang="ko-KR"/>
          </a:p>
        </p:txBody>
      </p:sp>
      <p:sp>
        <p:nvSpPr>
          <p:cNvPr id="445442" name="Rectangle 2"/>
          <p:cNvSpPr>
            <a:spLocks noGrp="1" noChangeArrowheads="1"/>
          </p:cNvSpPr>
          <p:nvPr>
            <p:ph type="title"/>
          </p:nvPr>
        </p:nvSpPr>
        <p:spPr/>
        <p:txBody>
          <a:bodyPr/>
          <a:lstStyle/>
          <a:p>
            <a:r>
              <a:rPr lang="en-US" altLang="ko-KR">
                <a:ea typeface="굴림" charset="-127"/>
              </a:rPr>
              <a:t>RBS – Synchronization in a Broadcast Domain</a:t>
            </a:r>
          </a:p>
        </p:txBody>
      </p:sp>
      <p:sp>
        <p:nvSpPr>
          <p:cNvPr id="445443" name="Rectangle 3"/>
          <p:cNvSpPr>
            <a:spLocks noGrp="1" noChangeArrowheads="1"/>
          </p:cNvSpPr>
          <p:nvPr>
            <p:ph type="body" idx="1"/>
          </p:nvPr>
        </p:nvSpPr>
        <p:spPr>
          <a:xfrm>
            <a:off x="423863" y="914400"/>
            <a:ext cx="8488362" cy="5410200"/>
          </a:xfrm>
        </p:spPr>
        <p:txBody>
          <a:bodyPr/>
          <a:lstStyle/>
          <a:p>
            <a:pPr>
              <a:lnSpc>
                <a:spcPct val="90000"/>
              </a:lnSpc>
            </a:pPr>
            <a:r>
              <a:rPr lang="en-US" altLang="ko-KR">
                <a:ea typeface="굴림" charset="-127"/>
              </a:rPr>
              <a:t>The synchronization error in this scheme can have two causes:</a:t>
            </a:r>
          </a:p>
          <a:p>
            <a:pPr lvl="1">
              <a:lnSpc>
                <a:spcPct val="90000"/>
              </a:lnSpc>
            </a:pPr>
            <a:r>
              <a:rPr lang="en-US" altLang="ko-KR">
                <a:ea typeface="굴림" charset="-127"/>
              </a:rPr>
              <a:t>There is a difference between t</a:t>
            </a:r>
            <a:r>
              <a:rPr lang="en-US" altLang="ko-KR" baseline="-25000">
                <a:ea typeface="굴림" charset="-127"/>
              </a:rPr>
              <a:t>3,i</a:t>
            </a:r>
            <a:r>
              <a:rPr lang="en-US" altLang="ko-KR">
                <a:ea typeface="굴림" charset="-127"/>
              </a:rPr>
              <a:t> and t</a:t>
            </a:r>
            <a:r>
              <a:rPr lang="en-US" altLang="ko-KR" baseline="-25000">
                <a:ea typeface="굴림" charset="-127"/>
              </a:rPr>
              <a:t>3,j</a:t>
            </a:r>
            <a:endParaRPr lang="en-US" altLang="ko-KR">
              <a:ea typeface="굴림" charset="-127"/>
            </a:endParaRPr>
          </a:p>
          <a:p>
            <a:pPr lvl="1">
              <a:lnSpc>
                <a:spcPct val="90000"/>
              </a:lnSpc>
            </a:pPr>
            <a:r>
              <a:rPr lang="en-US" altLang="ko-KR">
                <a:ea typeface="굴림" charset="-127"/>
              </a:rPr>
              <a:t>Drift between t</a:t>
            </a:r>
            <a:r>
              <a:rPr lang="en-US" altLang="ko-KR" baseline="-25000">
                <a:ea typeface="굴림" charset="-127"/>
              </a:rPr>
              <a:t>3,i</a:t>
            </a:r>
            <a:r>
              <a:rPr lang="en-US" altLang="ko-KR">
                <a:ea typeface="굴림" charset="-127"/>
              </a:rPr>
              <a:t> and the time where node i transmits its observations to j</a:t>
            </a:r>
          </a:p>
          <a:p>
            <a:pPr>
              <a:lnSpc>
                <a:spcPct val="90000"/>
              </a:lnSpc>
            </a:pPr>
            <a:r>
              <a:rPr lang="en-US" altLang="ko-KR">
                <a:ea typeface="굴림" charset="-127"/>
              </a:rPr>
              <a:t>But:</a:t>
            </a:r>
          </a:p>
          <a:p>
            <a:pPr lvl="1">
              <a:lnSpc>
                <a:spcPct val="90000"/>
              </a:lnSpc>
            </a:pPr>
            <a:r>
              <a:rPr lang="en-US" altLang="ko-KR">
                <a:ea typeface="굴림" charset="-127"/>
              </a:rPr>
              <a:t>In small broadcast domains and when received packets are timestamped as early as possible the difference between t</a:t>
            </a:r>
            <a:r>
              <a:rPr lang="en-US" altLang="ko-KR" baseline="-25000">
                <a:ea typeface="굴림" charset="-127"/>
              </a:rPr>
              <a:t>3,i</a:t>
            </a:r>
            <a:r>
              <a:rPr lang="en-US" altLang="ko-KR">
                <a:ea typeface="굴림" charset="-127"/>
              </a:rPr>
              <a:t> and t</a:t>
            </a:r>
            <a:r>
              <a:rPr lang="en-US" altLang="ko-KR" baseline="-25000">
                <a:ea typeface="굴림" charset="-127"/>
              </a:rPr>
              <a:t>3,j</a:t>
            </a:r>
            <a:r>
              <a:rPr lang="en-US" altLang="ko-KR">
                <a:ea typeface="굴림" charset="-127"/>
              </a:rPr>
              <a:t> is very small</a:t>
            </a:r>
          </a:p>
          <a:p>
            <a:pPr lvl="2">
              <a:lnSpc>
                <a:spcPct val="90000"/>
              </a:lnSpc>
            </a:pPr>
            <a:r>
              <a:rPr lang="en-US" altLang="ko-KR">
                <a:ea typeface="굴림" charset="-127"/>
              </a:rPr>
              <a:t>As compared to sender-/receiver based schemes the MAC delay and operating system delays experienced by the reference node play no role!!</a:t>
            </a:r>
          </a:p>
          <a:p>
            <a:pPr lvl="1">
              <a:lnSpc>
                <a:spcPct val="90000"/>
              </a:lnSpc>
            </a:pPr>
            <a:r>
              <a:rPr lang="en-US" altLang="ko-KR">
                <a:ea typeface="굴림" charset="-127"/>
              </a:rPr>
              <a:t>Drift can be neglected when observations are exchanged quickly after reference packets</a:t>
            </a:r>
          </a:p>
          <a:p>
            <a:pPr lvl="1">
              <a:lnSpc>
                <a:spcPct val="90000"/>
              </a:lnSpc>
            </a:pPr>
            <a:r>
              <a:rPr lang="en-US" altLang="ko-KR">
                <a:ea typeface="굴림" charset="-127"/>
              </a:rPr>
              <a:t>Drift can be estimated jointly with Offset O when a number of periodic observations of O</a:t>
            </a:r>
            <a:r>
              <a:rPr lang="en-US" altLang="ko-KR" baseline="-25000">
                <a:ea typeface="굴림" charset="-127"/>
              </a:rPr>
              <a:t>i,j</a:t>
            </a:r>
            <a:r>
              <a:rPr lang="en-US" altLang="ko-KR">
                <a:ea typeface="굴림" charset="-127"/>
              </a:rPr>
              <a:t> have been collected</a:t>
            </a:r>
          </a:p>
          <a:p>
            <a:pPr lvl="2">
              <a:lnSpc>
                <a:spcPct val="90000"/>
              </a:lnSpc>
            </a:pPr>
            <a:r>
              <a:rPr lang="en-US" altLang="ko-KR">
                <a:ea typeface="굴림" charset="-127"/>
              </a:rPr>
              <a:t>This amounts to a standard least-squares line regression problem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날짜 개체 틀 4"/>
          <p:cNvSpPr>
            <a:spLocks noGrp="1"/>
          </p:cNvSpPr>
          <p:nvPr>
            <p:ph type="dt" sz="half" idx="10"/>
          </p:nvPr>
        </p:nvSpPr>
        <p:spPr/>
        <p:txBody>
          <a:bodyPr/>
          <a:lstStyle/>
          <a:p>
            <a:r>
              <a:rPr lang="en-US" altLang="ko-KR"/>
              <a:t>SS 05</a:t>
            </a:r>
          </a:p>
        </p:txBody>
      </p:sp>
      <p:sp>
        <p:nvSpPr>
          <p:cNvPr id="6" name="바닥글 개체 틀 5"/>
          <p:cNvSpPr>
            <a:spLocks noGrp="1"/>
          </p:cNvSpPr>
          <p:nvPr>
            <p:ph type="ftr" sz="quarter" idx="11"/>
          </p:nvPr>
        </p:nvSpPr>
        <p:spPr/>
        <p:txBody>
          <a:bodyPr/>
          <a:lstStyle/>
          <a:p>
            <a:r>
              <a:rPr lang="en-US" altLang="ko-KR"/>
              <a:t>Ad hoc &amp; sensor networs - Ch 8: Time Synchronization</a:t>
            </a:r>
          </a:p>
        </p:txBody>
      </p:sp>
      <p:sp>
        <p:nvSpPr>
          <p:cNvPr id="7" name="슬라이드 번호 개체 틀 6"/>
          <p:cNvSpPr>
            <a:spLocks noGrp="1"/>
          </p:cNvSpPr>
          <p:nvPr>
            <p:ph type="sldNum" sz="quarter" idx="12"/>
          </p:nvPr>
        </p:nvSpPr>
        <p:spPr/>
        <p:txBody>
          <a:bodyPr/>
          <a:lstStyle/>
          <a:p>
            <a:fld id="{89D31929-37E1-4ADB-855D-A176939ACF02}" type="slidenum">
              <a:rPr lang="en-US" altLang="ko-KR"/>
              <a:pPr/>
              <a:t>40</a:t>
            </a:fld>
            <a:endParaRPr lang="en-US" altLang="ko-KR"/>
          </a:p>
        </p:txBody>
      </p:sp>
      <p:sp>
        <p:nvSpPr>
          <p:cNvPr id="447490" name="Rectangle 2"/>
          <p:cNvSpPr>
            <a:spLocks noGrp="1" noChangeArrowheads="1"/>
          </p:cNvSpPr>
          <p:nvPr>
            <p:ph type="title"/>
          </p:nvPr>
        </p:nvSpPr>
        <p:spPr/>
        <p:txBody>
          <a:bodyPr/>
          <a:lstStyle/>
          <a:p>
            <a:r>
              <a:rPr lang="en-US" altLang="ko-KR">
                <a:ea typeface="굴림" charset="-127"/>
              </a:rPr>
              <a:t>RBS – Synchronization in a Broadcast Domain</a:t>
            </a:r>
          </a:p>
        </p:txBody>
      </p:sp>
      <p:sp>
        <p:nvSpPr>
          <p:cNvPr id="447491" name="Rectangle 3"/>
          <p:cNvSpPr>
            <a:spLocks noGrp="1" noChangeArrowheads="1"/>
          </p:cNvSpPr>
          <p:nvPr>
            <p:ph type="body" sz="half" idx="1"/>
          </p:nvPr>
        </p:nvSpPr>
        <p:spPr>
          <a:xfrm>
            <a:off x="423863" y="914400"/>
            <a:ext cx="3881437" cy="5191125"/>
          </a:xfrm>
        </p:spPr>
        <p:txBody>
          <a:bodyPr/>
          <a:lstStyle/>
          <a:p>
            <a:r>
              <a:rPr lang="en-US" altLang="ko-KR" sz="2000">
                <a:ea typeface="굴림" charset="-127"/>
              </a:rPr>
              <a:t>Remember?</a:t>
            </a:r>
          </a:p>
          <a:p>
            <a:r>
              <a:rPr lang="en-US" altLang="ko-KR" sz="2000">
                <a:ea typeface="굴림" charset="-127"/>
              </a:rPr>
              <a:t>Elson et al measured pairwise differences in timestamping times at a set of receivers when timestamping happens in the interrupt routine (Berkeley motes)</a:t>
            </a:r>
          </a:p>
          <a:p>
            <a:r>
              <a:rPr lang="en-US" altLang="ko-KR" sz="2000">
                <a:ea typeface="굴림" charset="-127"/>
              </a:rPr>
              <a:t>This is just the distribution of the differences t</a:t>
            </a:r>
            <a:r>
              <a:rPr lang="en-US" altLang="ko-KR" sz="2000" baseline="-25000">
                <a:ea typeface="굴림" charset="-127"/>
              </a:rPr>
              <a:t>3,i</a:t>
            </a:r>
            <a:r>
              <a:rPr lang="en-US" altLang="ko-KR" sz="2000">
                <a:ea typeface="굴림" charset="-127"/>
              </a:rPr>
              <a:t>-t</a:t>
            </a:r>
            <a:r>
              <a:rPr lang="en-US" altLang="ko-KR" sz="2000" baseline="-25000">
                <a:ea typeface="굴림" charset="-127"/>
              </a:rPr>
              <a:t>3,j</a:t>
            </a:r>
            <a:r>
              <a:rPr lang="en-US" altLang="ko-KR" sz="2000">
                <a:ea typeface="굴림" charset="-127"/>
              </a:rPr>
              <a:t> !</a:t>
            </a:r>
          </a:p>
        </p:txBody>
      </p:sp>
      <p:pic>
        <p:nvPicPr>
          <p:cNvPr id="447492" name="Picture 4"/>
          <p:cNvPicPr>
            <a:picLocks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306888" y="1547813"/>
            <a:ext cx="4837112" cy="3362325"/>
          </a:xfrm>
          <a:noFill/>
          <a:ln/>
          <a:extLst>
            <a:ext uri="{91240B29-F687-4F45-9708-019B960494DF}">
              <a14:hiddenLine xmlns:a14="http://schemas.microsoft.com/office/drawing/2010/main" w="12700" cap="flat" cmpd="sng">
                <a:solidFill>
                  <a:srgbClr val="003065"/>
                </a:solidFill>
                <a:prstDash val="solid"/>
                <a:miter lim="800000"/>
                <a:headEnd type="none" w="med" len="med"/>
                <a:tailEnd type="none" w="med" len="me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3E9E291E-D91A-42B2-83C9-41F0B8443456}" type="slidenum">
              <a:rPr lang="en-US" altLang="ko-KR"/>
              <a:pPr/>
              <a:t>41</a:t>
            </a:fld>
            <a:endParaRPr lang="en-US" altLang="ko-KR"/>
          </a:p>
        </p:txBody>
      </p:sp>
      <p:sp>
        <p:nvSpPr>
          <p:cNvPr id="448514" name="Rectangle 2"/>
          <p:cNvSpPr>
            <a:spLocks noGrp="1" noChangeArrowheads="1"/>
          </p:cNvSpPr>
          <p:nvPr>
            <p:ph type="title"/>
          </p:nvPr>
        </p:nvSpPr>
        <p:spPr/>
        <p:txBody>
          <a:bodyPr/>
          <a:lstStyle/>
          <a:p>
            <a:r>
              <a:rPr lang="en-US" altLang="ko-KR">
                <a:ea typeface="굴림" charset="-127"/>
              </a:rPr>
              <a:t>RTS – Synchronization in a Broadcast Domain</a:t>
            </a:r>
          </a:p>
        </p:txBody>
      </p:sp>
      <p:sp>
        <p:nvSpPr>
          <p:cNvPr id="448515" name="Rectangle 3"/>
          <p:cNvSpPr>
            <a:spLocks noGrp="1" noChangeArrowheads="1"/>
          </p:cNvSpPr>
          <p:nvPr>
            <p:ph type="body" idx="1"/>
          </p:nvPr>
        </p:nvSpPr>
        <p:spPr>
          <a:xfrm>
            <a:off x="423863" y="914400"/>
            <a:ext cx="8488362" cy="5376863"/>
          </a:xfrm>
        </p:spPr>
        <p:txBody>
          <a:bodyPr/>
          <a:lstStyle/>
          <a:p>
            <a:r>
              <a:rPr lang="en-US" altLang="ko-KR" sz="2000">
                <a:ea typeface="굴림" charset="-127"/>
              </a:rPr>
              <a:t>Communication costs:</a:t>
            </a:r>
          </a:p>
          <a:p>
            <a:pPr lvl="1"/>
            <a:r>
              <a:rPr lang="en-US" altLang="ko-KR" sz="1800">
                <a:ea typeface="굴림" charset="-127"/>
              </a:rPr>
              <a:t>Be m the number of nodes in the broadcast domain</a:t>
            </a:r>
          </a:p>
          <a:p>
            <a:pPr lvl="1"/>
            <a:r>
              <a:rPr lang="en-US" altLang="ko-KR" sz="1800">
                <a:ea typeface="굴림" charset="-127"/>
              </a:rPr>
              <a:t>First scheme: reference node collects the observations of the nodes, computes the offsets and sends them back </a:t>
            </a:r>
            <a:r>
              <a:rPr lang="en-US" altLang="ko-KR" sz="1800">
                <a:ea typeface="굴림" charset="-127"/>
                <a:sym typeface="Wingdings" pitchFamily="2" charset="2"/>
              </a:rPr>
              <a:t> 2 m packets</a:t>
            </a:r>
          </a:p>
          <a:p>
            <a:pPr lvl="1"/>
            <a:r>
              <a:rPr lang="en-US" altLang="ko-KR" sz="1800">
                <a:ea typeface="굴림" charset="-127"/>
                <a:sym typeface="Wingdings" pitchFamily="2" charset="2"/>
              </a:rPr>
              <a:t>Second scheme: reference node collects the observations of the nodes, computes the offsets and keeps them, but has responsibility for timestamp conversions and forwarder selection  m packets</a:t>
            </a:r>
          </a:p>
          <a:p>
            <a:pPr lvl="1"/>
            <a:r>
              <a:rPr lang="en-US" altLang="ko-KR" sz="1800">
                <a:ea typeface="굴림" charset="-127"/>
                <a:sym typeface="Wingdings" pitchFamily="2" charset="2"/>
              </a:rPr>
              <a:t>Third scheme: each node transmits its observation individually to the other members of the broadcast domain  m (m-1) packets</a:t>
            </a:r>
          </a:p>
          <a:p>
            <a:pPr lvl="1"/>
            <a:r>
              <a:rPr lang="en-US" altLang="ko-KR" sz="1800">
                <a:ea typeface="굴림" charset="-127"/>
                <a:sym typeface="Wingdings" pitchFamily="2" charset="2"/>
              </a:rPr>
              <a:t>Fourth scheme: each node broadcasts its observation  m packets, but unreliable delivery</a:t>
            </a:r>
          </a:p>
          <a:p>
            <a:r>
              <a:rPr lang="en-US" altLang="ko-KR" sz="2000">
                <a:ea typeface="굴림" charset="-127"/>
              </a:rPr>
              <a:t>Collisions are a problem:</a:t>
            </a:r>
          </a:p>
          <a:p>
            <a:pPr lvl="1"/>
            <a:r>
              <a:rPr lang="en-US" altLang="ko-KR" sz="1800">
                <a:ea typeface="굴림" charset="-127"/>
              </a:rPr>
              <a:t>The reference packets trigger all nodes simultaneously to tell the world about their observations</a:t>
            </a:r>
          </a:p>
          <a:p>
            <a:r>
              <a:rPr lang="en-US" altLang="ko-KR" sz="2000">
                <a:ea typeface="굴림" charset="-127"/>
              </a:rPr>
              <a:t>Computational costs: least-squares approximation is not cheap!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B167E0B7-BA63-44CD-8F8C-F78BCCDF8FD7}" type="slidenum">
              <a:rPr lang="en-US" altLang="ko-KR"/>
              <a:pPr/>
              <a:t>42</a:t>
            </a:fld>
            <a:endParaRPr lang="en-US" altLang="ko-KR"/>
          </a:p>
        </p:txBody>
      </p:sp>
      <p:sp>
        <p:nvSpPr>
          <p:cNvPr id="450562" name="Rectangle 2"/>
          <p:cNvSpPr>
            <a:spLocks noGrp="1" noChangeArrowheads="1"/>
          </p:cNvSpPr>
          <p:nvPr>
            <p:ph type="title"/>
          </p:nvPr>
        </p:nvSpPr>
        <p:spPr/>
        <p:txBody>
          <a:bodyPr/>
          <a:lstStyle/>
          <a:p>
            <a:r>
              <a:rPr lang="en-US" altLang="ko-KR">
                <a:ea typeface="굴림" charset="-127"/>
              </a:rPr>
              <a:t>RBS – Network Synchronization</a:t>
            </a:r>
          </a:p>
        </p:txBody>
      </p:sp>
      <p:graphicFrame>
        <p:nvGraphicFramePr>
          <p:cNvPr id="450563" name="Object 3"/>
          <p:cNvGraphicFramePr>
            <a:graphicFrameLocks noChangeAspect="1"/>
          </p:cNvGraphicFramePr>
          <p:nvPr>
            <p:ph type="body" idx="1"/>
          </p:nvPr>
        </p:nvGraphicFramePr>
        <p:xfrm>
          <a:off x="423863" y="1463675"/>
          <a:ext cx="8488362" cy="4092575"/>
        </p:xfrm>
        <a:graphic>
          <a:graphicData uri="http://schemas.openxmlformats.org/presentationml/2006/ole">
            <mc:AlternateContent xmlns:mc="http://schemas.openxmlformats.org/markup-compatibility/2006">
              <mc:Choice xmlns:v="urn:schemas-microsoft-com:vml" Requires="v">
                <p:oleObj spid="_x0000_s450564" name="Visio" r:id="rId3" imgW="6993000" imgH="3371760" progId="Visio.Drawing.11">
                  <p:embed/>
                </p:oleObj>
              </mc:Choice>
              <mc:Fallback>
                <p:oleObj name="Visio" r:id="rId3" imgW="6993000" imgH="3371760"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863" y="1463675"/>
                        <a:ext cx="8488362" cy="4092575"/>
                      </a:xfrm>
                      <a:prstGeom prst="rect">
                        <a:avLst/>
                      </a:prstGeom>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D5D7C44B-0ACE-4BDC-B4C4-8336A9435C78}" type="slidenum">
              <a:rPr lang="en-US" altLang="ko-KR"/>
              <a:pPr/>
              <a:t>43</a:t>
            </a:fld>
            <a:endParaRPr lang="en-US" altLang="ko-KR"/>
          </a:p>
        </p:txBody>
      </p:sp>
      <p:sp>
        <p:nvSpPr>
          <p:cNvPr id="451586" name="Rectangle 2"/>
          <p:cNvSpPr>
            <a:spLocks noGrp="1" noChangeArrowheads="1"/>
          </p:cNvSpPr>
          <p:nvPr>
            <p:ph type="title"/>
          </p:nvPr>
        </p:nvSpPr>
        <p:spPr/>
        <p:txBody>
          <a:bodyPr/>
          <a:lstStyle/>
          <a:p>
            <a:r>
              <a:rPr lang="en-US" altLang="ko-KR">
                <a:ea typeface="굴림" charset="-127"/>
              </a:rPr>
              <a:t>RBS – Network Synchronization</a:t>
            </a:r>
          </a:p>
        </p:txBody>
      </p:sp>
      <p:sp>
        <p:nvSpPr>
          <p:cNvPr id="451587" name="Rectangle 3"/>
          <p:cNvSpPr>
            <a:spLocks noGrp="1" noChangeArrowheads="1"/>
          </p:cNvSpPr>
          <p:nvPr>
            <p:ph type="body" idx="1"/>
          </p:nvPr>
        </p:nvSpPr>
        <p:spPr/>
        <p:txBody>
          <a:bodyPr/>
          <a:lstStyle/>
          <a:p>
            <a:pPr>
              <a:lnSpc>
                <a:spcPct val="90000"/>
              </a:lnSpc>
            </a:pPr>
            <a:r>
              <a:rPr lang="en-US" altLang="ko-KR" sz="2000">
                <a:ea typeface="굴림" charset="-127"/>
              </a:rPr>
              <a:t>Suppose that:</a:t>
            </a:r>
          </a:p>
          <a:p>
            <a:pPr lvl="1">
              <a:lnSpc>
                <a:spcPct val="90000"/>
              </a:lnSpc>
            </a:pPr>
            <a:r>
              <a:rPr lang="en-US" altLang="ko-KR" sz="1800">
                <a:ea typeface="굴림" charset="-127"/>
              </a:rPr>
              <a:t>node 1 has detected an event at time L</a:t>
            </a:r>
            <a:r>
              <a:rPr lang="en-US" altLang="ko-KR" sz="1800" baseline="-25000">
                <a:ea typeface="굴림" charset="-127"/>
              </a:rPr>
              <a:t>1</a:t>
            </a:r>
            <a:r>
              <a:rPr lang="en-US" altLang="ko-KR" sz="1800">
                <a:ea typeface="굴림" charset="-127"/>
              </a:rPr>
              <a:t>(t)</a:t>
            </a:r>
          </a:p>
          <a:p>
            <a:pPr lvl="1">
              <a:lnSpc>
                <a:spcPct val="90000"/>
              </a:lnSpc>
            </a:pPr>
            <a:r>
              <a:rPr lang="en-US" altLang="ko-KR" sz="1800">
                <a:ea typeface="굴림" charset="-127"/>
              </a:rPr>
              <a:t>the sink is connected to a GPS receiver and has UTC timescale</a:t>
            </a:r>
          </a:p>
          <a:p>
            <a:pPr lvl="1">
              <a:lnSpc>
                <a:spcPct val="90000"/>
              </a:lnSpc>
            </a:pPr>
            <a:r>
              <a:rPr lang="en-US" altLang="ko-KR" sz="1800">
                <a:ea typeface="굴림" charset="-127"/>
              </a:rPr>
              <a:t>node 1 wants to inform the sink about the event such that the sink receives a timestamp in UTC timescale</a:t>
            </a:r>
          </a:p>
          <a:p>
            <a:pPr lvl="1">
              <a:lnSpc>
                <a:spcPct val="90000"/>
              </a:lnSpc>
            </a:pPr>
            <a:r>
              <a:rPr lang="en-US" altLang="ko-KR" sz="1800">
                <a:ea typeface="굴림" charset="-127"/>
              </a:rPr>
              <a:t>Broadcast domains are indicated by “circles”</a:t>
            </a:r>
          </a:p>
          <a:p>
            <a:pPr>
              <a:lnSpc>
                <a:spcPct val="90000"/>
              </a:lnSpc>
            </a:pPr>
            <a:r>
              <a:rPr lang="en-US" altLang="ko-KR" sz="2000">
                <a:ea typeface="굴림" charset="-127"/>
              </a:rPr>
              <a:t>Timestamp conversion approach:</a:t>
            </a:r>
          </a:p>
          <a:p>
            <a:pPr lvl="1">
              <a:lnSpc>
                <a:spcPct val="90000"/>
              </a:lnSpc>
            </a:pPr>
            <a:r>
              <a:rPr lang="en-US" altLang="ko-KR" sz="1800">
                <a:ea typeface="굴림" charset="-127"/>
              </a:rPr>
              <a:t>Idea: do not synchronize all nodes to UTC time, but convert timestamps as packet is forwarded from node 1 to the sink </a:t>
            </a:r>
            <a:r>
              <a:rPr lang="en-US" altLang="ko-KR" sz="1800">
                <a:ea typeface="굴림" charset="-127"/>
                <a:sym typeface="Wingdings" pitchFamily="2" charset="2"/>
              </a:rPr>
              <a:t> avoids global synch!!!</a:t>
            </a:r>
            <a:endParaRPr lang="en-US" altLang="ko-KR" sz="1800">
              <a:ea typeface="굴림" charset="-127"/>
            </a:endParaRPr>
          </a:p>
          <a:p>
            <a:pPr lvl="1">
              <a:lnSpc>
                <a:spcPct val="90000"/>
              </a:lnSpc>
            </a:pPr>
            <a:r>
              <a:rPr lang="en-US" altLang="ko-KR" sz="1800">
                <a:ea typeface="굴림" charset="-127"/>
              </a:rPr>
              <a:t>Node 1 picks node 3 as forwarder – as they are both in the same broadcast domain, node 1 can convert the timestamp L</a:t>
            </a:r>
            <a:r>
              <a:rPr lang="en-US" altLang="ko-KR" sz="1800" baseline="-25000">
                <a:ea typeface="굴림" charset="-127"/>
              </a:rPr>
              <a:t>1</a:t>
            </a:r>
            <a:r>
              <a:rPr lang="en-US" altLang="ko-KR" sz="1800">
                <a:ea typeface="굴림" charset="-127"/>
              </a:rPr>
              <a:t>(t) into L</a:t>
            </a:r>
            <a:r>
              <a:rPr lang="en-US" altLang="ko-KR" sz="1800" baseline="-25000">
                <a:ea typeface="굴림" charset="-127"/>
              </a:rPr>
              <a:t>3</a:t>
            </a:r>
            <a:r>
              <a:rPr lang="en-US" altLang="ko-KR" sz="1800">
                <a:ea typeface="굴림" charset="-127"/>
              </a:rPr>
              <a:t>(t)</a:t>
            </a:r>
          </a:p>
          <a:p>
            <a:pPr lvl="1">
              <a:lnSpc>
                <a:spcPct val="90000"/>
              </a:lnSpc>
            </a:pPr>
            <a:r>
              <a:rPr lang="en-US" altLang="ko-KR" sz="1800">
                <a:ea typeface="굴림" charset="-127"/>
              </a:rPr>
              <a:t>Node 3 picks node 5 in the same way</a:t>
            </a:r>
          </a:p>
          <a:p>
            <a:pPr lvl="1">
              <a:lnSpc>
                <a:spcPct val="90000"/>
              </a:lnSpc>
            </a:pPr>
            <a:r>
              <a:rPr lang="en-US" altLang="ko-KR" sz="1800">
                <a:ea typeface="굴림" charset="-127"/>
              </a:rPr>
              <a:t>Node 5 is member in two broadcast domains and knows also the conversion parameters for the next forwarder 9</a:t>
            </a:r>
          </a:p>
          <a:p>
            <a:pPr lvl="1">
              <a:lnSpc>
                <a:spcPct val="90000"/>
              </a:lnSpc>
            </a:pPr>
            <a:r>
              <a:rPr lang="en-US" altLang="ko-KR" sz="1800">
                <a:ea typeface="굴림" charset="-127"/>
              </a:rPr>
              <a:t>And so on ...</a:t>
            </a:r>
          </a:p>
          <a:p>
            <a:pPr lvl="1">
              <a:lnSpc>
                <a:spcPct val="90000"/>
              </a:lnSpc>
            </a:pPr>
            <a:r>
              <a:rPr lang="en-US" altLang="ko-KR" sz="1800">
                <a:ea typeface="굴림" charset="-127"/>
              </a:rPr>
              <a:t>Result: the sink receives a timestamp in UTC timescale!</a:t>
            </a:r>
          </a:p>
          <a:p>
            <a:pPr lvl="1">
              <a:lnSpc>
                <a:spcPct val="90000"/>
              </a:lnSpc>
            </a:pPr>
            <a:r>
              <a:rPr lang="en-US" altLang="ko-KR" sz="1800">
                <a:ea typeface="굴림" charset="-127"/>
              </a:rPr>
              <a:t>Nodes 5, 8 and 9 are gateway nodes!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날짜 개체 틀 3"/>
          <p:cNvSpPr>
            <a:spLocks noGrp="1"/>
          </p:cNvSpPr>
          <p:nvPr>
            <p:ph type="dt" sz="half" idx="10"/>
          </p:nvPr>
        </p:nvSpPr>
        <p:spPr/>
        <p:txBody>
          <a:bodyPr/>
          <a:lstStyle/>
          <a:p>
            <a:r>
              <a:rPr lang="en-US" altLang="ko-KR"/>
              <a:t>SS 05</a:t>
            </a:r>
          </a:p>
        </p:txBody>
      </p:sp>
      <p:sp>
        <p:nvSpPr>
          <p:cNvPr id="6" name="바닥글 개체 틀 4"/>
          <p:cNvSpPr>
            <a:spLocks noGrp="1"/>
          </p:cNvSpPr>
          <p:nvPr>
            <p:ph type="ftr" sz="quarter" idx="11"/>
          </p:nvPr>
        </p:nvSpPr>
        <p:spPr/>
        <p:txBody>
          <a:bodyPr/>
          <a:lstStyle/>
          <a:p>
            <a:r>
              <a:rPr lang="en-US" altLang="ko-KR"/>
              <a:t>Ad hoc &amp; sensor networs - Ch 8: Time Synchronization</a:t>
            </a:r>
          </a:p>
        </p:txBody>
      </p:sp>
      <p:sp>
        <p:nvSpPr>
          <p:cNvPr id="7" name="슬라이드 번호 개체 틀 5"/>
          <p:cNvSpPr>
            <a:spLocks noGrp="1"/>
          </p:cNvSpPr>
          <p:nvPr>
            <p:ph type="sldNum" sz="quarter" idx="12"/>
          </p:nvPr>
        </p:nvSpPr>
        <p:spPr/>
        <p:txBody>
          <a:bodyPr/>
          <a:lstStyle/>
          <a:p>
            <a:fld id="{049774A7-35BD-45C8-8FCD-2EFE9941C373}" type="slidenum">
              <a:rPr lang="en-US" altLang="ko-KR"/>
              <a:pPr/>
              <a:t>44</a:t>
            </a:fld>
            <a:endParaRPr lang="en-US" altLang="ko-KR"/>
          </a:p>
        </p:txBody>
      </p:sp>
      <p:sp>
        <p:nvSpPr>
          <p:cNvPr id="452610" name="Rectangle 2"/>
          <p:cNvSpPr>
            <a:spLocks noGrp="1" noChangeArrowheads="1"/>
          </p:cNvSpPr>
          <p:nvPr>
            <p:ph type="title"/>
          </p:nvPr>
        </p:nvSpPr>
        <p:spPr/>
        <p:txBody>
          <a:bodyPr/>
          <a:lstStyle/>
          <a:p>
            <a:r>
              <a:rPr lang="en-US" altLang="ko-KR">
                <a:ea typeface="굴림" charset="-127"/>
              </a:rPr>
              <a:t>RBS – Network Synchronization</a:t>
            </a:r>
          </a:p>
        </p:txBody>
      </p:sp>
      <p:sp>
        <p:nvSpPr>
          <p:cNvPr id="452611" name="Rectangle 3"/>
          <p:cNvSpPr>
            <a:spLocks noGrp="1" noChangeArrowheads="1"/>
          </p:cNvSpPr>
          <p:nvPr>
            <p:ph type="body" idx="1"/>
          </p:nvPr>
        </p:nvSpPr>
        <p:spPr/>
        <p:txBody>
          <a:bodyPr/>
          <a:lstStyle/>
          <a:p>
            <a:pPr>
              <a:lnSpc>
                <a:spcPct val="90000"/>
              </a:lnSpc>
            </a:pPr>
            <a:r>
              <a:rPr lang="en-US" altLang="ko-KR" sz="2000">
                <a:ea typeface="굴림" charset="-127"/>
              </a:rPr>
              <a:t>Forwarding options:</a:t>
            </a:r>
          </a:p>
          <a:p>
            <a:pPr lvl="1">
              <a:lnSpc>
                <a:spcPct val="90000"/>
              </a:lnSpc>
            </a:pPr>
            <a:r>
              <a:rPr lang="en-US" altLang="ko-KR" sz="1800">
                <a:ea typeface="굴림" charset="-127"/>
              </a:rPr>
              <a:t>Let each node pick its forwarder directly and perform conversion, the reference nodes act as mere pulse senders</a:t>
            </a:r>
          </a:p>
          <a:p>
            <a:pPr lvl="1">
              <a:lnSpc>
                <a:spcPct val="90000"/>
              </a:lnSpc>
            </a:pPr>
            <a:r>
              <a:rPr lang="en-US" altLang="ko-KR" sz="1800">
                <a:ea typeface="굴림" charset="-127"/>
              </a:rPr>
              <a:t>Let each node transmit its packet with timestamp to reference node, which converts timestamp and picks forwarder</a:t>
            </a:r>
          </a:p>
          <a:p>
            <a:pPr lvl="2">
              <a:lnSpc>
                <a:spcPct val="90000"/>
              </a:lnSpc>
            </a:pPr>
            <a:r>
              <a:rPr lang="en-US" altLang="ko-KR" sz="1600">
                <a:ea typeface="굴림" charset="-127"/>
              </a:rPr>
              <a:t>This way a broadcast domain is not required to be fully connected</a:t>
            </a:r>
          </a:p>
          <a:p>
            <a:pPr lvl="1">
              <a:lnSpc>
                <a:spcPct val="90000"/>
              </a:lnSpc>
            </a:pPr>
            <a:r>
              <a:rPr lang="en-US" altLang="ko-KR" sz="1800">
                <a:ea typeface="굴림" charset="-127"/>
              </a:rPr>
              <a:t>In either case the clock of the reference nodes is unimportant</a:t>
            </a:r>
          </a:p>
          <a:p>
            <a:pPr>
              <a:lnSpc>
                <a:spcPct val="90000"/>
              </a:lnSpc>
            </a:pPr>
            <a:endParaRPr lang="en-US" altLang="ko-KR" sz="2000">
              <a:ea typeface="굴림" charset="-127"/>
            </a:endParaRPr>
          </a:p>
          <a:p>
            <a:pPr>
              <a:lnSpc>
                <a:spcPct val="90000"/>
              </a:lnSpc>
            </a:pPr>
            <a:endParaRPr lang="en-US" altLang="ko-KR" sz="2000">
              <a:ea typeface="굴림" charset="-127"/>
            </a:endParaRPr>
          </a:p>
          <a:p>
            <a:pPr>
              <a:lnSpc>
                <a:spcPct val="90000"/>
              </a:lnSpc>
            </a:pPr>
            <a:endParaRPr lang="en-US" altLang="ko-KR" sz="2000">
              <a:ea typeface="굴림" charset="-127"/>
            </a:endParaRPr>
          </a:p>
          <a:p>
            <a:pPr>
              <a:lnSpc>
                <a:spcPct val="90000"/>
              </a:lnSpc>
            </a:pPr>
            <a:endParaRPr lang="en-US" altLang="ko-KR" sz="2000">
              <a:ea typeface="굴림" charset="-127"/>
            </a:endParaRPr>
          </a:p>
          <a:p>
            <a:pPr>
              <a:lnSpc>
                <a:spcPct val="90000"/>
              </a:lnSpc>
            </a:pPr>
            <a:r>
              <a:rPr lang="en-US" altLang="ko-KR" sz="2000">
                <a:ea typeface="굴림" charset="-127"/>
              </a:rPr>
              <a:t>How to create broadcast domains?</a:t>
            </a:r>
          </a:p>
          <a:p>
            <a:pPr lvl="1">
              <a:lnSpc>
                <a:spcPct val="90000"/>
              </a:lnSpc>
            </a:pPr>
            <a:r>
              <a:rPr lang="en-US" altLang="ko-KR" sz="1800">
                <a:ea typeface="굴림" charset="-127"/>
              </a:rPr>
              <a:t>In large domains (large m) more packets have to be exchanged</a:t>
            </a:r>
          </a:p>
          <a:p>
            <a:pPr lvl="1">
              <a:lnSpc>
                <a:spcPct val="90000"/>
              </a:lnSpc>
            </a:pPr>
            <a:r>
              <a:rPr lang="en-US" altLang="ko-KR" sz="1800">
                <a:ea typeface="굴림" charset="-127"/>
              </a:rPr>
              <a:t>In large domains fewer domain-changes have to be made end-to-end, which in turn reduces synchronization error</a:t>
            </a:r>
          </a:p>
          <a:p>
            <a:pPr lvl="1">
              <a:lnSpc>
                <a:spcPct val="90000"/>
              </a:lnSpc>
            </a:pPr>
            <a:r>
              <a:rPr lang="en-US" altLang="ko-KR" sz="1800">
                <a:ea typeface="굴림" charset="-127"/>
              </a:rPr>
              <a:t>This is essentially a clustering problem, forwarding paths and gateways have to be identified by routing mechanisms</a:t>
            </a:r>
          </a:p>
        </p:txBody>
      </p:sp>
      <p:graphicFrame>
        <p:nvGraphicFramePr>
          <p:cNvPr id="452612" name="Object 4"/>
          <p:cNvGraphicFramePr>
            <a:graphicFrameLocks noChangeAspect="1"/>
          </p:cNvGraphicFramePr>
          <p:nvPr/>
        </p:nvGraphicFramePr>
        <p:xfrm>
          <a:off x="1063625" y="3084513"/>
          <a:ext cx="6989763" cy="1116012"/>
        </p:xfrm>
        <a:graphic>
          <a:graphicData uri="http://schemas.openxmlformats.org/presentationml/2006/ole">
            <mc:AlternateContent xmlns:mc="http://schemas.openxmlformats.org/markup-compatibility/2006">
              <mc:Choice xmlns:v="urn:schemas-microsoft-com:vml" Requires="v">
                <p:oleObj spid="_x0000_s452613" name="Visio" r:id="rId3" imgW="6989040" imgH="1116360" progId="Visio.Drawing.11">
                  <p:embed/>
                </p:oleObj>
              </mc:Choice>
              <mc:Fallback>
                <p:oleObj name="Visio" r:id="rId3" imgW="6989040" imgH="1116360"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625" y="3084513"/>
                        <a:ext cx="6989763"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3065"/>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57F76EB1-9220-42A3-A846-C28A0642AADA}" type="slidenum">
              <a:rPr lang="en-US" altLang="ko-KR"/>
              <a:pPr/>
              <a:t>45</a:t>
            </a:fld>
            <a:endParaRPr lang="en-US" altLang="ko-KR"/>
          </a:p>
        </p:txBody>
      </p:sp>
      <p:sp>
        <p:nvSpPr>
          <p:cNvPr id="441346" name="Rectangle 2"/>
          <p:cNvSpPr>
            <a:spLocks noGrp="1" noChangeArrowheads="1"/>
          </p:cNvSpPr>
          <p:nvPr>
            <p:ph type="title"/>
          </p:nvPr>
        </p:nvSpPr>
        <p:spPr/>
        <p:txBody>
          <a:bodyPr/>
          <a:lstStyle/>
          <a:p>
            <a:r>
              <a:rPr lang="en-US" altLang="ko-KR">
                <a:ea typeface="굴림" charset="-127"/>
              </a:rPr>
              <a:t>Overview</a:t>
            </a:r>
          </a:p>
        </p:txBody>
      </p:sp>
      <p:sp>
        <p:nvSpPr>
          <p:cNvPr id="441347" name="Rectangle 3"/>
          <p:cNvSpPr>
            <a:spLocks noGrp="1" noChangeArrowheads="1"/>
          </p:cNvSpPr>
          <p:nvPr>
            <p:ph type="body" idx="1"/>
          </p:nvPr>
        </p:nvSpPr>
        <p:spPr/>
        <p:txBody>
          <a:bodyPr/>
          <a:lstStyle/>
          <a:p>
            <a:r>
              <a:rPr lang="en-US" altLang="ko-KR">
                <a:ea typeface="굴림" charset="-127"/>
              </a:rPr>
              <a:t>The time synchronization problem</a:t>
            </a:r>
          </a:p>
          <a:p>
            <a:r>
              <a:rPr lang="en-US" altLang="ko-KR">
                <a:ea typeface="굴림" charset="-127"/>
              </a:rPr>
              <a:t>Protocols based on sender/receiver synchronization</a:t>
            </a:r>
          </a:p>
          <a:p>
            <a:r>
              <a:rPr lang="en-US" altLang="ko-KR">
                <a:ea typeface="굴림" charset="-127"/>
              </a:rPr>
              <a:t>Protocols based on receiver/receiver synchronization</a:t>
            </a:r>
          </a:p>
          <a:p>
            <a:r>
              <a:rPr lang="en-US" altLang="ko-KR">
                <a:solidFill>
                  <a:srgbClr val="FD0F09"/>
                </a:solidFill>
                <a:ea typeface="굴림" charset="-127"/>
              </a:rPr>
              <a:t>Summary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a:t>SS 05</a:t>
            </a:r>
          </a:p>
        </p:txBody>
      </p:sp>
      <p:sp>
        <p:nvSpPr>
          <p:cNvPr id="5" name="바닥글 개체 틀 4"/>
          <p:cNvSpPr>
            <a:spLocks noGrp="1"/>
          </p:cNvSpPr>
          <p:nvPr>
            <p:ph type="ftr" sz="quarter" idx="11"/>
          </p:nvPr>
        </p:nvSpPr>
        <p:spPr/>
        <p:txBody>
          <a:bodyPr/>
          <a:lstStyle/>
          <a:p>
            <a:r>
              <a:rPr lang="en-US" altLang="ko-KR"/>
              <a:t>Ad hoc &amp; sensor networs - Ch 8: Time Synchronization</a:t>
            </a:r>
          </a:p>
        </p:txBody>
      </p:sp>
      <p:sp>
        <p:nvSpPr>
          <p:cNvPr id="6" name="슬라이드 번호 개체 틀 5"/>
          <p:cNvSpPr>
            <a:spLocks noGrp="1"/>
          </p:cNvSpPr>
          <p:nvPr>
            <p:ph type="sldNum" sz="quarter" idx="12"/>
          </p:nvPr>
        </p:nvSpPr>
        <p:spPr/>
        <p:txBody>
          <a:bodyPr/>
          <a:lstStyle/>
          <a:p>
            <a:fld id="{3AAA8031-4DFF-47FE-902F-E85ED2EE53EF}" type="slidenum">
              <a:rPr lang="en-US" altLang="ko-KR"/>
              <a:pPr/>
              <a:t>46</a:t>
            </a:fld>
            <a:endParaRPr lang="en-US" altLang="ko-KR"/>
          </a:p>
        </p:txBody>
      </p:sp>
      <p:sp>
        <p:nvSpPr>
          <p:cNvPr id="453634" name="Rectangle 2"/>
          <p:cNvSpPr>
            <a:spLocks noGrp="1" noChangeArrowheads="1"/>
          </p:cNvSpPr>
          <p:nvPr>
            <p:ph type="title"/>
          </p:nvPr>
        </p:nvSpPr>
        <p:spPr/>
        <p:txBody>
          <a:bodyPr/>
          <a:lstStyle/>
          <a:p>
            <a:r>
              <a:rPr lang="en-US" altLang="ko-KR">
                <a:ea typeface="굴림" charset="-127"/>
              </a:rPr>
              <a:t>Summary</a:t>
            </a:r>
          </a:p>
        </p:txBody>
      </p:sp>
      <p:sp>
        <p:nvSpPr>
          <p:cNvPr id="453635" name="Rectangle 3"/>
          <p:cNvSpPr>
            <a:spLocks noGrp="1" noChangeArrowheads="1"/>
          </p:cNvSpPr>
          <p:nvPr>
            <p:ph type="body" idx="1"/>
          </p:nvPr>
        </p:nvSpPr>
        <p:spPr/>
        <p:txBody>
          <a:bodyPr/>
          <a:lstStyle/>
          <a:p>
            <a:r>
              <a:rPr lang="en-US" altLang="ko-KR">
                <a:ea typeface="굴림" charset="-127"/>
              </a:rPr>
              <a:t>Time synchronization is important for both WSN applications and protocols</a:t>
            </a:r>
          </a:p>
          <a:p>
            <a:r>
              <a:rPr lang="en-US" altLang="ko-KR">
                <a:ea typeface="굴림" charset="-127"/>
              </a:rPr>
              <a:t>Using hardware like GPS receivers is typically not an option, so extra protocols are needed</a:t>
            </a:r>
          </a:p>
          <a:p>
            <a:r>
              <a:rPr lang="en-US" altLang="ko-KR">
                <a:ea typeface="굴림" charset="-127"/>
              </a:rPr>
              <a:t>Post-facto synchronization allows for time-synchronization on demand, otherwise clock drifts would require frequent re-synchronization and thus a constant energy drain</a:t>
            </a:r>
          </a:p>
          <a:p>
            <a:r>
              <a:rPr lang="en-US" altLang="ko-KR">
                <a:ea typeface="굴림" charset="-127"/>
              </a:rPr>
              <a:t>Some of the presented protocols take significant advantage of WSN peculiarities like:</a:t>
            </a:r>
          </a:p>
          <a:p>
            <a:pPr lvl="1"/>
            <a:r>
              <a:rPr lang="en-US" altLang="ko-KR">
                <a:ea typeface="굴림" charset="-127"/>
              </a:rPr>
              <a:t>small propagation delays</a:t>
            </a:r>
          </a:p>
          <a:p>
            <a:pPr lvl="1"/>
            <a:r>
              <a:rPr lang="en-US" altLang="ko-KR">
                <a:ea typeface="굴림" charset="-127"/>
              </a:rPr>
              <a:t>the ability to influence the node firmware to timestamp outgoing packets late, incoming packets early</a:t>
            </a:r>
          </a:p>
          <a:p>
            <a:r>
              <a:rPr lang="en-US" altLang="ko-KR">
                <a:ea typeface="굴림" charset="-127"/>
              </a:rPr>
              <a:t>Of course, there are many, many more schemes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Wahr"/>
  <p:tag name="EMBEDFONTS" val="Falsch"/>
  <p:tag name="USEBOLDAMS" val="Falsch"/>
  <p:tag name="DEFAULTDISPLAYSOURCE" val="\documentclass{slides}\pagestyle{empty}&#10;\begin{document}&#10;&#10;\end{document}&#10;"/>
  <p:tag name="TEX2PS" val="latex $(base).tex; dvips -D $(res) -E -o $(base).ps $(base).dvi"/>
  <p:tag name="EXTERNALEDITCOMMAND" val="notepad %"/>
  <p:tag name="GHOSTSCRIPTCOMMAND" val="c:\gs\gs8.14\bin\gswin32c"/>
  <p:tag name="DEFAULTBITMAP" val="pngmono"/>
  <p:tag name="DEFAULTBLEND" val="Falsch"/>
  <p:tag name="DEFAULTTRANSPARENT" val="Falsch"/>
  <p:tag name="DEFAULTWORKAROUNDTRANSPARENCYBUG" val="Falsch"/>
  <p:tag name="DEFAULTRESOLUTION" val="1200"/>
  <p:tag name="DEFAULTMAGNIFICATION" val="2"/>
  <p:tag name="DEFAULTFONTSIZE" val="10"/>
  <p:tag name="DEFAULTWIDTH" val="434"/>
  <p:tag name="DEFAULTHEIGHT" val="39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x=d \sin \theta$&#10;\end{document}&#10;"/>
  <p:tag name="EXTERNALNAME" val="txp_fig"/>
  <p:tag name="BLEND" val="Falsch"/>
  <p:tag name="TRANSPARENT" val="Falsch"/>
  <p:tag name="KEEPFILES" val="Falsch"/>
  <p:tag name="DEBUGPAUSE" val="Falsch"/>
  <p:tag name="RESOLUTION" val="1200"/>
  <p:tag name="TIMEOUT" val="(none)"/>
  <p:tag name="BOXWIDTH" val="434"/>
  <p:tag name="BOXHEIGHT" val="395"/>
  <p:tag name="BOXFONT" val="10"/>
  <p:tag name="BOXWRAP" val="Falsch"/>
  <p:tag name="WORKAROUNDTRANSPARENCYBUG" val="Falsch"/>
  <p:tag name="ALLOWFONTSUBSTITUTION" val="Falsch"/>
  <p:tag name="BITMAPFORMAT" val="pngmono"/>
  <p:tag name="ORIGWIDTH" val="99"/>
  <p:tag name="PICTUREFILESIZE" val="4198"/>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displaymath}&#10;   L_i(t_5) = \frac{L_i(t_1) + \tau + t_p + L_i(t_8) - \tau - t_p - (L_j(t_6)-L_j(t_5))}{2}&#10;\end{displaymath}&#10;\end{document}&#10;"/>
  <p:tag name="EXTERNALNAME" val="txp_fig"/>
  <p:tag name="BLEND" val="Falsch"/>
  <p:tag name="TRANSPARENT" val="Falsch"/>
  <p:tag name="KEEPFILES" val="Falsch"/>
  <p:tag name="DEBUGPAUSE" val="Falsch"/>
  <p:tag name="RESOLUTION" val="1200"/>
  <p:tag name="TIMEOUT" val="(none)"/>
  <p:tag name="BOXWIDTH" val="434"/>
  <p:tag name="BOXHEIGHT" val="395"/>
  <p:tag name="BOXFONT" val="10"/>
  <p:tag name="BOXWRAP" val="Falsch"/>
  <p:tag name="WORKAROUNDTRANSPARENCYBUG" val="Falsch"/>
  <p:tag name="ALLOWFONTSUBSTITUTION" val="Falsch"/>
  <p:tag name="BITMAPFORMAT" val="pngmono"/>
  <p:tag name="ORIGWIDTH" val="594"/>
  <p:tag name="PICTUREFILESIZE" val="2926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begin{displaymath}&#10;  O = \Delta(t_5) = L_i(t_5) - L_j(t_5)&#10;    = \frac{L_i(t_8) + L_i(t_1) - L_j(t_6) - L_j(t_5)}{2}&#10;\end{displaymath}&#10;\end{document}&#10;"/>
  <p:tag name="EXTERNALNAME" val="txp_fig"/>
  <p:tag name="BLEND" val="Falsch"/>
  <p:tag name="TRANSPARENT" val="Falsch"/>
  <p:tag name="KEEPFILES" val="Falsch"/>
  <p:tag name="DEBUGPAUSE" val="Falsch"/>
  <p:tag name="RESOLUTION" val="1200"/>
  <p:tag name="TIMEOUT" val="(none)"/>
  <p:tag name="BOXWIDTH" val="434"/>
  <p:tag name="BOXHEIGHT" val="395"/>
  <p:tag name="BOXFONT" val="10"/>
  <p:tag name="BOXWRAP" val="Falsch"/>
  <p:tag name="WORKAROUNDTRANSPARENCYBUG" val="Falsch"/>
  <p:tag name="ALLOWFONTSUBSTITUTION" val="Falsch"/>
  <p:tag name="BITMAPFORMAT" val="pngmono"/>
  <p:tag name="ORIGWIDTH" val="623"/>
  <p:tag name="PICTUREFILESIZE" val="32888"/>
</p:tagLst>
</file>

<file path=ppt/theme/theme1.xml><?xml version="1.0" encoding="utf-8"?>
<a:theme xmlns:a="http://schemas.openxmlformats.org/drawingml/2006/main" name="hk1">
  <a:themeElements>
    <a:clrScheme name="hk1 8">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hk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rgbClr val="003065"/>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rgbClr val="003065"/>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hk1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hk1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hk1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hk1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hk1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hk1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hk1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hk1 8">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hk1</Template>
  <TotalTime>0</TotalTime>
  <Words>4490</Words>
  <Application>Microsoft Office PowerPoint</Application>
  <PresentationFormat>화면 슬라이드 쇼(4:3)</PresentationFormat>
  <Paragraphs>512</Paragraphs>
  <Slides>46</Slides>
  <Notes>0</Notes>
  <HiddenSlides>0</HiddenSlides>
  <MMClips>0</MMClips>
  <ScaleCrop>false</ScaleCrop>
  <HeadingPairs>
    <vt:vector size="8" baseType="variant">
      <vt:variant>
        <vt:lpstr>사용한 글꼴</vt:lpstr>
      </vt:variant>
      <vt:variant>
        <vt:i4>6</vt:i4>
      </vt:variant>
      <vt:variant>
        <vt:lpstr>테마</vt:lpstr>
      </vt:variant>
      <vt:variant>
        <vt:i4>1</vt:i4>
      </vt:variant>
      <vt:variant>
        <vt:lpstr>포함된 OLE 서버</vt:lpstr>
      </vt:variant>
      <vt:variant>
        <vt:i4>1</vt:i4>
      </vt:variant>
      <vt:variant>
        <vt:lpstr>슬라이드 제목</vt:lpstr>
      </vt:variant>
      <vt:variant>
        <vt:i4>46</vt:i4>
      </vt:variant>
    </vt:vector>
  </HeadingPairs>
  <TitlesOfParts>
    <vt:vector size="54" baseType="lpstr">
      <vt:lpstr>Arial</vt:lpstr>
      <vt:lpstr>Tahoma</vt:lpstr>
      <vt:lpstr>Symbol</vt:lpstr>
      <vt:lpstr>Wingdings</vt:lpstr>
      <vt:lpstr>Courier New</vt:lpstr>
      <vt:lpstr>cmsy10</vt:lpstr>
      <vt:lpstr>hk1</vt:lpstr>
      <vt:lpstr>Microsoft Visio Drawing</vt:lpstr>
      <vt:lpstr>Ad hoc and Sensor Networks Chapter 8: Time Synchronization</vt:lpstr>
      <vt:lpstr>Goals of this chaper</vt:lpstr>
      <vt:lpstr>Overview</vt:lpstr>
      <vt:lpstr>Overview</vt:lpstr>
      <vt:lpstr>Example</vt:lpstr>
      <vt:lpstr>The role of time in WSNs</vt:lpstr>
      <vt:lpstr>Clocks in WSN nodes</vt:lpstr>
      <vt:lpstr>Synchronization accuracy / agreement</vt:lpstr>
      <vt:lpstr>Sources of inaccuracies</vt:lpstr>
      <vt:lpstr>General properties of time synchronization algorithms</vt:lpstr>
      <vt:lpstr>Performance metrics and fundamental structure</vt:lpstr>
      <vt:lpstr>Constraints for Time Synchronization in WSNs</vt:lpstr>
      <vt:lpstr>Post-facto synchronization</vt:lpstr>
      <vt:lpstr>Overview</vt:lpstr>
      <vt:lpstr>Protocols based on sender/receiver synchronization</vt:lpstr>
      <vt:lpstr>LTS – Lightweight Time Synchronization</vt:lpstr>
      <vt:lpstr>LTS – Pairwise Synchronization</vt:lpstr>
      <vt:lpstr>LTS – Pairwise Synchronization</vt:lpstr>
      <vt:lpstr>LTS – Pairwise Synchronization</vt:lpstr>
      <vt:lpstr>LTS – Pairwise Synchronization</vt:lpstr>
      <vt:lpstr>LTS – Pairwise Synchronization -- Discussion</vt:lpstr>
      <vt:lpstr>LTS – Pairwise Synchronization -- Discussion</vt:lpstr>
      <vt:lpstr>LTS – Pairwise Synchronization – Error Analysis</vt:lpstr>
      <vt:lpstr>LTS – Networkwide Synchronization</vt:lpstr>
      <vt:lpstr>LTS – Centralized Multihop LTS</vt:lpstr>
      <vt:lpstr>LTS – Distributed Multihop LTS</vt:lpstr>
      <vt:lpstr>LTS – Distributed Multihop LTS -- Variations</vt:lpstr>
      <vt:lpstr>Other Sender-/Receiver-based Protocols</vt:lpstr>
      <vt:lpstr>TSync</vt:lpstr>
      <vt:lpstr>HRTS</vt:lpstr>
      <vt:lpstr>HRTS</vt:lpstr>
      <vt:lpstr>HRTS</vt:lpstr>
      <vt:lpstr>HRTS -- Discussion</vt:lpstr>
      <vt:lpstr>TSync – Networkwide Synchronization</vt:lpstr>
      <vt:lpstr>Overview</vt:lpstr>
      <vt:lpstr>Protocols based on receiver/receiver synchronization</vt:lpstr>
      <vt:lpstr>RBS – Synchronization in a Broadcast Domain</vt:lpstr>
      <vt:lpstr>RBS – Synchronization in a Broadcast Domain</vt:lpstr>
      <vt:lpstr>RBS – Synchronization in a Broadcast Domain</vt:lpstr>
      <vt:lpstr>RBS – Synchronization in a Broadcast Domain</vt:lpstr>
      <vt:lpstr>RTS – Synchronization in a Broadcast Domain</vt:lpstr>
      <vt:lpstr>RBS – Network Synchronization</vt:lpstr>
      <vt:lpstr>RBS – Network Synchronization</vt:lpstr>
      <vt:lpstr>RBS – Network Synchronization</vt:lpstr>
      <vt:lpstr>Overview</vt:lpstr>
      <vt:lpstr>Summary</vt:lpstr>
    </vt:vector>
  </TitlesOfParts>
  <Company>TU Berlin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Andreas Willig</dc:creator>
  <cp:lastModifiedBy>hyogon</cp:lastModifiedBy>
  <cp:revision>159</cp:revision>
  <cp:lastPrinted>2002-01-28T12:49:24Z</cp:lastPrinted>
  <dcterms:created xsi:type="dcterms:W3CDTF">2005-02-22T08:40:05Z</dcterms:created>
  <dcterms:modified xsi:type="dcterms:W3CDTF">2013-03-01T04:25:44Z</dcterms:modified>
</cp:coreProperties>
</file>