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6" r:id="rId5"/>
    <p:sldId id="285" r:id="rId6"/>
    <p:sldId id="262" r:id="rId7"/>
    <p:sldId id="260" r:id="rId8"/>
    <p:sldId id="263" r:id="rId9"/>
    <p:sldId id="264" r:id="rId10"/>
    <p:sldId id="287" r:id="rId11"/>
    <p:sldId id="288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7" r:id="rId21"/>
    <p:sldId id="290" r:id="rId22"/>
    <p:sldId id="278" r:id="rId23"/>
    <p:sldId id="279" r:id="rId24"/>
    <p:sldId id="281" r:id="rId25"/>
    <p:sldId id="289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39" autoAdjust="0"/>
  </p:normalViewPr>
  <p:slideViewPr>
    <p:cSldViewPr>
      <p:cViewPr varScale="1">
        <p:scale>
          <a:sx n="102" d="100"/>
          <a:sy n="102" d="100"/>
        </p:scale>
        <p:origin x="-74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830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51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54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621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998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841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08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6983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4298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4545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7300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40FA-B1C0-444E-BEE7-B8DF76FF1DBB}" type="datetimeFigureOut">
              <a:rPr lang="ko-KR" altLang="en-US" smtClean="0"/>
              <a:t>12. 12. 20.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208DF-29EE-4CEE-954E-35042092B4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146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Exploiting Ephemeral Link Correlation for Mobile Wireless Networks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  <a:p>
            <a:r>
              <a:rPr lang="en-US" altLang="ko-KR" dirty="0" smtClean="0"/>
              <a:t>Wei Liu et al.</a:t>
            </a:r>
          </a:p>
          <a:p>
            <a:r>
              <a:rPr lang="en-US" altLang="ko-KR" dirty="0" smtClean="0"/>
              <a:t>ACM </a:t>
            </a:r>
            <a:r>
              <a:rPr lang="en-US" altLang="ko-KR" dirty="0" err="1" smtClean="0"/>
              <a:t>SenSys</a:t>
            </a:r>
            <a:r>
              <a:rPr lang="en-US" altLang="ko-KR" dirty="0" smtClean="0"/>
              <a:t> 2012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6898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Background &amp; Motivation</a:t>
            </a:r>
          </a:p>
          <a:p>
            <a:r>
              <a:rPr lang="en-US" altLang="ko-KR" dirty="0" smtClean="0"/>
              <a:t>Main Idea : </a:t>
            </a:r>
            <a:r>
              <a:rPr lang="en-US" altLang="ko-KR" dirty="0" err="1" smtClean="0"/>
              <a:t>ProSeer</a:t>
            </a:r>
            <a:endParaRPr lang="en-US" altLang="ko-KR" dirty="0"/>
          </a:p>
          <a:p>
            <a:pPr lvl="1"/>
            <a:r>
              <a:rPr lang="en-US" altLang="ko-KR" dirty="0" smtClean="0"/>
              <a:t>Channel Prediction</a:t>
            </a:r>
          </a:p>
          <a:p>
            <a:pPr lvl="1"/>
            <a:r>
              <a:rPr lang="en-US" altLang="ko-KR" dirty="0" smtClean="0"/>
              <a:t>Scheduling</a:t>
            </a:r>
            <a:endParaRPr lang="en-US" altLang="ko-KR" dirty="0" smtClean="0"/>
          </a:p>
          <a:p>
            <a:r>
              <a:rPr lang="en-US" altLang="ko-KR" dirty="0" smtClean="0"/>
              <a:t>Experimental Setup and Results</a:t>
            </a:r>
          </a:p>
          <a:p>
            <a:r>
              <a:rPr lang="en-US" altLang="ko-KR" dirty="0" smtClean="0"/>
              <a:t>Trace Driven Evaluation</a:t>
            </a:r>
          </a:p>
          <a:p>
            <a:r>
              <a:rPr lang="en-US" altLang="ko-KR" dirty="0" smtClean="0"/>
              <a:t>Conclusion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59091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600200"/>
            <a:ext cx="5452673" cy="4525963"/>
          </a:xfrm>
        </p:spPr>
        <p:txBody>
          <a:bodyPr>
            <a:normAutofit/>
          </a:bodyPr>
          <a:lstStyle/>
          <a:p>
            <a:r>
              <a:rPr lang="en-US" altLang="ko-KR" sz="2400" dirty="0" smtClean="0"/>
              <a:t>Uneven Distribution of cotton cultivation</a:t>
            </a:r>
          </a:p>
          <a:p>
            <a:pPr lvl="1"/>
            <a:r>
              <a:rPr lang="en-US" altLang="ko-KR" sz="2000" dirty="0" smtClean="0"/>
              <a:t>Leads to massive long-distance transportation</a:t>
            </a:r>
          </a:p>
          <a:p>
            <a:pPr lvl="1"/>
            <a:r>
              <a:rPr lang="en-US" altLang="ko-KR" sz="2000" b="1" dirty="0" smtClean="0">
                <a:solidFill>
                  <a:srgbClr val="FF0000"/>
                </a:solidFill>
              </a:rPr>
              <a:t>Fire accidents</a:t>
            </a:r>
          </a:p>
          <a:p>
            <a:pPr lvl="2"/>
            <a:r>
              <a:rPr lang="en-US" altLang="ko-KR" sz="1800" dirty="0" smtClean="0"/>
              <a:t>Severe damages and casualties during transportation</a:t>
            </a:r>
          </a:p>
          <a:p>
            <a:pPr lvl="2"/>
            <a:r>
              <a:rPr lang="en-US" altLang="ko-KR" sz="1800" dirty="0" smtClean="0"/>
              <a:t>Detection during incipient stage is very difficult</a:t>
            </a:r>
          </a:p>
          <a:p>
            <a:pPr lvl="2"/>
            <a:r>
              <a:rPr lang="en-US" altLang="ko-KR" sz="1800" dirty="0" smtClean="0"/>
              <a:t>Real-time detection and delivery of warning messages are very important in our system</a:t>
            </a:r>
          </a:p>
        </p:txBody>
      </p:sp>
      <p:pic>
        <p:nvPicPr>
          <p:cNvPr id="1028" name="Picture 4" descr="Tianjin Freight Train,Railway Transport to Ulan Bator,Mongol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213" y="1988840"/>
            <a:ext cx="3103612" cy="310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755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19063"/>
            <a:ext cx="8667750" cy="661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35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To prevent and warn the fire hazard in real time</a:t>
            </a:r>
          </a:p>
          <a:p>
            <a:pPr lvl="1"/>
            <a:r>
              <a:rPr lang="en-US" altLang="ko-KR" sz="2000" dirty="0" smtClean="0"/>
              <a:t>Wireless system</a:t>
            </a:r>
          </a:p>
          <a:p>
            <a:pPr lvl="2"/>
            <a:r>
              <a:rPr lang="en-US" altLang="ko-KR" sz="1800" dirty="0" smtClean="0"/>
              <a:t>Dedicated sink node </a:t>
            </a:r>
          </a:p>
          <a:p>
            <a:pPr lvl="3"/>
            <a:r>
              <a:rPr lang="en-US" altLang="ko-KR" sz="1600" dirty="0" smtClean="0"/>
              <a:t>GPRS capability</a:t>
            </a:r>
          </a:p>
          <a:p>
            <a:pPr lvl="3"/>
            <a:r>
              <a:rPr lang="en-US" altLang="ko-KR" sz="1600" dirty="0" smtClean="0"/>
              <a:t>Upload data to server</a:t>
            </a:r>
          </a:p>
          <a:p>
            <a:pPr lvl="3"/>
            <a:r>
              <a:rPr lang="en-US" altLang="ko-KR" sz="1600" dirty="0"/>
              <a:t>Information exchange using </a:t>
            </a:r>
            <a:r>
              <a:rPr lang="en-US" altLang="ko-KR" sz="1600" dirty="0" err="1"/>
              <a:t>ZigBee</a:t>
            </a:r>
            <a:r>
              <a:rPr lang="en-US" altLang="ko-KR" sz="1600" dirty="0"/>
              <a:t> with sink </a:t>
            </a:r>
            <a:r>
              <a:rPr lang="en-US" altLang="ko-KR" sz="1600" dirty="0" smtClean="0"/>
              <a:t>node and sensor</a:t>
            </a:r>
            <a:endParaRPr lang="en-US" altLang="ko-KR" sz="1600" dirty="0"/>
          </a:p>
          <a:p>
            <a:pPr lvl="2"/>
            <a:r>
              <a:rPr lang="en-US" altLang="ko-KR" sz="1800" dirty="0" smtClean="0"/>
              <a:t>Tens of normal sensor nodes to monitor about 120 cotton packages</a:t>
            </a:r>
          </a:p>
          <a:p>
            <a:pPr lvl="3"/>
            <a:r>
              <a:rPr lang="en-US" altLang="ko-KR" sz="1600" dirty="0" smtClean="0"/>
              <a:t>Collect readings of temperature, humidity and fume density</a:t>
            </a:r>
          </a:p>
          <a:p>
            <a:pPr lvl="3"/>
            <a:r>
              <a:rPr lang="en-US" altLang="ko-KR" sz="1600" dirty="0" smtClean="0"/>
              <a:t>Transmit readings to sink node using </a:t>
            </a:r>
            <a:r>
              <a:rPr lang="en-US" altLang="ko-KR" sz="1600" dirty="0" err="1" smtClean="0"/>
              <a:t>ZigBee</a:t>
            </a:r>
            <a:endParaRPr lang="en-US" altLang="ko-KR" dirty="0" smtClean="0"/>
          </a:p>
          <a:p>
            <a:pPr lvl="1"/>
            <a:r>
              <a:rPr lang="en-US" altLang="ko-KR" sz="2000" dirty="0" smtClean="0"/>
              <a:t>But powered by only batteries</a:t>
            </a:r>
          </a:p>
          <a:p>
            <a:pPr lvl="2"/>
            <a:r>
              <a:rPr lang="en-US" altLang="ko-KR" sz="1600" dirty="0" smtClean="0">
                <a:solidFill>
                  <a:srgbClr val="FF0000"/>
                </a:solidFill>
              </a:rPr>
              <a:t>To save energy, sink nodes only need to determine the best time to transmit</a:t>
            </a:r>
          </a:p>
        </p:txBody>
      </p:sp>
    </p:spTree>
    <p:extLst>
      <p:ext uri="{BB962C8B-B14F-4D97-AF65-F5344CB8AC3E}">
        <p14:creationId xmlns:p14="http://schemas.microsoft.com/office/powerpoint/2010/main" val="3139846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altLang="ko-KR" dirty="0" smtClean="0"/>
              <a:t>Prior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728456"/>
            <a:ext cx="8229600" cy="1940904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Long-term spatial link correlation at one location is limited</a:t>
            </a:r>
          </a:p>
          <a:p>
            <a:pPr lvl="1"/>
            <a:r>
              <a:rPr lang="en-US" altLang="ko-KR" sz="1600" dirty="0" smtClean="0"/>
              <a:t>Due to changes of the environment over time such as humidity and temperature</a:t>
            </a:r>
          </a:p>
          <a:p>
            <a:r>
              <a:rPr lang="en-US" altLang="ko-KR" sz="1800" dirty="0" smtClean="0"/>
              <a:t>Short-term spatial link correlation does exist and can be very useful for channel prediction</a:t>
            </a:r>
            <a:endParaRPr lang="ko-KR" altLang="en-US" sz="1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04256"/>
            <a:ext cx="4810125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33446"/>
            <a:ext cx="4653533" cy="2961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9696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Main Idea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66429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4230178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09120"/>
            <a:ext cx="55721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388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Observation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3846" y="4341109"/>
            <a:ext cx="8229600" cy="2389718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Location-dependent fading and multi-path effects</a:t>
            </a:r>
          </a:p>
          <a:p>
            <a:pPr lvl="1"/>
            <a:r>
              <a:rPr lang="en-US" altLang="ko-KR" sz="1600" dirty="0" smtClean="0"/>
              <a:t>Four GPRS receivers with GPS devices</a:t>
            </a:r>
          </a:p>
          <a:p>
            <a:pPr lvl="2"/>
            <a:r>
              <a:rPr lang="en-US" altLang="ko-KR" sz="1200" dirty="0" smtClean="0"/>
              <a:t>1) Setup four receiver sin a car (Figure 5)</a:t>
            </a:r>
          </a:p>
          <a:p>
            <a:pPr lvl="2"/>
            <a:r>
              <a:rPr lang="en-US" altLang="ko-KR" sz="1200" dirty="0" smtClean="0"/>
              <a:t>2) Attached to a train (Figure 6)</a:t>
            </a:r>
          </a:p>
          <a:p>
            <a:r>
              <a:rPr lang="en-US" altLang="ko-KR" sz="2000" dirty="0" smtClean="0"/>
              <a:t>The RSS is correlated with the sampling location even with different receivers</a:t>
            </a:r>
          </a:p>
          <a:p>
            <a:r>
              <a:rPr lang="en-US" altLang="ko-KR" sz="2000" dirty="0" smtClean="0"/>
              <a:t>The RSS varies slowly, but can change considerably after a while</a:t>
            </a:r>
            <a:endParaRPr lang="ko-KR" altLang="en-US" sz="2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5597"/>
            <a:ext cx="4568646" cy="2880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827" y="1475597"/>
            <a:ext cx="4571173" cy="2865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835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Correlation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Correlation Coefficient </a:t>
            </a:r>
          </a:p>
          <a:p>
            <a:pPr lvl="1"/>
            <a:r>
              <a:rPr lang="en-US" altLang="ko-KR" sz="1600" dirty="0" smtClean="0"/>
              <a:t>Two series X, Y</a:t>
            </a:r>
          </a:p>
          <a:p>
            <a:pPr lvl="1"/>
            <a:r>
              <a:rPr lang="en-US" altLang="ko-KR" sz="1600" dirty="0" smtClean="0"/>
              <a:t>Similar trend between two series can be considered as having similar increasing (or decreasing) rate at the same time</a:t>
            </a:r>
          </a:p>
          <a:p>
            <a:pPr lvl="1"/>
            <a:endParaRPr lang="en-US" altLang="ko-KR" sz="1800" dirty="0"/>
          </a:p>
          <a:p>
            <a:pPr lvl="1"/>
            <a:endParaRPr lang="en-US" altLang="ko-KR" sz="1800" dirty="0" smtClean="0"/>
          </a:p>
          <a:p>
            <a:pPr lvl="1"/>
            <a:endParaRPr lang="en-US" altLang="ko-KR" sz="1800" dirty="0"/>
          </a:p>
          <a:p>
            <a:r>
              <a:rPr lang="en-US" altLang="ko-KR" sz="2000" dirty="0" smtClean="0"/>
              <a:t>Average Absolute Relative Deviation (AARD)</a:t>
            </a:r>
          </a:p>
          <a:p>
            <a:pPr lvl="1"/>
            <a:r>
              <a:rPr lang="en-US" altLang="ko-KR" sz="1600" dirty="0" smtClean="0"/>
              <a:t>An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average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of absolute values of relative deviations between two series</a:t>
            </a:r>
          </a:p>
          <a:p>
            <a:pPr lvl="1"/>
            <a:r>
              <a:rPr lang="en-US" altLang="ko-KR" sz="1600" dirty="0" smtClean="0"/>
              <a:t>Deviation between the real values (say Y) and the predictions (say X)</a:t>
            </a:r>
            <a:endParaRPr lang="ko-KR" altLang="en-US" sz="16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99" y="2780928"/>
            <a:ext cx="4075584" cy="98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191" y="4855984"/>
            <a:ext cx="4262292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6946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Correlation Evaluation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546516" y="2060848"/>
                <a:ext cx="4330824" cy="4525963"/>
              </a:xfrm>
            </p:spPr>
            <p:txBody>
              <a:bodyPr>
                <a:normAutofit/>
              </a:bodyPr>
              <a:lstStyle/>
              <a:p>
                <a:r>
                  <a:rPr lang="en-US" altLang="ko-KR" sz="2200" dirty="0" smtClean="0"/>
                  <a:t>Over 60% of sink pairs</a:t>
                </a:r>
                <a:endParaRPr lang="en-US" altLang="ko-KR" sz="2200" dirty="0"/>
              </a:p>
              <a:p>
                <a:pPr lvl="1"/>
                <a14:m>
                  <m:oMath xmlns:m="http://schemas.openxmlformats.org/officeDocument/2006/math" xmlns="">
                    <m:r>
                      <a:rPr lang="ko-KR" altLang="en-US" sz="1800" i="1" smtClean="0">
                        <a:latin typeface="Cambria Math"/>
                      </a:rPr>
                      <m:t>𝜌</m:t>
                    </m:r>
                    <m:r>
                      <a:rPr lang="en-US" altLang="ko-KR" sz="1800" b="0" i="1" smtClean="0">
                        <a:latin typeface="Cambria Math"/>
                      </a:rPr>
                      <m:t>&gt;0.6</m:t>
                    </m:r>
                  </m:oMath>
                </a14:m>
                <a:endParaRPr lang="en-US" altLang="ko-KR" sz="1800" dirty="0" smtClean="0"/>
              </a:p>
              <a:p>
                <a:r>
                  <a:rPr lang="en-US" altLang="ko-KR" sz="2200" dirty="0" smtClean="0"/>
                  <a:t>Over 80% of sink pairs</a:t>
                </a:r>
              </a:p>
              <a:p>
                <a:pPr lvl="1"/>
                <a14:m>
                  <m:oMath xmlns:m="http://schemas.openxmlformats.org/officeDocument/2006/math" xmlns="">
                    <m:r>
                      <a:rPr lang="ko-KR" altLang="en-US" sz="1800" i="1" smtClean="0">
                        <a:latin typeface="Cambria Math"/>
                      </a:rPr>
                      <m:t>𝜔</m:t>
                    </m:r>
                    <m:r>
                      <a:rPr lang="en-US" altLang="ko-KR" sz="1800" b="0" i="1" smtClean="0">
                        <a:latin typeface="Cambria Math"/>
                      </a:rPr>
                      <m:t>&lt;0.2</m:t>
                    </m:r>
                  </m:oMath>
                </a14:m>
                <a:endParaRPr lang="en-US" altLang="ko-KR" sz="1800" dirty="0"/>
              </a:p>
              <a:p>
                <a:r>
                  <a:rPr lang="en-US" altLang="ko-KR" sz="2200" dirty="0" smtClean="0"/>
                  <a:t>Ephemeral correlation does exist among sink nodes in mobile environments</a:t>
                </a:r>
                <a:endParaRPr lang="ko-KR" altLang="en-US" sz="2200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6516" y="2060848"/>
                <a:ext cx="4330824" cy="4525963"/>
              </a:xfrm>
              <a:blipFill rotWithShape="1">
                <a:blip r:embed="rId2"/>
                <a:stretch>
                  <a:fillRect l="-1690" t="-80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23764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0681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ko-KR" sz="2400" dirty="0" smtClean="0"/>
          </a:p>
          <a:p>
            <a:r>
              <a:rPr lang="en-US" altLang="ko-KR" sz="2400" dirty="0" smtClean="0"/>
              <a:t>1) Predicting future channel status of a sink node based on RSS information of sink nodes ahead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2) Scheduling its transmission in a real-time manner based on the channel prediction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0085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Channel Prediction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Prediction Algorithm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Challenge</a:t>
            </a:r>
          </a:p>
          <a:p>
            <a:pPr lvl="1"/>
            <a:r>
              <a:rPr lang="en-US" altLang="ko-KR" dirty="0" smtClean="0"/>
              <a:t>The Lack of location information</a:t>
            </a:r>
          </a:p>
          <a:p>
            <a:pPr lvl="2"/>
            <a:r>
              <a:rPr lang="en-US" altLang="ko-KR" dirty="0" smtClean="0"/>
              <a:t>GPS devices are very energy-hungry</a:t>
            </a:r>
          </a:p>
          <a:p>
            <a:pPr lvl="2"/>
            <a:r>
              <a:rPr lang="en-US" altLang="ko-KR" dirty="0"/>
              <a:t>Desire RSS series are spatially </a:t>
            </a:r>
            <a:r>
              <a:rPr lang="en-US" altLang="ko-KR" dirty="0" smtClean="0"/>
              <a:t>aligned</a:t>
            </a:r>
          </a:p>
          <a:p>
            <a:r>
              <a:rPr lang="en-US" altLang="ko-KR" dirty="0" smtClean="0"/>
              <a:t>Solution</a:t>
            </a:r>
          </a:p>
          <a:p>
            <a:pPr lvl="2"/>
            <a:r>
              <a:rPr lang="en-US" altLang="ko-KR" dirty="0" smtClean="0"/>
              <a:t>Identify </a:t>
            </a:r>
            <a:r>
              <a:rPr lang="en-US" altLang="ko-KR" dirty="0"/>
              <a:t>the corresponding RSS vales </a:t>
            </a:r>
            <a:r>
              <a:rPr lang="en-US" altLang="ko-KR" dirty="0" smtClean="0"/>
              <a:t>obtained </a:t>
            </a:r>
            <a:r>
              <a:rPr lang="en-US" altLang="ko-KR" dirty="0"/>
              <a:t>by the ahead sink at the same </a:t>
            </a:r>
            <a:r>
              <a:rPr lang="en-US" altLang="ko-KR" dirty="0" smtClean="0"/>
              <a:t>location</a:t>
            </a:r>
          </a:p>
          <a:p>
            <a:pPr lvl="2"/>
            <a:r>
              <a:rPr lang="en-US" altLang="ko-KR" b="1" dirty="0" smtClean="0">
                <a:solidFill>
                  <a:srgbClr val="FF0000"/>
                </a:solidFill>
              </a:rPr>
              <a:t>“RSS series mapping”</a:t>
            </a:r>
            <a:endParaRPr lang="en-US" altLang="ko-KR" b="1" dirty="0">
              <a:solidFill>
                <a:srgbClr val="FF0000"/>
              </a:solidFill>
            </a:endParaRPr>
          </a:p>
          <a:p>
            <a:endParaRPr lang="en-US" altLang="ko-KR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24744"/>
            <a:ext cx="3616932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811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General Architecture and Challenges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525848"/>
            <a:ext cx="8229600" cy="3215520"/>
          </a:xfrm>
        </p:spPr>
        <p:txBody>
          <a:bodyPr>
            <a:normAutofit/>
          </a:bodyPr>
          <a:lstStyle/>
          <a:p>
            <a:r>
              <a:rPr lang="en-US" altLang="ko-KR" sz="2000" dirty="0" smtClean="0"/>
              <a:t>A train : Changes its speeds and Travels different distances in the different time slots</a:t>
            </a:r>
          </a:p>
          <a:p>
            <a:pPr lvl="1"/>
            <a:r>
              <a:rPr lang="en-US" altLang="ko-KR" sz="1800" dirty="0" smtClean="0"/>
              <a:t>Different sinks measure RSS values at locations with spatial offsets</a:t>
            </a:r>
          </a:p>
          <a:p>
            <a:pPr lvl="1"/>
            <a:endParaRPr lang="en-US" altLang="ko-KR" sz="1800" dirty="0" smtClean="0"/>
          </a:p>
          <a:p>
            <a:r>
              <a:rPr lang="en-US" altLang="ko-KR" sz="2000" dirty="0" smtClean="0"/>
              <a:t>The mapping between RSS series may not be one-to-one but any-to-any</a:t>
            </a:r>
          </a:p>
          <a:p>
            <a:pPr lvl="1"/>
            <a:r>
              <a:rPr lang="en-US" altLang="ko-KR" sz="1800" dirty="0" smtClean="0"/>
              <a:t>Coarse-Grained mapping : a handover-based localization approach</a:t>
            </a:r>
          </a:p>
          <a:p>
            <a:pPr lvl="1"/>
            <a:r>
              <a:rPr lang="en-US" altLang="ko-KR" sz="1800" dirty="0" smtClean="0"/>
              <a:t>Fine-Grained mapping : Derivative Dynamic Time Warping(DDTW)</a:t>
            </a:r>
            <a:endParaRPr lang="ko-KR" altLang="en-US" sz="1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4632650" cy="1969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426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Coarse-Grained RSS Series Mapping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RSS series will be divided to partitions</a:t>
            </a:r>
          </a:p>
          <a:p>
            <a:r>
              <a:rPr lang="en-US" altLang="ko-KR" sz="2400" dirty="0" smtClean="0"/>
              <a:t>Derive an one-to-one mapping for partitions</a:t>
            </a:r>
          </a:p>
          <a:p>
            <a:endParaRPr lang="en-US" altLang="ko-KR" sz="2400" dirty="0"/>
          </a:p>
          <a:p>
            <a:r>
              <a:rPr lang="en-US" altLang="ko-KR" sz="2400" dirty="0" smtClean="0"/>
              <a:t>Different sinks may exhibit similar handover from one base station to another at similar locations</a:t>
            </a:r>
          </a:p>
          <a:p>
            <a:pPr lvl="1"/>
            <a:r>
              <a:rPr lang="en-US" altLang="ko-KR" sz="2000" dirty="0" smtClean="0"/>
              <a:t>Can be used as landmarks to partition the RSS series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Handover-based RSS mapping can partition the RSS series with reasonable accuracy</a:t>
            </a:r>
          </a:p>
          <a:p>
            <a:pPr lvl="1"/>
            <a:r>
              <a:rPr lang="en-US" altLang="ko-KR" sz="2000" dirty="0" smtClean="0"/>
              <a:t>The limitation is that the handover happens infrequently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56239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Fine-Grained RSS Series Mapping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sz="2000" dirty="0" smtClean="0">
                    <a:latin typeface="맑은 고딕" pitchFamily="50" charset="-127"/>
                    <a:ea typeface="맑은 고딕" pitchFamily="50" charset="-127"/>
                  </a:rPr>
                  <a:t>RSS series </a:t>
                </a:r>
              </a:p>
              <a:p>
                <a:pPr lvl="1"/>
                <a14:m>
                  <m:oMath xmlns:m="http://schemas.openxmlformats.org/officeDocument/2006/math" xmlns="">
                    <m:sSub>
                      <m:sSubPr>
                        <m:ctrlPr>
                          <a:rPr lang="en-US" altLang="ko-KR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/>
                          </a:rPr>
                          <m:t>𝑎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ko-KR" sz="1600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altLang="ko-KR" sz="1600" b="0" i="1" smtClean="0">
                        <a:latin typeface="Cambria Math"/>
                      </a:rPr>
                      <m:t>, </m:t>
                    </m:r>
                    <m:r>
                      <a:rPr lang="en-US" altLang="ko-KR" sz="1600" b="0" i="1" smtClean="0">
                        <a:latin typeface="Cambria Math"/>
                      </a:rPr>
                      <m:t>𝑖</m:t>
                    </m:r>
                    <m:r>
                      <a:rPr lang="en-US" altLang="ko-KR" sz="1600" b="0" i="1" smtClean="0">
                        <a:latin typeface="Cambria Math"/>
                      </a:rPr>
                      <m:t>=1,…,</m:t>
                    </m:r>
                    <m:sSub>
                      <m:sSubPr>
                        <m:ctrlPr>
                          <a:rPr lang="en-US" altLang="ko-KR" sz="16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/>
                          </a:rPr>
                          <m:t>𝑎</m:t>
                        </m:r>
                      </m:sub>
                    </m:sSub>
                  </m:oMath>
                </a14:m>
                <a:endParaRPr lang="en-US" altLang="ko-KR" sz="1600" b="0" i="1" dirty="0" smtClean="0">
                  <a:latin typeface="Cambria Math"/>
                </a:endParaRPr>
              </a:p>
              <a:p>
                <a:pPr lvl="1"/>
                <a14:m>
                  <m:oMath xmlns:m="http://schemas.openxmlformats.org/officeDocument/2006/math" xmlns=""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altLang="ko-KR" sz="1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ko-KR" sz="1600" i="1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altLang="ko-KR" sz="1600" i="1">
                        <a:latin typeface="Cambria Math"/>
                      </a:rPr>
                      <m:t>, </m:t>
                    </m:r>
                    <m:r>
                      <a:rPr lang="en-US" altLang="ko-KR" sz="1600" i="1">
                        <a:latin typeface="Cambria Math"/>
                      </a:rPr>
                      <m:t>𝑖</m:t>
                    </m:r>
                    <m:r>
                      <a:rPr lang="en-US" altLang="ko-KR" sz="1600" i="1">
                        <a:latin typeface="Cambria Math"/>
                      </a:rPr>
                      <m:t>=1,…,</m:t>
                    </m:r>
                    <m:sSub>
                      <m:sSubPr>
                        <m:ctrlPr>
                          <a:rPr lang="en-US" altLang="ko-KR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6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altLang="ko-KR" sz="1600" b="0" i="1" smtClean="0">
                            <a:latin typeface="Cambria Math"/>
                          </a:rPr>
                          <m:t>𝑏</m:t>
                        </m:r>
                      </m:sub>
                    </m:sSub>
                  </m:oMath>
                </a14:m>
                <a:endParaRPr lang="en-US" altLang="ko-KR" sz="1600" dirty="0" smtClean="0"/>
              </a:p>
              <a:p>
                <a:pPr lvl="1"/>
                <a:r>
                  <a:rPr lang="en-US" altLang="ko-KR" sz="1600" dirty="0" smtClean="0"/>
                  <a:t>Seeking monotonic mapping function </a:t>
                </a:r>
                <a14:m>
                  <m:oMath xmlns:m="http://schemas.openxmlformats.org/officeDocument/2006/math" xmlns="">
                    <m:r>
                      <a:rPr lang="en-US" altLang="ko-KR" sz="1600" b="0" i="1" smtClean="0">
                        <a:latin typeface="Cambria Math"/>
                      </a:rPr>
                      <m:t>𝑓</m:t>
                    </m:r>
                    <m:r>
                      <a:rPr lang="en-US" altLang="ko-KR" sz="1600" b="0" i="1" smtClean="0">
                        <a:latin typeface="Cambria Math"/>
                      </a:rPr>
                      <m:t>:</m:t>
                    </m:r>
                    <m:r>
                      <a:rPr lang="en-US" altLang="ko-KR" sz="1600" b="0" i="1" smtClean="0">
                        <a:latin typeface="Cambria Math"/>
                      </a:rPr>
                      <m:t>𝑍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ko-KR" sz="1600" b="0" i="1" smtClean="0">
                            <a:latin typeface="Cambria Math"/>
                          </a:rPr>
                          <m:t>1,</m:t>
                        </m:r>
                        <m:sSub>
                          <m:sSubPr>
                            <m:ctrlPr>
                              <a:rPr lang="en-US" altLang="ko-KR" sz="16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e>
                    </m:d>
                    <m:r>
                      <a:rPr lang="en-US" altLang="ko-KR" sz="16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altLang="ko-KR" sz="1600" b="0" i="1" smtClean="0">
                        <a:latin typeface="Cambria Math"/>
                        <a:ea typeface="Cambria Math"/>
                      </a:rPr>
                      <m:t>𝑍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6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altLang="ko-KR" sz="1600" b="0" i="1" smtClean="0">
                            <a:latin typeface="Cambria Math"/>
                            <a:ea typeface="Cambria Math"/>
                          </a:rPr>
                          <m:t>1, </m:t>
                        </m:r>
                        <m:sSub>
                          <m:sSubPr>
                            <m:ctrlPr>
                              <a:rPr lang="en-US" altLang="ko-KR" sz="1600" b="0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altLang="ko-KR" sz="1600" b="0" i="1" smtClean="0">
                                <a:latin typeface="Cambria Math"/>
                                <a:ea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altLang="ko-KR" sz="16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sub>
                        </m:sSub>
                      </m:e>
                    </m:d>
                  </m:oMath>
                </a14:m>
                <a:endParaRPr lang="en-US" altLang="ko-KR" sz="1600" b="0" dirty="0" smtClean="0">
                  <a:ea typeface="Cambria Math"/>
                </a:endParaRPr>
              </a:p>
              <a:p>
                <a:pPr lvl="1"/>
                <a:r>
                  <a:rPr lang="en-US" altLang="ko-KR" sz="1600" dirty="0" smtClean="0"/>
                  <a:t>Select the one with the minimal accumulative distance</a:t>
                </a: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54"/>
          <a:stretch/>
        </p:blipFill>
        <p:spPr bwMode="auto">
          <a:xfrm>
            <a:off x="396347" y="4149080"/>
            <a:ext cx="4921899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55720"/>
            <a:ext cx="4639072" cy="686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244" y="3359134"/>
            <a:ext cx="2959391" cy="307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055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Prediction with Two RSS Series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600200"/>
                <a:ext cx="8229600" cy="4525963"/>
              </a:xfrm>
            </p:spPr>
            <p:txBody>
              <a:bodyPr/>
              <a:lstStyle/>
              <a:p>
                <a:r>
                  <a:rPr lang="en-US" altLang="ko-KR" dirty="0" smtClean="0"/>
                  <a:t>Using </a:t>
                </a:r>
                <a:r>
                  <a:rPr lang="en-US" altLang="ko-KR" dirty="0"/>
                  <a:t>linear regression </a:t>
                </a:r>
                <a:r>
                  <a:rPr lang="en-US" altLang="ko-KR" dirty="0" smtClean="0"/>
                  <a:t>method</a:t>
                </a:r>
              </a:p>
              <a:p>
                <a:pPr marL="0" indent="0">
                  <a:buNone/>
                </a:pPr>
                <a:endParaRPr lang="en-US" altLang="ko-KR" dirty="0"/>
              </a:p>
              <a:p>
                <a:endParaRPr lang="en-US" altLang="ko-KR" dirty="0" smtClean="0"/>
              </a:p>
              <a:p>
                <a:pPr lvl="3"/>
                <a14:m/>
                <a:r>
                  <a:rPr lang="en-US" altLang="ko-KR" dirty="0"/>
                  <a:t>: amplitude offset</a:t>
                </a:r>
              </a:p>
              <a:p>
                <a:pPr lvl="3"/>
                <a14:m/>
                <a:r>
                  <a:rPr lang="en-US" altLang="ko-KR" dirty="0"/>
                  <a:t>: the linear </a:t>
                </a:r>
                <a:r>
                  <a:rPr lang="en-US" altLang="ko-KR" dirty="0" smtClean="0"/>
                  <a:t>coefficient</a:t>
                </a:r>
                <a:endParaRPr lang="en-US" altLang="ko-KR" dirty="0"/>
              </a:p>
              <a:p>
                <a:r>
                  <a:rPr lang="en-US" altLang="ko-KR" dirty="0" smtClean="0"/>
                  <a:t>Multiple linear regression</a:t>
                </a:r>
                <a:endParaRPr lang="en-US" altLang="ko-KR" dirty="0" smtClean="0"/>
              </a:p>
              <a:p>
                <a:endParaRPr lang="en-US" altLang="ko-KR" dirty="0"/>
              </a:p>
              <a:p>
                <a:pPr lvl="1"/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600200"/>
                <a:ext cx="8229600" cy="4525963"/>
              </a:xfr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그룹 11"/>
          <p:cNvGrpSpPr/>
          <p:nvPr/>
        </p:nvGrpSpPr>
        <p:grpSpPr>
          <a:xfrm>
            <a:off x="858317" y="2132856"/>
            <a:ext cx="6412222" cy="1114425"/>
            <a:chOff x="899591" y="2636912"/>
            <a:chExt cx="6412222" cy="1114425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2636912"/>
              <a:ext cx="4943475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3888" y="3256037"/>
              <a:ext cx="6257925" cy="495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구부러진 연결선 8"/>
            <p:cNvCxnSpPr>
              <a:stCxn id="11266" idx="1"/>
            </p:cNvCxnSpPr>
            <p:nvPr/>
          </p:nvCxnSpPr>
          <p:spPr>
            <a:xfrm rot="10800000" flipH="1" flipV="1">
              <a:off x="899591" y="2946474"/>
              <a:ext cx="154297" cy="557211"/>
            </a:xfrm>
            <a:prstGeom prst="curvedConnector4">
              <a:avLst>
                <a:gd name="adj1" fmla="val -148156"/>
                <a:gd name="adj2" fmla="val 99183"/>
              </a:avLst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4797152"/>
            <a:ext cx="6560592" cy="151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81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Scheduling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How to well utilize the RSS prediction in transmission scheduling</a:t>
            </a:r>
          </a:p>
          <a:p>
            <a:endParaRPr lang="en-US" altLang="ko-KR" sz="2000" dirty="0"/>
          </a:p>
          <a:p>
            <a:r>
              <a:rPr lang="en-US" altLang="ko-KR" sz="2000" dirty="0" smtClean="0"/>
              <a:t>Energy efficient scheduling algorithms</a:t>
            </a:r>
          </a:p>
          <a:p>
            <a:pPr lvl="1"/>
            <a:r>
              <a:rPr lang="en-US" altLang="ko-KR" sz="1800" dirty="0"/>
              <a:t>Off-line </a:t>
            </a:r>
            <a:r>
              <a:rPr lang="en-US" altLang="ko-KR" sz="1800" dirty="0" smtClean="0"/>
              <a:t>scheduling</a:t>
            </a:r>
          </a:p>
          <a:p>
            <a:pPr lvl="2"/>
            <a:r>
              <a:rPr lang="en-US" altLang="ko-KR" sz="1600" dirty="0" smtClean="0"/>
              <a:t>For ideal environments with the given full knowledge</a:t>
            </a:r>
          </a:p>
          <a:p>
            <a:pPr lvl="2"/>
            <a:r>
              <a:rPr lang="en-US" altLang="ko-KR" sz="1600" dirty="0" smtClean="0"/>
              <a:t>Can hardly be applied in real environments directly</a:t>
            </a:r>
          </a:p>
          <a:p>
            <a:pPr lvl="1"/>
            <a:r>
              <a:rPr lang="en-US" altLang="ko-KR" sz="1800" dirty="0" smtClean="0"/>
              <a:t>On-line scheduling</a:t>
            </a:r>
            <a:endParaRPr lang="en-US" altLang="ko-KR" sz="1800" dirty="0"/>
          </a:p>
          <a:p>
            <a:pPr lvl="2"/>
            <a:r>
              <a:rPr lang="en-US" altLang="ko-KR" sz="1600" dirty="0" smtClean="0"/>
              <a:t>Exploit statistic information for better scheduling</a:t>
            </a:r>
          </a:p>
          <a:p>
            <a:pPr lvl="2"/>
            <a:r>
              <a:rPr lang="en-US" altLang="ko-KR" sz="1600" dirty="0" smtClean="0"/>
              <a:t>Statistic information may hardly reflect the instant link condition</a:t>
            </a:r>
          </a:p>
          <a:p>
            <a:endParaRPr lang="en-US" altLang="ko-KR" sz="2400" dirty="0"/>
          </a:p>
          <a:p>
            <a:r>
              <a:rPr lang="en-US" altLang="ko-KR" sz="2000" dirty="0" smtClean="0"/>
              <a:t>In this paper</a:t>
            </a:r>
          </a:p>
          <a:p>
            <a:pPr lvl="1"/>
            <a:r>
              <a:rPr lang="en-US" altLang="ko-KR" sz="1800" dirty="0" smtClean="0"/>
              <a:t>The intelligence from both worlds by utilizing the prediction results to guide an online scheduling algorithm</a:t>
            </a:r>
          </a:p>
        </p:txBody>
      </p:sp>
    </p:spTree>
    <p:extLst>
      <p:ext uri="{BB962C8B-B14F-4D97-AF65-F5344CB8AC3E}">
        <p14:creationId xmlns:p14="http://schemas.microsoft.com/office/powerpoint/2010/main" val="121215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Modeling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439" y="1772816"/>
            <a:ext cx="5895975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756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Algorithm Description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166688"/>
            <a:ext cx="6448425" cy="652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7815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 Setup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196752"/>
            <a:ext cx="3894956" cy="39516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5157192"/>
            <a:ext cx="3816424" cy="15276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916832"/>
            <a:ext cx="3664024" cy="3601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1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With same packet loss rate</a:t>
            </a:r>
          </a:p>
          <a:p>
            <a:pPr lvl="1"/>
            <a:r>
              <a:rPr lang="en-US" sz="2000" dirty="0" smtClean="0"/>
              <a:t>CC2420 </a:t>
            </a:r>
            <a:r>
              <a:rPr lang="en-US" sz="2000" dirty="0" err="1" smtClean="0"/>
              <a:t>Zigbee</a:t>
            </a:r>
            <a:r>
              <a:rPr lang="en-US" sz="2000" dirty="0" smtClean="0"/>
              <a:t> Module : </a:t>
            </a:r>
            <a:r>
              <a:rPr lang="en-US" sz="1800" dirty="0" smtClean="0"/>
              <a:t>17.4 and 19.7mA (</a:t>
            </a:r>
            <a:r>
              <a:rPr lang="en-US" sz="1800" dirty="0" err="1" smtClean="0"/>
              <a:t>Tx</a:t>
            </a:r>
            <a:r>
              <a:rPr lang="en-US" sz="1800" dirty="0" smtClean="0"/>
              <a:t> and Rx current)</a:t>
            </a:r>
          </a:p>
          <a:p>
            <a:pPr lvl="1"/>
            <a:r>
              <a:rPr lang="en-US" sz="2000" dirty="0" smtClean="0"/>
              <a:t>RT3070 </a:t>
            </a:r>
            <a:r>
              <a:rPr lang="en-US" sz="2000" dirty="0" err="1" smtClean="0"/>
              <a:t>WiFi</a:t>
            </a:r>
            <a:r>
              <a:rPr lang="en-US" sz="2000" dirty="0" smtClean="0"/>
              <a:t> Module : </a:t>
            </a:r>
            <a:r>
              <a:rPr lang="en-US" sz="1800" dirty="0" smtClean="0"/>
              <a:t>31 and 37mA (</a:t>
            </a:r>
            <a:r>
              <a:rPr lang="en-US" sz="1800" dirty="0" err="1" smtClean="0"/>
              <a:t>Tx</a:t>
            </a:r>
            <a:r>
              <a:rPr lang="en-US" sz="1800" dirty="0" smtClean="0"/>
              <a:t> and Rx current)</a:t>
            </a:r>
          </a:p>
          <a:p>
            <a:pPr lvl="2"/>
            <a:r>
              <a:rPr lang="en-US" sz="1800" dirty="0" smtClean="0"/>
              <a:t>The energy consumption is less than 10-4J</a:t>
            </a:r>
          </a:p>
          <a:p>
            <a:pPr lvl="1"/>
            <a:r>
              <a:rPr lang="en-US" sz="2000" dirty="0" smtClean="0"/>
              <a:t>GPRS packet (500 bytes)</a:t>
            </a:r>
          </a:p>
          <a:p>
            <a:pPr lvl="2"/>
            <a:r>
              <a:rPr lang="en-US" sz="1800" dirty="0" smtClean="0"/>
              <a:t>The energy cost is 0.1J</a:t>
            </a:r>
          </a:p>
          <a:p>
            <a:pPr lvl="2"/>
            <a:r>
              <a:rPr lang="en-US" sz="1800" dirty="0" smtClean="0"/>
              <a:t>Worthwhile to spend energy for RSS sharing in exchange of a better GRPS communication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5561041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</a:t>
            </a:r>
            <a:r>
              <a:rPr lang="en-US" altLang="ko-KR" baseline="0" dirty="0" smtClean="0"/>
              <a:t> 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56792"/>
            <a:ext cx="4496048" cy="2690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3140967"/>
            <a:ext cx="3960440" cy="2994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79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Trace Driven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400,000 records into 87 small data sets, 4000 records each</a:t>
            </a:r>
          </a:p>
          <a:p>
            <a:endParaRPr lang="en-US" altLang="ko-KR" sz="2000" dirty="0" smtClean="0"/>
          </a:p>
          <a:p>
            <a:r>
              <a:rPr lang="en-US" altLang="ko-KR" sz="2000" dirty="0" smtClean="0"/>
              <a:t>Compared with 3 reference scheduling algorithm</a:t>
            </a:r>
          </a:p>
          <a:p>
            <a:pPr lvl="1"/>
            <a:r>
              <a:rPr lang="en-US" altLang="ko-KR" sz="1800" dirty="0" smtClean="0"/>
              <a:t>Baseline Scheduling : Worst case upper bound for the energy cost</a:t>
            </a:r>
          </a:p>
          <a:p>
            <a:pPr lvl="1"/>
            <a:r>
              <a:rPr lang="en-US" altLang="ko-KR" sz="1800" dirty="0" smtClean="0"/>
              <a:t>Ideal Scheduling : Best case lower bound</a:t>
            </a:r>
          </a:p>
          <a:p>
            <a:pPr lvl="1"/>
            <a:r>
              <a:rPr lang="en-US" altLang="ko-KR" sz="1800" dirty="0" err="1" smtClean="0"/>
              <a:t>ProSeer</a:t>
            </a:r>
            <a:r>
              <a:rPr lang="en-US" altLang="ko-KR" sz="1800" dirty="0" smtClean="0"/>
              <a:t> w/ and w/o error tolerance</a:t>
            </a:r>
          </a:p>
          <a:p>
            <a:endParaRPr lang="en-US" altLang="ko-KR" sz="2200" dirty="0"/>
          </a:p>
          <a:p>
            <a:endParaRPr lang="en-US" altLang="ko-KR" sz="2200" dirty="0" smtClean="0"/>
          </a:p>
          <a:p>
            <a:r>
              <a:rPr lang="en-US" altLang="ko-KR" sz="2000" dirty="0" smtClean="0"/>
              <a:t>G, alpha : the system parameters (G = 21, alpha = 0.7, PMAX = 36)</a:t>
            </a:r>
          </a:p>
          <a:p>
            <a:endParaRPr lang="en-US" altLang="ko-KR" sz="2000" dirty="0" smtClean="0"/>
          </a:p>
          <a:p>
            <a:r>
              <a:rPr lang="en-US" altLang="ko-KR" sz="2000" dirty="0" err="1" smtClean="0"/>
              <a:t>Es</a:t>
            </a:r>
            <a:r>
              <a:rPr lang="en-US" altLang="ko-KR" sz="2000" dirty="0" smtClean="0"/>
              <a:t> : the energy cost when applying Baseline Scheduling</a:t>
            </a:r>
          </a:p>
          <a:p>
            <a:r>
              <a:rPr lang="en-US" altLang="ko-KR" sz="2000" dirty="0" smtClean="0"/>
              <a:t>E : 	the energy cost 	of any other algorithm</a:t>
            </a:r>
            <a:endParaRPr lang="en-US" altLang="ko-KR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861048"/>
            <a:ext cx="6121400" cy="68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5589240"/>
            <a:ext cx="2387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888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of </a:t>
            </a:r>
            <a:r>
              <a:rPr lang="en-US" altLang="ko-KR" dirty="0" err="1" smtClean="0"/>
              <a:t>PreSeer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>
            <a:normAutofit fontScale="47500" lnSpcReduction="20000"/>
          </a:bodyPr>
          <a:lstStyle/>
          <a:p>
            <a:r>
              <a:rPr lang="en-US" altLang="ko-KR" dirty="0" smtClean="0"/>
              <a:t>Ideal Scheduling assumes accurate and real-time knowledge about </a:t>
            </a:r>
          </a:p>
          <a:p>
            <a:pPr lvl="1"/>
            <a:r>
              <a:rPr lang="en-US" altLang="ko-KR" dirty="0" smtClean="0"/>
              <a:t>the future channel</a:t>
            </a:r>
          </a:p>
          <a:p>
            <a:pPr lvl="1"/>
            <a:r>
              <a:rPr lang="en-US" altLang="ko-KR" dirty="0" smtClean="0"/>
              <a:t>incoming sensor data rate</a:t>
            </a:r>
          </a:p>
          <a:p>
            <a:r>
              <a:rPr lang="en-US" altLang="ko-KR" dirty="0" smtClean="0"/>
              <a:t>While </a:t>
            </a:r>
            <a:r>
              <a:rPr lang="en-US" altLang="ko-KR" dirty="0" err="1" smtClean="0"/>
              <a:t>PreSeer</a:t>
            </a:r>
            <a:r>
              <a:rPr lang="en-US" altLang="ko-KR" dirty="0" smtClean="0"/>
              <a:t> faces double </a:t>
            </a:r>
            <a:r>
              <a:rPr lang="en-US" altLang="ko-KR" dirty="0" err="1" smtClean="0"/>
              <a:t>challeges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Inevitable channel prediction error</a:t>
            </a:r>
          </a:p>
          <a:p>
            <a:pPr lvl="1"/>
            <a:r>
              <a:rPr lang="en-US" altLang="ko-KR" dirty="0" smtClean="0"/>
              <a:t>Unpredictable incoming data rate</a:t>
            </a:r>
          </a:p>
          <a:p>
            <a:r>
              <a:rPr lang="en-US" altLang="ko-KR" dirty="0" err="1" smtClean="0"/>
              <a:t>PreSeer</a:t>
            </a:r>
            <a:r>
              <a:rPr lang="en-US" altLang="ko-KR" dirty="0" smtClean="0"/>
              <a:t> and </a:t>
            </a:r>
            <a:r>
              <a:rPr lang="en-US" altLang="ko-KR" dirty="0" err="1" smtClean="0"/>
              <a:t>PreSeer</a:t>
            </a:r>
            <a:r>
              <a:rPr lang="en-US" altLang="ko-KR" dirty="0" smtClean="0"/>
              <a:t>-NT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Threshold-based conversion scheme mitigates the negative impact of channel prediction error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1484784"/>
            <a:ext cx="419346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74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of </a:t>
            </a:r>
            <a:r>
              <a:rPr lang="en-US" altLang="ko-KR" dirty="0" err="1" smtClean="0"/>
              <a:t>PreSeer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err="1" smtClean="0"/>
              <a:t>ProSeer</a:t>
            </a:r>
            <a:r>
              <a:rPr lang="en-US" altLang="ko-KR" dirty="0" smtClean="0"/>
              <a:t> use the first time slot with sufficiently good channel quality for transmission</a:t>
            </a:r>
          </a:p>
          <a:p>
            <a:r>
              <a:rPr lang="en-US" altLang="ko-KR" dirty="0" smtClean="0"/>
              <a:t>Ideal Scheduling can make better use of allowed delay to achieve optimal energy efficiency</a:t>
            </a:r>
          </a:p>
          <a:p>
            <a:r>
              <a:rPr lang="en-US" altLang="ko-KR" dirty="0" err="1" smtClean="0"/>
              <a:t>ProSeer</a:t>
            </a:r>
            <a:r>
              <a:rPr lang="en-US" altLang="ko-KR" dirty="0" smtClean="0"/>
              <a:t>-NT is more conservative than </a:t>
            </a:r>
            <a:r>
              <a:rPr lang="en-US" altLang="ko-KR" dirty="0" err="1" smtClean="0"/>
              <a:t>ProSeer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To employ only the best predicted TXOP in the near future</a:t>
            </a:r>
          </a:p>
          <a:p>
            <a:pPr lvl="1"/>
            <a:r>
              <a:rPr lang="en-US" altLang="ko-KR" dirty="0" smtClean="0"/>
              <a:t>But schedule a transmission based on its currently buffered sensing data</a:t>
            </a:r>
          </a:p>
          <a:p>
            <a:pPr lvl="1"/>
            <a:r>
              <a:rPr lang="en-US" altLang="ko-KR" dirty="0" smtClean="0"/>
              <a:t>Sensing data collected after the scheduling operation will be delayed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855" y="1445810"/>
            <a:ext cx="4314369" cy="255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77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Impact of Working Conditions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4116213"/>
            <a:ext cx="8229600" cy="2265115"/>
          </a:xfrm>
        </p:spPr>
        <p:txBody>
          <a:bodyPr>
            <a:normAutofit fontScale="55000" lnSpcReduction="20000"/>
          </a:bodyPr>
          <a:lstStyle/>
          <a:p>
            <a:r>
              <a:rPr lang="en-US" altLang="ko-KR" dirty="0" smtClean="0"/>
              <a:t>Figure 18 : </a:t>
            </a:r>
            <a:r>
              <a:rPr lang="en-US" altLang="ko-KR" dirty="0" smtClean="0"/>
              <a:t>100s prediction, 1Kbps incoming data rate</a:t>
            </a:r>
          </a:p>
          <a:p>
            <a:pPr lvl="1"/>
            <a:r>
              <a:rPr lang="en-US" altLang="ko-KR" dirty="0" smtClean="0"/>
              <a:t>Transmission deadline extension beyond 40s in this system may not help too much</a:t>
            </a:r>
          </a:p>
          <a:p>
            <a:r>
              <a:rPr lang="en-US" altLang="ko-KR" dirty="0" smtClean="0"/>
              <a:t>Figure 19 : 100s deadline constraints, 1Kbps incoming data rate</a:t>
            </a:r>
          </a:p>
          <a:p>
            <a:pPr lvl="1"/>
            <a:r>
              <a:rPr lang="en-US" altLang="ko-KR" dirty="0" smtClean="0"/>
              <a:t>Get improved as large as varying prediction length from 5 to 100 seconds</a:t>
            </a:r>
          </a:p>
          <a:p>
            <a:r>
              <a:rPr lang="en-US" altLang="ko-KR" dirty="0" smtClean="0"/>
              <a:t>Figure 20 : 100s deadline constraints, 100s prediction length</a:t>
            </a:r>
          </a:p>
          <a:p>
            <a:pPr lvl="1"/>
            <a:r>
              <a:rPr lang="en-US" altLang="ko-KR" dirty="0" err="1" smtClean="0"/>
              <a:t>PreSeer</a:t>
            </a:r>
            <a:r>
              <a:rPr lang="en-US" altLang="ko-KR" dirty="0" smtClean="0"/>
              <a:t> is not better than </a:t>
            </a:r>
            <a:r>
              <a:rPr lang="en-US" altLang="ko-KR" dirty="0" err="1" smtClean="0"/>
              <a:t>PreSeer</a:t>
            </a:r>
            <a:r>
              <a:rPr lang="en-US" altLang="ko-KR" dirty="0" smtClean="0"/>
              <a:t>-NT when the data arrival rate is more than 1.8Kbps</a:t>
            </a:r>
          </a:p>
          <a:p>
            <a:pPr lvl="1"/>
            <a:r>
              <a:rPr lang="en-US" altLang="ko-KR" dirty="0" smtClean="0"/>
              <a:t>Data is sent over on “acceptable” channels instead of optimal condition due to higher data arrival rate </a:t>
            </a:r>
            <a:endParaRPr lang="ko-KR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3925"/>
            <a:ext cx="9144000" cy="257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94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Accuracy of Channel Prediction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264" y="1628800"/>
            <a:ext cx="9144000" cy="488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50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In this paper</a:t>
            </a:r>
          </a:p>
          <a:p>
            <a:pPr lvl="1"/>
            <a:r>
              <a:rPr lang="en-US" altLang="ko-KR" dirty="0" smtClean="0"/>
              <a:t>Present </a:t>
            </a:r>
            <a:r>
              <a:rPr lang="en-US" altLang="ko-KR" dirty="0" err="1" smtClean="0"/>
              <a:t>ProSeer</a:t>
            </a:r>
            <a:r>
              <a:rPr lang="en-US" altLang="ko-KR" dirty="0" smtClean="0"/>
              <a:t>, a versatile scheduling algorithm</a:t>
            </a:r>
          </a:p>
          <a:p>
            <a:pPr lvl="2"/>
            <a:r>
              <a:rPr lang="en-US" altLang="ko-KR" dirty="0" smtClean="0"/>
              <a:t>Leveraging ephemeral link correlation</a:t>
            </a:r>
          </a:p>
          <a:p>
            <a:pPr lvl="2"/>
            <a:r>
              <a:rPr lang="en-US" altLang="ko-KR" dirty="0" smtClean="0"/>
              <a:t>Mobile sink nodes can predict its channel condition</a:t>
            </a:r>
            <a:r>
              <a:rPr lang="en-US" altLang="ko-KR" dirty="0"/>
              <a:t> </a:t>
            </a:r>
            <a:r>
              <a:rPr lang="en-US" altLang="ko-KR" dirty="0" smtClean="0"/>
              <a:t>according to channel sensing results from other sink nodes</a:t>
            </a:r>
          </a:p>
          <a:p>
            <a:pPr lvl="1"/>
            <a:r>
              <a:rPr lang="en-US" altLang="ko-KR" dirty="0" smtClean="0"/>
              <a:t>Collect 400,000 data records from railways routes over 7,000 km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As a result, </a:t>
            </a:r>
            <a:r>
              <a:rPr lang="en-US" altLang="ko-KR" dirty="0" err="1" smtClean="0"/>
              <a:t>PreSeer</a:t>
            </a:r>
            <a:r>
              <a:rPr lang="en-US" altLang="ko-KR" dirty="0" smtClean="0"/>
              <a:t> reduces energy consumptions at sink nodes by as much as 40 %</a:t>
            </a:r>
          </a:p>
        </p:txBody>
      </p:sp>
    </p:spTree>
    <p:extLst>
      <p:ext uri="{BB962C8B-B14F-4D97-AF65-F5344CB8AC3E}">
        <p14:creationId xmlns:p14="http://schemas.microsoft.com/office/powerpoint/2010/main" val="413747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2137</TotalTime>
  <Words>1185</Words>
  <Application>Microsoft Macintosh PowerPoint</Application>
  <PresentationFormat>On-screen Show (4:3)</PresentationFormat>
  <Paragraphs>176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테마</vt:lpstr>
      <vt:lpstr>Exploiting Ephemeral Link Correlation for Mobile Wireless Networks</vt:lpstr>
      <vt:lpstr>Contents</vt:lpstr>
      <vt:lpstr>Background</vt:lpstr>
      <vt:lpstr>PowerPoint Presentation</vt:lpstr>
      <vt:lpstr>Motivation</vt:lpstr>
      <vt:lpstr>Prior Work</vt:lpstr>
      <vt:lpstr>Main Idea</vt:lpstr>
      <vt:lpstr>Observation</vt:lpstr>
      <vt:lpstr>Correlation Evaluation</vt:lpstr>
      <vt:lpstr>Correlation Evaluation</vt:lpstr>
      <vt:lpstr>Design Overview</vt:lpstr>
      <vt:lpstr>Channel Prediction</vt:lpstr>
      <vt:lpstr>General Architecture and Challenges</vt:lpstr>
      <vt:lpstr>Coarse-Grained RSS Series Mapping</vt:lpstr>
      <vt:lpstr>Fine-Grained RSS Series Mapping</vt:lpstr>
      <vt:lpstr>Prediction with Two RSS Series</vt:lpstr>
      <vt:lpstr>Scheduling Algorithm</vt:lpstr>
      <vt:lpstr>Modeling</vt:lpstr>
      <vt:lpstr>Algorithm Description</vt:lpstr>
      <vt:lpstr>Experiment Setup</vt:lpstr>
      <vt:lpstr>Experimental Results</vt:lpstr>
      <vt:lpstr>Experiment Results</vt:lpstr>
      <vt:lpstr>Trace Driven Evaluation</vt:lpstr>
      <vt:lpstr>Performance of PreSeer</vt:lpstr>
      <vt:lpstr>Performance of PreSeer</vt:lpstr>
      <vt:lpstr>Impact of Working Conditions</vt:lpstr>
      <vt:lpstr>Accuracy of Channel Prediction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Exploiting Ephemeral Link Correlation for Mobile Wireless Networks</dc:title>
  <dc:creator>YT</dc:creator>
  <cp:lastModifiedBy>Yongtae Park</cp:lastModifiedBy>
  <cp:revision>65</cp:revision>
  <dcterms:created xsi:type="dcterms:W3CDTF">2012-12-19T08:31:11Z</dcterms:created>
  <dcterms:modified xsi:type="dcterms:W3CDTF">2012-12-20T23:50:09Z</dcterms:modified>
</cp:coreProperties>
</file>