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7"/>
  </p:notesMasterIdLst>
  <p:sldIdLst>
    <p:sldId id="260" r:id="rId2"/>
    <p:sldId id="261" r:id="rId3"/>
    <p:sldId id="264" r:id="rId4"/>
    <p:sldId id="265" r:id="rId5"/>
    <p:sldId id="266" r:id="rId6"/>
    <p:sldId id="262" r:id="rId7"/>
    <p:sldId id="267" r:id="rId8"/>
    <p:sldId id="268" r:id="rId9"/>
    <p:sldId id="273" r:id="rId10"/>
    <p:sldId id="274" r:id="rId11"/>
    <p:sldId id="276" r:id="rId12"/>
    <p:sldId id="269" r:id="rId13"/>
    <p:sldId id="275" r:id="rId14"/>
    <p:sldId id="270" r:id="rId15"/>
    <p:sldId id="277" r:id="rId16"/>
    <p:sldId id="279" r:id="rId17"/>
    <p:sldId id="271" r:id="rId18"/>
    <p:sldId id="278" r:id="rId19"/>
    <p:sldId id="280" r:id="rId20"/>
    <p:sldId id="263" r:id="rId21"/>
    <p:sldId id="281" r:id="rId22"/>
    <p:sldId id="287" r:id="rId23"/>
    <p:sldId id="283" r:id="rId24"/>
    <p:sldId id="288" r:id="rId25"/>
    <p:sldId id="290" r:id="rId26"/>
    <p:sldId id="293" r:id="rId27"/>
    <p:sldId id="291" r:id="rId28"/>
    <p:sldId id="294" r:id="rId29"/>
    <p:sldId id="292" r:id="rId30"/>
    <p:sldId id="295" r:id="rId31"/>
    <p:sldId id="296" r:id="rId32"/>
    <p:sldId id="297" r:id="rId33"/>
    <p:sldId id="284" r:id="rId34"/>
    <p:sldId id="285" r:id="rId35"/>
    <p:sldId id="286" r:id="rId36"/>
  </p:sldIdLst>
  <p:sldSz cx="9144000" cy="6858000" type="screen4x3"/>
  <p:notesSz cx="6858000" cy="9144000"/>
  <p:embeddedFontLst>
    <p:embeddedFont>
      <p:font typeface="Cambria Math" pitchFamily="18" charset="0"/>
      <p:regular r:id="rId38"/>
    </p:embeddedFont>
    <p:embeddedFont>
      <p:font typeface="함초롬바탕" pitchFamily="18" charset="-127"/>
      <p:regular r:id="rId39"/>
      <p:bold r:id="rId40"/>
    </p:embeddedFont>
    <p:embeddedFont>
      <p:font typeface="맑은 고딕" pitchFamily="50" charset="-127"/>
      <p:regular r:id="rId41"/>
      <p:bold r:id="rId42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3" d="100"/>
          <a:sy n="113" d="100"/>
        </p:scale>
        <p:origin x="-1506" y="-3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4" d="100"/>
          <a:sy n="104" d="100"/>
        </p:scale>
        <p:origin x="-255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FB7A09-6ECE-4983-A63D-9EB09F8870B3}" type="datetimeFigureOut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2C49AD-A1AB-4905-8DEF-5604EA0755A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5295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 descr="1-18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7" y="283"/>
            <a:ext cx="9143245" cy="65031"/>
          </a:xfrm>
          <a:prstGeom prst="rect">
            <a:avLst/>
          </a:prstGeom>
        </p:spPr>
      </p:pic>
      <p:pic>
        <p:nvPicPr>
          <p:cNvPr id="14" name="그림 13" descr="1-18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7" y="6607629"/>
            <a:ext cx="9143245" cy="250088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C004D-7690-4A70-83CD-E2F13FAE7264}" type="datetimeFigureOut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62D29-A891-4D81-8A6A-9868EB3C7E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94521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7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C004D-7690-4A70-83CD-E2F13FAE7264}" type="datetimeFigureOut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62D29-A891-4D81-8A6A-9868EB3C7E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6724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C004D-7690-4A70-83CD-E2F13FAE7264}" type="datetimeFigureOut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62D29-A891-4D81-8A6A-9868EB3C7E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9186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C004D-7690-4A70-83CD-E2F13FAE7264}" type="datetimeFigureOut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62D29-A891-4D81-8A6A-9868EB3C7E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626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C004D-7690-4A70-83CD-E2F13FAE7264}" type="datetimeFigureOut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62D29-A891-4D81-8A6A-9868EB3C7E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1045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C004D-7690-4A70-83CD-E2F13FAE7264}" type="datetimeFigureOut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62D29-A891-4D81-8A6A-9868EB3C7E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6315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C004D-7690-4A70-83CD-E2F13FAE7264}" type="datetimeFigureOut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62D29-A891-4D81-8A6A-9868EB3C7E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4837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C004D-7690-4A70-83CD-E2F13FAE7264}" type="datetimeFigureOut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62D29-A891-4D81-8A6A-9868EB3C7E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8436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C004D-7690-4A70-83CD-E2F13FAE7264}" type="datetimeFigureOut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62D29-A891-4D81-8A6A-9868EB3C7E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2641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C004D-7690-4A70-83CD-E2F13FAE7264}" type="datetimeFigureOut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62D29-A891-4D81-8A6A-9868EB3C7E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5099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C004D-7690-4A70-83CD-E2F13FAE7264}" type="datetimeFigureOut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62D29-A891-4D81-8A6A-9868EB3C7EC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6985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8C004D-7690-4A70-83CD-E2F13FAE7264}" type="datetimeFigureOut">
              <a:rPr lang="ko-KR" altLang="en-US" smtClean="0"/>
              <a:t>2013-05-27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B62D29-A891-4D81-8A6A-9868EB3C7EC9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7" name="그림 6" descr="1-18.png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7" y="283"/>
            <a:ext cx="9143245" cy="65031"/>
          </a:xfrm>
          <a:prstGeom prst="rect">
            <a:avLst/>
          </a:prstGeom>
        </p:spPr>
      </p:pic>
      <p:pic>
        <p:nvPicPr>
          <p:cNvPr id="8" name="그림 7" descr="1-18.png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7" y="6607629"/>
            <a:ext cx="9143245" cy="250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132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7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함초롬바탕" pitchFamily="18" charset="-127"/>
          <a:ea typeface="함초롬바탕" pitchFamily="18" charset="-127"/>
          <a:cs typeface="함초롬바탕" pitchFamily="18" charset="-127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함초롬바탕" pitchFamily="18" charset="-127"/>
          <a:ea typeface="함초롬바탕" pitchFamily="18" charset="-127"/>
          <a:cs typeface="함초롬바탕" pitchFamily="18" charset="-127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함초롬바탕" pitchFamily="18" charset="-127"/>
          <a:ea typeface="함초롬바탕" pitchFamily="18" charset="-127"/>
          <a:cs typeface="함초롬바탕" pitchFamily="18" charset="-127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함초롬바탕" pitchFamily="18" charset="-127"/>
          <a:ea typeface="함초롬바탕" pitchFamily="18" charset="-127"/>
          <a:cs typeface="함초롬바탕" pitchFamily="18" charset="-127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함초롬바탕" pitchFamily="18" charset="-127"/>
          <a:ea typeface="함초롬바탕" pitchFamily="18" charset="-127"/>
          <a:cs typeface="함초롬바탕" pitchFamily="18" charset="-127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함초롬바탕" pitchFamily="18" charset="-127"/>
          <a:ea typeface="함초롬바탕" pitchFamily="18" charset="-127"/>
          <a:cs typeface="함초롬바탕" pitchFamily="18" charset="-127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ctrTitle"/>
          </p:nvPr>
        </p:nvSpPr>
        <p:spPr>
          <a:xfrm>
            <a:off x="685800" y="141277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altLang="ko-KR" b="1" dirty="0" err="1" smtClean="0"/>
              <a:t>IODetector</a:t>
            </a:r>
            <a:r>
              <a:rPr lang="en-US" altLang="ko-KR" b="1" dirty="0" smtClean="0"/>
              <a:t> : A generic Service for Indoor Outdoor Detection</a:t>
            </a:r>
            <a:endParaRPr lang="ko-KR" altLang="en-US" b="1" dirty="0"/>
          </a:p>
        </p:txBody>
      </p:sp>
      <p:sp>
        <p:nvSpPr>
          <p:cNvPr id="5" name="부제목 4"/>
          <p:cNvSpPr>
            <a:spLocks noGrp="1"/>
          </p:cNvSpPr>
          <p:nvPr>
            <p:ph type="subTitle" idx="1"/>
          </p:nvPr>
        </p:nvSpPr>
        <p:spPr>
          <a:xfrm>
            <a:off x="1371600" y="3212976"/>
            <a:ext cx="6400800" cy="1752600"/>
          </a:xfrm>
        </p:spPr>
        <p:txBody>
          <a:bodyPr>
            <a:noAutofit/>
          </a:bodyPr>
          <a:lstStyle/>
          <a:p>
            <a:r>
              <a:rPr lang="en-US" altLang="ko-KR" sz="1200" dirty="0" err="1"/>
              <a:t>Pengfei</a:t>
            </a:r>
            <a:r>
              <a:rPr lang="en-US" altLang="ko-KR" sz="1200" dirty="0"/>
              <a:t> Zhou†, </a:t>
            </a:r>
            <a:r>
              <a:rPr lang="en-US" altLang="ko-KR" sz="1200" dirty="0" err="1"/>
              <a:t>Yuanqing</a:t>
            </a:r>
            <a:r>
              <a:rPr lang="en-US" altLang="ko-KR" sz="1200" dirty="0"/>
              <a:t> </a:t>
            </a:r>
            <a:r>
              <a:rPr lang="en-US" altLang="ko-KR" sz="1200" dirty="0" err="1"/>
              <a:t>Zheng</a:t>
            </a:r>
            <a:r>
              <a:rPr lang="en-US" altLang="ko-KR" sz="1200" dirty="0"/>
              <a:t>†, Zhenjiang Li†, Mo Li†, and </a:t>
            </a:r>
            <a:r>
              <a:rPr lang="en-US" altLang="ko-KR" sz="1200" dirty="0" err="1"/>
              <a:t>Guobin</a:t>
            </a:r>
            <a:r>
              <a:rPr lang="en-US" altLang="ko-KR" sz="1200" dirty="0"/>
              <a:t> </a:t>
            </a:r>
            <a:r>
              <a:rPr lang="en-US" altLang="ko-KR" sz="1200" dirty="0" err="1"/>
              <a:t>Shen</a:t>
            </a:r>
            <a:r>
              <a:rPr lang="en-US" altLang="ko-KR" sz="1200" dirty="0"/>
              <a:t>‡</a:t>
            </a:r>
          </a:p>
          <a:p>
            <a:r>
              <a:rPr lang="en-US" altLang="ko-KR" sz="1200" dirty="0"/>
              <a:t>†</a:t>
            </a:r>
            <a:r>
              <a:rPr lang="en-US" altLang="ko-KR" sz="1200" dirty="0" err="1"/>
              <a:t>Nanyang</a:t>
            </a:r>
            <a:r>
              <a:rPr lang="en-US" altLang="ko-KR" sz="1200" dirty="0"/>
              <a:t> Technological University, Singapore</a:t>
            </a:r>
          </a:p>
          <a:p>
            <a:r>
              <a:rPr lang="en-US" altLang="ko-KR" sz="1200" dirty="0"/>
              <a:t>‡Microsoft Research Asia, Beijing, China</a:t>
            </a:r>
          </a:p>
          <a:p>
            <a:r>
              <a:rPr lang="en-US" altLang="ko-KR" sz="1200" dirty="0" err="1"/>
              <a:t>fpfzhou</a:t>
            </a:r>
            <a:r>
              <a:rPr lang="en-US" altLang="ko-KR" sz="1200" dirty="0"/>
              <a:t>, yuanqing1, </a:t>
            </a:r>
            <a:r>
              <a:rPr lang="en-US" altLang="ko-KR" sz="1200" dirty="0" err="1"/>
              <a:t>lzjiang</a:t>
            </a:r>
            <a:r>
              <a:rPr lang="en-US" altLang="ko-KR" sz="1200" dirty="0"/>
              <a:t>, limog@ntu.edu.sg, jackysh@microsoft.com</a:t>
            </a:r>
            <a:endParaRPr lang="ko-KR" altLang="en-US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2843808" y="4653136"/>
            <a:ext cx="3117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err="1" smtClean="0">
                <a:solidFill>
                  <a:srgbClr val="C00000"/>
                </a:solidFill>
              </a:rPr>
              <a:t>Presesented</a:t>
            </a:r>
            <a:r>
              <a:rPr lang="en-US" altLang="ko-KR" dirty="0" smtClean="0">
                <a:solidFill>
                  <a:srgbClr val="C00000"/>
                </a:solidFill>
              </a:rPr>
              <a:t> by </a:t>
            </a:r>
            <a:r>
              <a:rPr lang="en-US" altLang="ko-KR" dirty="0" err="1" smtClean="0">
                <a:solidFill>
                  <a:srgbClr val="C00000"/>
                </a:solidFill>
              </a:rPr>
              <a:t>KimTaeheon</a:t>
            </a:r>
            <a:endParaRPr lang="ko-KR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33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 descr="1-2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4090" y="2169141"/>
            <a:ext cx="610724" cy="610725"/>
          </a:xfrm>
          <a:prstGeom prst="rect">
            <a:avLst/>
          </a:prstGeom>
        </p:spPr>
      </p:pic>
      <p:pic>
        <p:nvPicPr>
          <p:cNvPr id="8" name="그림 7" descr="1-2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672" y="2780928"/>
            <a:ext cx="610724" cy="610725"/>
          </a:xfrm>
          <a:prstGeom prst="rect">
            <a:avLst/>
          </a:prstGeom>
        </p:spPr>
      </p:pic>
      <p:pic>
        <p:nvPicPr>
          <p:cNvPr id="9" name="그림 8" descr="1-2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4740" y="3356992"/>
            <a:ext cx="610724" cy="610725"/>
          </a:xfrm>
          <a:prstGeom prst="rect">
            <a:avLst/>
          </a:prstGeom>
        </p:spPr>
      </p:pic>
      <p:pic>
        <p:nvPicPr>
          <p:cNvPr id="10" name="그림 9" descr="1-2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7808" y="3933056"/>
            <a:ext cx="610724" cy="610725"/>
          </a:xfrm>
          <a:prstGeom prst="rect">
            <a:avLst/>
          </a:prstGeom>
        </p:spPr>
      </p:pic>
      <p:pic>
        <p:nvPicPr>
          <p:cNvPr id="11" name="그림 10" descr="1-2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8133" y="4545167"/>
            <a:ext cx="610724" cy="610725"/>
          </a:xfrm>
          <a:prstGeom prst="rect">
            <a:avLst/>
          </a:prstGeom>
        </p:spPr>
      </p:pic>
      <p:pic>
        <p:nvPicPr>
          <p:cNvPr id="6" name="그림 5" descr="1-22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536" y="1578563"/>
            <a:ext cx="610724" cy="610725"/>
          </a:xfrm>
          <a:prstGeom prst="rect">
            <a:avLst/>
          </a:prstGeom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Clr>
                <a:schemeClr val="bg1"/>
              </a:buClr>
              <a:buFont typeface="+mj-lt"/>
              <a:buAutoNum type="arabicPeriod"/>
            </a:pPr>
            <a:r>
              <a:rPr lang="en-US" altLang="ko-KR" dirty="0" smtClean="0"/>
              <a:t>Introduction</a:t>
            </a:r>
          </a:p>
          <a:p>
            <a:pPr marL="514350" indent="-514350">
              <a:buClr>
                <a:schemeClr val="bg1"/>
              </a:buClr>
              <a:buFont typeface="+mj-lt"/>
              <a:buAutoNum type="arabicPeriod"/>
            </a:pPr>
            <a:r>
              <a:rPr lang="en-US" altLang="ko-KR" dirty="0" smtClean="0"/>
              <a:t>Motivation</a:t>
            </a:r>
          </a:p>
          <a:p>
            <a:pPr marL="514350" indent="-514350">
              <a:buClr>
                <a:schemeClr val="bg1"/>
              </a:buClr>
              <a:buFont typeface="+mj-lt"/>
              <a:buAutoNum type="arabicPeriod"/>
            </a:pPr>
            <a:r>
              <a:rPr lang="en-US" altLang="ko-KR" dirty="0" smtClean="0"/>
              <a:t>System design</a:t>
            </a:r>
          </a:p>
          <a:p>
            <a:pPr marL="514350" indent="-514350">
              <a:buClr>
                <a:schemeClr val="bg1"/>
              </a:buClr>
              <a:buFont typeface="+mj-lt"/>
              <a:buAutoNum type="arabicPeriod"/>
            </a:pPr>
            <a:r>
              <a:rPr lang="en-US" altLang="ko-KR" dirty="0" smtClean="0"/>
              <a:t>Evaluation</a:t>
            </a:r>
          </a:p>
          <a:p>
            <a:pPr marL="514350" indent="-514350">
              <a:buClr>
                <a:schemeClr val="bg1"/>
              </a:buClr>
              <a:buFont typeface="+mj-lt"/>
              <a:buAutoNum type="arabicPeriod"/>
            </a:pPr>
            <a:r>
              <a:rPr lang="en-US" altLang="ko-KR" dirty="0" smtClean="0"/>
              <a:t>Related work</a:t>
            </a:r>
          </a:p>
          <a:p>
            <a:pPr marL="514350" indent="-514350">
              <a:buClr>
                <a:schemeClr val="bg1"/>
              </a:buClr>
              <a:buFont typeface="+mj-lt"/>
              <a:buAutoNum type="arabicPeriod"/>
            </a:pPr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74059" y="476672"/>
            <a:ext cx="31566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 smtClean="0">
                <a:gradFill flip="none" rotWithShape="1">
                  <a:gsLst>
                    <a:gs pos="0">
                      <a:schemeClr val="tx1">
                        <a:lumMod val="75000"/>
                        <a:lumOff val="25000"/>
                        <a:shade val="30000"/>
                        <a:satMod val="115000"/>
                      </a:schemeClr>
                    </a:gs>
                    <a:gs pos="50000">
                      <a:schemeClr val="tx1">
                        <a:lumMod val="75000"/>
                        <a:lumOff val="25000"/>
                        <a:shade val="67500"/>
                        <a:satMod val="115000"/>
                      </a:schemeClr>
                    </a:gs>
                    <a:gs pos="100000">
                      <a:schemeClr val="tx1">
                        <a:lumMod val="75000"/>
                        <a:lumOff val="25000"/>
                        <a:shade val="100000"/>
                        <a:satMod val="115000"/>
                      </a:schemeClr>
                    </a:gs>
                  </a:gsLst>
                  <a:lin ang="16200000" scaled="1"/>
                  <a:tileRect/>
                </a:gradFill>
                <a:effectLst>
                  <a:reflection blurRad="6350" stA="55000" endA="300" endPos="45500" dir="5400000" sy="-100000" algn="bl" rotWithShape="0"/>
                </a:effectLst>
                <a:latin typeface="나눔명조 ExtraBold" pitchFamily="18" charset="-127"/>
                <a:ea typeface="나눔명조 ExtraBold" pitchFamily="18" charset="-127"/>
              </a:rPr>
              <a:t>CONTENTS</a:t>
            </a:r>
            <a:endParaRPr lang="ko-KR" altLang="en-US" sz="4000" dirty="0">
              <a:gradFill flip="none" rotWithShape="1">
                <a:gsLst>
                  <a:gs pos="0">
                    <a:schemeClr val="tx1">
                      <a:lumMod val="75000"/>
                      <a:lumOff val="25000"/>
                      <a:shade val="30000"/>
                      <a:satMod val="115000"/>
                    </a:schemeClr>
                  </a:gs>
                  <a:gs pos="50000">
                    <a:schemeClr val="tx1">
                      <a:lumMod val="75000"/>
                      <a:lumOff val="25000"/>
                      <a:shade val="67500"/>
                      <a:satMod val="115000"/>
                    </a:schemeClr>
                  </a:gs>
                  <a:gs pos="100000">
                    <a:schemeClr val="tx1">
                      <a:lumMod val="75000"/>
                      <a:lumOff val="25000"/>
                      <a:shade val="100000"/>
                      <a:satMod val="115000"/>
                    </a:schemeClr>
                  </a:gs>
                </a:gsLst>
                <a:lin ang="16200000" scaled="1"/>
                <a:tileRect/>
              </a:gradFill>
              <a:effectLst>
                <a:reflection blurRad="6350" stA="55000" endA="300" endPos="45500" dir="5400000" sy="-100000" algn="bl" rotWithShape="0"/>
              </a:effectLst>
              <a:latin typeface="나눔명조 ExtraBold" pitchFamily="18" charset="-127"/>
              <a:ea typeface="나눔명조 ExtraBold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91635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1. </a:t>
            </a:r>
            <a:r>
              <a:rPr lang="en-US" altLang="ko-KR" dirty="0"/>
              <a:t>I</a:t>
            </a:r>
            <a:r>
              <a:rPr lang="en-US" altLang="ko-KR" dirty="0" smtClean="0"/>
              <a:t>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ko-KR" dirty="0" smtClean="0"/>
              <a:t>What is the </a:t>
            </a:r>
            <a:r>
              <a:rPr lang="en-US" altLang="ko-KR" dirty="0" err="1" smtClean="0"/>
              <a:t>IODetector</a:t>
            </a:r>
            <a:r>
              <a:rPr lang="en-US" altLang="ko-KR" dirty="0" smtClean="0"/>
              <a:t>?</a:t>
            </a:r>
          </a:p>
          <a:p>
            <a:pPr lvl="1"/>
            <a:r>
              <a:rPr lang="en-US" altLang="ko-KR" dirty="0" smtClean="0"/>
              <a:t>A generic and light-weight service for Indoor/Outdoor Detection for mobile applications.</a:t>
            </a:r>
          </a:p>
          <a:p>
            <a:pPr lvl="1"/>
            <a:r>
              <a:rPr lang="en-US" altLang="ko-KR" dirty="0" smtClean="0"/>
              <a:t>Use of 3 types of light sensors, cellular module, magnetic sensor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Why is this necessary?</a:t>
            </a:r>
          </a:p>
          <a:p>
            <a:pPr lvl="1"/>
            <a:r>
              <a:rPr lang="en-US" altLang="ko-KR" dirty="0"/>
              <a:t>An effective indoor/outdoor detection scheme can provide primitive environment information for a variety of mobile applications, and thus potentially improve the performance of mobile </a:t>
            </a:r>
            <a:r>
              <a:rPr lang="en-US" altLang="ko-KR" dirty="0" smtClean="0"/>
              <a:t>phones</a:t>
            </a:r>
            <a:endParaRPr lang="en-US" altLang="ko-KR" dirty="0"/>
          </a:p>
          <a:p>
            <a:pPr lvl="1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7380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Motivation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fontAlgn="base" latinLnBrk="0"/>
            <a:r>
              <a:rPr lang="en-US" altLang="ko-KR" dirty="0" smtClean="0"/>
              <a:t>It can </a:t>
            </a:r>
            <a:r>
              <a:rPr lang="en-US" altLang="ko-KR" dirty="0"/>
              <a:t>provide essential </a:t>
            </a:r>
            <a:r>
              <a:rPr lang="en-US" altLang="ko-KR" dirty="0" smtClean="0"/>
              <a:t>information </a:t>
            </a:r>
            <a:r>
              <a:rPr lang="en-US" altLang="ko-KR" dirty="0"/>
              <a:t>for upper-layer mobile </a:t>
            </a:r>
            <a:r>
              <a:rPr lang="en-US" altLang="ko-KR" dirty="0" smtClean="0"/>
              <a:t>app</a:t>
            </a:r>
            <a:endParaRPr lang="en-US" altLang="ko-KR" dirty="0"/>
          </a:p>
          <a:p>
            <a:pPr lvl="1" fontAlgn="base" latinLnBrk="0"/>
            <a:r>
              <a:rPr lang="en-US" altLang="ko-KR" dirty="0"/>
              <a:t>B</a:t>
            </a:r>
            <a:r>
              <a:rPr lang="en-US" altLang="ko-KR" dirty="0" smtClean="0"/>
              <a:t>efore </a:t>
            </a:r>
            <a:r>
              <a:rPr lang="en-US" altLang="ko-KR" dirty="0"/>
              <a:t>turning on </a:t>
            </a:r>
            <a:r>
              <a:rPr lang="en-US" altLang="ko-KR" dirty="0" smtClean="0"/>
              <a:t>GPS</a:t>
            </a:r>
          </a:p>
          <a:p>
            <a:pPr lvl="1" fontAlgn="base" latinLnBrk="0"/>
            <a:r>
              <a:rPr lang="en-US" altLang="ko-KR" dirty="0" smtClean="0"/>
              <a:t>Searching </a:t>
            </a:r>
            <a:r>
              <a:rPr lang="en-US" altLang="ko-KR" dirty="0" err="1" smtClean="0"/>
              <a:t>WiFi</a:t>
            </a:r>
            <a:r>
              <a:rPr lang="en-US" altLang="ko-KR" dirty="0" smtClean="0"/>
              <a:t> AP</a:t>
            </a:r>
          </a:p>
          <a:p>
            <a:pPr lvl="1" fontAlgn="base" latinLnBrk="0"/>
            <a:r>
              <a:rPr lang="en-US" altLang="ko-KR" dirty="0" smtClean="0"/>
              <a:t>Etc.</a:t>
            </a:r>
          </a:p>
          <a:p>
            <a:pPr lvl="1" fontAlgn="base" latinLnBrk="0"/>
            <a:endParaRPr lang="en-US" altLang="ko-KR" dirty="0" smtClean="0"/>
          </a:p>
          <a:p>
            <a:pPr fontAlgn="base" latinLnBrk="0"/>
            <a:r>
              <a:rPr lang="en-US" altLang="ko-KR" dirty="0" smtClean="0"/>
              <a:t>Why does not use GPS?</a:t>
            </a:r>
          </a:p>
          <a:p>
            <a:pPr lvl="1" fontAlgn="base" latinLnBrk="0"/>
            <a:r>
              <a:rPr lang="en-US" altLang="ko-KR" dirty="0" smtClean="0"/>
              <a:t>Slow and inefficient</a:t>
            </a:r>
          </a:p>
          <a:p>
            <a:pPr lvl="2" fontAlgn="base" latinLnBrk="0"/>
            <a:r>
              <a:rPr lang="en-US" altLang="ko-KR" dirty="0"/>
              <a:t>Consume amount of energy</a:t>
            </a:r>
          </a:p>
          <a:p>
            <a:pPr lvl="2" fontAlgn="base" latinLnBrk="0"/>
            <a:r>
              <a:rPr lang="en-US" altLang="ko-KR" dirty="0"/>
              <a:t>Take minutes to warm up</a:t>
            </a:r>
          </a:p>
          <a:p>
            <a:pPr lvl="1" fontAlgn="base" latinLnBrk="0"/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461802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2. Motivation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altLang="ko-KR" dirty="0" smtClean="0"/>
              <a:t>Design requirements</a:t>
            </a:r>
          </a:p>
          <a:p>
            <a:pPr lvl="1"/>
            <a:r>
              <a:rPr lang="en-US" altLang="ko-KR" dirty="0" smtClean="0"/>
              <a:t>High accuracy</a:t>
            </a:r>
          </a:p>
          <a:p>
            <a:pPr lvl="1"/>
            <a:r>
              <a:rPr lang="en-US" altLang="ko-KR" dirty="0" smtClean="0"/>
              <a:t>Prompt response</a:t>
            </a:r>
          </a:p>
          <a:p>
            <a:pPr lvl="1"/>
            <a:r>
              <a:rPr lang="en-US" altLang="ko-KR" dirty="0" smtClean="0"/>
              <a:t>Energy efficiency</a:t>
            </a:r>
          </a:p>
          <a:p>
            <a:pPr lvl="1"/>
            <a:r>
              <a:rPr lang="en-US" altLang="ko-KR" dirty="0" smtClean="0"/>
              <a:t>Universal applicability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Define the I/O environments types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pPr marL="457200" lvl="1" indent="0">
              <a:buNone/>
            </a:pPr>
            <a:endParaRPr lang="en-US" altLang="ko-KR" dirty="0" smtClean="0"/>
          </a:p>
          <a:p>
            <a:pPr marL="457200" lvl="1" indent="0">
              <a:buNone/>
            </a:pPr>
            <a:endParaRPr lang="en-US" altLang="ko-KR" dirty="0"/>
          </a:p>
          <a:p>
            <a:pPr marL="457200" lvl="1" indent="0">
              <a:buNone/>
            </a:pPr>
            <a:endParaRPr lang="en-US" altLang="ko-KR" dirty="0"/>
          </a:p>
          <a:p>
            <a:pPr marL="457200" lvl="1" indent="0">
              <a:buNone/>
            </a:pPr>
            <a:r>
              <a:rPr lang="en-US" altLang="ko-KR" dirty="0" smtClean="0"/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847263"/>
            <a:ext cx="4680520" cy="2640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6474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3.System design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System overview</a:t>
            </a:r>
          </a:p>
          <a:p>
            <a:r>
              <a:rPr lang="en-US" altLang="ko-KR" dirty="0" smtClean="0"/>
              <a:t>Light detector</a:t>
            </a:r>
          </a:p>
          <a:p>
            <a:r>
              <a:rPr lang="en-US" altLang="ko-KR" dirty="0" smtClean="0"/>
              <a:t>Cellular detector</a:t>
            </a:r>
          </a:p>
          <a:p>
            <a:r>
              <a:rPr lang="en-US" altLang="ko-KR" dirty="0" smtClean="0"/>
              <a:t>Magnetism detector</a:t>
            </a:r>
          </a:p>
          <a:p>
            <a:r>
              <a:rPr lang="en-US" altLang="ko-KR" dirty="0" smtClean="0"/>
              <a:t>Aggregated </a:t>
            </a:r>
            <a:r>
              <a:rPr lang="en-US" altLang="ko-KR" dirty="0" err="1" smtClean="0"/>
              <a:t>IODetector</a:t>
            </a:r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5289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3.1. System overview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System Architecture</a:t>
            </a:r>
            <a:endParaRPr lang="ko-KR" alt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204864"/>
            <a:ext cx="5859562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9755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3.2. </a:t>
            </a:r>
            <a:r>
              <a:rPr lang="en-US" altLang="ko-KR" dirty="0"/>
              <a:t>Light </a:t>
            </a:r>
            <a:r>
              <a:rPr lang="en-US" altLang="ko-KR" dirty="0" smtClean="0"/>
              <a:t>detector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r>
                  <a:rPr lang="en-US" altLang="ko-KR" dirty="0"/>
                  <a:t>Light intensity measurement</a:t>
                </a:r>
              </a:p>
              <a:p>
                <a:pPr lvl="1"/>
                <a:r>
                  <a:rPr lang="en-US" altLang="ko-KR" dirty="0"/>
                  <a:t>T</a:t>
                </a:r>
                <a:r>
                  <a:rPr lang="en-US" altLang="ko-KR" dirty="0" smtClean="0"/>
                  <a:t>he </a:t>
                </a:r>
                <a:r>
                  <a:rPr lang="en-US" altLang="ko-KR" dirty="0"/>
                  <a:t>indoor environment can be accurately distinguished from the outdoor/semi-outdoor environment by using the observed light </a:t>
                </a:r>
                <a:r>
                  <a:rPr lang="en-US" altLang="ko-KR" dirty="0" smtClean="0"/>
                  <a:t>intensity</a:t>
                </a:r>
              </a:p>
              <a:p>
                <a:pPr lvl="1"/>
                <a:r>
                  <a:rPr lang="en-US" altLang="ko-KR" dirty="0"/>
                  <a:t>Through experimental verification</a:t>
                </a:r>
              </a:p>
              <a:p>
                <a:pPr lvl="2"/>
                <a:r>
                  <a:rPr lang="en-US" altLang="ko-KR" dirty="0"/>
                  <a:t>By mobile phones (HTC Desire S, HTC Sensation G14, and Samsung Galaxy S2 i9100)</a:t>
                </a:r>
              </a:p>
              <a:p>
                <a:pPr lvl="2"/>
                <a:r>
                  <a:rPr lang="en-US" altLang="ko-KR" dirty="0"/>
                  <a:t>But, the light intensity will be rounded to the closest quantized level(10,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ko-KR" i="1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US" altLang="ko-KR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ko-KR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ko-KR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ko-KR" i="1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US" altLang="ko-KR" i="1"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a:rPr lang="en-US" altLang="ko-KR" i="1">
                        <a:latin typeface="Cambria Math"/>
                      </a:rPr>
                      <m:t>,  </m:t>
                    </m:r>
                    <m:sSup>
                      <m:sSupPr>
                        <m:ctrlPr>
                          <a:rPr lang="en-US" altLang="ko-KR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ko-KR" i="1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US" altLang="ko-KR" i="1"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en-US" altLang="ko-KR" i="1">
                        <a:latin typeface="Cambria Math"/>
                      </a:rPr>
                      <m:t>,  160000)</m:t>
                    </m:r>
                  </m:oMath>
                </a14:m>
                <a:endParaRPr lang="en-US" altLang="ko-KR" dirty="0"/>
              </a:p>
              <a:p>
                <a:pPr lvl="2"/>
                <a:r>
                  <a:rPr lang="en-US" altLang="ko-KR" dirty="0"/>
                  <a:t>Due to </a:t>
                </a:r>
                <a:r>
                  <a:rPr lang="en-US" altLang="ko-KR" dirty="0" smtClean="0"/>
                  <a:t>Access, </a:t>
                </a:r>
                <a:r>
                  <a:rPr lang="en-US" altLang="ko-KR" dirty="0"/>
                  <a:t>replacing </a:t>
                </a:r>
                <a:r>
                  <a:rPr lang="en-US" altLang="ko-KR" dirty="0" err="1"/>
                  <a:t>TelosB</a:t>
                </a:r>
                <a:r>
                  <a:rPr lang="en-US" altLang="ko-KR" dirty="0"/>
                  <a:t> mote</a:t>
                </a:r>
              </a:p>
              <a:p>
                <a:pPr lvl="2"/>
                <a:endParaRPr lang="en-US" altLang="ko-KR" dirty="0"/>
              </a:p>
              <a:p>
                <a:pPr lvl="1"/>
                <a:endParaRPr lang="ko-KR" altLang="en-US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481" t="-2830" r="-2444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253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3.2. </a:t>
            </a:r>
            <a:r>
              <a:rPr lang="en-US" altLang="ko-KR" dirty="0"/>
              <a:t>Light </a:t>
            </a:r>
            <a:r>
              <a:rPr lang="en-US" altLang="ko-KR" dirty="0" smtClean="0"/>
              <a:t>detector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Light intensity </a:t>
            </a:r>
            <a:r>
              <a:rPr lang="en-US" altLang="ko-KR" sz="2400" dirty="0" smtClean="0"/>
              <a:t>measurement</a:t>
            </a:r>
          </a:p>
          <a:p>
            <a:pPr lvl="1"/>
            <a:r>
              <a:rPr lang="en-US" altLang="ko-KR" sz="2000" dirty="0" smtClean="0"/>
              <a:t>The </a:t>
            </a:r>
            <a:r>
              <a:rPr lang="en-US" altLang="ko-KR" sz="2000" dirty="0"/>
              <a:t>light intensities in both the outdoor and semi-outdoor scenarios are above 2000Lux and much higher than that in the indoor environment in the daytime </a:t>
            </a:r>
          </a:p>
          <a:p>
            <a:pPr lvl="1"/>
            <a:r>
              <a:rPr lang="en-US" altLang="ko-KR" sz="2000" dirty="0" smtClean="0"/>
              <a:t>When </a:t>
            </a:r>
            <a:r>
              <a:rPr lang="en-US" altLang="ko-KR" sz="2000" dirty="0"/>
              <a:t>the light sensor is opposite to the sun, the light intensity is relative high as </a:t>
            </a:r>
            <a:r>
              <a:rPr lang="en-US" altLang="ko-KR" sz="2000" dirty="0" smtClean="0"/>
              <a:t>well</a:t>
            </a:r>
            <a:endParaRPr lang="en-US" altLang="ko-KR" sz="2000" dirty="0"/>
          </a:p>
          <a:p>
            <a:endParaRPr lang="en-US" altLang="ko-KR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861048"/>
            <a:ext cx="4056881" cy="2371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509120"/>
            <a:ext cx="3408809" cy="11515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5685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3.2. </a:t>
            </a:r>
            <a:r>
              <a:rPr lang="en-US" altLang="ko-KR" dirty="0"/>
              <a:t>Light </a:t>
            </a:r>
            <a:r>
              <a:rPr lang="en-US" altLang="ko-KR" dirty="0" smtClean="0"/>
              <a:t>detector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 latinLnBrk="0"/>
            <a:r>
              <a:rPr lang="en-US" altLang="ko-KR" dirty="0"/>
              <a:t>Detection process in light detector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348880"/>
            <a:ext cx="6924675" cy="366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0611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3.3. </a:t>
            </a:r>
            <a:r>
              <a:rPr lang="en-US" altLang="ko-KR" dirty="0"/>
              <a:t>Cellular </a:t>
            </a:r>
            <a:r>
              <a:rPr lang="en-US" altLang="ko-KR" dirty="0" smtClean="0"/>
              <a:t>detector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/>
              <a:t>Utilize </a:t>
            </a:r>
            <a:r>
              <a:rPr lang="en-US" altLang="ko-KR" sz="2800" dirty="0"/>
              <a:t>the information about visible cell towers and their signal strength for localization and tracking</a:t>
            </a:r>
          </a:p>
          <a:p>
            <a:pPr lvl="1"/>
            <a:r>
              <a:rPr lang="en-US" altLang="ko-KR" sz="2400" dirty="0" smtClean="0"/>
              <a:t>Dividing </a:t>
            </a:r>
            <a:r>
              <a:rPr lang="en-US" altLang="ko-KR" sz="2400" dirty="0"/>
              <a:t>wall effect</a:t>
            </a:r>
          </a:p>
          <a:p>
            <a:pPr lvl="1"/>
            <a:endParaRPr lang="en-US" altLang="ko-KR" sz="2400" dirty="0" smtClean="0"/>
          </a:p>
          <a:p>
            <a:r>
              <a:rPr lang="en-US" altLang="ko-KR" sz="2800" dirty="0" smtClean="0"/>
              <a:t>Cell </a:t>
            </a:r>
            <a:r>
              <a:rPr lang="en-US" altLang="ko-KR" sz="2800" dirty="0"/>
              <a:t>tower signal is available with no additional energy cost</a:t>
            </a:r>
          </a:p>
          <a:p>
            <a:pPr lvl="1"/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08126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3.3. </a:t>
            </a:r>
            <a:r>
              <a:rPr lang="en-US" altLang="ko-KR" dirty="0"/>
              <a:t>Cellular </a:t>
            </a:r>
            <a:r>
              <a:rPr lang="en-US" altLang="ko-KR" dirty="0" smtClean="0"/>
              <a:t>detector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400" dirty="0"/>
              <a:t>Associated cell tower signal strength</a:t>
            </a:r>
          </a:p>
          <a:p>
            <a:pPr lvl="1"/>
            <a:r>
              <a:rPr lang="en-US" altLang="ko-KR" sz="2000" dirty="0" smtClean="0"/>
              <a:t>The RSS(Received </a:t>
            </a:r>
            <a:r>
              <a:rPr lang="en-US" altLang="ko-KR" sz="2000" dirty="0"/>
              <a:t>cellular </a:t>
            </a:r>
            <a:r>
              <a:rPr lang="en-US" altLang="ko-KR" sz="2000" dirty="0" smtClean="0"/>
              <a:t>Signal Strength) </a:t>
            </a:r>
            <a:r>
              <a:rPr lang="en-US" altLang="ko-KR" sz="2000" dirty="0"/>
              <a:t>variation within a short period of time normally indicates the context </a:t>
            </a:r>
            <a:r>
              <a:rPr lang="en-US" altLang="ko-KR" sz="2000" dirty="0" smtClean="0"/>
              <a:t>transition</a:t>
            </a:r>
          </a:p>
          <a:p>
            <a:pPr lvl="1"/>
            <a:r>
              <a:rPr lang="en-US" altLang="ko-KR" sz="2000" dirty="0" smtClean="0"/>
              <a:t>Problems</a:t>
            </a:r>
          </a:p>
          <a:p>
            <a:pPr lvl="2"/>
            <a:r>
              <a:rPr lang="en-US" altLang="ko-KR" sz="1800" dirty="0" smtClean="0"/>
              <a:t>Handover from one cell tower to another</a:t>
            </a:r>
          </a:p>
          <a:p>
            <a:pPr lvl="2"/>
            <a:r>
              <a:rPr lang="en-US" altLang="ko-KR" sz="1800" dirty="0" smtClean="0"/>
              <a:t>Corner effect</a:t>
            </a:r>
            <a:endParaRPr lang="en-US" altLang="ko-KR" sz="1800" dirty="0"/>
          </a:p>
          <a:p>
            <a:pPr lvl="1"/>
            <a:endParaRPr lang="ko-KR" altLang="en-US" sz="20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60" y="4005064"/>
            <a:ext cx="8656928" cy="2646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6084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3.3. </a:t>
            </a:r>
            <a:r>
              <a:rPr lang="en-US" altLang="ko-KR" dirty="0"/>
              <a:t>Cellular </a:t>
            </a:r>
            <a:r>
              <a:rPr lang="en-US" altLang="ko-KR" dirty="0" smtClean="0"/>
              <a:t>detector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/>
              <a:t>Visible cell tower signal strength</a:t>
            </a:r>
          </a:p>
          <a:p>
            <a:pPr lvl="1"/>
            <a:r>
              <a:rPr lang="en-US" altLang="ko-KR" sz="2400" dirty="0"/>
              <a:t>T</a:t>
            </a:r>
            <a:r>
              <a:rPr lang="en-US" altLang="ko-KR" sz="2400" dirty="0" smtClean="0"/>
              <a:t>aking </a:t>
            </a:r>
            <a:r>
              <a:rPr lang="en-US" altLang="ko-KR" sz="2400" dirty="0"/>
              <a:t>a full advantage of all visible cell towers to improve the detection </a:t>
            </a:r>
            <a:r>
              <a:rPr lang="en-US" altLang="ko-KR" sz="2400" dirty="0" smtClean="0"/>
              <a:t>accuracy</a:t>
            </a:r>
          </a:p>
          <a:p>
            <a:pPr lvl="1"/>
            <a:r>
              <a:rPr lang="en-US" altLang="ko-KR" sz="2400" dirty="0" smtClean="0"/>
              <a:t>Through the experiments</a:t>
            </a:r>
          </a:p>
          <a:p>
            <a:pPr lvl="2"/>
            <a:r>
              <a:rPr lang="en-US" altLang="ko-KR" sz="2000" dirty="0" smtClean="0"/>
              <a:t>Variation of the cell tower = 15dB.</a:t>
            </a:r>
          </a:p>
          <a:p>
            <a:pPr lvl="2"/>
            <a:r>
              <a:rPr lang="en-US" altLang="ko-KR" sz="2000" dirty="0" smtClean="0"/>
              <a:t>Time interval = 10sec.</a:t>
            </a:r>
            <a:endParaRPr lang="en-US" altLang="ko-KR" sz="2000" dirty="0"/>
          </a:p>
          <a:p>
            <a:endParaRPr lang="ko-KR" altLang="en-US" sz="28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60" y="4005064"/>
            <a:ext cx="8656928" cy="2646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6135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3.4. </a:t>
            </a:r>
            <a:r>
              <a:rPr lang="en-US" altLang="ko-KR" dirty="0"/>
              <a:t>Magnetism </a:t>
            </a:r>
            <a:r>
              <a:rPr lang="en-US" altLang="ko-KR" dirty="0" smtClean="0"/>
              <a:t>detector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/>
              <a:t>The magnetic field exhibits distinct patterns in indoor/outdoor </a:t>
            </a:r>
            <a:r>
              <a:rPr lang="en-US" altLang="ko-KR" sz="2800" dirty="0" smtClean="0"/>
              <a:t>environments</a:t>
            </a:r>
            <a:endParaRPr lang="en-US" altLang="ko-KR" sz="2800" dirty="0"/>
          </a:p>
          <a:p>
            <a:pPr lvl="1"/>
            <a:r>
              <a:rPr lang="en-US" altLang="ko-KR" sz="2400" dirty="0"/>
              <a:t>In the </a:t>
            </a:r>
            <a:r>
              <a:rPr lang="en-US" altLang="ko-KR" sz="2400" dirty="0" smtClean="0"/>
              <a:t>indoor, </a:t>
            </a:r>
            <a:r>
              <a:rPr lang="en-US" altLang="ko-KR" sz="2400" dirty="0"/>
              <a:t>the Earth’s geomagnetic field varies at different </a:t>
            </a:r>
            <a:r>
              <a:rPr lang="en-US" altLang="ko-KR" sz="2400" dirty="0" smtClean="0"/>
              <a:t>positions</a:t>
            </a:r>
            <a:endParaRPr lang="ko-KR" altLang="en-US" sz="2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429000"/>
            <a:ext cx="3960440" cy="299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3672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3.4. </a:t>
            </a:r>
            <a:r>
              <a:rPr lang="en-US" altLang="ko-KR" dirty="0"/>
              <a:t>Magnetism </a:t>
            </a:r>
            <a:r>
              <a:rPr lang="en-US" altLang="ko-KR" dirty="0" smtClean="0"/>
              <a:t>detector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09120"/>
          </a:xfrm>
        </p:spPr>
        <p:txBody>
          <a:bodyPr>
            <a:normAutofit fontScale="85000" lnSpcReduction="20000"/>
          </a:bodyPr>
          <a:lstStyle/>
          <a:p>
            <a:pPr fontAlgn="base" latinLnBrk="0"/>
            <a:r>
              <a:rPr lang="en-US" altLang="ko-KR" dirty="0" smtClean="0"/>
              <a:t>Threshold </a:t>
            </a:r>
            <a:r>
              <a:rPr lang="en-US" altLang="ko-KR" dirty="0"/>
              <a:t>is </a:t>
            </a:r>
            <a:r>
              <a:rPr lang="en-US" altLang="ko-KR" dirty="0" smtClean="0"/>
              <a:t>too small</a:t>
            </a:r>
          </a:p>
          <a:p>
            <a:pPr lvl="1" fontAlgn="base" latinLnBrk="0"/>
            <a:r>
              <a:rPr lang="en-US" altLang="ko-KR" dirty="0" smtClean="0"/>
              <a:t>Most </a:t>
            </a:r>
            <a:r>
              <a:rPr lang="en-US" altLang="ko-KR" dirty="0"/>
              <a:t>indoor/semi-outdoor environments will be correctly </a:t>
            </a:r>
            <a:r>
              <a:rPr lang="en-US" altLang="ko-KR" dirty="0" smtClean="0"/>
              <a:t>classified</a:t>
            </a:r>
          </a:p>
          <a:p>
            <a:pPr lvl="1" fontAlgn="base" latinLnBrk="0"/>
            <a:r>
              <a:rPr lang="en-US" altLang="ko-KR" dirty="0" smtClean="0"/>
              <a:t>But miss the detection of many </a:t>
            </a:r>
            <a:r>
              <a:rPr lang="en-US" altLang="ko-KR" dirty="0"/>
              <a:t>outdoor </a:t>
            </a:r>
            <a:r>
              <a:rPr lang="en-US" altLang="ko-KR" dirty="0" smtClean="0"/>
              <a:t>environments</a:t>
            </a:r>
            <a:endParaRPr lang="en-US" altLang="ko-KR" dirty="0"/>
          </a:p>
          <a:p>
            <a:pPr fontAlgn="base" latinLnBrk="0"/>
            <a:r>
              <a:rPr lang="en-US" altLang="ko-KR" dirty="0" smtClean="0"/>
              <a:t>Threshold </a:t>
            </a:r>
            <a:r>
              <a:rPr lang="en-US" altLang="ko-KR" dirty="0"/>
              <a:t>is too </a:t>
            </a:r>
            <a:r>
              <a:rPr lang="en-US" altLang="ko-KR" dirty="0" smtClean="0"/>
              <a:t>large</a:t>
            </a:r>
          </a:p>
          <a:p>
            <a:pPr lvl="1" fontAlgn="base" latinLnBrk="0"/>
            <a:r>
              <a:rPr lang="en-US" altLang="ko-KR" dirty="0" smtClean="0"/>
              <a:t>Most </a:t>
            </a:r>
            <a:r>
              <a:rPr lang="en-US" altLang="ko-KR" dirty="0"/>
              <a:t>outdoor environments will be correctly </a:t>
            </a:r>
            <a:r>
              <a:rPr lang="en-US" altLang="ko-KR" dirty="0" smtClean="0"/>
              <a:t>classified</a:t>
            </a:r>
          </a:p>
          <a:p>
            <a:pPr lvl="1" fontAlgn="base" latinLnBrk="0"/>
            <a:r>
              <a:rPr lang="en-US" altLang="ko-KR" dirty="0" smtClean="0"/>
              <a:t>But miss </a:t>
            </a:r>
            <a:r>
              <a:rPr lang="en-US" altLang="ko-KR" dirty="0"/>
              <a:t>the detection of many indoor/semi-outdoor </a:t>
            </a:r>
            <a:r>
              <a:rPr lang="en-US" altLang="ko-KR" dirty="0" smtClean="0"/>
              <a:t>environments</a:t>
            </a:r>
          </a:p>
          <a:p>
            <a:pPr fontAlgn="base" latinLnBrk="0"/>
            <a:endParaRPr lang="en-US" altLang="ko-KR" dirty="0" smtClean="0"/>
          </a:p>
          <a:p>
            <a:pPr fontAlgn="base" latinLnBrk="0"/>
            <a:r>
              <a:rPr lang="en-US" altLang="ko-KR" dirty="0" smtClean="0"/>
              <a:t>Select </a:t>
            </a:r>
            <a:r>
              <a:rPr lang="en-US" altLang="ko-KR" dirty="0"/>
              <a:t>an empirical threshold </a:t>
            </a:r>
            <a:r>
              <a:rPr lang="en-US" altLang="ko-KR" b="1" dirty="0"/>
              <a:t>18</a:t>
            </a:r>
            <a:r>
              <a:rPr lang="en-US" altLang="ko-KR" dirty="0"/>
              <a:t> to achieve a </a:t>
            </a:r>
            <a:r>
              <a:rPr lang="en-US" altLang="ko-KR" dirty="0" smtClean="0"/>
              <a:t>balance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9895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3.5. </a:t>
            </a:r>
            <a:r>
              <a:rPr lang="en-US" altLang="ko-KR" dirty="0"/>
              <a:t>Aggregated </a:t>
            </a:r>
            <a:r>
              <a:rPr lang="en-US" altLang="ko-KR" dirty="0" err="1" smtClean="0"/>
              <a:t>IODetector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/>
              <a:t>Each of the three detectors shows unique advantages and </a:t>
            </a:r>
            <a:r>
              <a:rPr lang="en-US" altLang="ko-KR" sz="2800" dirty="0" smtClean="0"/>
              <a:t>disadvantages</a:t>
            </a:r>
            <a:endParaRPr lang="en-US" altLang="ko-KR" sz="2800" dirty="0"/>
          </a:p>
          <a:p>
            <a:r>
              <a:rPr lang="en-US" altLang="ko-KR" sz="2800" dirty="0" smtClean="0"/>
              <a:t>Call </a:t>
            </a:r>
            <a:r>
              <a:rPr lang="en-US" altLang="ko-KR" sz="2800" dirty="0"/>
              <a:t>the three individual detectors as sub-detectors and integrate them so as to output an arbitrated </a:t>
            </a:r>
            <a:r>
              <a:rPr lang="en-US" altLang="ko-KR" sz="2800" dirty="0" smtClean="0"/>
              <a:t>decision</a:t>
            </a:r>
            <a:endParaRPr lang="en-US" altLang="ko-KR" sz="2800" dirty="0"/>
          </a:p>
          <a:p>
            <a:endParaRPr lang="en-US" altLang="ko-KR" sz="2800" dirty="0"/>
          </a:p>
          <a:p>
            <a:r>
              <a:rPr lang="en-US" altLang="ko-KR" sz="2800" dirty="0" smtClean="0"/>
              <a:t>Classify 2types</a:t>
            </a:r>
          </a:p>
          <a:p>
            <a:pPr lvl="1"/>
            <a:r>
              <a:rPr lang="en-US" altLang="ko-KR" sz="2400" dirty="0" smtClean="0"/>
              <a:t>Stateless</a:t>
            </a:r>
          </a:p>
          <a:p>
            <a:pPr lvl="1"/>
            <a:r>
              <a:rPr lang="en-US" altLang="ko-KR" sz="2400" dirty="0" err="1" smtClean="0"/>
              <a:t>Stateful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36645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3.5. </a:t>
            </a:r>
            <a:r>
              <a:rPr lang="en-US" altLang="ko-KR" dirty="0"/>
              <a:t>Aggregated </a:t>
            </a:r>
            <a:r>
              <a:rPr lang="en-US" altLang="ko-KR" dirty="0" err="1" smtClean="0"/>
              <a:t>IODetector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ko-KR" dirty="0" smtClean="0"/>
              <a:t>Stateless </a:t>
            </a:r>
            <a:r>
              <a:rPr lang="en-US" altLang="ko-KR" dirty="0" err="1" smtClean="0"/>
              <a:t>IODetector</a:t>
            </a:r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pPr marL="0" indent="0">
              <a:buNone/>
            </a:pPr>
            <a:endParaRPr lang="en-US" altLang="ko-KR" dirty="0"/>
          </a:p>
          <a:p>
            <a:pPr lvl="1"/>
            <a:r>
              <a:rPr lang="en-US" altLang="ko-KR" dirty="0"/>
              <a:t>P</a:t>
            </a:r>
            <a:r>
              <a:rPr lang="en-US" altLang="ko-KR" dirty="0" smtClean="0"/>
              <a:t>rovides instant </a:t>
            </a:r>
            <a:r>
              <a:rPr lang="en-US" altLang="ko-KR" dirty="0"/>
              <a:t>detection </a:t>
            </a:r>
            <a:r>
              <a:rPr lang="en-US" altLang="ko-KR" dirty="0" smtClean="0"/>
              <a:t>results</a:t>
            </a:r>
          </a:p>
          <a:p>
            <a:pPr lvl="1"/>
            <a:r>
              <a:rPr lang="en-US" altLang="ko-KR" dirty="0"/>
              <a:t>E</a:t>
            </a:r>
            <a:r>
              <a:rPr lang="en-US" altLang="ko-KR" dirty="0" smtClean="0"/>
              <a:t>nsures </a:t>
            </a:r>
            <a:r>
              <a:rPr lang="en-US" altLang="ko-KR" dirty="0"/>
              <a:t>the energy </a:t>
            </a:r>
            <a:r>
              <a:rPr lang="en-US" altLang="ko-KR" dirty="0" smtClean="0"/>
              <a:t>efficiency</a:t>
            </a:r>
          </a:p>
          <a:p>
            <a:pPr lvl="1"/>
            <a:r>
              <a:rPr lang="en-US" altLang="ko-KR" dirty="0" smtClean="0"/>
              <a:t>Do not </a:t>
            </a:r>
            <a:r>
              <a:rPr lang="en-US" altLang="ko-KR" dirty="0"/>
              <a:t>consider previous </a:t>
            </a:r>
            <a:r>
              <a:rPr lang="en-US" altLang="ko-KR" dirty="0" smtClean="0"/>
              <a:t>states, may </a:t>
            </a:r>
            <a:r>
              <a:rPr lang="en-US" altLang="ko-KR" dirty="0"/>
              <a:t>suffer from </a:t>
            </a:r>
            <a:r>
              <a:rPr lang="en-US" altLang="ko-KR" dirty="0" smtClean="0"/>
              <a:t>noises</a:t>
            </a:r>
            <a:endParaRPr lang="en-US" altLang="ko-K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9479" y="1988840"/>
            <a:ext cx="3647845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1630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3.5. </a:t>
            </a:r>
            <a:r>
              <a:rPr lang="en-US" altLang="ko-KR" dirty="0"/>
              <a:t>Aggregated </a:t>
            </a:r>
            <a:r>
              <a:rPr lang="en-US" altLang="ko-KR" dirty="0" err="1" smtClean="0"/>
              <a:t>IODetector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70000" lnSpcReduction="20000"/>
          </a:bodyPr>
          <a:lstStyle/>
          <a:p>
            <a:r>
              <a:rPr lang="en-US" altLang="ko-KR" dirty="0" err="1" smtClean="0"/>
              <a:t>Stateful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IODetector</a:t>
            </a:r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  <a:p>
            <a:pPr marL="457200" lvl="1" indent="0">
              <a:buNone/>
            </a:pPr>
            <a:endParaRPr lang="en-US" altLang="ko-KR" dirty="0" smtClean="0"/>
          </a:p>
          <a:p>
            <a:pPr marL="457200" lvl="1" indent="0">
              <a:buNone/>
            </a:pPr>
            <a:endParaRPr lang="en-US" altLang="ko-KR" dirty="0"/>
          </a:p>
          <a:p>
            <a:pPr lvl="1"/>
            <a:r>
              <a:rPr lang="en-US" altLang="ko-KR" dirty="0" smtClean="0"/>
              <a:t>Three sub-detectors </a:t>
            </a:r>
            <a:r>
              <a:rPr lang="en-US" altLang="ko-KR" dirty="0"/>
              <a:t>which makes decisions on top of both current and previous </a:t>
            </a:r>
            <a:r>
              <a:rPr lang="en-US" altLang="ko-KR" dirty="0" smtClean="0"/>
              <a:t>observations</a:t>
            </a:r>
          </a:p>
          <a:p>
            <a:pPr lvl="1"/>
            <a:r>
              <a:rPr lang="en-US" altLang="ko-KR" dirty="0" smtClean="0"/>
              <a:t>Use the </a:t>
            </a:r>
            <a:r>
              <a:rPr lang="en-US" altLang="ko-KR" dirty="0"/>
              <a:t>Hidden Markov Model (HMM)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Do </a:t>
            </a:r>
            <a:r>
              <a:rPr lang="en-US" altLang="ko-KR" dirty="0"/>
              <a:t>not keep all the sensors </a:t>
            </a:r>
            <a:r>
              <a:rPr lang="en-US" altLang="ko-KR" dirty="0" smtClean="0"/>
              <a:t>on, use accelerometer as a trigger</a:t>
            </a:r>
          </a:p>
          <a:p>
            <a:endParaRPr lang="ko-KR" alt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988840"/>
            <a:ext cx="3778213" cy="2781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645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3.5. </a:t>
            </a:r>
            <a:r>
              <a:rPr lang="en-US" altLang="ko-KR" dirty="0"/>
              <a:t>Aggregated </a:t>
            </a:r>
            <a:r>
              <a:rPr lang="en-US" altLang="ko-KR" dirty="0" err="1" smtClean="0"/>
              <a:t>IODetector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err="1"/>
              <a:t>Stateful</a:t>
            </a:r>
            <a:r>
              <a:rPr lang="en-US" altLang="ko-KR" dirty="0"/>
              <a:t> </a:t>
            </a:r>
            <a:r>
              <a:rPr lang="en-US" altLang="ko-KR" dirty="0" err="1"/>
              <a:t>IODetector</a:t>
            </a:r>
            <a:endParaRPr lang="en-US" altLang="ko-KR" dirty="0"/>
          </a:p>
          <a:p>
            <a:pPr lvl="1"/>
            <a:r>
              <a:rPr lang="en-US" altLang="ko-KR" dirty="0" smtClean="0"/>
              <a:t>Extra reference</a:t>
            </a:r>
          </a:p>
          <a:p>
            <a:pPr lvl="2"/>
            <a:r>
              <a:rPr lang="en-US" altLang="ko-KR" dirty="0" smtClean="0"/>
              <a:t>Transition probability</a:t>
            </a:r>
          </a:p>
          <a:p>
            <a:pPr lvl="2"/>
            <a:r>
              <a:rPr lang="en-US" altLang="ko-KR" dirty="0" smtClean="0"/>
              <a:t>Emission probability</a:t>
            </a:r>
          </a:p>
          <a:p>
            <a:pPr lvl="2"/>
            <a:r>
              <a:rPr lang="en-US" altLang="ko-KR" dirty="0" smtClean="0"/>
              <a:t>Viterbi algorithm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66450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4.Evaluation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Experimental methodology</a:t>
            </a:r>
          </a:p>
          <a:p>
            <a:r>
              <a:rPr lang="en-US" altLang="ko-KR" dirty="0" smtClean="0"/>
              <a:t>System performance</a:t>
            </a:r>
          </a:p>
          <a:p>
            <a:r>
              <a:rPr lang="en-US" altLang="ko-KR" dirty="0" smtClean="0"/>
              <a:t>Case study : inferring GPS availability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4810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4.1. </a:t>
            </a:r>
            <a:r>
              <a:rPr lang="en-US" altLang="ko-KR" dirty="0"/>
              <a:t>Experimental </a:t>
            </a:r>
            <a:r>
              <a:rPr lang="en-US" altLang="ko-KR" dirty="0" smtClean="0"/>
              <a:t>methodology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altLang="ko-KR" sz="1400" dirty="0" smtClean="0"/>
              <a:t>Hardware types</a:t>
            </a:r>
          </a:p>
          <a:p>
            <a:pPr lvl="1"/>
            <a:r>
              <a:rPr lang="en-US" altLang="ko-KR" sz="1200" dirty="0" smtClean="0"/>
              <a:t>Samsung </a:t>
            </a:r>
            <a:r>
              <a:rPr lang="en-US" altLang="ko-KR" sz="1200" dirty="0"/>
              <a:t>Galaxy S2 </a:t>
            </a:r>
            <a:r>
              <a:rPr lang="en-US" altLang="ko-KR" sz="1200" dirty="0" smtClean="0"/>
              <a:t>i9100</a:t>
            </a:r>
          </a:p>
          <a:p>
            <a:pPr lvl="1"/>
            <a:r>
              <a:rPr lang="en-US" altLang="ko-KR" sz="1200" dirty="0" smtClean="0"/>
              <a:t>HTC </a:t>
            </a:r>
            <a:r>
              <a:rPr lang="en-US" altLang="ko-KR" sz="1200" dirty="0"/>
              <a:t>Desire </a:t>
            </a:r>
            <a:r>
              <a:rPr lang="en-US" altLang="ko-KR" sz="1200" dirty="0" smtClean="0"/>
              <a:t>S</a:t>
            </a:r>
          </a:p>
          <a:p>
            <a:pPr lvl="1"/>
            <a:r>
              <a:rPr lang="en-US" altLang="ko-KR" sz="1200" dirty="0" smtClean="0"/>
              <a:t>HTC </a:t>
            </a:r>
            <a:r>
              <a:rPr lang="en-US" altLang="ko-KR" sz="1200" dirty="0"/>
              <a:t>Sensation </a:t>
            </a:r>
            <a:r>
              <a:rPr lang="en-US" altLang="ko-KR" sz="1200" dirty="0" smtClean="0"/>
              <a:t>G14</a:t>
            </a:r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Each equipped with</a:t>
            </a:r>
            <a:endParaRPr lang="en-US" altLang="ko-KR" sz="1400" dirty="0"/>
          </a:p>
          <a:p>
            <a:pPr lvl="1"/>
            <a:r>
              <a:rPr lang="en-US" altLang="ko-KR" sz="1200" dirty="0" smtClean="0"/>
              <a:t>Light sensors</a:t>
            </a:r>
          </a:p>
          <a:p>
            <a:pPr lvl="1"/>
            <a:r>
              <a:rPr lang="en-US" altLang="ko-KR" sz="1200" dirty="0"/>
              <a:t>P</a:t>
            </a:r>
            <a:r>
              <a:rPr lang="en-US" altLang="ko-KR" sz="1200" dirty="0" smtClean="0"/>
              <a:t>roximity sensors</a:t>
            </a:r>
          </a:p>
          <a:p>
            <a:pPr lvl="1"/>
            <a:r>
              <a:rPr lang="en-US" altLang="ko-KR" sz="1200" dirty="0"/>
              <a:t>M</a:t>
            </a:r>
            <a:r>
              <a:rPr lang="en-US" altLang="ko-KR" sz="1200" dirty="0" smtClean="0"/>
              <a:t>agnetism sensors</a:t>
            </a:r>
          </a:p>
          <a:p>
            <a:pPr lvl="1"/>
            <a:r>
              <a:rPr lang="en-US" altLang="ko-KR" sz="1200" dirty="0" smtClean="0"/>
              <a:t>Accelerometers</a:t>
            </a:r>
          </a:p>
          <a:p>
            <a:pPr lvl="1"/>
            <a:r>
              <a:rPr lang="en-US" altLang="ko-KR" sz="1200" dirty="0"/>
              <a:t>E</a:t>
            </a:r>
            <a:r>
              <a:rPr lang="en-US" altLang="ko-KR" sz="1200" dirty="0" smtClean="0"/>
              <a:t>tc</a:t>
            </a:r>
            <a:r>
              <a:rPr lang="en-US" altLang="ko-KR" sz="1200" dirty="0"/>
              <a:t>. </a:t>
            </a:r>
            <a:endParaRPr lang="en-US" altLang="ko-KR" sz="1200" dirty="0" smtClean="0"/>
          </a:p>
          <a:p>
            <a:endParaRPr lang="ko-KR" altLang="en-US" sz="1400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en-US" altLang="ko-KR" sz="1600" dirty="0"/>
              <a:t>Experiment environment.</a:t>
            </a:r>
          </a:p>
          <a:p>
            <a:pPr lvl="1"/>
            <a:r>
              <a:rPr lang="en-US" altLang="ko-KR" sz="1400" dirty="0" smtClean="0"/>
              <a:t>19 </a:t>
            </a:r>
            <a:r>
              <a:rPr lang="en-US" altLang="ko-KR" sz="1400" dirty="0"/>
              <a:t>different walking traces and collect sensor readings from </a:t>
            </a:r>
            <a:r>
              <a:rPr lang="en-US" altLang="ko-KR" sz="1400" dirty="0" smtClean="0"/>
              <a:t>these</a:t>
            </a:r>
            <a:endParaRPr lang="en-US" altLang="ko-KR" sz="1400" dirty="0"/>
          </a:p>
          <a:p>
            <a:pPr lvl="2"/>
            <a:r>
              <a:rPr lang="en-US" altLang="ko-KR" sz="1200" dirty="0" smtClean="0"/>
              <a:t>23 </a:t>
            </a:r>
            <a:r>
              <a:rPr lang="en-US" altLang="ko-KR" sz="1200" dirty="0"/>
              <a:t>outdoor segments </a:t>
            </a:r>
            <a:endParaRPr lang="en-US" altLang="ko-KR" sz="1200" dirty="0" smtClean="0"/>
          </a:p>
          <a:p>
            <a:pPr lvl="3"/>
            <a:r>
              <a:rPr lang="en-US" altLang="ko-KR" sz="1100" dirty="0" smtClean="0"/>
              <a:t>Covering </a:t>
            </a:r>
            <a:r>
              <a:rPr lang="en-US" altLang="ko-KR" sz="1100" dirty="0"/>
              <a:t>football </a:t>
            </a:r>
            <a:r>
              <a:rPr lang="en-US" altLang="ko-KR" sz="1100" dirty="0" smtClean="0"/>
              <a:t>fields</a:t>
            </a:r>
          </a:p>
          <a:p>
            <a:pPr lvl="3"/>
            <a:r>
              <a:rPr lang="en-US" altLang="ko-KR" sz="1100" dirty="0"/>
              <a:t>D</a:t>
            </a:r>
            <a:r>
              <a:rPr lang="en-US" altLang="ko-KR" sz="1100" dirty="0" smtClean="0"/>
              <a:t>owntown squares</a:t>
            </a:r>
          </a:p>
          <a:p>
            <a:pPr lvl="3"/>
            <a:r>
              <a:rPr lang="en-US" altLang="ko-KR" sz="1100" dirty="0"/>
              <a:t>E</a:t>
            </a:r>
            <a:r>
              <a:rPr lang="en-US" altLang="ko-KR" sz="1100" dirty="0" smtClean="0"/>
              <a:t>tc.</a:t>
            </a:r>
          </a:p>
          <a:p>
            <a:pPr lvl="2"/>
            <a:r>
              <a:rPr lang="en-US" altLang="ko-KR" sz="1200" dirty="0" smtClean="0"/>
              <a:t>27 </a:t>
            </a:r>
            <a:r>
              <a:rPr lang="en-US" altLang="ko-KR" sz="1200" dirty="0"/>
              <a:t>semi-outdoor segments </a:t>
            </a:r>
            <a:endParaRPr lang="en-US" altLang="ko-KR" sz="1200" dirty="0" smtClean="0"/>
          </a:p>
          <a:p>
            <a:pPr lvl="3"/>
            <a:r>
              <a:rPr lang="en-US" altLang="ko-KR" sz="1100" dirty="0"/>
              <a:t>C</a:t>
            </a:r>
            <a:r>
              <a:rPr lang="en-US" altLang="ko-KR" sz="1100" dirty="0" smtClean="0"/>
              <a:t>overing </a:t>
            </a:r>
            <a:r>
              <a:rPr lang="en-US" altLang="ko-KR" sz="1100" dirty="0"/>
              <a:t>corridors </a:t>
            </a:r>
            <a:endParaRPr lang="en-US" altLang="ko-KR" sz="1100" dirty="0" smtClean="0"/>
          </a:p>
          <a:p>
            <a:pPr lvl="3"/>
            <a:r>
              <a:rPr lang="en-US" altLang="ko-KR" sz="1100" dirty="0"/>
              <a:t>P</a:t>
            </a:r>
            <a:r>
              <a:rPr lang="en-US" altLang="ko-KR" sz="1100" dirty="0" smtClean="0"/>
              <a:t>aths </a:t>
            </a:r>
            <a:r>
              <a:rPr lang="en-US" altLang="ko-KR" sz="1100" dirty="0"/>
              <a:t>near </a:t>
            </a:r>
            <a:r>
              <a:rPr lang="en-US" altLang="ko-KR" sz="1100" dirty="0" smtClean="0"/>
              <a:t>buildings</a:t>
            </a:r>
          </a:p>
          <a:p>
            <a:pPr lvl="2"/>
            <a:r>
              <a:rPr lang="en-US" altLang="ko-KR" sz="1200" dirty="0" smtClean="0"/>
              <a:t>34 </a:t>
            </a:r>
            <a:r>
              <a:rPr lang="en-US" altLang="ko-KR" sz="1200" dirty="0"/>
              <a:t>indoor </a:t>
            </a:r>
            <a:r>
              <a:rPr lang="en-US" altLang="ko-KR" sz="1200" dirty="0" smtClean="0"/>
              <a:t>segments</a:t>
            </a:r>
          </a:p>
          <a:p>
            <a:pPr lvl="3"/>
            <a:r>
              <a:rPr lang="en-US" altLang="ko-KR" sz="1100" dirty="0"/>
              <a:t>I</a:t>
            </a:r>
            <a:r>
              <a:rPr lang="en-US" altLang="ko-KR" sz="1100" dirty="0" smtClean="0"/>
              <a:t>ncluding </a:t>
            </a:r>
            <a:r>
              <a:rPr lang="en-US" altLang="ko-KR" sz="1100" dirty="0"/>
              <a:t>offices </a:t>
            </a:r>
            <a:endParaRPr lang="en-US" altLang="ko-KR" sz="1100" dirty="0" smtClean="0"/>
          </a:p>
          <a:p>
            <a:pPr lvl="3"/>
            <a:r>
              <a:rPr lang="en-US" altLang="ko-KR" sz="1100" dirty="0"/>
              <a:t>S</a:t>
            </a:r>
            <a:r>
              <a:rPr lang="en-US" altLang="ko-KR" sz="1100" dirty="0" smtClean="0"/>
              <a:t>hopping malls</a:t>
            </a:r>
          </a:p>
          <a:p>
            <a:pPr lvl="1"/>
            <a:endParaRPr lang="en-US" altLang="ko-KR" sz="1400" dirty="0"/>
          </a:p>
          <a:p>
            <a:pPr lvl="1"/>
            <a:r>
              <a:rPr lang="en-US" altLang="ko-KR" sz="1400" dirty="0" smtClean="0"/>
              <a:t>During </a:t>
            </a:r>
            <a:r>
              <a:rPr lang="en-US" altLang="ko-KR" sz="1400" dirty="0"/>
              <a:t>the period 5:00 to 22:00 </a:t>
            </a:r>
            <a:endParaRPr lang="en-US" altLang="ko-KR" sz="1400" dirty="0" smtClean="0"/>
          </a:p>
          <a:p>
            <a:pPr lvl="1"/>
            <a:r>
              <a:rPr lang="en-US" altLang="ko-KR" sz="1400" dirty="0"/>
              <a:t>I</a:t>
            </a:r>
            <a:r>
              <a:rPr lang="en-US" altLang="ko-KR" sz="1400" dirty="0" smtClean="0"/>
              <a:t>n </a:t>
            </a:r>
            <a:r>
              <a:rPr lang="en-US" altLang="ko-KR" sz="1400" dirty="0"/>
              <a:t>30 days </a:t>
            </a:r>
            <a:endParaRPr lang="en-US" altLang="ko-KR" sz="1400" dirty="0" smtClean="0"/>
          </a:p>
          <a:p>
            <a:pPr lvl="1"/>
            <a:r>
              <a:rPr lang="en-US" altLang="ko-KR" sz="1400" dirty="0" smtClean="0"/>
              <a:t>With </a:t>
            </a:r>
            <a:r>
              <a:rPr lang="en-US" altLang="ko-KR" sz="1400" dirty="0"/>
              <a:t>different weather </a:t>
            </a:r>
            <a:r>
              <a:rPr lang="en-US" altLang="ko-KR" sz="1400" dirty="0" smtClean="0"/>
              <a:t>conditions </a:t>
            </a:r>
          </a:p>
          <a:p>
            <a:pPr lvl="1"/>
            <a:endParaRPr lang="en-US" altLang="ko-KR" sz="1400" dirty="0" smtClean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360280"/>
            <a:ext cx="3551218" cy="1368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63464" y="5949280"/>
            <a:ext cx="74174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altLang="ko-KR" sz="1400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* The </a:t>
            </a:r>
            <a:r>
              <a:rPr lang="en-US" altLang="ko-KR" sz="1400" dirty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users walk along these traces and the mobile phones perform continuous detection for the experimental sites along the </a:t>
            </a:r>
            <a:r>
              <a:rPr lang="en-US" altLang="ko-KR" sz="1400" dirty="0" smtClean="0"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traces</a:t>
            </a:r>
            <a:endParaRPr lang="ko-KR" altLang="en-US" dirty="0">
              <a:latin typeface="함초롬바탕" pitchFamily="18" charset="-127"/>
              <a:ea typeface="함초롬바탕" pitchFamily="18" charset="-127"/>
              <a:cs typeface="함초롬바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4670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4.2. </a:t>
            </a:r>
            <a:r>
              <a:rPr lang="en-US" altLang="ko-KR" dirty="0"/>
              <a:t>System </a:t>
            </a:r>
            <a:r>
              <a:rPr lang="en-US" altLang="ko-KR" dirty="0" smtClean="0"/>
              <a:t>performance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Performance of sub-detectors</a:t>
            </a:r>
          </a:p>
          <a:p>
            <a:pPr lvl="1"/>
            <a:endParaRPr lang="ko-KR" alt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780928"/>
            <a:ext cx="5305425" cy="254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1444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4.2. System performance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Performance of aggregated </a:t>
            </a:r>
            <a:r>
              <a:rPr lang="en-US" altLang="ko-KR" dirty="0" err="1" smtClean="0"/>
              <a:t>IODetector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987" y="2168642"/>
            <a:ext cx="4115013" cy="2368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0"/>
          <a:stretch/>
        </p:blipFill>
        <p:spPr bwMode="auto">
          <a:xfrm>
            <a:off x="4631472" y="2492897"/>
            <a:ext cx="4070157" cy="1944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7544" y="4828510"/>
            <a:ext cx="41590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altLang="ko-KR" dirty="0" err="1" smtClean="0"/>
              <a:t>Stateful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IODetector</a:t>
            </a:r>
            <a:r>
              <a:rPr lang="en-US" altLang="ko-KR" dirty="0" smtClean="0"/>
              <a:t> slightly higher than Stateless </a:t>
            </a:r>
            <a:r>
              <a:rPr lang="en-US" altLang="ko-KR" dirty="0" err="1" smtClean="0"/>
              <a:t>IODetector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531897" y="4828510"/>
            <a:ext cx="428857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 latinLnBrk="0">
              <a:buFont typeface="Arial" pitchFamily="34" charset="0"/>
              <a:buChar char="•"/>
            </a:pPr>
            <a:r>
              <a:rPr lang="en-US" altLang="ko-KR" dirty="0" smtClean="0"/>
              <a:t>The </a:t>
            </a:r>
            <a:r>
              <a:rPr lang="en-US" altLang="ko-KR" dirty="0"/>
              <a:t>stateless </a:t>
            </a:r>
            <a:r>
              <a:rPr lang="en-US" altLang="ko-KR" dirty="0" err="1"/>
              <a:t>IODetector</a:t>
            </a:r>
            <a:r>
              <a:rPr lang="en-US" altLang="ko-KR" dirty="0"/>
              <a:t> suffers from </a:t>
            </a:r>
            <a:r>
              <a:rPr lang="en-US" altLang="ko-KR" dirty="0" err="1"/>
              <a:t>mis</a:t>
            </a:r>
            <a:r>
              <a:rPr lang="en-US" altLang="ko-KR" dirty="0"/>
              <a:t>-detection of some semi-outdoor </a:t>
            </a:r>
            <a:r>
              <a:rPr lang="en-US" altLang="ko-KR" dirty="0" smtClean="0"/>
              <a:t>environments</a:t>
            </a:r>
          </a:p>
          <a:p>
            <a:pPr marL="285750" indent="-285750" fontAlgn="base" latinLnBrk="0">
              <a:buFont typeface="Arial" pitchFamily="34" charset="0"/>
              <a:buChar char="•"/>
            </a:pPr>
            <a:r>
              <a:rPr lang="en-US" altLang="ko-KR" dirty="0" smtClean="0"/>
              <a:t>The </a:t>
            </a:r>
            <a:r>
              <a:rPr lang="en-US" altLang="ko-KR" dirty="0" err="1" smtClean="0"/>
              <a:t>stateful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IODetector</a:t>
            </a:r>
            <a:r>
              <a:rPr lang="en-US" altLang="ko-KR" dirty="0" smtClean="0"/>
              <a:t> is better than stateless </a:t>
            </a:r>
            <a:r>
              <a:rPr lang="en-US" altLang="ko-KR" dirty="0" err="1" smtClean="0"/>
              <a:t>IODetector</a:t>
            </a:r>
            <a:endParaRPr lang="en-US" altLang="ko-KR" dirty="0" smtClean="0"/>
          </a:p>
          <a:p>
            <a:pPr marL="285750" indent="-285750" fontAlgn="base" latinLnBrk="0">
              <a:buFont typeface="Arial" pitchFamily="34" charset="0"/>
              <a:buChar char="•"/>
            </a:pPr>
            <a:r>
              <a:rPr lang="en-US" altLang="ko-KR" dirty="0" smtClean="0"/>
              <a:t>But not always</a:t>
            </a:r>
          </a:p>
        </p:txBody>
      </p:sp>
    </p:spTree>
    <p:extLst>
      <p:ext uri="{BB962C8B-B14F-4D97-AF65-F5344CB8AC3E}">
        <p14:creationId xmlns:p14="http://schemas.microsoft.com/office/powerpoint/2010/main" val="367898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4.2. System performance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Performance of aggregated </a:t>
            </a:r>
            <a:r>
              <a:rPr lang="en-US" altLang="ko-KR" dirty="0" err="1"/>
              <a:t>IODetector</a:t>
            </a:r>
            <a:endParaRPr lang="en-US" altLang="ko-KR" dirty="0"/>
          </a:p>
          <a:p>
            <a:pPr lvl="1"/>
            <a:r>
              <a:rPr lang="en-US" altLang="ko-KR" dirty="0" smtClean="0"/>
              <a:t>Include these</a:t>
            </a:r>
          </a:p>
          <a:p>
            <a:pPr lvl="2"/>
            <a:r>
              <a:rPr lang="en-US" altLang="ko-KR" dirty="0" smtClean="0"/>
              <a:t>Detection latency</a:t>
            </a:r>
          </a:p>
          <a:p>
            <a:pPr lvl="3"/>
            <a:r>
              <a:rPr lang="en-US" altLang="ko-KR" dirty="0"/>
              <a:t>T</a:t>
            </a:r>
            <a:r>
              <a:rPr lang="en-US" altLang="ko-KR" dirty="0" smtClean="0"/>
              <a:t>akes </a:t>
            </a:r>
            <a:r>
              <a:rPr lang="en-US" altLang="ko-KR" dirty="0"/>
              <a:t>10 seconds to warm up and then starts reporting detection </a:t>
            </a:r>
            <a:r>
              <a:rPr lang="en-US" altLang="ko-KR" dirty="0" smtClean="0"/>
              <a:t>results</a:t>
            </a:r>
          </a:p>
          <a:p>
            <a:pPr lvl="2"/>
            <a:r>
              <a:rPr lang="en-US" altLang="ko-KR" dirty="0" smtClean="0"/>
              <a:t>System overhead</a:t>
            </a:r>
          </a:p>
          <a:p>
            <a:pPr lvl="3"/>
            <a:r>
              <a:rPr lang="en-US" altLang="ko-KR" dirty="0" smtClean="0"/>
              <a:t>No sensor does not differ significantly from others</a:t>
            </a:r>
          </a:p>
          <a:p>
            <a:pPr lvl="1"/>
            <a:endParaRPr lang="ko-KR" alt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797152"/>
            <a:ext cx="534352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107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altLang="ko-KR" dirty="0" smtClean="0"/>
              <a:t>4.3. </a:t>
            </a:r>
            <a:r>
              <a:rPr lang="en-US" altLang="ko-KR" dirty="0"/>
              <a:t>Case study </a:t>
            </a:r>
            <a:r>
              <a:rPr lang="en-US" altLang="ko-KR" dirty="0" smtClean="0"/>
              <a:t>: </a:t>
            </a:r>
            <a:br>
              <a:rPr lang="en-US" altLang="ko-KR" dirty="0" smtClean="0"/>
            </a:br>
            <a:r>
              <a:rPr lang="en-US" altLang="ko-KR" dirty="0" smtClean="0"/>
              <a:t>	 inferring </a:t>
            </a:r>
            <a:r>
              <a:rPr lang="en-US" altLang="ko-KR" dirty="0"/>
              <a:t>GPS </a:t>
            </a:r>
            <a:r>
              <a:rPr lang="en-US" altLang="ko-KR" dirty="0" smtClean="0"/>
              <a:t>availability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/>
              <a:t>Indoor/outdoor dependent </a:t>
            </a:r>
            <a:r>
              <a:rPr lang="en-US" altLang="ko-KR" sz="2800" dirty="0" smtClean="0"/>
              <a:t>performance</a:t>
            </a:r>
          </a:p>
          <a:p>
            <a:pPr lvl="1" fontAlgn="base" latinLnBrk="0"/>
            <a:r>
              <a:rPr lang="en-US" altLang="ko-KR" sz="2400" dirty="0"/>
              <a:t>GPS normally needs more than 4 clear line-of-sight paths to GPS satellites</a:t>
            </a:r>
          </a:p>
          <a:p>
            <a:pPr lvl="2" fontAlgn="base" latinLnBrk="0"/>
            <a:r>
              <a:rPr lang="en-US" altLang="ko-KR" sz="2000" dirty="0"/>
              <a:t>But, there are many variables</a:t>
            </a:r>
          </a:p>
          <a:p>
            <a:pPr lvl="1" fontAlgn="base" latinLnBrk="0"/>
            <a:r>
              <a:rPr lang="en-US" altLang="ko-KR" sz="2400" dirty="0"/>
              <a:t>In the indoor environment, there is normally no line-of-sight path to satellites</a:t>
            </a:r>
          </a:p>
          <a:p>
            <a:pPr lvl="1" fontAlgn="base" latinLnBrk="0"/>
            <a:r>
              <a:rPr lang="en-US" altLang="ko-KR" sz="2400" dirty="0" smtClean="0"/>
              <a:t>Mobile </a:t>
            </a:r>
            <a:r>
              <a:rPr lang="en-US" altLang="ko-KR" sz="2400" dirty="0"/>
              <a:t>phones greatly benefit from a </a:t>
            </a:r>
            <a:r>
              <a:rPr lang="en-US" altLang="ko-KR" sz="2400" u="sng" dirty="0"/>
              <a:t>priori knowledge</a:t>
            </a:r>
            <a:r>
              <a:rPr lang="en-US" altLang="ko-KR" sz="2400" dirty="0"/>
              <a:t> of the ambient environment types with minimal </a:t>
            </a:r>
            <a:r>
              <a:rPr lang="en-US" altLang="ko-KR" sz="2400" dirty="0" smtClean="0"/>
              <a:t>overhead</a:t>
            </a:r>
            <a:endParaRPr lang="en-US" altLang="ko-KR" sz="2400" dirty="0"/>
          </a:p>
          <a:p>
            <a:endParaRPr lang="en-US" altLang="ko-KR" sz="2800" dirty="0"/>
          </a:p>
          <a:p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687488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altLang="ko-KR" dirty="0" smtClean="0"/>
              <a:t>4.3. </a:t>
            </a:r>
            <a:r>
              <a:rPr lang="en-US" altLang="ko-KR" dirty="0"/>
              <a:t>Case study </a:t>
            </a:r>
            <a:r>
              <a:rPr lang="en-US" altLang="ko-KR" dirty="0" smtClean="0"/>
              <a:t>: </a:t>
            </a:r>
            <a:br>
              <a:rPr lang="en-US" altLang="ko-KR" dirty="0" smtClean="0"/>
            </a:br>
            <a:r>
              <a:rPr lang="en-US" altLang="ko-KR" dirty="0" smtClean="0"/>
              <a:t>	 inferring </a:t>
            </a:r>
            <a:r>
              <a:rPr lang="en-US" altLang="ko-KR" dirty="0"/>
              <a:t>GPS </a:t>
            </a:r>
            <a:r>
              <a:rPr lang="en-US" altLang="ko-KR" dirty="0" smtClean="0"/>
              <a:t>availability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 latinLnBrk="0"/>
            <a:r>
              <a:rPr lang="en-US" altLang="ko-KR" sz="2400" dirty="0"/>
              <a:t>GPS availability and localization </a:t>
            </a:r>
            <a:r>
              <a:rPr lang="en-US" altLang="ko-KR" sz="2400" dirty="0" smtClean="0"/>
              <a:t>accuracy</a:t>
            </a:r>
          </a:p>
          <a:p>
            <a:pPr lvl="1" fontAlgn="base" latinLnBrk="0"/>
            <a:r>
              <a:rPr lang="en-US" altLang="ko-KR" sz="2000" dirty="0"/>
              <a:t>E</a:t>
            </a:r>
            <a:r>
              <a:rPr lang="en-US" altLang="ko-KR" sz="2000" dirty="0" smtClean="0"/>
              <a:t>xperiment </a:t>
            </a:r>
            <a:r>
              <a:rPr lang="en-US" altLang="ko-KR" sz="2000" dirty="0"/>
              <a:t>path in our </a:t>
            </a:r>
            <a:r>
              <a:rPr lang="en-US" altLang="ko-KR" sz="2000" dirty="0" smtClean="0"/>
              <a:t>campus</a:t>
            </a:r>
          </a:p>
          <a:p>
            <a:pPr lvl="1" fontAlgn="base" latinLnBrk="0"/>
            <a:r>
              <a:rPr lang="en-US" altLang="ko-KR" sz="2000" dirty="0"/>
              <a:t>The </a:t>
            </a:r>
            <a:r>
              <a:rPr lang="en-US" altLang="ko-KR" sz="2000" dirty="0" smtClean="0"/>
              <a:t>length of </a:t>
            </a:r>
            <a:r>
              <a:rPr lang="en-US" altLang="ko-KR" sz="2000" dirty="0"/>
              <a:t>the walking </a:t>
            </a:r>
            <a:r>
              <a:rPr lang="en-US" altLang="ko-KR" sz="2000" dirty="0" smtClean="0"/>
              <a:t>path </a:t>
            </a:r>
          </a:p>
          <a:p>
            <a:pPr lvl="2" fontAlgn="base" latinLnBrk="0"/>
            <a:r>
              <a:rPr lang="en-US" altLang="ko-KR" sz="1800" dirty="0" smtClean="0"/>
              <a:t>Total : 1600m</a:t>
            </a:r>
          </a:p>
          <a:p>
            <a:pPr lvl="2" fontAlgn="base" latinLnBrk="0"/>
            <a:r>
              <a:rPr lang="en-US" altLang="ko-KR" sz="1800" dirty="0" smtClean="0"/>
              <a:t>Outdoor : 620m</a:t>
            </a:r>
          </a:p>
          <a:p>
            <a:pPr lvl="2" fontAlgn="base" latinLnBrk="0"/>
            <a:r>
              <a:rPr lang="en-US" altLang="ko-KR" sz="1800" dirty="0" smtClean="0"/>
              <a:t>Semi-outdoor : 380m</a:t>
            </a:r>
          </a:p>
          <a:p>
            <a:pPr lvl="2" fontAlgn="base" latinLnBrk="0"/>
            <a:r>
              <a:rPr lang="en-US" altLang="ko-KR" sz="1800" dirty="0" smtClean="0"/>
              <a:t>Indoor segments : 600m</a:t>
            </a:r>
          </a:p>
          <a:p>
            <a:pPr lvl="1" fontAlgn="base" latinLnBrk="0"/>
            <a:r>
              <a:rPr lang="en-US" altLang="ko-KR" sz="2000" dirty="0"/>
              <a:t>W</a:t>
            </a:r>
            <a:r>
              <a:rPr lang="en-US" altLang="ko-KR" sz="2000" dirty="0" smtClean="0"/>
              <a:t>ith </a:t>
            </a:r>
            <a:r>
              <a:rPr lang="en-US" altLang="ko-KR" sz="2000" dirty="0"/>
              <a:t>different mobile phone </a:t>
            </a:r>
            <a:r>
              <a:rPr lang="en-US" altLang="ko-KR" sz="2000" dirty="0" smtClean="0"/>
              <a:t>models</a:t>
            </a:r>
          </a:p>
          <a:p>
            <a:pPr lvl="1" fontAlgn="base" latinLnBrk="0"/>
            <a:r>
              <a:rPr lang="en-US" altLang="ko-KR" sz="2000" dirty="0"/>
              <a:t>U</a:t>
            </a:r>
            <a:r>
              <a:rPr lang="en-US" altLang="ko-KR" sz="2000" dirty="0" smtClean="0"/>
              <a:t>nder </a:t>
            </a:r>
            <a:r>
              <a:rPr lang="en-US" altLang="ko-KR" sz="2000" dirty="0"/>
              <a:t>different weather </a:t>
            </a:r>
            <a:r>
              <a:rPr lang="en-US" altLang="ko-KR" sz="2000" dirty="0" smtClean="0"/>
              <a:t>conditions</a:t>
            </a:r>
          </a:p>
          <a:p>
            <a:pPr lvl="1" fontAlgn="base" latinLnBrk="0"/>
            <a:r>
              <a:rPr lang="en-US" altLang="ko-KR" sz="2000" dirty="0" smtClean="0"/>
              <a:t>During </a:t>
            </a:r>
            <a:r>
              <a:rPr lang="en-US" altLang="ko-KR" sz="2000" dirty="0"/>
              <a:t>the 1</a:t>
            </a:r>
            <a:r>
              <a:rPr lang="en-US" altLang="ko-KR" sz="2000" dirty="0" smtClean="0"/>
              <a:t> month</a:t>
            </a:r>
            <a:endParaRPr lang="en-US" altLang="ko-KR" sz="2000" dirty="0"/>
          </a:p>
          <a:p>
            <a:pPr lvl="1" fontAlgn="base" latinLnBrk="0"/>
            <a:endParaRPr lang="en-US" altLang="ko-KR" sz="2000" dirty="0"/>
          </a:p>
          <a:p>
            <a:pPr lvl="1" fontAlgn="base" latinLnBrk="0"/>
            <a:endParaRPr lang="en-US" altLang="ko-KR" sz="2000" dirty="0" smtClean="0"/>
          </a:p>
          <a:p>
            <a:pPr lvl="1" fontAlgn="base" latinLnBrk="0"/>
            <a:endParaRPr lang="en-US" altLang="ko-KR" sz="2000" dirty="0"/>
          </a:p>
          <a:p>
            <a:pPr lvl="1" fontAlgn="base" latinLnBrk="0"/>
            <a:endParaRPr lang="en-US" altLang="ko-KR" sz="20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60" b="-7008"/>
          <a:stretch/>
        </p:blipFill>
        <p:spPr bwMode="auto">
          <a:xfrm>
            <a:off x="6012160" y="2348880"/>
            <a:ext cx="2664296" cy="303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804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altLang="ko-KR" dirty="0" smtClean="0"/>
              <a:t>4.3. </a:t>
            </a:r>
            <a:r>
              <a:rPr lang="en-US" altLang="ko-KR" dirty="0"/>
              <a:t>Case study </a:t>
            </a:r>
            <a:r>
              <a:rPr lang="en-US" altLang="ko-KR" dirty="0" smtClean="0"/>
              <a:t>: </a:t>
            </a:r>
            <a:br>
              <a:rPr lang="en-US" altLang="ko-KR" dirty="0" smtClean="0"/>
            </a:br>
            <a:r>
              <a:rPr lang="en-US" altLang="ko-KR" dirty="0" smtClean="0"/>
              <a:t>	 inferring </a:t>
            </a:r>
            <a:r>
              <a:rPr lang="en-US" altLang="ko-KR" dirty="0"/>
              <a:t>GPS </a:t>
            </a:r>
            <a:r>
              <a:rPr lang="en-US" altLang="ko-KR" dirty="0" smtClean="0"/>
              <a:t>availability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 latinLnBrk="0"/>
            <a:r>
              <a:rPr lang="en-US" altLang="ko-KR" dirty="0"/>
              <a:t>GPS availability and localization </a:t>
            </a:r>
            <a:r>
              <a:rPr lang="en-US" altLang="ko-KR" dirty="0" smtClean="0"/>
              <a:t>accuracy</a:t>
            </a:r>
          </a:p>
          <a:p>
            <a:pPr lvl="1" fontAlgn="base" latinLnBrk="0"/>
            <a:r>
              <a:rPr lang="en-US" altLang="ko-KR" dirty="0"/>
              <a:t>The SNR value is a normalized value from the android API indicating the signal to noise ratio of the received satellite </a:t>
            </a:r>
            <a:r>
              <a:rPr lang="en-US" altLang="ko-KR" dirty="0" smtClean="0"/>
              <a:t>signal </a:t>
            </a:r>
          </a:p>
          <a:p>
            <a:pPr lvl="1" fontAlgn="base" latinLnBrk="0"/>
            <a:endParaRPr lang="en-US" altLang="ko-KR" dirty="0"/>
          </a:p>
          <a:p>
            <a:pPr lvl="1" fontAlgn="base" latinLnBrk="0"/>
            <a:endParaRPr lang="en-US" altLang="ko-KR" dirty="0" smtClean="0"/>
          </a:p>
          <a:p>
            <a:pPr lvl="1" fontAlgn="base" latinLnBrk="0"/>
            <a:endParaRPr lang="en-US" altLang="ko-KR" dirty="0"/>
          </a:p>
          <a:p>
            <a:pPr lvl="1" fontAlgn="base" latinLnBrk="0"/>
            <a:endParaRPr lang="en-US" altLang="ko-KR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55776" y="3947120"/>
            <a:ext cx="3919327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739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altLang="ko-KR" dirty="0" smtClean="0"/>
              <a:t>4.3. </a:t>
            </a:r>
            <a:r>
              <a:rPr lang="en-US" altLang="ko-KR" dirty="0"/>
              <a:t>Case study </a:t>
            </a:r>
            <a:r>
              <a:rPr lang="en-US" altLang="ko-KR" dirty="0" smtClean="0"/>
              <a:t>: </a:t>
            </a:r>
            <a:br>
              <a:rPr lang="en-US" altLang="ko-KR" dirty="0" smtClean="0"/>
            </a:br>
            <a:r>
              <a:rPr lang="en-US" altLang="ko-KR" dirty="0" smtClean="0"/>
              <a:t>	 inferring </a:t>
            </a:r>
            <a:r>
              <a:rPr lang="en-US" altLang="ko-KR" dirty="0"/>
              <a:t>GPS </a:t>
            </a:r>
            <a:r>
              <a:rPr lang="en-US" altLang="ko-KR" dirty="0" smtClean="0"/>
              <a:t>availability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 latinLnBrk="0"/>
            <a:r>
              <a:rPr lang="en-US" altLang="ko-KR" dirty="0"/>
              <a:t>GPS availability and localization </a:t>
            </a:r>
            <a:r>
              <a:rPr lang="en-US" altLang="ko-KR" dirty="0" smtClean="0"/>
              <a:t>accuracy</a:t>
            </a:r>
          </a:p>
          <a:p>
            <a:pPr lvl="1" fontAlgn="base" latinLnBrk="0"/>
            <a:r>
              <a:rPr lang="en-US" altLang="ko-KR" dirty="0" smtClean="0"/>
              <a:t>GPS </a:t>
            </a:r>
            <a:r>
              <a:rPr lang="en-US" altLang="ko-KR" dirty="0"/>
              <a:t>availability and localization accuracy are highly correlated to the environment </a:t>
            </a:r>
            <a:r>
              <a:rPr lang="en-US" altLang="ko-KR" dirty="0" smtClean="0"/>
              <a:t>types</a:t>
            </a:r>
          </a:p>
          <a:p>
            <a:pPr lvl="1" fontAlgn="base" latinLnBrk="0"/>
            <a:endParaRPr lang="en-US" altLang="ko-KR" dirty="0"/>
          </a:p>
          <a:p>
            <a:pPr lvl="1" fontAlgn="base" latinLnBrk="0"/>
            <a:endParaRPr lang="en-US" altLang="ko-KR" dirty="0" smtClean="0"/>
          </a:p>
          <a:p>
            <a:pPr lvl="1" fontAlgn="base" latinLnBrk="0"/>
            <a:endParaRPr lang="en-US" altLang="ko-KR" dirty="0"/>
          </a:p>
          <a:p>
            <a:pPr lvl="1" fontAlgn="base" latinLnBrk="0"/>
            <a:endParaRPr lang="en-US" altLang="ko-KR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915816" y="3933056"/>
            <a:ext cx="3105297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557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altLang="ko-KR" dirty="0" smtClean="0"/>
              <a:t>4.3. </a:t>
            </a:r>
            <a:r>
              <a:rPr lang="en-US" altLang="ko-KR" dirty="0"/>
              <a:t>Case study </a:t>
            </a:r>
            <a:r>
              <a:rPr lang="en-US" altLang="ko-KR" dirty="0" smtClean="0"/>
              <a:t>: </a:t>
            </a:r>
            <a:br>
              <a:rPr lang="en-US" altLang="ko-KR" dirty="0" smtClean="0"/>
            </a:br>
            <a:r>
              <a:rPr lang="en-US" altLang="ko-KR" dirty="0" smtClean="0"/>
              <a:t>	 inferring </a:t>
            </a:r>
            <a:r>
              <a:rPr lang="en-US" altLang="ko-KR" dirty="0"/>
              <a:t>GPS </a:t>
            </a:r>
            <a:r>
              <a:rPr lang="en-US" altLang="ko-KR" dirty="0" smtClean="0"/>
              <a:t>availability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 latinLnBrk="0"/>
            <a:r>
              <a:rPr lang="en-US" altLang="ko-KR" dirty="0" err="1"/>
              <a:t>IODetector</a:t>
            </a:r>
            <a:r>
              <a:rPr lang="en-US" altLang="ko-KR" dirty="0"/>
              <a:t>-augmented GPS: </a:t>
            </a:r>
            <a:r>
              <a:rPr lang="en-US" altLang="ko-KR" dirty="0" smtClean="0"/>
              <a:t>IO-GPS</a:t>
            </a:r>
          </a:p>
          <a:p>
            <a:pPr lvl="1" fontAlgn="base" latinLnBrk="0"/>
            <a:r>
              <a:rPr lang="en-US" altLang="ko-KR" dirty="0" smtClean="0"/>
              <a:t>Can </a:t>
            </a:r>
            <a:r>
              <a:rPr lang="en-US" altLang="ko-KR" dirty="0"/>
              <a:t>simply leverage </a:t>
            </a:r>
            <a:r>
              <a:rPr lang="en-US" altLang="ko-KR" dirty="0" err="1"/>
              <a:t>IODetector</a:t>
            </a:r>
            <a:r>
              <a:rPr lang="en-US" altLang="ko-KR" dirty="0"/>
              <a:t> to infer the </a:t>
            </a:r>
            <a:r>
              <a:rPr lang="en-US" altLang="ko-KR" dirty="0" smtClean="0"/>
              <a:t>GPS with accurate indoor/outdoor awareness</a:t>
            </a:r>
            <a:endParaRPr lang="en-US" altLang="ko-KR" u="sng" dirty="0" smtClean="0"/>
          </a:p>
          <a:p>
            <a:pPr lvl="1" fontAlgn="base" latinLnBrk="0"/>
            <a:r>
              <a:rPr lang="en-US" altLang="ko-KR" dirty="0" smtClean="0"/>
              <a:t>Mobile </a:t>
            </a:r>
            <a:r>
              <a:rPr lang="en-US" altLang="ko-KR" dirty="0"/>
              <a:t>applications invoke </a:t>
            </a:r>
            <a:r>
              <a:rPr lang="en-US" altLang="ko-KR" dirty="0" err="1" smtClean="0"/>
              <a:t>IODetector</a:t>
            </a:r>
            <a:r>
              <a:rPr lang="en-US" altLang="ko-KR" dirty="0" smtClean="0"/>
              <a:t> </a:t>
            </a:r>
            <a:r>
              <a:rPr lang="en-US" altLang="ko-KR" dirty="0"/>
              <a:t>before switching on the GPS </a:t>
            </a:r>
            <a:r>
              <a:rPr lang="en-US" altLang="ko-KR" dirty="0" smtClean="0"/>
              <a:t>module</a:t>
            </a:r>
          </a:p>
          <a:p>
            <a:pPr lvl="1" fontAlgn="base" latinLnBrk="0"/>
            <a:r>
              <a:rPr lang="en-US" altLang="ko-KR" dirty="0" smtClean="0"/>
              <a:t>Can </a:t>
            </a:r>
            <a:r>
              <a:rPr lang="en-US" altLang="ko-KR" dirty="0"/>
              <a:t>track the localization accuracy and energy consumption of the traditional GPS and the IO-GPS </a:t>
            </a:r>
            <a:r>
              <a:rPr lang="en-US" altLang="ko-KR" dirty="0" smtClean="0"/>
              <a:t>scheme</a:t>
            </a:r>
          </a:p>
          <a:p>
            <a:pPr lvl="1" fontAlgn="base" latinLnBrk="0"/>
            <a:r>
              <a:rPr lang="en-US" altLang="ko-KR" dirty="0" smtClean="0"/>
              <a:t>Use </a:t>
            </a:r>
            <a:r>
              <a:rPr lang="en-US" altLang="ko-KR" dirty="0" err="1"/>
              <a:t>stateful</a:t>
            </a:r>
            <a:r>
              <a:rPr lang="en-US" altLang="ko-KR" dirty="0"/>
              <a:t> </a:t>
            </a:r>
            <a:r>
              <a:rPr lang="en-US" altLang="ko-KR" dirty="0" err="1"/>
              <a:t>IODetector</a:t>
            </a:r>
            <a:endParaRPr lang="en-US" altLang="ko-KR" dirty="0"/>
          </a:p>
          <a:p>
            <a:pPr lvl="1" fontAlgn="base" latinLnBrk="0"/>
            <a:endParaRPr lang="en-US" altLang="ko-KR" dirty="0"/>
          </a:p>
          <a:p>
            <a:pPr lvl="1" fontAlgn="base" latinLnBrk="0"/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687651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altLang="ko-KR" dirty="0" smtClean="0"/>
              <a:t>4.3. </a:t>
            </a:r>
            <a:r>
              <a:rPr lang="en-US" altLang="ko-KR" dirty="0"/>
              <a:t>Case study </a:t>
            </a:r>
            <a:r>
              <a:rPr lang="en-US" altLang="ko-KR" dirty="0" smtClean="0"/>
              <a:t>: </a:t>
            </a:r>
            <a:br>
              <a:rPr lang="en-US" altLang="ko-KR" dirty="0" smtClean="0"/>
            </a:br>
            <a:r>
              <a:rPr lang="en-US" altLang="ko-KR" dirty="0" smtClean="0"/>
              <a:t>	 inferring </a:t>
            </a:r>
            <a:r>
              <a:rPr lang="en-US" altLang="ko-KR" dirty="0"/>
              <a:t>GPS </a:t>
            </a:r>
            <a:r>
              <a:rPr lang="en-US" altLang="ko-KR" dirty="0" smtClean="0"/>
              <a:t>availability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 latinLnBrk="0"/>
            <a:r>
              <a:rPr lang="en-US" altLang="ko-KR" sz="2400" dirty="0" err="1"/>
              <a:t>IODetector</a:t>
            </a:r>
            <a:r>
              <a:rPr lang="en-US" altLang="ko-KR" sz="2400" dirty="0"/>
              <a:t>-augmented GPS: IO-GPS</a:t>
            </a:r>
          </a:p>
          <a:p>
            <a:pPr lvl="1" fontAlgn="base" latinLnBrk="0"/>
            <a:r>
              <a:rPr lang="en-US" altLang="ko-KR" sz="2000" dirty="0" smtClean="0"/>
              <a:t>The </a:t>
            </a:r>
            <a:r>
              <a:rPr lang="en-US" altLang="ko-KR" sz="2000" dirty="0"/>
              <a:t>GPS localization error varies across different path </a:t>
            </a:r>
            <a:r>
              <a:rPr lang="en-US" altLang="ko-KR" sz="2000" dirty="0" smtClean="0"/>
              <a:t>segments</a:t>
            </a:r>
          </a:p>
          <a:p>
            <a:pPr lvl="1" fontAlgn="base" latinLnBrk="0"/>
            <a:r>
              <a:rPr lang="en-US" altLang="ko-KR" sz="2000" dirty="0" smtClean="0"/>
              <a:t>Can find a </a:t>
            </a:r>
            <a:r>
              <a:rPr lang="en-US" altLang="ko-KR" sz="2000" dirty="0"/>
              <a:t>two-stage jump of the localization </a:t>
            </a:r>
            <a:r>
              <a:rPr lang="en-US" altLang="ko-KR" sz="2000" dirty="0" smtClean="0"/>
              <a:t>error</a:t>
            </a:r>
            <a:br>
              <a:rPr lang="en-US" altLang="ko-KR" sz="2000" dirty="0" smtClean="0"/>
            </a:br>
            <a:r>
              <a:rPr lang="en-US" altLang="ko-KR" sz="2000" dirty="0" smtClean="0"/>
              <a:t>(P </a:t>
            </a:r>
            <a:r>
              <a:rPr lang="en-US" altLang="ko-KR" sz="2000" dirty="0" smtClean="0">
                <a:sym typeface="Wingdings" pitchFamily="2" charset="2"/>
              </a:rPr>
              <a:t> Q R)</a:t>
            </a:r>
            <a:endParaRPr lang="en-US" altLang="ko-KR" sz="2000" dirty="0"/>
          </a:p>
          <a:p>
            <a:pPr lvl="1" fontAlgn="base" latinLnBrk="0"/>
            <a:r>
              <a:rPr lang="en-US" altLang="ko-KR" sz="2000" dirty="0"/>
              <a:t>I</a:t>
            </a:r>
            <a:r>
              <a:rPr lang="en-US" altLang="ko-KR" sz="2000" dirty="0" smtClean="0"/>
              <a:t>n </a:t>
            </a:r>
            <a:r>
              <a:rPr lang="en-US" altLang="ko-KR" sz="2000" dirty="0"/>
              <a:t>the indoor environment the GPS localization error is much larger than that in the semi-outdoor or outdoor </a:t>
            </a:r>
            <a:r>
              <a:rPr lang="en-US" altLang="ko-KR" sz="2000" dirty="0" smtClean="0"/>
              <a:t>environment</a:t>
            </a:r>
            <a:endParaRPr lang="en-US" altLang="ko-KR" sz="2000" dirty="0"/>
          </a:p>
          <a:p>
            <a:pPr lvl="1" fontAlgn="base" latinLnBrk="0"/>
            <a:endParaRPr lang="en-US" altLang="ko-KR" sz="2000" dirty="0"/>
          </a:p>
          <a:p>
            <a:pPr lvl="1" fontAlgn="base" latinLnBrk="0"/>
            <a:endParaRPr lang="en-US" altLang="ko-KR" sz="2000" dirty="0" smtClean="0"/>
          </a:p>
          <a:p>
            <a:pPr lvl="1" fontAlgn="base" latinLnBrk="0"/>
            <a:endParaRPr lang="en-US" altLang="ko-KR" sz="2000" dirty="0"/>
          </a:p>
          <a:p>
            <a:pPr lvl="1" fontAlgn="base" latinLnBrk="0"/>
            <a:endParaRPr lang="en-US" altLang="ko-KR" sz="2000" dirty="0" smtClean="0"/>
          </a:p>
          <a:p>
            <a:pPr lvl="1" fontAlgn="base" latinLnBrk="0"/>
            <a:endParaRPr lang="en-US" altLang="ko-KR" sz="2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419534"/>
            <a:ext cx="7056784" cy="175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374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altLang="ko-KR" dirty="0" smtClean="0"/>
              <a:t>4.3. </a:t>
            </a:r>
            <a:r>
              <a:rPr lang="en-US" altLang="ko-KR" dirty="0"/>
              <a:t>Case study </a:t>
            </a:r>
            <a:r>
              <a:rPr lang="en-US" altLang="ko-KR" dirty="0" smtClean="0"/>
              <a:t>: </a:t>
            </a:r>
            <a:br>
              <a:rPr lang="en-US" altLang="ko-KR" dirty="0" smtClean="0"/>
            </a:br>
            <a:r>
              <a:rPr lang="en-US" altLang="ko-KR" dirty="0" smtClean="0"/>
              <a:t>	 inferring </a:t>
            </a:r>
            <a:r>
              <a:rPr lang="en-US" altLang="ko-KR" dirty="0"/>
              <a:t>GPS </a:t>
            </a:r>
            <a:r>
              <a:rPr lang="en-US" altLang="ko-KR" dirty="0" smtClean="0"/>
              <a:t>availability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 latinLnBrk="0"/>
            <a:r>
              <a:rPr lang="en-US" altLang="ko-KR" sz="2400" dirty="0" err="1"/>
              <a:t>IODetector</a:t>
            </a:r>
            <a:r>
              <a:rPr lang="en-US" altLang="ko-KR" sz="2400" dirty="0"/>
              <a:t>-augmented GPS: IO-GPS</a:t>
            </a:r>
          </a:p>
          <a:p>
            <a:pPr lvl="1" fontAlgn="base" latinLnBrk="0"/>
            <a:r>
              <a:rPr lang="en-US" altLang="ko-KR" sz="2000" dirty="0" smtClean="0"/>
              <a:t>summarizes </a:t>
            </a:r>
            <a:r>
              <a:rPr lang="en-US" altLang="ko-KR" sz="2000" dirty="0"/>
              <a:t>the localization error </a:t>
            </a:r>
            <a:r>
              <a:rPr lang="en-US" altLang="ko-KR" sz="2000" dirty="0" smtClean="0"/>
              <a:t>from </a:t>
            </a:r>
            <a:r>
              <a:rPr lang="en-US" altLang="ko-KR" sz="2000" dirty="0"/>
              <a:t>the 10 </a:t>
            </a:r>
            <a:r>
              <a:rPr lang="en-US" altLang="ko-KR" sz="2000" dirty="0" smtClean="0"/>
              <a:t>experiments</a:t>
            </a:r>
          </a:p>
          <a:p>
            <a:pPr lvl="1" fontAlgn="base" latinLnBrk="0"/>
            <a:endParaRPr lang="en-US" altLang="ko-KR" sz="2000" dirty="0" smtClean="0"/>
          </a:p>
          <a:p>
            <a:pPr lvl="1" fontAlgn="base" latinLnBrk="0"/>
            <a:endParaRPr lang="en-US" altLang="ko-KR" sz="2000" dirty="0"/>
          </a:p>
          <a:p>
            <a:pPr lvl="1" fontAlgn="base" latinLnBrk="0"/>
            <a:endParaRPr lang="en-US" altLang="ko-KR" sz="2000" dirty="0" smtClean="0"/>
          </a:p>
          <a:p>
            <a:pPr lvl="1" fontAlgn="base" latinLnBrk="0"/>
            <a:endParaRPr lang="en-US" altLang="ko-KR" sz="2000" dirty="0"/>
          </a:p>
          <a:p>
            <a:pPr lvl="1" fontAlgn="base" latinLnBrk="0"/>
            <a:endParaRPr lang="en-US" altLang="ko-KR" sz="2000" dirty="0" smtClean="0"/>
          </a:p>
          <a:p>
            <a:pPr lvl="1" fontAlgn="base" latinLnBrk="0"/>
            <a:endParaRPr lang="en-US" altLang="ko-KR" sz="2000" dirty="0"/>
          </a:p>
          <a:p>
            <a:pPr lvl="1" fontAlgn="base" latinLnBrk="0"/>
            <a:r>
              <a:rPr lang="en-US" altLang="ko-KR" sz="2000" dirty="0"/>
              <a:t>Augmented by </a:t>
            </a:r>
            <a:r>
              <a:rPr lang="en-US" altLang="ko-KR" sz="2000" dirty="0" err="1"/>
              <a:t>IODetector</a:t>
            </a:r>
            <a:r>
              <a:rPr lang="en-US" altLang="ko-KR" sz="2000" dirty="0"/>
              <a:t>, the IO-GPS performance would be closer to that in the outdoor/semi-outdoor environment</a:t>
            </a:r>
          </a:p>
          <a:p>
            <a:pPr lvl="1" fontAlgn="base" latinLnBrk="0"/>
            <a:endParaRPr lang="en-US" altLang="ko-KR" sz="2000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492896"/>
            <a:ext cx="2664296" cy="2111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9811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altLang="ko-KR" dirty="0" smtClean="0"/>
              <a:t>4.3. </a:t>
            </a:r>
            <a:r>
              <a:rPr lang="en-US" altLang="ko-KR" dirty="0"/>
              <a:t>Case study </a:t>
            </a:r>
            <a:r>
              <a:rPr lang="en-US" altLang="ko-KR" dirty="0" smtClean="0"/>
              <a:t>: </a:t>
            </a:r>
            <a:br>
              <a:rPr lang="en-US" altLang="ko-KR" dirty="0" smtClean="0"/>
            </a:br>
            <a:r>
              <a:rPr lang="en-US" altLang="ko-KR" dirty="0" smtClean="0"/>
              <a:t>	 inferring </a:t>
            </a:r>
            <a:r>
              <a:rPr lang="en-US" altLang="ko-KR" dirty="0"/>
              <a:t>GPS </a:t>
            </a:r>
            <a:r>
              <a:rPr lang="en-US" altLang="ko-KR" dirty="0" smtClean="0"/>
              <a:t>availability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 latinLnBrk="0"/>
            <a:r>
              <a:rPr lang="en-US" altLang="ko-KR" sz="2400" dirty="0" err="1"/>
              <a:t>IODetector</a:t>
            </a:r>
            <a:r>
              <a:rPr lang="en-US" altLang="ko-KR" sz="2400" dirty="0"/>
              <a:t>-augmented GPS: </a:t>
            </a:r>
            <a:r>
              <a:rPr lang="en-US" altLang="ko-KR" sz="2400" dirty="0" smtClean="0"/>
              <a:t>IO-GPS</a:t>
            </a:r>
          </a:p>
          <a:p>
            <a:pPr lvl="1" fontAlgn="base" latinLnBrk="0"/>
            <a:r>
              <a:rPr lang="en-US" altLang="ko-KR" sz="2000" dirty="0" smtClean="0"/>
              <a:t>Energy consumption</a:t>
            </a:r>
          </a:p>
          <a:p>
            <a:pPr lvl="2" fontAlgn="base" latinLnBrk="0"/>
            <a:r>
              <a:rPr lang="en-US" altLang="ko-KR" sz="1600" dirty="0" smtClean="0"/>
              <a:t>Measure </a:t>
            </a:r>
            <a:r>
              <a:rPr lang="en-US" altLang="ko-KR" sz="1600" dirty="0"/>
              <a:t>the power consumption when we run the GPS module during the </a:t>
            </a:r>
            <a:r>
              <a:rPr lang="en-US" altLang="ko-KR" sz="1600" dirty="0" smtClean="0"/>
              <a:t>experiment</a:t>
            </a:r>
          </a:p>
          <a:p>
            <a:pPr lvl="3" fontAlgn="base" latinLnBrk="0"/>
            <a:r>
              <a:rPr lang="en-US" altLang="ko-KR" sz="1200" dirty="0" smtClean="0"/>
              <a:t>With </a:t>
            </a:r>
            <a:r>
              <a:rPr lang="en-US" altLang="ko-KR" sz="1200" dirty="0"/>
              <a:t>the screen set to the minimum brightness. </a:t>
            </a:r>
            <a:endParaRPr lang="en-US" altLang="ko-KR" sz="1200" dirty="0" smtClean="0"/>
          </a:p>
          <a:p>
            <a:pPr lvl="3" fontAlgn="base" latinLnBrk="0"/>
            <a:endParaRPr lang="en-US" altLang="ko-KR" sz="1200" dirty="0"/>
          </a:p>
          <a:p>
            <a:pPr lvl="2" fontAlgn="base" latinLnBrk="0"/>
            <a:r>
              <a:rPr lang="en-US" altLang="ko-KR" sz="1600" dirty="0"/>
              <a:t>GPS drains the battery rapidly in all the </a:t>
            </a:r>
            <a:r>
              <a:rPr lang="en-US" altLang="ko-KR" sz="1600" dirty="0" smtClean="0"/>
              <a:t>environments</a:t>
            </a:r>
            <a:endParaRPr lang="en-US" altLang="ko-KR" sz="1600" dirty="0"/>
          </a:p>
          <a:p>
            <a:pPr lvl="2" fontAlgn="base" latinLnBrk="0"/>
            <a:r>
              <a:rPr lang="en-US" altLang="ko-KR" sz="1600" u="sng" dirty="0"/>
              <a:t>With the awareness of the indoor/outdoor environment, IO-GPS may avoid unnecessarily switching on the GPS module and save the energy consumption in the indoor </a:t>
            </a:r>
            <a:r>
              <a:rPr lang="en-US" altLang="ko-KR" sz="1600" u="sng" dirty="0" smtClean="0"/>
              <a:t>environment</a:t>
            </a:r>
            <a:endParaRPr lang="en-US" altLang="ko-KR" sz="1600" u="sng" dirty="0"/>
          </a:p>
          <a:p>
            <a:pPr lvl="2" fontAlgn="base" latinLnBrk="0"/>
            <a:endParaRPr lang="en-US" altLang="ko-KR" sz="1600" dirty="0"/>
          </a:p>
          <a:p>
            <a:pPr lvl="2" fontAlgn="base" latinLnBrk="0"/>
            <a:endParaRPr lang="en-US" altLang="ko-KR" sz="1600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653136"/>
            <a:ext cx="4933950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809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5. Related work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Environment </a:t>
            </a:r>
            <a:r>
              <a:rPr lang="en-US" altLang="ko-KR" dirty="0" smtClean="0"/>
              <a:t>detection</a:t>
            </a:r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Localization </a:t>
            </a:r>
            <a:r>
              <a:rPr lang="en-US" altLang="ko-KR" dirty="0"/>
              <a:t>and </a:t>
            </a:r>
            <a:r>
              <a:rPr lang="en-US" altLang="ko-KR" dirty="0" smtClean="0"/>
              <a:t>tracking</a:t>
            </a:r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Context </a:t>
            </a:r>
            <a:r>
              <a:rPr lang="en-US" altLang="ko-KR" dirty="0"/>
              <a:t>awareness and activity </a:t>
            </a:r>
            <a:r>
              <a:rPr lang="en-US" altLang="ko-KR" dirty="0" smtClean="0"/>
              <a:t>recognition</a:t>
            </a:r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00115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 Conclusions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fontAlgn="base" latinLnBrk="0"/>
            <a:r>
              <a:rPr lang="en-US" altLang="ko-KR" dirty="0" smtClean="0"/>
              <a:t>Present </a:t>
            </a:r>
            <a:r>
              <a:rPr lang="en-US" altLang="ko-KR" dirty="0"/>
              <a:t>the </a:t>
            </a:r>
            <a:r>
              <a:rPr lang="en-US" altLang="ko-KR" dirty="0" smtClean="0"/>
              <a:t>design an </a:t>
            </a:r>
            <a:r>
              <a:rPr lang="en-US" altLang="ko-KR" dirty="0"/>
              <a:t>indoor/outdoor environment detection </a:t>
            </a:r>
            <a:r>
              <a:rPr lang="en-US" altLang="ko-KR" dirty="0" smtClean="0"/>
              <a:t>system</a:t>
            </a:r>
          </a:p>
          <a:p>
            <a:pPr lvl="1" fontAlgn="base" latinLnBrk="0"/>
            <a:r>
              <a:rPr lang="en-US" altLang="ko-KR" dirty="0"/>
              <a:t>W</a:t>
            </a:r>
            <a:r>
              <a:rPr lang="en-US" altLang="ko-KR" dirty="0" smtClean="0"/>
              <a:t>hich </a:t>
            </a:r>
            <a:r>
              <a:rPr lang="en-US" altLang="ko-KR" dirty="0"/>
              <a:t>efficiently takes input from a variety of lightweight sensors to derive the indoor/outdoor </a:t>
            </a:r>
            <a:r>
              <a:rPr lang="en-US" altLang="ko-KR" dirty="0" smtClean="0"/>
              <a:t>information </a:t>
            </a:r>
          </a:p>
          <a:p>
            <a:pPr fontAlgn="base" latinLnBrk="0"/>
            <a:endParaRPr lang="en-US" altLang="ko-KR" dirty="0"/>
          </a:p>
          <a:p>
            <a:pPr fontAlgn="base" latinLnBrk="0"/>
            <a:r>
              <a:rPr lang="en-US" altLang="ko-KR" dirty="0" smtClean="0"/>
              <a:t>Achieves </a:t>
            </a:r>
            <a:r>
              <a:rPr lang="en-US" altLang="ko-KR" dirty="0"/>
              <a:t>prompt and </a:t>
            </a:r>
            <a:r>
              <a:rPr lang="en-US" altLang="ko-KR" dirty="0" smtClean="0"/>
              <a:t>accurate</a:t>
            </a:r>
          </a:p>
          <a:p>
            <a:pPr lvl="1" fontAlgn="base" latinLnBrk="0"/>
            <a:r>
              <a:rPr lang="en-US" altLang="ko-KR" dirty="0"/>
              <a:t>By intelligently aggregating the sub-detectors</a:t>
            </a:r>
            <a:endParaRPr lang="en-US" altLang="ko-KR" dirty="0" smtClean="0"/>
          </a:p>
          <a:p>
            <a:pPr fontAlgn="base" latinLnBrk="0"/>
            <a:endParaRPr lang="en-US" altLang="ko-KR" dirty="0"/>
          </a:p>
          <a:p>
            <a:pPr fontAlgn="base" latinLnBrk="0"/>
            <a:r>
              <a:rPr lang="en-US" altLang="ko-KR" dirty="0" smtClean="0"/>
              <a:t>Test and evaluate </a:t>
            </a:r>
            <a:r>
              <a:rPr lang="en-US" altLang="ko-KR" dirty="0" err="1" smtClean="0"/>
              <a:t>IODetector</a:t>
            </a:r>
            <a:r>
              <a:rPr lang="en-US" altLang="ko-KR" dirty="0" smtClean="0"/>
              <a:t> </a:t>
            </a:r>
            <a:r>
              <a:rPr lang="en-US" altLang="ko-KR" dirty="0"/>
              <a:t>through a prototype </a:t>
            </a:r>
            <a:r>
              <a:rPr lang="en-US" altLang="ko-KR" dirty="0" smtClean="0"/>
              <a:t>implementation</a:t>
            </a:r>
          </a:p>
          <a:p>
            <a:pPr marL="0" indent="0" fontAlgn="base" latinLnBrk="0">
              <a:buNone/>
            </a:pPr>
            <a:r>
              <a:rPr lang="en-US" altLang="ko-KR" dirty="0" smtClean="0"/>
              <a:t> </a:t>
            </a:r>
          </a:p>
          <a:p>
            <a:pPr fontAlgn="base" latinLnBrk="0"/>
            <a:r>
              <a:rPr lang="en-US" altLang="ko-KR" dirty="0" smtClean="0"/>
              <a:t>Conduct </a:t>
            </a:r>
            <a:r>
              <a:rPr lang="en-US" altLang="ko-KR" dirty="0"/>
              <a:t>a case </a:t>
            </a:r>
            <a:r>
              <a:rPr lang="en-US" altLang="ko-KR" dirty="0" smtClean="0"/>
              <a:t>study</a:t>
            </a:r>
          </a:p>
          <a:p>
            <a:pPr lvl="1" fontAlgn="base" latinLnBrk="0"/>
            <a:r>
              <a:rPr lang="en-US" altLang="ko-KR" dirty="0" err="1" smtClean="0"/>
              <a:t>IODetector</a:t>
            </a:r>
            <a:r>
              <a:rPr lang="en-US" altLang="ko-KR" dirty="0" smtClean="0"/>
              <a:t> </a:t>
            </a:r>
            <a:r>
              <a:rPr lang="en-US" altLang="ko-KR" dirty="0"/>
              <a:t>results to infer the GPS availability and accuracy under various indoor/outdoor </a:t>
            </a:r>
            <a:r>
              <a:rPr lang="en-US" altLang="ko-KR" dirty="0" smtClean="0"/>
              <a:t>environment</a:t>
            </a:r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5114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ko-KR" sz="6600" dirty="0" smtClean="0">
                <a:solidFill>
                  <a:srgbClr val="C00000"/>
                </a:solidFill>
              </a:rPr>
              <a:t>Q &amp; A</a:t>
            </a:r>
            <a:endParaRPr lang="ko-KR" altLang="en-US" sz="6600" dirty="0">
              <a:solidFill>
                <a:srgbClr val="C00000"/>
              </a:solidFill>
            </a:endParaRPr>
          </a:p>
        </p:txBody>
      </p:sp>
      <p:sp>
        <p:nvSpPr>
          <p:cNvPr id="5" name="부제목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Thank you for listening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2752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1243</Words>
  <Application>Microsoft Office PowerPoint</Application>
  <PresentationFormat>화면 슬라이드 쇼(4:3)</PresentationFormat>
  <Paragraphs>261</Paragraphs>
  <Slides>35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35</vt:i4>
      </vt:variant>
    </vt:vector>
  </HeadingPairs>
  <TitlesOfParts>
    <vt:vector size="43" baseType="lpstr">
      <vt:lpstr>굴림</vt:lpstr>
      <vt:lpstr>Arial</vt:lpstr>
      <vt:lpstr>나눔명조 ExtraBold</vt:lpstr>
      <vt:lpstr>Cambria Math</vt:lpstr>
      <vt:lpstr>Wingdings</vt:lpstr>
      <vt:lpstr>함초롬바탕</vt:lpstr>
      <vt:lpstr>맑은 고딕</vt:lpstr>
      <vt:lpstr>Office 테마</vt:lpstr>
      <vt:lpstr>IODetector : A generic Service for Indoor Outdoor Detection</vt:lpstr>
      <vt:lpstr>PowerPoint 프레젠테이션</vt:lpstr>
      <vt:lpstr>1. Introduction</vt:lpstr>
      <vt:lpstr>2. Motivation</vt:lpstr>
      <vt:lpstr>2. Motivation</vt:lpstr>
      <vt:lpstr>3.System design</vt:lpstr>
      <vt:lpstr>3.1. System overview</vt:lpstr>
      <vt:lpstr>3.2. Light detector</vt:lpstr>
      <vt:lpstr>3.2. Light detector</vt:lpstr>
      <vt:lpstr>3.2. Light detector</vt:lpstr>
      <vt:lpstr>3.3. Cellular detector</vt:lpstr>
      <vt:lpstr>3.3. Cellular detector</vt:lpstr>
      <vt:lpstr>3.3. Cellular detector</vt:lpstr>
      <vt:lpstr>3.4. Magnetism detector</vt:lpstr>
      <vt:lpstr>3.4. Magnetism detector</vt:lpstr>
      <vt:lpstr>3.5. Aggregated IODetector</vt:lpstr>
      <vt:lpstr>3.5. Aggregated IODetector</vt:lpstr>
      <vt:lpstr>3.5. Aggregated IODetector</vt:lpstr>
      <vt:lpstr>3.5. Aggregated IODetector</vt:lpstr>
      <vt:lpstr>4.Evaluation</vt:lpstr>
      <vt:lpstr>4.1. Experimental methodology</vt:lpstr>
      <vt:lpstr>4.2. System performance</vt:lpstr>
      <vt:lpstr>4.2. System performance</vt:lpstr>
      <vt:lpstr>4.2. System performance</vt:lpstr>
      <vt:lpstr>4.3. Case study :    inferring GPS availability</vt:lpstr>
      <vt:lpstr>4.3. Case study :    inferring GPS availability</vt:lpstr>
      <vt:lpstr>4.3. Case study :    inferring GPS availability</vt:lpstr>
      <vt:lpstr>4.3. Case study :    inferring GPS availability</vt:lpstr>
      <vt:lpstr>4.3. Case study :    inferring GPS availability</vt:lpstr>
      <vt:lpstr>4.3. Case study :    inferring GPS availability</vt:lpstr>
      <vt:lpstr>4.3. Case study :    inferring GPS availability</vt:lpstr>
      <vt:lpstr>4.3. Case study :    inferring GPS availability</vt:lpstr>
      <vt:lpstr>5. Related work</vt:lpstr>
      <vt:lpstr>6. Conclusions</vt:lpstr>
      <vt:lpstr>Q &amp; 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CIT</dc:creator>
  <cp:lastModifiedBy>hyogon</cp:lastModifiedBy>
  <cp:revision>27</cp:revision>
  <dcterms:created xsi:type="dcterms:W3CDTF">2013-05-26T17:59:36Z</dcterms:created>
  <dcterms:modified xsi:type="dcterms:W3CDTF">2013-05-27T12:51:15Z</dcterms:modified>
</cp:coreProperties>
</file>