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72"/>
  </p:notesMasterIdLst>
  <p:handoutMasterIdLst>
    <p:handoutMasterId r:id="rId73"/>
  </p:handoutMasterIdLst>
  <p:sldIdLst>
    <p:sldId id="1043" r:id="rId2"/>
    <p:sldId id="972" r:id="rId3"/>
    <p:sldId id="1058" r:id="rId4"/>
    <p:sldId id="1059" r:id="rId5"/>
    <p:sldId id="769" r:id="rId6"/>
    <p:sldId id="1060" r:id="rId7"/>
    <p:sldId id="959" r:id="rId8"/>
    <p:sldId id="1061" r:id="rId9"/>
    <p:sldId id="1062" r:id="rId10"/>
    <p:sldId id="1063" r:id="rId11"/>
    <p:sldId id="1044" r:id="rId12"/>
    <p:sldId id="1064" r:id="rId13"/>
    <p:sldId id="960" r:id="rId14"/>
    <p:sldId id="984" r:id="rId15"/>
    <p:sldId id="1084" r:id="rId16"/>
    <p:sldId id="985" r:id="rId17"/>
    <p:sldId id="961" r:id="rId18"/>
    <p:sldId id="986" r:id="rId19"/>
    <p:sldId id="987" r:id="rId20"/>
    <p:sldId id="1085" r:id="rId21"/>
    <p:sldId id="988" r:id="rId22"/>
    <p:sldId id="989" r:id="rId23"/>
    <p:sldId id="975" r:id="rId24"/>
    <p:sldId id="878" r:id="rId25"/>
    <p:sldId id="990" r:id="rId26"/>
    <p:sldId id="1045" r:id="rId27"/>
    <p:sldId id="1065" r:id="rId28"/>
    <p:sldId id="976" r:id="rId29"/>
    <p:sldId id="879" r:id="rId30"/>
    <p:sldId id="880" r:id="rId31"/>
    <p:sldId id="1086" r:id="rId32"/>
    <p:sldId id="1087" r:id="rId33"/>
    <p:sldId id="881" r:id="rId34"/>
    <p:sldId id="1066" r:id="rId35"/>
    <p:sldId id="1046" r:id="rId36"/>
    <p:sldId id="1091" r:id="rId37"/>
    <p:sldId id="1088" r:id="rId38"/>
    <p:sldId id="1089" r:id="rId39"/>
    <p:sldId id="1090" r:id="rId40"/>
    <p:sldId id="1067" r:id="rId41"/>
    <p:sldId id="1047" r:id="rId42"/>
    <p:sldId id="1068" r:id="rId43"/>
    <p:sldId id="1092" r:id="rId44"/>
    <p:sldId id="1094" r:id="rId45"/>
    <p:sldId id="1080" r:id="rId46"/>
    <p:sldId id="1095" r:id="rId47"/>
    <p:sldId id="1083" r:id="rId48"/>
    <p:sldId id="1098" r:id="rId49"/>
    <p:sldId id="1096" r:id="rId50"/>
    <p:sldId id="1097" r:id="rId51"/>
    <p:sldId id="977" r:id="rId52"/>
    <p:sldId id="1069" r:id="rId53"/>
    <p:sldId id="1053" r:id="rId54"/>
    <p:sldId id="882" r:id="rId55"/>
    <p:sldId id="1072" r:id="rId56"/>
    <p:sldId id="993" r:id="rId57"/>
    <p:sldId id="994" r:id="rId58"/>
    <p:sldId id="995" r:id="rId59"/>
    <p:sldId id="883" r:id="rId60"/>
    <p:sldId id="978" r:id="rId61"/>
    <p:sldId id="884" r:id="rId62"/>
    <p:sldId id="1054" r:id="rId63"/>
    <p:sldId id="1074" r:id="rId64"/>
    <p:sldId id="1055" r:id="rId65"/>
    <p:sldId id="1075" r:id="rId66"/>
    <p:sldId id="1076" r:id="rId67"/>
    <p:sldId id="1056" r:id="rId68"/>
    <p:sldId id="1078" r:id="rId69"/>
    <p:sldId id="1079" r:id="rId70"/>
    <p:sldId id="1057" r:id="rId71"/>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996633"/>
    <a:srgbClr val="00CC00"/>
    <a:srgbClr val="3366FF"/>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24" autoAdjust="0"/>
  </p:normalViewPr>
  <p:slideViewPr>
    <p:cSldViewPr>
      <p:cViewPr varScale="1">
        <p:scale>
          <a:sx n="87" d="100"/>
          <a:sy n="87" d="100"/>
        </p:scale>
        <p:origin x="1315"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10.#</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0751E7DD-4E83-427C-865D-B5BF92631B92}" type="slidenum">
              <a:rPr lang="en-US" altLang="ko-KR"/>
              <a:pPr/>
              <a:t>‹#›</a:t>
            </a:fld>
            <a:endParaRPr lang="en-US" altLang="ko-KR"/>
          </a:p>
        </p:txBody>
      </p:sp>
    </p:spTree>
    <p:extLst>
      <p:ext uri="{BB962C8B-B14F-4D97-AF65-F5344CB8AC3E}">
        <p14:creationId xmlns:p14="http://schemas.microsoft.com/office/powerpoint/2010/main" val="328653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10.#</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CDE470E7-2E0B-462E-94A6-1F98DBFCBA40}" type="slidenum">
              <a:rPr lang="en-US" altLang="ko-KR"/>
              <a:pPr/>
              <a:t>‹#›</a:t>
            </a:fld>
            <a:endParaRPr lang="en-US" altLang="ko-KR"/>
          </a:p>
        </p:txBody>
      </p:sp>
    </p:spTree>
    <p:extLst>
      <p:ext uri="{BB962C8B-B14F-4D97-AF65-F5344CB8AC3E}">
        <p14:creationId xmlns:p14="http://schemas.microsoft.com/office/powerpoint/2010/main" val="168981508"/>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9F027E2-B936-47DB-A976-BB26F0698728}"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52068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975959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74457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621682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47812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01501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63694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44253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32178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4106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96490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17453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73795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524B6BD-9C11-49CE-BA88-652DB8D7CFCA}" type="slidenum">
              <a:rPr lang="en-US" altLang="ko-KR" sz="1200" b="0" i="0">
                <a:latin typeface="Times New Roman" panose="02020603050405020304" pitchFamily="18" charset="0"/>
              </a:rPr>
              <a:pPr eaLnBrk="1" hangingPunct="1"/>
              <a:t>14</a:t>
            </a:fld>
            <a:endParaRPr lang="en-US" altLang="ko-KR" sz="1200" b="0" i="0">
              <a:latin typeface="Times New Roman" panose="02020603050405020304" pitchFamily="18" charset="0"/>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6773243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7488AC0-15F7-4260-A09D-F9AB7F3FF871}" type="slidenum">
              <a:rPr lang="en-US" altLang="ko-KR" sz="1200" b="0" i="0">
                <a:latin typeface="Times New Roman" panose="02020603050405020304" pitchFamily="18" charset="0"/>
              </a:rPr>
              <a:pPr eaLnBrk="1" hangingPunct="1"/>
              <a:t>16</a:t>
            </a:fld>
            <a:endParaRPr lang="en-US" altLang="ko-KR" sz="1200" b="0" i="0">
              <a:latin typeface="Times New Roman" panose="02020603050405020304" pitchFamily="18"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807696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43954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7A6CA45-CFFC-4E75-BF31-D6FD3FF994FC}" type="slidenum">
              <a:rPr lang="en-US" altLang="ko-KR" sz="1200" b="0" i="0">
                <a:latin typeface="Times New Roman" panose="02020603050405020304" pitchFamily="18" charset="0"/>
              </a:rPr>
              <a:pPr eaLnBrk="1" hangingPunct="1"/>
              <a:t>18</a:t>
            </a:fld>
            <a:endParaRPr lang="en-US" altLang="ko-KR" sz="1200" b="0" i="0">
              <a:latin typeface="Times New Roman" panose="02020603050405020304" pitchFamily="18" charset="0"/>
            </a:endParaRP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997103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C344D2A8-1859-4012-B679-23DB134C10DC}" type="slidenum">
              <a:rPr lang="en-US" altLang="ko-KR" sz="1200" b="0" i="0">
                <a:latin typeface="Times New Roman" panose="02020603050405020304" pitchFamily="18" charset="0"/>
              </a:rPr>
              <a:pPr eaLnBrk="1" hangingPunct="1"/>
              <a:t>19</a:t>
            </a:fld>
            <a:endParaRPr lang="en-US" altLang="ko-KR" sz="1200" b="0" i="0">
              <a:latin typeface="Times New Roman" panose="02020603050405020304" pitchFamily="18"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422352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A63F612-4810-4D2E-96F4-7DC8BCFDCA4A}" type="slidenum">
              <a:rPr lang="en-US" altLang="ko-KR" sz="1200" b="0" i="0">
                <a:latin typeface="Times New Roman" panose="02020603050405020304" pitchFamily="18" charset="0"/>
              </a:rPr>
              <a:pPr eaLnBrk="1" hangingPunct="1"/>
              <a:t>21</a:t>
            </a:fld>
            <a:endParaRPr lang="en-US" altLang="ko-KR" sz="1200" b="0" i="0">
              <a:latin typeface="Times New Roman" panose="02020603050405020304" pitchFamily="18"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91013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D85696C-F274-4626-891A-ADA76AC0BEDD}" type="slidenum">
              <a:rPr lang="en-US" altLang="ko-KR" sz="1200" b="0" i="0">
                <a:latin typeface="Times New Roman" panose="02020603050405020304" pitchFamily="18" charset="0"/>
              </a:rPr>
              <a:pPr eaLnBrk="1" hangingPunct="1"/>
              <a:t>22</a:t>
            </a:fld>
            <a:endParaRPr lang="en-US" altLang="ko-KR" sz="1200" b="0" i="0">
              <a:latin typeface="Times New Roman" panose="02020603050405020304" pitchFamily="18"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959623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283C00B-CC16-4E63-8A6F-F5E88F946D75}" type="slidenum">
              <a:rPr lang="en-US" altLang="ko-KR" sz="1200" b="0" i="0">
                <a:solidFill>
                  <a:srgbClr val="000000"/>
                </a:solidFill>
                <a:latin typeface="Times New Roman" panose="02020603050405020304" pitchFamily="18" charset="0"/>
              </a:rPr>
              <a:pPr eaLnBrk="1" hangingPunct="1"/>
              <a:t>23</a:t>
            </a:fld>
            <a:endParaRPr lang="en-US" altLang="ko-KR" sz="1200" b="0" i="0">
              <a:solidFill>
                <a:srgbClr val="000000"/>
              </a:solidFill>
              <a:latin typeface="Times New Roman" panose="02020603050405020304" pitchFamily="18"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202375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20723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49BD908-6B9C-4ECD-9971-21E6CC73323A}" type="slidenum">
              <a:rPr lang="en-US" altLang="ko-KR" sz="1200" b="0" i="0">
                <a:latin typeface="Times New Roman" panose="02020603050405020304" pitchFamily="18" charset="0"/>
              </a:rPr>
              <a:pPr eaLnBrk="1" hangingPunct="1"/>
              <a:t>25</a:t>
            </a:fld>
            <a:endParaRPr lang="en-US" altLang="ko-KR" sz="1200" b="0" i="0">
              <a:latin typeface="Times New Roman" panose="02020603050405020304" pitchFamily="18"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907920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42057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04750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6B625BF4-7E36-4992-BB92-E78E4B5D07A8}" type="slidenum">
              <a:rPr lang="en-US" altLang="ko-KR" sz="1200" b="0" i="0">
                <a:solidFill>
                  <a:srgbClr val="000000"/>
                </a:solidFill>
                <a:latin typeface="Times New Roman" panose="02020603050405020304" pitchFamily="18" charset="0"/>
              </a:rPr>
              <a:pPr eaLnBrk="1" hangingPunct="1"/>
              <a:t>28</a:t>
            </a:fld>
            <a:endParaRPr lang="en-US" altLang="ko-KR" sz="1200" b="0" i="0">
              <a:solidFill>
                <a:srgbClr val="000000"/>
              </a:solidFill>
              <a:latin typeface="Times New Roman" panose="02020603050405020304" pitchFamily="18"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003596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5939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42751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21126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416286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8055670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88596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926122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643500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613637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FDFA308-CAFF-4FDD-984E-46A6ED8418FE}" type="slidenum">
              <a:rPr lang="en-US" altLang="ko-KR" sz="1200" b="0" i="0">
                <a:latin typeface="Times New Roman" panose="02020603050405020304" pitchFamily="18" charset="0"/>
              </a:rPr>
              <a:pPr eaLnBrk="1" hangingPunct="1"/>
              <a:t>45</a:t>
            </a:fld>
            <a:endParaRPr lang="en-US" altLang="ko-KR" sz="1200" b="0" i="0">
              <a:latin typeface="Times New Roman" panose="02020603050405020304" pitchFamily="18" charset="0"/>
            </a:endParaRP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1542964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52548533-897A-4608-AB6A-ADB0AE2A6E76}" type="slidenum">
              <a:rPr lang="en-US" altLang="ko-KR" sz="1200" b="0" i="0">
                <a:latin typeface="Times New Roman" panose="02020603050405020304" pitchFamily="18" charset="0"/>
              </a:rPr>
              <a:pPr eaLnBrk="1" hangingPunct="1"/>
              <a:t>47</a:t>
            </a:fld>
            <a:endParaRPr lang="en-US" altLang="ko-KR" sz="1200" b="0" i="0">
              <a:latin typeface="Times New Roman" panose="02020603050405020304" pitchFamily="18" charset="0"/>
            </a:endParaRP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2777216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9B1CE3E0-F954-43A1-A011-0A770FA0A178}" type="slidenum">
              <a:rPr lang="en-US" altLang="ko-KR" sz="1200" b="0" i="0">
                <a:solidFill>
                  <a:srgbClr val="000000"/>
                </a:solidFill>
                <a:latin typeface="Times New Roman" panose="02020603050405020304" pitchFamily="18" charset="0"/>
              </a:rPr>
              <a:pPr eaLnBrk="1" hangingPunct="1"/>
              <a:t>51</a:t>
            </a:fld>
            <a:endParaRPr lang="en-US" altLang="ko-KR" sz="1200" b="0" i="0">
              <a:solidFill>
                <a:srgbClr val="000000"/>
              </a:solidFill>
              <a:latin typeface="Times New Roman" panose="02020603050405020304" pitchFamily="18" charset="0"/>
            </a:endParaRP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093340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440092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0780664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4800770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844090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70FBFFA-2E45-4841-A3AD-99A17878787C}" type="slidenum">
              <a:rPr lang="en-US" altLang="ko-KR" sz="1200" b="0" i="0">
                <a:latin typeface="Times New Roman" panose="02020603050405020304" pitchFamily="18" charset="0"/>
              </a:rPr>
              <a:pPr eaLnBrk="1" hangingPunct="1"/>
              <a:t>56</a:t>
            </a:fld>
            <a:endParaRPr lang="en-US" altLang="ko-KR" sz="1200" b="0" i="0">
              <a:latin typeface="Times New Roman" panose="02020603050405020304" pitchFamily="18" charset="0"/>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9905442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0B268763-86F9-456D-A894-C363DD6A3341}" type="slidenum">
              <a:rPr lang="en-US" altLang="ko-KR" sz="1200" b="0" i="0">
                <a:latin typeface="Times New Roman" panose="02020603050405020304" pitchFamily="18" charset="0"/>
              </a:rPr>
              <a:pPr eaLnBrk="1" hangingPunct="1"/>
              <a:t>57</a:t>
            </a:fld>
            <a:endParaRPr lang="en-US" altLang="ko-KR" sz="1200" b="0" i="0">
              <a:latin typeface="Times New Roman" panose="02020603050405020304" pitchFamily="18" charset="0"/>
            </a:endParaRPr>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8861452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B1516F64-59C6-476D-A57E-E5EEB9E19D52}" type="slidenum">
              <a:rPr lang="en-US" altLang="ko-KR" sz="1200" b="0" i="0">
                <a:latin typeface="Times New Roman" panose="02020603050405020304" pitchFamily="18" charset="0"/>
              </a:rPr>
              <a:pPr eaLnBrk="1" hangingPunct="1"/>
              <a:t>58</a:t>
            </a:fld>
            <a:endParaRPr lang="en-US" altLang="ko-KR" sz="1200" b="0" i="0">
              <a:latin typeface="Times New Roman" panose="02020603050405020304" pitchFamily="18" charset="0"/>
            </a:endParaRPr>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7315777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8899328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5DD7B22-BCF0-4533-B496-9EC5E5CABD3C}" type="slidenum">
              <a:rPr lang="en-US" altLang="ko-KR" sz="1200" b="0" i="0">
                <a:solidFill>
                  <a:srgbClr val="000000"/>
                </a:solidFill>
                <a:latin typeface="Times New Roman" panose="02020603050405020304" pitchFamily="18" charset="0"/>
              </a:rPr>
              <a:pPr eaLnBrk="1" hangingPunct="1"/>
              <a:t>60</a:t>
            </a:fld>
            <a:endParaRPr lang="en-US" altLang="ko-KR" sz="1200" b="0" i="0">
              <a:solidFill>
                <a:srgbClr val="000000"/>
              </a:solidFill>
              <a:latin typeface="Times New Roman" panose="02020603050405020304" pitchFamily="18" charset="0"/>
            </a:endParaRPr>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733447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875241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220915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639614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38069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918648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711470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126452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6690948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1173576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10.#</a:t>
            </a:r>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882533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ACD704BC-3902-41AA-84BC-E0D7710BFAC9}" type="slidenum">
              <a:rPr lang="en-US" altLang="ko-KR"/>
              <a:pPr/>
              <a:t>‹#›</a:t>
            </a:fld>
            <a:endParaRPr lang="en-US" altLang="ko-KR"/>
          </a:p>
        </p:txBody>
      </p:sp>
    </p:spTree>
    <p:extLst>
      <p:ext uri="{BB962C8B-B14F-4D97-AF65-F5344CB8AC3E}">
        <p14:creationId xmlns:p14="http://schemas.microsoft.com/office/powerpoint/2010/main" val="2949084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10.</a:t>
            </a:r>
            <a:fld id="{E9FD2F00-9082-4C70-9708-62C1617CEC8E}" type="slidenum">
              <a:rPr lang="en-US" altLang="ko-KR"/>
              <a:pPr/>
              <a:t>‹#›</a:t>
            </a:fld>
            <a:endParaRPr lang="en-US" altLang="ko-KR"/>
          </a:p>
        </p:txBody>
      </p:sp>
    </p:spTree>
    <p:extLst>
      <p:ext uri="{BB962C8B-B14F-4D97-AF65-F5344CB8AC3E}">
        <p14:creationId xmlns:p14="http://schemas.microsoft.com/office/powerpoint/2010/main" val="612782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10.</a:t>
            </a:r>
            <a:fld id="{B71B5F01-DDD5-443D-A870-B55C6F132396}" type="slidenum">
              <a:rPr lang="en-US" altLang="ko-KR"/>
              <a:pPr/>
              <a:t>‹#›</a:t>
            </a:fld>
            <a:endParaRPr lang="en-US" altLang="ko-KR"/>
          </a:p>
        </p:txBody>
      </p:sp>
    </p:spTree>
    <p:extLst>
      <p:ext uri="{BB962C8B-B14F-4D97-AF65-F5344CB8AC3E}">
        <p14:creationId xmlns:p14="http://schemas.microsoft.com/office/powerpoint/2010/main" val="3856039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10.</a:t>
            </a:r>
            <a:fld id="{BC3886F4-4781-469F-9ADA-2128B810CBE9}" type="slidenum">
              <a:rPr lang="en-US" altLang="ko-KR"/>
              <a:pPr/>
              <a:t>‹#›</a:t>
            </a:fld>
            <a:endParaRPr lang="en-US" altLang="ko-KR"/>
          </a:p>
        </p:txBody>
      </p:sp>
    </p:spTree>
    <p:extLst>
      <p:ext uri="{BB962C8B-B14F-4D97-AF65-F5344CB8AC3E}">
        <p14:creationId xmlns:p14="http://schemas.microsoft.com/office/powerpoint/2010/main" val="4293937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10.</a:t>
            </a:r>
            <a:fld id="{0421A11E-38A4-4699-B1F0-A512DC90683D}" type="slidenum">
              <a:rPr lang="en-US" altLang="ko-KR"/>
              <a:pPr/>
              <a:t>‹#›</a:t>
            </a:fld>
            <a:endParaRPr lang="en-US" altLang="ko-KR"/>
          </a:p>
        </p:txBody>
      </p:sp>
    </p:spTree>
    <p:extLst>
      <p:ext uri="{BB962C8B-B14F-4D97-AF65-F5344CB8AC3E}">
        <p14:creationId xmlns:p14="http://schemas.microsoft.com/office/powerpoint/2010/main" val="219489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10.</a:t>
            </a:r>
            <a:fld id="{A63060EE-3119-4C1A-8946-05756001B11B}" type="slidenum">
              <a:rPr lang="en-US" altLang="ko-KR"/>
              <a:pPr/>
              <a:t>‹#›</a:t>
            </a:fld>
            <a:endParaRPr lang="en-US" altLang="ko-KR"/>
          </a:p>
        </p:txBody>
      </p:sp>
    </p:spTree>
    <p:extLst>
      <p:ext uri="{BB962C8B-B14F-4D97-AF65-F5344CB8AC3E}">
        <p14:creationId xmlns:p14="http://schemas.microsoft.com/office/powerpoint/2010/main" val="3709422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10.</a:t>
            </a:r>
            <a:fld id="{9F9700C5-7008-47CB-BBFE-CF5DA1A4E5E1}" type="slidenum">
              <a:rPr lang="en-US" altLang="ko-KR"/>
              <a:pPr/>
              <a:t>‹#›</a:t>
            </a:fld>
            <a:endParaRPr lang="en-US" altLang="ko-KR"/>
          </a:p>
        </p:txBody>
      </p:sp>
    </p:spTree>
    <p:extLst>
      <p:ext uri="{BB962C8B-B14F-4D97-AF65-F5344CB8AC3E}">
        <p14:creationId xmlns:p14="http://schemas.microsoft.com/office/powerpoint/2010/main" val="4122078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10.</a:t>
            </a:r>
            <a:fld id="{11199B7B-6C47-48CB-AA36-C8EDA5EB5830}" type="slidenum">
              <a:rPr lang="en-US" altLang="ko-KR"/>
              <a:pPr/>
              <a:t>‹#›</a:t>
            </a:fld>
            <a:endParaRPr lang="en-US" altLang="ko-KR"/>
          </a:p>
        </p:txBody>
      </p:sp>
    </p:spTree>
    <p:extLst>
      <p:ext uri="{BB962C8B-B14F-4D97-AF65-F5344CB8AC3E}">
        <p14:creationId xmlns:p14="http://schemas.microsoft.com/office/powerpoint/2010/main" val="2681910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10.</a:t>
            </a:r>
            <a:fld id="{081E77F9-3F9C-4C80-BC4B-39BF5735EF4B}" type="slidenum">
              <a:rPr lang="en-US" altLang="ko-KR"/>
              <a:pPr/>
              <a:t>‹#›</a:t>
            </a:fld>
            <a:endParaRPr lang="en-US" altLang="ko-KR"/>
          </a:p>
        </p:txBody>
      </p:sp>
    </p:spTree>
    <p:extLst>
      <p:ext uri="{BB962C8B-B14F-4D97-AF65-F5344CB8AC3E}">
        <p14:creationId xmlns:p14="http://schemas.microsoft.com/office/powerpoint/2010/main" val="2191910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10.</a:t>
            </a:r>
            <a:fld id="{7DAA6095-C3C9-4C63-8E37-3B7255748B79}" type="slidenum">
              <a:rPr lang="en-US" altLang="ko-KR"/>
              <a:pPr/>
              <a:t>‹#›</a:t>
            </a:fld>
            <a:endParaRPr lang="en-US" altLang="ko-KR"/>
          </a:p>
        </p:txBody>
      </p:sp>
    </p:spTree>
    <p:extLst>
      <p:ext uri="{BB962C8B-B14F-4D97-AF65-F5344CB8AC3E}">
        <p14:creationId xmlns:p14="http://schemas.microsoft.com/office/powerpoint/2010/main" val="1260278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10.</a:t>
            </a:r>
            <a:fld id="{216F6676-2A07-47AE-83F4-7AAE2F51CD12}" type="slidenum">
              <a:rPr lang="en-US" altLang="ko-KR"/>
              <a:pPr/>
              <a:t>‹#›</a:t>
            </a:fld>
            <a:endParaRPr lang="en-US" altLang="ko-KR"/>
          </a:p>
        </p:txBody>
      </p:sp>
    </p:spTree>
    <p:extLst>
      <p:ext uri="{BB962C8B-B14F-4D97-AF65-F5344CB8AC3E}">
        <p14:creationId xmlns:p14="http://schemas.microsoft.com/office/powerpoint/2010/main" val="2037685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10.</a:t>
            </a:r>
            <a:fld id="{2E32EA8D-141B-4016-A6D1-D31B764EE519}"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wmf"/></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7.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37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 Box 4"/>
          <p:cNvSpPr txBox="1">
            <a:spLocks noChangeArrowheads="1"/>
          </p:cNvSpPr>
          <p:nvPr/>
        </p:nvSpPr>
        <p:spPr bwMode="auto">
          <a:xfrm>
            <a:off x="76200" y="12192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10</a:t>
            </a:r>
          </a:p>
        </p:txBody>
      </p:sp>
      <p:sp>
        <p:nvSpPr>
          <p:cNvPr id="15365" name="Text Box 6"/>
          <p:cNvSpPr txBox="1">
            <a:spLocks noChangeArrowheads="1"/>
          </p:cNvSpPr>
          <p:nvPr/>
        </p:nvSpPr>
        <p:spPr bwMode="auto">
          <a:xfrm>
            <a:off x="134938" y="2667000"/>
            <a:ext cx="4038600"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Error </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Detection</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And </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Correction</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4418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10: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371600"/>
            <a:ext cx="8458200" cy="6858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10.1  </a:t>
            </a:r>
            <a:r>
              <a:rPr lang="en-US" dirty="0">
                <a:solidFill>
                  <a:srgbClr val="0000CC"/>
                </a:solidFill>
                <a:effectLst>
                  <a:outerShdw blurRad="38100" dist="38100" dir="2700000" algn="tl">
                    <a:srgbClr val="000000">
                      <a:alpha val="43137"/>
                    </a:srgbClr>
                  </a:outerShdw>
                </a:effectLst>
                <a:latin typeface="Times"/>
              </a:rPr>
              <a:t>INTRODUCTION</a:t>
            </a:r>
            <a:endParaRPr lang="en-US" dirty="0">
              <a:solidFill>
                <a:srgbClr val="C00000"/>
              </a:solidFill>
              <a:effectLst>
                <a:outerShdw blurRad="38100" dist="38100" dir="2700000" algn="tl">
                  <a:srgbClr val="000000">
                    <a:alpha val="43137"/>
                  </a:srgbClr>
                </a:outerShdw>
              </a:effectLst>
              <a:latin typeface="Times"/>
            </a:endParaRPr>
          </a:p>
        </p:txBody>
      </p:sp>
      <p:sp>
        <p:nvSpPr>
          <p:cNvPr id="11" name="Rectangle 31"/>
          <p:cNvSpPr>
            <a:spLocks noChangeArrowheads="1"/>
          </p:cNvSpPr>
          <p:nvPr/>
        </p:nvSpPr>
        <p:spPr bwMode="auto">
          <a:xfrm>
            <a:off x="152400" y="2419350"/>
            <a:ext cx="8458200" cy="6858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10.2  </a:t>
            </a:r>
            <a:r>
              <a:rPr lang="en-US" dirty="0">
                <a:solidFill>
                  <a:srgbClr val="0000CC"/>
                </a:solidFill>
                <a:effectLst>
                  <a:outerShdw blurRad="38100" dist="38100" dir="2700000" algn="tl">
                    <a:srgbClr val="000000">
                      <a:alpha val="43137"/>
                    </a:srgbClr>
                  </a:outerShdw>
                </a:effectLst>
                <a:latin typeface="Times"/>
              </a:rPr>
              <a:t>BLOCK CODING</a:t>
            </a:r>
            <a:endParaRPr lang="en-US" dirty="0">
              <a:solidFill>
                <a:srgbClr val="C00000"/>
              </a:solidFill>
              <a:effectLst>
                <a:outerShdw blurRad="38100" dist="38100" dir="2700000" algn="tl">
                  <a:srgbClr val="000000">
                    <a:alpha val="43137"/>
                  </a:srgbClr>
                </a:outerShdw>
              </a:effectLst>
              <a:latin typeface="Times"/>
            </a:endParaRPr>
          </a:p>
        </p:txBody>
      </p:sp>
      <p:sp>
        <p:nvSpPr>
          <p:cNvPr id="12" name="Rectangle 31"/>
          <p:cNvSpPr>
            <a:spLocks noChangeArrowheads="1"/>
          </p:cNvSpPr>
          <p:nvPr/>
        </p:nvSpPr>
        <p:spPr bwMode="auto">
          <a:xfrm>
            <a:off x="152400" y="3467100"/>
            <a:ext cx="8458200" cy="6858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10.3  </a:t>
            </a:r>
            <a:r>
              <a:rPr lang="en-US" dirty="0">
                <a:solidFill>
                  <a:srgbClr val="0000CC"/>
                </a:solidFill>
                <a:effectLst>
                  <a:outerShdw blurRad="38100" dist="38100" dir="2700000" algn="tl">
                    <a:srgbClr val="000000">
                      <a:alpha val="43137"/>
                    </a:srgbClr>
                  </a:outerShdw>
                </a:effectLst>
                <a:latin typeface="Times"/>
              </a:rPr>
              <a:t>CYCLIC CODES</a:t>
            </a:r>
            <a:endParaRPr lang="en-US" dirty="0">
              <a:solidFill>
                <a:srgbClr val="C00000"/>
              </a:solidFill>
              <a:effectLst>
                <a:outerShdw blurRad="38100" dist="38100" dir="2700000" algn="tl">
                  <a:srgbClr val="000000">
                    <a:alpha val="43137"/>
                  </a:srgbClr>
                </a:outerShdw>
              </a:effectLst>
              <a:latin typeface="Times"/>
            </a:endParaRPr>
          </a:p>
        </p:txBody>
      </p:sp>
      <p:sp>
        <p:nvSpPr>
          <p:cNvPr id="13" name="Rectangle 31"/>
          <p:cNvSpPr>
            <a:spLocks noChangeArrowheads="1"/>
          </p:cNvSpPr>
          <p:nvPr/>
        </p:nvSpPr>
        <p:spPr bwMode="auto">
          <a:xfrm>
            <a:off x="152400" y="4514850"/>
            <a:ext cx="8458200" cy="6858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10.4  </a:t>
            </a:r>
            <a:r>
              <a:rPr lang="en-US" dirty="0">
                <a:solidFill>
                  <a:srgbClr val="0000CC"/>
                </a:solidFill>
                <a:effectLst>
                  <a:outerShdw blurRad="38100" dist="38100" dir="2700000" algn="tl">
                    <a:srgbClr val="000000">
                      <a:alpha val="43137"/>
                    </a:srgbClr>
                  </a:outerShdw>
                </a:effectLst>
                <a:latin typeface="Times"/>
              </a:rPr>
              <a:t>CHECKSUM</a:t>
            </a:r>
            <a:endParaRPr lang="en-US" dirty="0">
              <a:solidFill>
                <a:srgbClr val="C00000"/>
              </a:solidFill>
              <a:effectLst>
                <a:outerShdw blurRad="38100" dist="38100" dir="2700000" algn="tl">
                  <a:srgbClr val="000000">
                    <a:alpha val="43137"/>
                  </a:srgbClr>
                </a:outerShdw>
              </a:effectLst>
              <a:latin typeface="Times"/>
            </a:endParaRPr>
          </a:p>
        </p:txBody>
      </p:sp>
      <p:sp>
        <p:nvSpPr>
          <p:cNvPr id="14" name="Rectangle 31"/>
          <p:cNvSpPr>
            <a:spLocks noChangeArrowheads="1"/>
          </p:cNvSpPr>
          <p:nvPr/>
        </p:nvSpPr>
        <p:spPr bwMode="auto">
          <a:xfrm>
            <a:off x="152400" y="5562600"/>
            <a:ext cx="8458200" cy="685800"/>
          </a:xfrm>
          <a:prstGeom prst="rect">
            <a:avLst/>
          </a:prstGeom>
          <a:noFill/>
          <a:ln w="9525">
            <a:noFill/>
            <a:miter lim="800000"/>
            <a:headEnd/>
            <a:tailEnd/>
          </a:ln>
          <a:effectLst/>
        </p:spPr>
        <p:txBody>
          <a:bodyPr/>
          <a:lstStyle/>
          <a:p>
            <a:pPr algn="just" eaLnBrk="0" hangingPunct="0">
              <a:lnSpc>
                <a:spcPct val="150000"/>
              </a:lnSpc>
              <a:defRPr/>
            </a:pPr>
            <a:r>
              <a:rPr lang="en-US" dirty="0">
                <a:solidFill>
                  <a:srgbClr val="C00000"/>
                </a:solidFill>
                <a:effectLst>
                  <a:outerShdw blurRad="38100" dist="38100" dir="2700000" algn="tl">
                    <a:srgbClr val="000000">
                      <a:alpha val="43137"/>
                    </a:srgbClr>
                  </a:outerShdw>
                </a:effectLst>
                <a:latin typeface="Times"/>
              </a:rPr>
              <a:t>  10.5  </a:t>
            </a:r>
            <a:r>
              <a:rPr lang="en-US" dirty="0">
                <a:solidFill>
                  <a:srgbClr val="0000CC"/>
                </a:solidFill>
                <a:effectLst>
                  <a:outerShdw blurRad="38100" dist="38100" dir="2700000" algn="tl">
                    <a:srgbClr val="000000">
                      <a:alpha val="43137"/>
                    </a:srgbClr>
                  </a:outerShdw>
                </a:effectLst>
                <a:latin typeface="Times"/>
              </a:rPr>
              <a:t>FORWARD ERROR CORRECTION</a:t>
            </a:r>
            <a:endParaRPr lang="en-US" dirty="0">
              <a:solidFill>
                <a:srgbClr val="C00000"/>
              </a:solidFill>
              <a:effectLst>
                <a:outerShdw blurRad="38100" dist="38100" dir="2700000" algn="tl">
                  <a:srgbClr val="000000">
                    <a:alpha val="43137"/>
                  </a:srgbClr>
                </a:outerShdw>
              </a:effectLst>
              <a:latin typeface="Time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wipe(left)">
                                      <p:cBhvr>
                                        <p:cTn id="17" dur="500"/>
                                        <p:tgtEl>
                                          <p:spTgt spid="12">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500"/>
                                        <p:tgtEl>
                                          <p:spTgt spid="1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animEffect transition="in" filter="wipe(left)">
                                      <p:cBhvr>
                                        <p:cTn id="2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929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10: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10668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Times"/>
            </a:endParaRPr>
          </a:p>
          <a:p>
            <a:pPr marL="457200" indent="-457200" algn="just" eaLnBrk="0" hangingPunct="0">
              <a:lnSpc>
                <a:spcPct val="150000"/>
              </a:lnSpc>
              <a:spcBef>
                <a:spcPct val="50000"/>
              </a:spcBef>
              <a:buClr>
                <a:schemeClr val="hlink"/>
              </a:buClr>
              <a:defRPr/>
            </a:pP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4" name="Rectangle 7"/>
          <p:cNvSpPr>
            <a:spLocks noChangeArrowheads="1"/>
          </p:cNvSpPr>
          <p:nvPr/>
        </p:nvSpPr>
        <p:spPr bwMode="auto">
          <a:xfrm>
            <a:off x="76200" y="137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first section introduces types of errors, the concept of redundancy, and distinguishes between error detection and correction.</a:t>
            </a:r>
          </a:p>
        </p:txBody>
      </p:sp>
      <p:sp>
        <p:nvSpPr>
          <p:cNvPr id="12" name="Rectangle 7"/>
          <p:cNvSpPr>
            <a:spLocks noChangeArrowheads="1"/>
          </p:cNvSpPr>
          <p:nvPr/>
        </p:nvSpPr>
        <p:spPr bwMode="auto">
          <a:xfrm>
            <a:off x="76200" y="2895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second section discusses block coding. It shows how error can be detected using block coding and also introduces the concept of Hamming distance.</a:t>
            </a:r>
          </a:p>
        </p:txBody>
      </p:sp>
      <p:sp>
        <p:nvSpPr>
          <p:cNvPr id="13" name="Rectangle 7"/>
          <p:cNvSpPr>
            <a:spLocks noChangeArrowheads="1"/>
          </p:cNvSpPr>
          <p:nvPr/>
        </p:nvSpPr>
        <p:spPr bwMode="auto">
          <a:xfrm>
            <a:off x="76200" y="4495800"/>
            <a:ext cx="8686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third section discusses cyclic codes. It discusses a subset of cyclic code, CRC, that is very common in the data-link layer. The section shows how CRC can be easily implemented in hardware and represented by polynomials.</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 calcmode="lin" valueType="num">
                                      <p:cBhvr>
                                        <p:cTn id="14" dur="10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2">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 calcmode="lin" valueType="num">
                                      <p:cBhvr>
                                        <p:cTn id="21"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23"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7"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8"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9"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0"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1"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2"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3" name="Rectangle 21"/>
          <p:cNvSpPr>
            <a:spLocks noChangeArrowheads="1"/>
          </p:cNvSpPr>
          <p:nvPr/>
        </p:nvSpPr>
        <p:spPr bwMode="auto">
          <a:xfrm>
            <a:off x="1066800" y="-76200"/>
            <a:ext cx="75707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10: Objective (continued)</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10668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Times"/>
            </a:endParaRPr>
          </a:p>
          <a:p>
            <a:pPr marL="457200" indent="-457200" algn="just" eaLnBrk="0" hangingPunct="0">
              <a:lnSpc>
                <a:spcPct val="150000"/>
              </a:lnSpc>
              <a:spcBef>
                <a:spcPct val="50000"/>
              </a:spcBef>
              <a:buClr>
                <a:schemeClr val="hlink"/>
              </a:buClr>
              <a:defRPr/>
            </a:pPr>
            <a: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t/>
            </a:r>
            <a:br>
              <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rPr>
            </a:br>
            <a:endParaRPr lang="en-US" sz="2400" i="0" dirty="0">
              <a:solidFill>
                <a:srgbClr val="FF0000"/>
              </a:solidFill>
              <a:effectLst>
                <a:outerShdw blurRad="38100" dist="38100" dir="2700000" algn="tl">
                  <a:srgbClr val="000000">
                    <a:alpha val="43137"/>
                  </a:srgbClr>
                </a:outerShdw>
              </a:effectLst>
              <a:latin typeface="Palatino" pitchFamily="18" charset="0"/>
              <a:ea typeface="Adobe Fangsong Std R" pitchFamily="18" charset="-128"/>
              <a:cs typeface="Adobe Arabic" pitchFamily="18" charset="-78"/>
            </a:endParaRPr>
          </a:p>
        </p:txBody>
      </p:sp>
      <p:sp>
        <p:nvSpPr>
          <p:cNvPr id="14" name="Rectangle 7"/>
          <p:cNvSpPr>
            <a:spLocks noChangeArrowheads="1"/>
          </p:cNvSpPr>
          <p:nvPr/>
        </p:nvSpPr>
        <p:spPr bwMode="auto">
          <a:xfrm>
            <a:off x="76200" y="137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 The fourth section discusses checksums. It shows how a checksum is calculated for a set of data words. It also gives some other approaches to traditional checksum.</a:t>
            </a:r>
          </a:p>
        </p:txBody>
      </p:sp>
      <p:sp>
        <p:nvSpPr>
          <p:cNvPr id="13" name="Rectangle 7"/>
          <p:cNvSpPr>
            <a:spLocks noChangeArrowheads="1"/>
          </p:cNvSpPr>
          <p:nvPr/>
        </p:nvSpPr>
        <p:spPr bwMode="auto">
          <a:xfrm>
            <a:off x="76200" y="3124200"/>
            <a:ext cx="86868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fifth section discusses forward error correction. It shows how Hamming distance can also be used for this purpose. The section also describes cheaper methods to achieve the same goal, such as XORing of packets, interleaving chunks, or compounding high and low resolutions packets.</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 calcmode="lin" valueType="num">
                                      <p:cBhvr>
                                        <p:cTn id="14"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E795352E-3B7A-4C3A-9AAB-0B06B1E5BC83}"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530725"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10-1   INTRODUCTION</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35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3557" name="Rectangle 8"/>
          <p:cNvSpPr>
            <a:spLocks noChangeArrowheads="1"/>
          </p:cNvSpPr>
          <p:nvPr/>
        </p:nvSpPr>
        <p:spPr bwMode="auto">
          <a:xfrm>
            <a:off x="381000" y="1658938"/>
            <a:ext cx="80772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Let us first discuss some issues related, directly or indirectly, to error detection and correction.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218CC7C8-382F-44DD-8CDE-7C393F730BA1}"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56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56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527714"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10.1.1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Types of Errors</a:t>
            </a:r>
          </a:p>
        </p:txBody>
      </p:sp>
      <p:sp>
        <p:nvSpPr>
          <p:cNvPr id="25610" name="Rectangle 10"/>
          <p:cNvSpPr>
            <a:spLocks noChangeArrowheads="1"/>
          </p:cNvSpPr>
          <p:nvPr/>
        </p:nvSpPr>
        <p:spPr bwMode="auto">
          <a:xfrm>
            <a:off x="381000" y="1293813"/>
            <a:ext cx="7924800" cy="4362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Whenever bits flow from one point to another, they are subject to unpredictable changes because of interference. This interference can change the shape of the signal. The term single-bit error means that only 1 bit of a given data unit (such as a byte, character, or packet) is changed from 1 to 0 or from 0 to 10. The term burst error means that 2 or more bits in the data unit have changed from 1 to 0 or from 0 to 10. Figure 10.1 shows the effect of a single-bit and a burst error on a data unit.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DEB475B9-DD2A-423E-A5EF-473080C2DC18}"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76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10.1:  </a:t>
            </a:r>
            <a:r>
              <a:rPr lang="en-US" altLang="ko-KR" sz="2000">
                <a:latin typeface="Times-BoldItalic"/>
                <a:ea typeface="굴림" panose="020B0600000101010101" pitchFamily="50" charset="-127"/>
              </a:rPr>
              <a:t>Single-bit and burst error</a:t>
            </a:r>
          </a:p>
        </p:txBody>
      </p:sp>
      <p:pic>
        <p:nvPicPr>
          <p:cNvPr id="880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08138"/>
            <a:ext cx="3308350"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3625" y="3657600"/>
            <a:ext cx="5083175"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80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8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348E38C8-219A-4F0D-AA9B-62C3A245F287}"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96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6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954929"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10.1.2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Redundancy</a:t>
            </a:r>
          </a:p>
        </p:txBody>
      </p:sp>
      <p:sp>
        <p:nvSpPr>
          <p:cNvPr id="29706" name="Rectangle 10"/>
          <p:cNvSpPr>
            <a:spLocks noChangeArrowheads="1"/>
          </p:cNvSpPr>
          <p:nvPr/>
        </p:nvSpPr>
        <p:spPr bwMode="auto">
          <a:xfrm>
            <a:off x="381000" y="1293813"/>
            <a:ext cx="7924800" cy="2678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central concept in detecting or correcting errors is redundancy. To be able to detect or correct errors, we need to send some extra bits with our data. These redundant bits are added by the sender and removed by the receiver. Their presence allows the receiver to detect or correct corrupted bits.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8F71125C-1B85-422C-95B9-27AD04C662BD}" type="slidenum">
              <a:rPr lang="en-US" altLang="ko-KR" sz="1200" i="0">
                <a:latin typeface="Arial" panose="020B0604020202020204" pitchFamily="34" charset="0"/>
              </a:rPr>
              <a:pPr eaLnBrk="1" hangingPunct="1"/>
              <a:t>9</a:t>
            </a:fld>
            <a:endParaRPr lang="en-US" altLang="ko-KR" sz="1200" i="0">
              <a:latin typeface="Arial" panose="020B0604020202020204" pitchFamily="34" charset="0"/>
            </a:endParaRPr>
          </a:p>
        </p:txBody>
      </p:sp>
      <p:sp>
        <p:nvSpPr>
          <p:cNvPr id="3174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4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4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4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5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5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175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0421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10.1.3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Detection versus Correction</a:t>
            </a:r>
          </a:p>
        </p:txBody>
      </p:sp>
      <p:sp>
        <p:nvSpPr>
          <p:cNvPr id="31754"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correction of errors is more difficult than the detection. In error detection, we are only looking to see if any error has occurred. The answer is a simple yes or no. We are not even interested in the number of corrupted bits. A single-bit error is the same for us as a burst error. In error correction, we need to know the exact number of bits that are corrupted and, more importantly, their location in the message.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AE4E6D97-3233-4F9E-AAC9-C2098243CA26}" type="slidenum">
              <a:rPr lang="en-US" altLang="ko-KR" sz="1200" i="0">
                <a:latin typeface="Arial" panose="020B0604020202020204" pitchFamily="34" charset="0"/>
              </a:rPr>
              <a:pPr eaLnBrk="1" hangingPunct="1"/>
              <a:t>10</a:t>
            </a:fld>
            <a:endParaRPr lang="en-US" altLang="ko-KR" sz="1200" i="0">
              <a:latin typeface="Arial" panose="020B0604020202020204" pitchFamily="34" charset="0"/>
            </a:endParaRPr>
          </a:p>
        </p:txBody>
      </p:sp>
      <p:sp>
        <p:nvSpPr>
          <p:cNvPr id="337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7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38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2954655" cy="646331"/>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dirty="0" smtClean="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10.1.4  </a:t>
            </a:r>
            <a:r>
              <a:rPr lang="en-US" altLang="ko-KR" sz="3600" dirty="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Coding</a:t>
            </a:r>
          </a:p>
        </p:txBody>
      </p:sp>
      <p:sp>
        <p:nvSpPr>
          <p:cNvPr id="33802"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Redundancy is achieved through various coding schemes. The sender adds redundant bits through a process that creates a relationship between the redundant bits and the actual data bits. The receiver checks the relationships between the two sets of bits to detect errors. The ratio of redundant bits to data bits and the robustness of the process are important factors in any coding scheme.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03EA6470-96CB-455B-9C36-92ED069C0127}" type="slidenum">
              <a:rPr lang="en-US" altLang="ko-KR" sz="1200" i="0">
                <a:latin typeface="Arial" panose="020B0604020202020204" pitchFamily="34" charset="0"/>
              </a:rPr>
              <a:pPr eaLnBrk="1" hangingPunct="1"/>
              <a:t>11</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475163"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10-2   BLOCK CODING</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35844"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35845" name="Rectangle 8"/>
          <p:cNvSpPr>
            <a:spLocks noChangeArrowheads="1"/>
          </p:cNvSpPr>
          <p:nvPr/>
        </p:nvSpPr>
        <p:spPr bwMode="auto">
          <a:xfrm>
            <a:off x="381000" y="1658938"/>
            <a:ext cx="8077200" cy="399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In block coding, we divide our message into blocks, each of k bits, called datawords. We add r redundant bits to each block to make the length n = k + r. The resulting n-bit blocks are called codewords. How the extra r bits are chosen or calculated is something</a:t>
            </a:r>
          </a:p>
          <a:p>
            <a:pPr algn="just"/>
            <a:r>
              <a:rPr lang="en-US" altLang="ko-KR">
                <a:latin typeface="Times-Roman"/>
                <a:ea typeface="굴림" panose="020B0600000101010101" pitchFamily="50" charset="-127"/>
              </a:rPr>
              <a:t>we will discuss later. </a:t>
            </a:r>
          </a:p>
        </p:txBody>
      </p:sp>
      <mc:AlternateContent xmlns:mc="http://schemas.openxmlformats.org/markup-compatibility/2006" xmlns:a14="http://schemas.microsoft.com/office/drawing/2010/main">
        <mc:Choice Requires="a14">
          <p:sp>
            <p:nvSpPr>
              <p:cNvPr id="2" name="TextBox 1"/>
              <p:cNvSpPr txBox="1"/>
              <p:nvPr/>
            </p:nvSpPr>
            <p:spPr>
              <a:xfrm>
                <a:off x="588963" y="5633866"/>
                <a:ext cx="8229600" cy="606769"/>
              </a:xfrm>
              <a:prstGeom prst="rect">
                <a:avLst/>
              </a:prstGeom>
              <a:noFill/>
            </p:spPr>
            <p:txBody>
              <a:bodyPr wrap="square" rtlCol="0">
                <a:spAutoFit/>
              </a:bodyPr>
              <a:lstStyle/>
              <a:p>
                <a:r>
                  <a:rPr lang="en-US" altLang="ko-KR" b="0" i="0" dirty="0" smtClean="0">
                    <a:solidFill>
                      <a:srgbClr val="0000CC"/>
                    </a:solidFill>
                    <a:latin typeface="Calibri" panose="020F0502020204030204" pitchFamily="34" charset="0"/>
                    <a:cs typeface="Calibri" panose="020F0502020204030204" pitchFamily="34" charset="0"/>
                  </a:rPr>
                  <a:t>Detect errors using </a:t>
                </a:r>
                <a14:m>
                  <m:oMath xmlns:m="http://schemas.openxmlformats.org/officeDocument/2006/math">
                    <m:sSup>
                      <m:sSupPr>
                        <m:ctrlPr>
                          <a:rPr lang="en-US" altLang="ko-KR" b="0" i="1" smtClean="0">
                            <a:solidFill>
                              <a:srgbClr val="0000CC"/>
                            </a:solidFill>
                            <a:latin typeface="Cambria Math" panose="02040503050406030204" pitchFamily="18" charset="0"/>
                            <a:cs typeface="Calibri" panose="020F0502020204030204" pitchFamily="34" charset="0"/>
                          </a:rPr>
                        </m:ctrlPr>
                      </m:sSupPr>
                      <m:e>
                        <m:r>
                          <a:rPr lang="en-US" altLang="ko-KR" b="0" i="0" smtClean="0">
                            <a:solidFill>
                              <a:srgbClr val="0000CC"/>
                            </a:solidFill>
                            <a:latin typeface="Cambria Math" panose="02040503050406030204" pitchFamily="18" charset="0"/>
                            <a:cs typeface="Calibri" panose="020F0502020204030204" pitchFamily="34" charset="0"/>
                          </a:rPr>
                          <m:t>2</m:t>
                        </m:r>
                      </m:e>
                      <m:sup>
                        <m:r>
                          <m:rPr>
                            <m:sty m:val="p"/>
                          </m:rPr>
                          <a:rPr lang="en-US" altLang="ko-KR" b="0" i="0" smtClean="0">
                            <a:solidFill>
                              <a:srgbClr val="0000CC"/>
                            </a:solidFill>
                            <a:latin typeface="Cambria Math" panose="02040503050406030204" pitchFamily="18" charset="0"/>
                            <a:cs typeface="Calibri" panose="020F0502020204030204" pitchFamily="34" charset="0"/>
                          </a:rPr>
                          <m:t>n</m:t>
                        </m:r>
                      </m:sup>
                    </m:sSup>
                    <m:r>
                      <a:rPr lang="en-US" altLang="ko-KR" b="0" i="0" smtClean="0">
                        <a:solidFill>
                          <a:srgbClr val="0000CC"/>
                        </a:solidFill>
                        <a:latin typeface="Cambria Math" panose="02040503050406030204" pitchFamily="18" charset="0"/>
                        <a:cs typeface="Calibri" panose="020F0502020204030204" pitchFamily="34" charset="0"/>
                      </a:rPr>
                      <m:t>−</m:t>
                    </m:r>
                    <m:sSup>
                      <m:sSupPr>
                        <m:ctrlPr>
                          <a:rPr lang="en-US" altLang="ko-KR" b="0" i="1" smtClean="0">
                            <a:solidFill>
                              <a:srgbClr val="0000CC"/>
                            </a:solidFill>
                            <a:latin typeface="Cambria Math" panose="02040503050406030204" pitchFamily="18" charset="0"/>
                            <a:cs typeface="Calibri" panose="020F0502020204030204" pitchFamily="34" charset="0"/>
                          </a:rPr>
                        </m:ctrlPr>
                      </m:sSupPr>
                      <m:e>
                        <m:r>
                          <a:rPr lang="en-US" altLang="ko-KR" b="0" i="0" smtClean="0">
                            <a:solidFill>
                              <a:srgbClr val="0000CC"/>
                            </a:solidFill>
                            <a:latin typeface="Cambria Math" panose="02040503050406030204" pitchFamily="18" charset="0"/>
                            <a:cs typeface="Calibri" panose="020F0502020204030204" pitchFamily="34" charset="0"/>
                          </a:rPr>
                          <m:t>2</m:t>
                        </m:r>
                      </m:e>
                      <m:sup>
                        <m:r>
                          <m:rPr>
                            <m:sty m:val="p"/>
                          </m:rPr>
                          <a:rPr lang="en-US" altLang="ko-KR" b="0" i="0" smtClean="0">
                            <a:solidFill>
                              <a:srgbClr val="0000CC"/>
                            </a:solidFill>
                            <a:latin typeface="Cambria Math" panose="02040503050406030204" pitchFamily="18" charset="0"/>
                            <a:cs typeface="Calibri" panose="020F0502020204030204" pitchFamily="34" charset="0"/>
                          </a:rPr>
                          <m:t>k</m:t>
                        </m:r>
                      </m:sup>
                    </m:sSup>
                  </m:oMath>
                </a14:m>
                <a:r>
                  <a:rPr lang="ko-KR" altLang="en-US" b="0" i="0" dirty="0" smtClean="0">
                    <a:solidFill>
                      <a:srgbClr val="0000CC"/>
                    </a:solidFill>
                    <a:latin typeface="Calibri" panose="020F0502020204030204" pitchFamily="34" charset="0"/>
                    <a:cs typeface="Calibri" panose="020F0502020204030204" pitchFamily="34" charset="0"/>
                  </a:rPr>
                  <a:t> </a:t>
                </a:r>
                <a:r>
                  <a:rPr lang="en-US" altLang="ko-KR" b="0" i="0" dirty="0" smtClean="0">
                    <a:solidFill>
                      <a:srgbClr val="0000CC"/>
                    </a:solidFill>
                    <a:latin typeface="Calibri" panose="020F0502020204030204" pitchFamily="34" charset="0"/>
                    <a:cs typeface="Calibri" panose="020F0502020204030204" pitchFamily="34" charset="0"/>
                  </a:rPr>
                  <a:t>unused </a:t>
                </a:r>
                <a:r>
                  <a:rPr lang="en-US" altLang="ko-KR" b="0" i="0" dirty="0" err="1" smtClean="0">
                    <a:solidFill>
                      <a:srgbClr val="0000CC"/>
                    </a:solidFill>
                    <a:latin typeface="Calibri" panose="020F0502020204030204" pitchFamily="34" charset="0"/>
                    <a:cs typeface="Calibri" panose="020F0502020204030204" pitchFamily="34" charset="0"/>
                  </a:rPr>
                  <a:t>codewords</a:t>
                </a:r>
                <a:endParaRPr lang="ko-KR" altLang="en-US" b="0" i="0" dirty="0">
                  <a:solidFill>
                    <a:srgbClr val="0000CC"/>
                  </a:solidFill>
                  <a:latin typeface="Calibri" panose="020F0502020204030204" pitchFamily="34" charset="0"/>
                  <a:cs typeface="Calibri" panose="020F050202020403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88963" y="5633866"/>
                <a:ext cx="8229600" cy="606769"/>
              </a:xfrm>
              <a:prstGeom prst="rect">
                <a:avLst/>
              </a:prstGeom>
              <a:blipFill rotWithShape="0">
                <a:blip r:embed="rId3"/>
                <a:stretch>
                  <a:fillRect l="-1926" t="-8000" b="-33000"/>
                </a:stretch>
              </a:blipFill>
            </p:spPr>
            <p:txBody>
              <a:bodyPr/>
              <a:lstStyle/>
              <a:p>
                <a:r>
                  <a:rPr lang="ko-KR" altLang="en-US">
                    <a:noFill/>
                  </a:rPr>
                  <a:t> </a:t>
                </a:r>
              </a:p>
            </p:txBody>
          </p:sp>
        </mc:Fallback>
      </mc:AlternateContent>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1B2E46AE-21AB-4F89-9478-39BE735FB03A}" type="slidenum">
              <a:rPr lang="en-US" altLang="ko-KR" sz="1200" i="0">
                <a:latin typeface="Arial" panose="020B0604020202020204" pitchFamily="34" charset="0"/>
              </a:rPr>
              <a:pPr eaLnBrk="1" hangingPunct="1"/>
              <a:t>12</a:t>
            </a:fld>
            <a:endParaRPr lang="en-US" altLang="ko-KR" sz="1200" i="0">
              <a:latin typeface="Arial" panose="020B0604020202020204" pitchFamily="34" charset="0"/>
            </a:endParaRPr>
          </a:p>
        </p:txBody>
      </p:sp>
      <p:sp>
        <p:nvSpPr>
          <p:cNvPr id="378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78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5402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10.2.1  Error Detection</a:t>
            </a:r>
          </a:p>
        </p:txBody>
      </p:sp>
      <p:sp>
        <p:nvSpPr>
          <p:cNvPr id="37898" name="Rectangle 10"/>
          <p:cNvSpPr>
            <a:spLocks noChangeArrowheads="1"/>
          </p:cNvSpPr>
          <p:nvPr/>
        </p:nvSpPr>
        <p:spPr bwMode="auto">
          <a:xfrm>
            <a:off x="381000" y="1293813"/>
            <a:ext cx="7924800" cy="393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How can errors be detected by using block coding? If the following two conditions are met, the receiver can detect a change in the original </a:t>
            </a:r>
            <a:r>
              <a:rPr lang="en-US" altLang="ko-KR" sz="2800" dirty="0" err="1">
                <a:latin typeface="Times New Roman" panose="02020603050405020304" pitchFamily="18" charset="0"/>
                <a:ea typeface="굴림" panose="020B0600000101010101" pitchFamily="50" charset="-127"/>
              </a:rPr>
              <a:t>codeword</a:t>
            </a:r>
            <a:r>
              <a:rPr lang="en-US" altLang="ko-KR" sz="2800" dirty="0">
                <a:latin typeface="Times New Roman" panose="02020603050405020304" pitchFamily="18" charset="0"/>
                <a:ea typeface="굴림" panose="020B0600000101010101" pitchFamily="50" charset="-127"/>
              </a:rPr>
              <a:t>.</a:t>
            </a:r>
          </a:p>
          <a:p>
            <a:pPr algn="just"/>
            <a:endParaRPr lang="en-US" altLang="ko-KR" sz="2800" dirty="0">
              <a:latin typeface="Times New Roman" panose="02020603050405020304" pitchFamily="18" charset="0"/>
              <a:ea typeface="굴림" panose="020B0600000101010101" pitchFamily="50" charset="-127"/>
            </a:endParaRPr>
          </a:p>
          <a:p>
            <a:pPr algn="just"/>
            <a:r>
              <a:rPr lang="en-US" altLang="ko-KR" sz="2800" dirty="0" smtClean="0">
                <a:latin typeface="Times New Roman" panose="02020603050405020304" pitchFamily="18" charset="0"/>
                <a:ea typeface="굴림" panose="020B0600000101010101" pitchFamily="50" charset="-127"/>
              </a:rPr>
              <a:t>1. </a:t>
            </a:r>
            <a:r>
              <a:rPr lang="en-US" altLang="ko-KR" sz="2800" dirty="0">
                <a:latin typeface="Times New Roman" panose="02020603050405020304" pitchFamily="18" charset="0"/>
                <a:ea typeface="굴림" panose="020B0600000101010101" pitchFamily="50" charset="-127"/>
              </a:rPr>
              <a:t>The receiver has (or can find) a list of valid</a:t>
            </a:r>
            <a:br>
              <a:rPr lang="en-US" altLang="ko-KR" sz="2800" dirty="0">
                <a:latin typeface="Times New Roman" panose="02020603050405020304" pitchFamily="18" charset="0"/>
                <a:ea typeface="굴림" panose="020B0600000101010101" pitchFamily="50" charset="-127"/>
              </a:rPr>
            </a:br>
            <a:r>
              <a:rPr lang="en-US" altLang="ko-KR" sz="2800" dirty="0">
                <a:latin typeface="Times New Roman" panose="02020603050405020304" pitchFamily="18" charset="0"/>
                <a:ea typeface="굴림" panose="020B0600000101010101" pitchFamily="50" charset="-127"/>
              </a:rPr>
              <a:t>      </a:t>
            </a:r>
            <a:r>
              <a:rPr lang="en-US" altLang="ko-KR" sz="2800" dirty="0" err="1">
                <a:latin typeface="Times New Roman" panose="02020603050405020304" pitchFamily="18" charset="0"/>
                <a:ea typeface="굴림" panose="020B0600000101010101" pitchFamily="50" charset="-127"/>
              </a:rPr>
              <a:t>codewords</a:t>
            </a:r>
            <a:r>
              <a:rPr lang="en-US" altLang="ko-KR" sz="2800" dirty="0">
                <a:latin typeface="Times New Roman" panose="02020603050405020304" pitchFamily="18" charset="0"/>
                <a:ea typeface="굴림" panose="020B0600000101010101" pitchFamily="50" charset="-127"/>
              </a:rPr>
              <a:t>.</a:t>
            </a:r>
          </a:p>
          <a:p>
            <a:pPr algn="just"/>
            <a:endParaRPr lang="en-US" altLang="ko-KR" sz="2800" dirty="0">
              <a:latin typeface="Times New Roman" panose="02020603050405020304" pitchFamily="18" charset="0"/>
              <a:ea typeface="굴림" panose="020B0600000101010101" pitchFamily="50" charset="-127"/>
            </a:endParaRPr>
          </a:p>
          <a:p>
            <a:pPr algn="just"/>
            <a:r>
              <a:rPr lang="en-US" altLang="ko-KR" sz="2800" dirty="0">
                <a:latin typeface="Times New Roman" panose="02020603050405020304" pitchFamily="18" charset="0"/>
                <a:ea typeface="굴림" panose="020B0600000101010101" pitchFamily="50" charset="-127"/>
              </a:rPr>
              <a:t>2. The original </a:t>
            </a:r>
            <a:r>
              <a:rPr lang="en-US" altLang="ko-KR" sz="2800" dirty="0" err="1">
                <a:latin typeface="Times New Roman" panose="02020603050405020304" pitchFamily="18" charset="0"/>
                <a:ea typeface="굴림" panose="020B0600000101010101" pitchFamily="50" charset="-127"/>
              </a:rPr>
              <a:t>codeword</a:t>
            </a:r>
            <a:r>
              <a:rPr lang="en-US" altLang="ko-KR" sz="2800" dirty="0">
                <a:latin typeface="Times New Roman" panose="02020603050405020304" pitchFamily="18" charset="0"/>
                <a:ea typeface="굴림" panose="020B0600000101010101" pitchFamily="50" charset="-127"/>
              </a:rPr>
              <a:t> has changed to an invalid</a:t>
            </a:r>
            <a:br>
              <a:rPr lang="en-US" altLang="ko-KR" sz="2800" dirty="0">
                <a:latin typeface="Times New Roman" panose="02020603050405020304" pitchFamily="18" charset="0"/>
                <a:ea typeface="굴림" panose="020B0600000101010101" pitchFamily="50" charset="-127"/>
              </a:rPr>
            </a:br>
            <a:r>
              <a:rPr lang="en-US" altLang="ko-KR" sz="2800" dirty="0">
                <a:latin typeface="Times New Roman" panose="02020603050405020304" pitchFamily="18" charset="0"/>
                <a:ea typeface="굴림" panose="020B0600000101010101" pitchFamily="50" charset="-127"/>
              </a:rPr>
              <a:t>     one.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057400"/>
            <a:ext cx="267335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3450" y="2057400"/>
            <a:ext cx="2673350" cy="296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Slide Number Placeholder 1" hidden="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DC30216A-34EF-44DE-B14B-AC47E026776A}" type="slidenum">
              <a:rPr lang="en-US" altLang="ko-KR" sz="1200" i="0">
                <a:latin typeface="Arial" panose="020B0604020202020204" pitchFamily="34" charset="0"/>
              </a:rPr>
              <a:pPr eaLnBrk="1" hangingPunct="1"/>
              <a:t>13</a:t>
            </a:fld>
            <a:endParaRPr lang="en-US" altLang="ko-KR" sz="1200" i="0">
              <a:latin typeface="Arial" panose="020B0604020202020204" pitchFamily="34" charset="0"/>
            </a:endParaRPr>
          </a:p>
        </p:txBody>
      </p:sp>
      <p:sp>
        <p:nvSpPr>
          <p:cNvPr id="3994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10.2:  </a:t>
            </a:r>
            <a:r>
              <a:rPr lang="en-US" altLang="ko-KR" sz="2000">
                <a:latin typeface="Times-BoldItalic"/>
                <a:ea typeface="굴림" panose="020B0600000101010101" pitchFamily="50" charset="-127"/>
              </a:rPr>
              <a:t>Process of error detection in block coding</a:t>
            </a:r>
          </a:p>
        </p:txBody>
      </p:sp>
      <p:pic>
        <p:nvPicPr>
          <p:cNvPr id="2151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114800"/>
            <a:ext cx="10969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8563" y="4606925"/>
            <a:ext cx="4084637"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0C298F47-1D9E-414B-8B94-A0EABB7B9A44}" type="slidenum">
              <a:rPr lang="en-US" altLang="ko-KR" sz="1200" i="0">
                <a:latin typeface="Arial" panose="020B0604020202020204" pitchFamily="34" charset="0"/>
                <a:ea typeface="굴림" panose="020B0600000101010101" pitchFamily="50" charset="-127"/>
              </a:rPr>
              <a:pPr eaLnBrk="1" hangingPunct="1"/>
              <a:t>13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90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1512"/>
                                        </p:tgtEl>
                                        <p:attrNameLst>
                                          <p:attrName>style.visibility</p:attrName>
                                        </p:attrNameLst>
                                      </p:cBhvr>
                                      <p:to>
                                        <p:strVal val="visible"/>
                                      </p:to>
                                    </p:set>
                                    <p:animEffect transition="in" filter="wipe(left)">
                                      <p:cBhvr>
                                        <p:cTn id="11" dur="500"/>
                                        <p:tgtEl>
                                          <p:spTgt spid="2151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151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890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Let us assume that k = 2 and n = 3. Table 10.1 shows the list of datawords and codewords. Later, we will see how to derive a codeword from a dataword.</a:t>
            </a:r>
          </a:p>
        </p:txBody>
      </p:sp>
      <p:grpSp>
        <p:nvGrpSpPr>
          <p:cNvPr id="41988" name="Group 23"/>
          <p:cNvGrpSpPr>
            <a:grpSpLocks/>
          </p:cNvGrpSpPr>
          <p:nvPr/>
        </p:nvGrpSpPr>
        <p:grpSpPr bwMode="auto">
          <a:xfrm>
            <a:off x="0" y="0"/>
            <a:ext cx="9144000" cy="609600"/>
            <a:chOff x="0" y="2448"/>
            <a:chExt cx="5760" cy="384"/>
          </a:xfrm>
        </p:grpSpPr>
        <p:sp>
          <p:nvSpPr>
            <p:cNvPr id="4199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10.1</a:t>
              </a:r>
            </a:p>
          </p:txBody>
        </p:sp>
      </p:gr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038" y="4038600"/>
            <a:ext cx="8158162"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4"/>
          <p:cNvSpPr>
            <a:spLocks noChangeArrowheads="1"/>
          </p:cNvSpPr>
          <p:nvPr/>
        </p:nvSpPr>
        <p:spPr bwMode="auto">
          <a:xfrm>
            <a:off x="361950" y="2209800"/>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10.1</a:t>
            </a:r>
            <a:r>
              <a:rPr lang="en-US" sz="2000" b="0" i="0" kern="0" dirty="0">
                <a:solidFill>
                  <a:srgbClr val="FF0000"/>
                </a:solidFill>
                <a:latin typeface="Times-BoldItalic"/>
              </a:rPr>
              <a:t>:  </a:t>
            </a:r>
            <a:r>
              <a:rPr lang="en-US" sz="2000" i="0" kern="0" dirty="0">
                <a:solidFill>
                  <a:srgbClr val="002060"/>
                </a:solidFill>
                <a:latin typeface="Times-BoldItalic"/>
              </a:rPr>
              <a:t>A code for error detection in Example 10.1</a:t>
            </a:r>
          </a:p>
        </p:txBody>
      </p:sp>
      <p:grpSp>
        <p:nvGrpSpPr>
          <p:cNvPr id="2" name="Group 1"/>
          <p:cNvGrpSpPr>
            <a:grpSpLocks/>
          </p:cNvGrpSpPr>
          <p:nvPr/>
        </p:nvGrpSpPr>
        <p:grpSpPr bwMode="auto">
          <a:xfrm>
            <a:off x="415925" y="2819400"/>
            <a:ext cx="8270875" cy="914400"/>
            <a:chOff x="244264" y="3048000"/>
            <a:chExt cx="8271510" cy="914400"/>
          </a:xfrm>
        </p:grpSpPr>
        <p:pic>
          <p:nvPicPr>
            <p:cNvPr id="4199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264" y="3048000"/>
              <a:ext cx="827151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3" name="Rectangle 11"/>
            <p:cNvSpPr>
              <a:spLocks noChangeArrowheads="1"/>
            </p:cNvSpPr>
            <p:nvPr/>
          </p:nvSpPr>
          <p:spPr bwMode="auto">
            <a:xfrm>
              <a:off x="304800" y="3048000"/>
              <a:ext cx="8138160" cy="91440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4199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08402AA8-764A-4855-81D0-175807ED1CF2}" type="slidenum">
              <a:rPr lang="en-US" altLang="ko-KR" sz="1200" i="0">
                <a:latin typeface="Arial" panose="020B0604020202020204" pitchFamily="34" charset="0"/>
                <a:ea typeface="굴림" panose="020B0600000101010101" pitchFamily="50" charset="-127"/>
              </a:rPr>
              <a:pPr eaLnBrk="1" hangingPunct="1"/>
              <a:t>14</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par>
                                <p:cTn id="8" presetID="2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wipe(up)">
                                      <p:cBhvr>
                                        <p:cTn id="15"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Hamming Distance</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Hamming distance </a:t>
                </a:r>
                <a14:m>
                  <m:oMath xmlns:m="http://schemas.openxmlformats.org/officeDocument/2006/math">
                    <m:r>
                      <a:rPr lang="en-US" altLang="ko-KR" b="0" i="1" smtClean="0">
                        <a:latin typeface="Cambria Math" panose="02040503050406030204" pitchFamily="18" charset="0"/>
                        <a:cs typeface="Calibri" panose="020F0502020204030204" pitchFamily="34" charset="0"/>
                      </a:rPr>
                      <m:t>𝑑</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𝑦</m:t>
                        </m:r>
                      </m:e>
                    </m:d>
                  </m:oMath>
                </a14:m>
                <a:r>
                  <a:rPr lang="en-US" altLang="ko-KR" dirty="0" smtClean="0">
                    <a:latin typeface="Calibri" panose="020F0502020204030204" pitchFamily="34" charset="0"/>
                    <a:cs typeface="Calibri" panose="020F0502020204030204" pitchFamily="34" charset="0"/>
                  </a:rPr>
                  <a:t> between 2 </a:t>
                </a:r>
                <a:r>
                  <a:rPr lang="en-US" altLang="ko-KR" dirty="0" err="1" smtClean="0">
                    <a:latin typeface="Calibri" panose="020F0502020204030204" pitchFamily="34" charset="0"/>
                    <a:cs typeface="Calibri" panose="020F0502020204030204" pitchFamily="34" charset="0"/>
                  </a:rPr>
                  <a:t>codewords</a:t>
                </a:r>
                <a:r>
                  <a:rPr lang="en-US" altLang="ko-KR" dirty="0" smtClean="0">
                    <a:latin typeface="Calibri" panose="020F0502020204030204" pitchFamily="34" charset="0"/>
                    <a:cs typeface="Calibri" panose="020F0502020204030204" pitchFamily="34" charset="0"/>
                  </a:rPr>
                  <a:t> </a:t>
                </a:r>
                <a:r>
                  <a:rPr lang="en-US" altLang="ko-KR" i="1" dirty="0" smtClean="0">
                    <a:latin typeface="Calibri" panose="020F0502020204030204" pitchFamily="34" charset="0"/>
                    <a:cs typeface="Calibri" panose="020F0502020204030204" pitchFamily="34" charset="0"/>
                  </a:rPr>
                  <a:t>x </a:t>
                </a:r>
                <a:r>
                  <a:rPr lang="en-US" altLang="ko-KR" dirty="0" smtClean="0">
                    <a:latin typeface="Calibri" panose="020F0502020204030204" pitchFamily="34" charset="0"/>
                    <a:cs typeface="Calibri" panose="020F0502020204030204" pitchFamily="34" charset="0"/>
                  </a:rPr>
                  <a:t>and </a:t>
                </a:r>
                <a:r>
                  <a:rPr lang="en-US" altLang="ko-KR" i="1" dirty="0" smtClean="0">
                    <a:latin typeface="Calibri" panose="020F0502020204030204" pitchFamily="34" charset="0"/>
                    <a:cs typeface="Calibri" panose="020F0502020204030204" pitchFamily="34" charset="0"/>
                  </a:rPr>
                  <a:t>y </a:t>
                </a:r>
                <a:r>
                  <a:rPr lang="en-US" altLang="ko-KR" dirty="0" smtClean="0">
                    <a:latin typeface="Calibri" panose="020F0502020204030204" pitchFamily="34" charset="0"/>
                    <a:cs typeface="Calibri" panose="020F0502020204030204" pitchFamily="34" charset="0"/>
                  </a:rPr>
                  <a:t>is the number of differences between corresponding bits</a:t>
                </a:r>
              </a:p>
              <a:p>
                <a:r>
                  <a:rPr lang="en-US" altLang="ko-KR" dirty="0" smtClean="0">
                    <a:latin typeface="Calibri" panose="020F0502020204030204" pitchFamily="34" charset="0"/>
                    <a:cs typeface="Calibri" panose="020F0502020204030204" pitchFamily="34" charset="0"/>
                  </a:rPr>
                  <a:t>Minimum Hamming distance </a:t>
                </a:r>
                <a14:m>
                  <m:oMath xmlns:m="http://schemas.openxmlformats.org/officeDocument/2006/math">
                    <m:sSub>
                      <m:sSubPr>
                        <m:ctrlPr>
                          <a:rPr lang="en-US" altLang="ko-KR" i="1" smtClean="0">
                            <a:latin typeface="Cambria Math" panose="02040503050406030204" pitchFamily="18" charset="0"/>
                            <a:cs typeface="Calibri" panose="020F0502020204030204" pitchFamily="34" charset="0"/>
                          </a:rPr>
                        </m:ctrlPr>
                      </m:sSubPr>
                      <m:e>
                        <m:r>
                          <a:rPr lang="en-US" altLang="ko-KR" b="0" i="1" smtClean="0">
                            <a:latin typeface="Cambria Math" panose="02040503050406030204" pitchFamily="18" charset="0"/>
                            <a:cs typeface="Calibri" panose="020F0502020204030204" pitchFamily="34" charset="0"/>
                          </a:rPr>
                          <m:t>𝑑</m:t>
                        </m:r>
                      </m:e>
                      <m:sub>
                        <m:r>
                          <a:rPr lang="en-US" altLang="ko-KR" b="0" i="1" smtClean="0">
                            <a:latin typeface="Cambria Math" panose="02040503050406030204" pitchFamily="18" charset="0"/>
                            <a:cs typeface="Calibri" panose="020F0502020204030204" pitchFamily="34" charset="0"/>
                          </a:rPr>
                          <m:t>𝑚𝑖𝑛</m:t>
                        </m:r>
                      </m:sub>
                    </m:sSub>
                  </m:oMath>
                </a14:m>
                <a:r>
                  <a:rPr lang="en-US" altLang="ko-KR" dirty="0" smtClean="0">
                    <a:latin typeface="Calibri" panose="020F0502020204030204" pitchFamily="34" charset="0"/>
                    <a:cs typeface="Calibri" panose="020F0502020204030204" pitchFamily="34" charset="0"/>
                  </a:rPr>
                  <a:t> is the smallest Hamming distance </a:t>
                </a:r>
                <a:r>
                  <a:rPr lang="en-US" altLang="ko-KR" dirty="0" err="1" smtClean="0">
                    <a:latin typeface="Calibri" panose="020F0502020204030204" pitchFamily="34" charset="0"/>
                    <a:cs typeface="Calibri" panose="020F0502020204030204" pitchFamily="34" charset="0"/>
                  </a:rPr>
                  <a:t>bet’n</a:t>
                </a:r>
                <a:r>
                  <a:rPr lang="en-US" altLang="ko-KR" dirty="0" smtClean="0">
                    <a:latin typeface="Calibri" panose="020F0502020204030204" pitchFamily="34" charset="0"/>
                    <a:cs typeface="Calibri" panose="020F0502020204030204" pitchFamily="34" charset="0"/>
                  </a:rPr>
                  <a:t> all possible pairs of </a:t>
                </a:r>
                <a:r>
                  <a:rPr lang="en-US" altLang="ko-KR" dirty="0" err="1" smtClean="0">
                    <a:latin typeface="Calibri" panose="020F0502020204030204" pitchFamily="34" charset="0"/>
                    <a:cs typeface="Calibri" panose="020F0502020204030204" pitchFamily="34" charset="0"/>
                  </a:rPr>
                  <a:t>codewords</a:t>
                </a:r>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To guarantee the detection of up to </a:t>
                </a:r>
                <a:r>
                  <a:rPr lang="en-US" altLang="ko-KR" i="1" dirty="0" smtClean="0">
                    <a:latin typeface="Calibri" panose="020F0502020204030204" pitchFamily="34" charset="0"/>
                    <a:cs typeface="Calibri" panose="020F0502020204030204" pitchFamily="34" charset="0"/>
                  </a:rPr>
                  <a:t>s </a:t>
                </a:r>
                <a:r>
                  <a:rPr lang="en-US" altLang="ko-KR" dirty="0" smtClean="0">
                    <a:latin typeface="Calibri" panose="020F0502020204030204" pitchFamily="34" charset="0"/>
                    <a:cs typeface="Calibri" panose="020F0502020204030204" pitchFamily="34" charset="0"/>
                  </a:rPr>
                  <a:t>errors in all cases, </a:t>
                </a:r>
                <a14:m>
                  <m:oMath xmlns:m="http://schemas.openxmlformats.org/officeDocument/2006/math">
                    <m:sSub>
                      <m:sSubPr>
                        <m:ctrlPr>
                          <a:rPr lang="en-US" altLang="ko-KR" i="1" smtClean="0">
                            <a:latin typeface="Cambria Math" panose="02040503050406030204" pitchFamily="18" charset="0"/>
                            <a:cs typeface="Calibri" panose="020F0502020204030204" pitchFamily="34" charset="0"/>
                          </a:rPr>
                        </m:ctrlPr>
                      </m:sSubPr>
                      <m:e>
                        <m:r>
                          <a:rPr lang="en-US" altLang="ko-KR" b="0" i="1" smtClean="0">
                            <a:latin typeface="Cambria Math" panose="02040503050406030204" pitchFamily="18" charset="0"/>
                            <a:cs typeface="Calibri" panose="020F0502020204030204" pitchFamily="34" charset="0"/>
                          </a:rPr>
                          <m:t>𝑑</m:t>
                        </m:r>
                      </m:e>
                      <m:sub>
                        <m:r>
                          <a:rPr lang="en-US" altLang="ko-KR" b="0" i="1" smtClean="0">
                            <a:latin typeface="Cambria Math" panose="02040503050406030204" pitchFamily="18" charset="0"/>
                            <a:cs typeface="Calibri" panose="020F0502020204030204" pitchFamily="34" charset="0"/>
                          </a:rPr>
                          <m:t>𝑚𝑖𝑛</m:t>
                        </m:r>
                      </m:sub>
                    </m:sSub>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𝑠</m:t>
                    </m:r>
                    <m:r>
                      <a:rPr lang="en-US" altLang="ko-KR" b="0" i="1" smtClean="0">
                        <a:latin typeface="Cambria Math" panose="02040503050406030204" pitchFamily="18" charset="0"/>
                        <a:cs typeface="Calibri" panose="020F0502020204030204" pitchFamily="34" charset="0"/>
                      </a:rPr>
                      <m:t>+1</m:t>
                    </m:r>
                  </m:oMath>
                </a14:m>
                <a:endParaRPr lang="en-US" altLang="ko-KR" dirty="0" smtClean="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t="-1617" r="-2370"/>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15</a:t>
            </a:fld>
            <a:endParaRPr lang="en-US" altLang="ko-KR"/>
          </a:p>
        </p:txBody>
      </p:sp>
    </p:spTree>
    <p:extLst>
      <p:ext uri="{BB962C8B-B14F-4D97-AF65-F5344CB8AC3E}">
        <p14:creationId xmlns:p14="http://schemas.microsoft.com/office/powerpoint/2010/main" val="35466777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20"/>
          <p:cNvSpPr txBox="1">
            <a:spLocks noChangeArrowheads="1"/>
          </p:cNvSpPr>
          <p:nvPr/>
        </p:nvSpPr>
        <p:spPr bwMode="auto">
          <a:xfrm>
            <a:off x="76200" y="696913"/>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Let us find the Hamming distance between two pairs of words.</a:t>
            </a:r>
          </a:p>
        </p:txBody>
      </p:sp>
      <p:grpSp>
        <p:nvGrpSpPr>
          <p:cNvPr id="44036" name="Group 23"/>
          <p:cNvGrpSpPr>
            <a:grpSpLocks/>
          </p:cNvGrpSpPr>
          <p:nvPr/>
        </p:nvGrpSpPr>
        <p:grpSpPr bwMode="auto">
          <a:xfrm>
            <a:off x="0" y="0"/>
            <a:ext cx="9144000" cy="609600"/>
            <a:chOff x="0" y="2448"/>
            <a:chExt cx="5760" cy="384"/>
          </a:xfrm>
        </p:grpSpPr>
        <p:sp>
          <p:nvSpPr>
            <p:cNvPr id="44038"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10.2</a:t>
              </a:r>
            </a:p>
          </p:txBody>
        </p:sp>
      </p:gr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000" y="1905000"/>
            <a:ext cx="8280400"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B7D6B06B-B7F6-4958-8076-E30BD0889BA1}" type="slidenum">
              <a:rPr lang="en-US" altLang="ko-KR" sz="1200" i="0">
                <a:latin typeface="Arial" panose="020B0604020202020204" pitchFamily="34" charset="0"/>
                <a:ea typeface="굴림" panose="020B0600000101010101" pitchFamily="50" charset="-127"/>
              </a:rPr>
              <a:pPr eaLnBrk="1" hangingPunct="1"/>
              <a:t>16</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up)">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1A724BCB-6DA7-4509-8AEB-81F42FF6DB4B}" type="slidenum">
              <a:rPr lang="en-US" altLang="ko-KR" sz="1200" i="0">
                <a:latin typeface="Arial" panose="020B0604020202020204" pitchFamily="34" charset="0"/>
              </a:rPr>
              <a:pPr eaLnBrk="1" hangingPunct="1"/>
              <a:t>17</a:t>
            </a:fld>
            <a:endParaRPr lang="en-US" altLang="ko-KR" sz="1200" i="0">
              <a:latin typeface="Arial" panose="020B0604020202020204" pitchFamily="34" charset="0"/>
            </a:endParaRPr>
          </a:p>
        </p:txBody>
      </p:sp>
      <p:sp>
        <p:nvSpPr>
          <p:cNvPr id="46082" name="Rectangle 14"/>
          <p:cNvSpPr>
            <a:spLocks noChangeArrowheads="1"/>
          </p:cNvSpPr>
          <p:nvPr/>
        </p:nvSpPr>
        <p:spPr bwMode="auto">
          <a:xfrm>
            <a:off x="152400" y="133350"/>
            <a:ext cx="87630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10.3:  </a:t>
            </a:r>
            <a:r>
              <a:rPr lang="en-US" altLang="ko-KR" sz="2000">
                <a:latin typeface="Times-BoldItalic"/>
                <a:ea typeface="굴림" panose="020B0600000101010101" pitchFamily="50" charset="-127"/>
              </a:rPr>
              <a:t>Geometric concept explaining d</a:t>
            </a:r>
            <a:r>
              <a:rPr lang="en-US" altLang="ko-KR" sz="1200">
                <a:latin typeface="Times-BoldItalic"/>
                <a:ea typeface="굴림" panose="020B0600000101010101" pitchFamily="50" charset="-127"/>
              </a:rPr>
              <a:t>min</a:t>
            </a:r>
            <a:r>
              <a:rPr lang="en-US" altLang="ko-KR" sz="2000">
                <a:latin typeface="Times-BoldItalic"/>
                <a:ea typeface="굴림" panose="020B0600000101010101" pitchFamily="50" charset="-127"/>
              </a:rPr>
              <a:t> in error detection</a:t>
            </a:r>
          </a:p>
        </p:txBody>
      </p:sp>
      <p:pic>
        <p:nvPicPr>
          <p:cNvPr id="4608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2381250"/>
            <a:ext cx="7872412"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ext Box 20"/>
          <p:cNvSpPr txBox="1">
            <a:spLocks noChangeArrowheads="1"/>
          </p:cNvSpPr>
          <p:nvPr/>
        </p:nvSpPr>
        <p:spPr bwMode="auto">
          <a:xfrm>
            <a:off x="76200" y="696913"/>
            <a:ext cx="8839200"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minimum Hamming distance for our first code scheme (Table 10.1) is 2. This code guarantees detection of only a single error. For example, if the third codeword (101) is sent and one error occurs, the received codeword does not match any valid codeword. If two errors occur, however, the received codeword may match a valid codeword and the errors are not detected.</a:t>
            </a:r>
          </a:p>
        </p:txBody>
      </p:sp>
      <p:grpSp>
        <p:nvGrpSpPr>
          <p:cNvPr id="48132" name="Group 23"/>
          <p:cNvGrpSpPr>
            <a:grpSpLocks/>
          </p:cNvGrpSpPr>
          <p:nvPr/>
        </p:nvGrpSpPr>
        <p:grpSpPr bwMode="auto">
          <a:xfrm>
            <a:off x="0" y="0"/>
            <a:ext cx="9144000" cy="609600"/>
            <a:chOff x="0" y="2448"/>
            <a:chExt cx="5760" cy="384"/>
          </a:xfrm>
        </p:grpSpPr>
        <p:sp>
          <p:nvSpPr>
            <p:cNvPr id="4813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10.3</a:t>
              </a:r>
            </a:p>
          </p:txBody>
        </p:sp>
      </p:grpSp>
      <p:sp>
        <p:nvSpPr>
          <p:cNvPr id="4813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35ABF3FD-5592-4E32-862C-7C652397F263}" type="slidenum">
              <a:rPr lang="en-US" altLang="ko-KR" sz="1200" i="0">
                <a:latin typeface="Arial" panose="020B0604020202020204" pitchFamily="34" charset="0"/>
                <a:ea typeface="굴림" panose="020B0600000101010101" pitchFamily="50" charset="-127"/>
              </a:rPr>
              <a:pPr eaLnBrk="1" hangingPunct="1"/>
              <a:t>18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 code scheme has a Hamming distance </a:t>
            </a:r>
            <a:r>
              <a:rPr lang="en-US" altLang="ko-KR" sz="2800">
                <a:latin typeface="Times New Roman" panose="02020603050405020304" pitchFamily="18" charset="0"/>
                <a:ea typeface="굴림" panose="020B0600000101010101" pitchFamily="50" charset="-127"/>
                <a:cs typeface="Times New Roman" panose="02020603050405020304" pitchFamily="18" charset="0"/>
              </a:rPr>
              <a:t>d</a:t>
            </a:r>
            <a:r>
              <a:rPr lang="en-US" altLang="ko-KR" sz="2400" b="0" i="0">
                <a:latin typeface="Times New Roman" panose="02020603050405020304" pitchFamily="18" charset="0"/>
                <a:ea typeface="굴림" panose="020B0600000101010101" pitchFamily="50" charset="-127"/>
                <a:cs typeface="Times New Roman" panose="02020603050405020304" pitchFamily="18" charset="0"/>
              </a:rPr>
              <a:t>min</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4. This code guarantees the detection of up to three errors (</a:t>
            </a:r>
            <a:r>
              <a:rPr lang="en-US" altLang="ko-KR" sz="2800">
                <a:latin typeface="Times New Roman" panose="02020603050405020304" pitchFamily="18" charset="0"/>
                <a:ea typeface="굴림" panose="020B0600000101010101" pitchFamily="50" charset="-127"/>
                <a:cs typeface="Times New Roman" panose="02020603050405020304" pitchFamily="18" charset="0"/>
              </a:rPr>
              <a:t>d</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a:t>
            </a:r>
            <a:r>
              <a:rPr lang="en-US" altLang="ko-KR" sz="2800" b="0">
                <a:latin typeface="Times New Roman" panose="02020603050405020304" pitchFamily="18" charset="0"/>
                <a:ea typeface="굴림" panose="020B0600000101010101" pitchFamily="50" charset="-127"/>
                <a:cs typeface="Times New Roman" panose="02020603050405020304" pitchFamily="18" charset="0"/>
              </a:rPr>
              <a:t> s </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+ 1 or </a:t>
            </a:r>
          </a:p>
          <a:p>
            <a:pPr algn="just"/>
            <a:r>
              <a:rPr lang="en-US" altLang="ko-KR" sz="2800">
                <a:latin typeface="Times New Roman" panose="02020603050405020304" pitchFamily="18" charset="0"/>
                <a:ea typeface="굴림" panose="020B0600000101010101" pitchFamily="50" charset="-127"/>
                <a:cs typeface="Times New Roman" panose="02020603050405020304" pitchFamily="18" charset="0"/>
              </a:rPr>
              <a:t>s</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3).</a:t>
            </a:r>
          </a:p>
        </p:txBody>
      </p:sp>
      <p:grpSp>
        <p:nvGrpSpPr>
          <p:cNvPr id="50180" name="Group 23"/>
          <p:cNvGrpSpPr>
            <a:grpSpLocks/>
          </p:cNvGrpSpPr>
          <p:nvPr/>
        </p:nvGrpSpPr>
        <p:grpSpPr bwMode="auto">
          <a:xfrm>
            <a:off x="0" y="0"/>
            <a:ext cx="9144000" cy="609600"/>
            <a:chOff x="0" y="2448"/>
            <a:chExt cx="5760" cy="384"/>
          </a:xfrm>
        </p:grpSpPr>
        <p:sp>
          <p:nvSpPr>
            <p:cNvPr id="5018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10.4</a:t>
              </a:r>
            </a:p>
          </p:txBody>
        </p:sp>
      </p:grpSp>
      <p:sp>
        <p:nvSpPr>
          <p:cNvPr id="5018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FD8B619E-1858-4E67-A0B8-64A391325114}" type="slidenum">
              <a:rPr lang="en-US" altLang="ko-KR" sz="1200" i="0">
                <a:latin typeface="Arial" panose="020B0604020202020204" pitchFamily="34" charset="0"/>
                <a:ea typeface="굴림" panose="020B0600000101010101" pitchFamily="50" charset="-127"/>
              </a:rPr>
              <a:pPr eaLnBrk="1" hangingPunct="1"/>
              <a:t>19</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Linear Block Codes</a:t>
            </a:r>
            <a:endParaRPr lang="ko-KR" altLang="en-US" dirty="0">
              <a:latin typeface="Calibri" panose="020F0502020204030204" pitchFamily="34" charset="0"/>
              <a:cs typeface="Calibri" panose="020F0502020204030204" pitchFamily="34" charset="0"/>
            </a:endParaRPr>
          </a:p>
        </p:txBody>
      </p:sp>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Linear Block code is a code in which the XOR of 2 valid </a:t>
            </a:r>
            <a:r>
              <a:rPr lang="en-US" altLang="ko-KR" dirty="0" err="1" smtClean="0">
                <a:latin typeface="Calibri" panose="020F0502020204030204" pitchFamily="34" charset="0"/>
                <a:cs typeface="Calibri" panose="020F0502020204030204" pitchFamily="34" charset="0"/>
              </a:rPr>
              <a:t>codewords</a:t>
            </a:r>
            <a:r>
              <a:rPr lang="en-US" altLang="ko-KR" dirty="0" smtClean="0">
                <a:latin typeface="Calibri" panose="020F0502020204030204" pitchFamily="34" charset="0"/>
                <a:cs typeface="Calibri" panose="020F0502020204030204" pitchFamily="34" charset="0"/>
              </a:rPr>
              <a:t> creates another valid </a:t>
            </a:r>
            <a:r>
              <a:rPr lang="en-US" altLang="ko-KR" dirty="0" err="1" smtClean="0">
                <a:latin typeface="Calibri" panose="020F0502020204030204" pitchFamily="34" charset="0"/>
                <a:cs typeface="Calibri" panose="020F0502020204030204" pitchFamily="34" charset="0"/>
              </a:rPr>
              <a:t>codeword</a:t>
            </a:r>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Minimum Hamming distance of a LBC is the number of 1s in the nonzero valid </a:t>
            </a:r>
            <a:r>
              <a:rPr lang="en-US" altLang="ko-KR" dirty="0" err="1" smtClean="0">
                <a:latin typeface="Calibri" panose="020F0502020204030204" pitchFamily="34" charset="0"/>
                <a:cs typeface="Calibri" panose="020F0502020204030204" pitchFamily="34" charset="0"/>
              </a:rPr>
              <a:t>codeword</a:t>
            </a:r>
            <a:r>
              <a:rPr lang="en-US" altLang="ko-KR" dirty="0" smtClean="0">
                <a:latin typeface="Calibri" panose="020F0502020204030204" pitchFamily="34" charset="0"/>
                <a:cs typeface="Calibri" panose="020F0502020204030204" pitchFamily="34" charset="0"/>
              </a:rPr>
              <a:t> with the smallest number of 1s</a:t>
            </a:r>
          </a:p>
        </p:txBody>
      </p:sp>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20</a:t>
            </a:fld>
            <a:endParaRPr lang="en-US" altLang="ko-KR"/>
          </a:p>
        </p:txBody>
      </p:sp>
    </p:spTree>
    <p:extLst>
      <p:ext uri="{BB962C8B-B14F-4D97-AF65-F5344CB8AC3E}">
        <p14:creationId xmlns:p14="http://schemas.microsoft.com/office/powerpoint/2010/main" val="14665840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code in Table 10.1 is a linear block code because the result of XORing any codeword with any other codeword is a valid codeword. For example, the XORing of the second and third codewords  creates the fourth one.</a:t>
            </a:r>
          </a:p>
        </p:txBody>
      </p:sp>
      <p:grpSp>
        <p:nvGrpSpPr>
          <p:cNvPr id="52228" name="Group 23"/>
          <p:cNvGrpSpPr>
            <a:grpSpLocks/>
          </p:cNvGrpSpPr>
          <p:nvPr/>
        </p:nvGrpSpPr>
        <p:grpSpPr bwMode="auto">
          <a:xfrm>
            <a:off x="0" y="0"/>
            <a:ext cx="9144000" cy="609600"/>
            <a:chOff x="0" y="2448"/>
            <a:chExt cx="5760" cy="384"/>
          </a:xfrm>
        </p:grpSpPr>
        <p:sp>
          <p:nvSpPr>
            <p:cNvPr id="5222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10.5</a:t>
              </a:r>
            </a:p>
          </p:txBody>
        </p:sp>
      </p:grpSp>
      <p:sp>
        <p:nvSpPr>
          <p:cNvPr id="52232"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3AD7144E-08AE-4365-8C3C-70C1FAF9833F}" type="slidenum">
              <a:rPr lang="en-US" altLang="ko-KR" sz="1200" i="0">
                <a:latin typeface="Arial" panose="020B0604020202020204" pitchFamily="34" charset="0"/>
                <a:ea typeface="굴림" panose="020B0600000101010101" pitchFamily="50" charset="-127"/>
              </a:rPr>
              <a:pPr eaLnBrk="1" hangingPunct="1"/>
              <a:t>21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 our first code (Table 10.1), the numbers of 1s in the nonzero codewords are 2, 2, and 2. So the minimum Hamming distance is </a:t>
            </a:r>
            <a:r>
              <a:rPr lang="en-US" altLang="ko-KR" sz="2800">
                <a:latin typeface="Times New Roman" panose="02020603050405020304" pitchFamily="18" charset="0"/>
                <a:ea typeface="굴림" panose="020B0600000101010101" pitchFamily="50" charset="-127"/>
                <a:cs typeface="Times New Roman" panose="02020603050405020304" pitchFamily="18" charset="0"/>
              </a:rPr>
              <a:t>d</a:t>
            </a:r>
            <a:r>
              <a:rPr lang="en-US" altLang="ko-KR" sz="2000" b="0" i="0">
                <a:latin typeface="Times New Roman" panose="02020603050405020304" pitchFamily="18" charset="0"/>
                <a:ea typeface="굴림" panose="020B0600000101010101" pitchFamily="50" charset="-127"/>
                <a:cs typeface="Times New Roman" panose="02020603050405020304" pitchFamily="18" charset="0"/>
              </a:rPr>
              <a:t>min</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2.</a:t>
            </a:r>
          </a:p>
        </p:txBody>
      </p:sp>
      <p:grpSp>
        <p:nvGrpSpPr>
          <p:cNvPr id="54276" name="Group 23"/>
          <p:cNvGrpSpPr>
            <a:grpSpLocks/>
          </p:cNvGrpSpPr>
          <p:nvPr/>
        </p:nvGrpSpPr>
        <p:grpSpPr bwMode="auto">
          <a:xfrm>
            <a:off x="0" y="0"/>
            <a:ext cx="9144000" cy="609600"/>
            <a:chOff x="0" y="2448"/>
            <a:chExt cx="5760" cy="384"/>
          </a:xfrm>
        </p:grpSpPr>
        <p:sp>
          <p:nvSpPr>
            <p:cNvPr id="5427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10.6</a:t>
              </a:r>
            </a:p>
          </p:txBody>
        </p:sp>
      </p:grpSp>
      <p:sp>
        <p:nvSpPr>
          <p:cNvPr id="5428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668BF932-CFE1-4E5B-AEF8-09FAC937B8BA}" type="slidenum">
              <a:rPr lang="en-US" altLang="ko-KR" sz="1200" i="0">
                <a:latin typeface="Arial" panose="020B0604020202020204" pitchFamily="34" charset="0"/>
                <a:ea typeface="굴림" panose="020B0600000101010101" pitchFamily="50" charset="-127"/>
              </a:rPr>
              <a:pPr eaLnBrk="1" hangingPunct="1"/>
              <a:t>22</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10.2</a:t>
            </a:r>
            <a:r>
              <a:rPr lang="en-US" sz="2000" b="0" i="0" kern="0" dirty="0">
                <a:solidFill>
                  <a:srgbClr val="FF0000"/>
                </a:solidFill>
                <a:latin typeface="Times-BoldItalic"/>
              </a:rPr>
              <a:t>:  </a:t>
            </a:r>
            <a:r>
              <a:rPr lang="en-US" sz="2000" i="0" kern="0" dirty="0">
                <a:solidFill>
                  <a:srgbClr val="002060"/>
                </a:solidFill>
                <a:latin typeface="Times-BoldItalic"/>
              </a:rPr>
              <a:t>Simple parity-check code C(5, 4)</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56323" name="Group 2"/>
          <p:cNvGrpSpPr>
            <a:grpSpLocks/>
          </p:cNvGrpSpPr>
          <p:nvPr/>
        </p:nvGrpSpPr>
        <p:grpSpPr bwMode="auto">
          <a:xfrm>
            <a:off x="461141" y="2743200"/>
            <a:ext cx="8310563" cy="2903538"/>
            <a:chOff x="428316" y="2209799"/>
            <a:chExt cx="8310625" cy="2904330"/>
          </a:xfrm>
        </p:grpSpPr>
        <p:pic>
          <p:nvPicPr>
            <p:cNvPr id="563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316" y="2209800"/>
              <a:ext cx="8310625" cy="290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Rectangle 1"/>
            <p:cNvSpPr>
              <a:spLocks noChangeArrowheads="1"/>
            </p:cNvSpPr>
            <p:nvPr/>
          </p:nvSpPr>
          <p:spPr bwMode="auto">
            <a:xfrm>
              <a:off x="461141" y="2209799"/>
              <a:ext cx="8138160" cy="283464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5632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9D06F110-F444-4FA0-8383-D486623B12DB}" type="slidenum">
              <a:rPr lang="en-US" altLang="ko-KR" sz="1200" i="0">
                <a:latin typeface="Arial" panose="020B0604020202020204" pitchFamily="34" charset="0"/>
                <a:ea typeface="굴림" panose="020B0600000101010101" pitchFamily="50" charset="-127"/>
              </a:rPr>
              <a:pPr eaLnBrk="1" hangingPunct="1"/>
              <a:t>23</a:t>
            </a:fld>
            <a:endParaRPr lang="en-US" altLang="ko-KR" sz="1200" i="0">
              <a:latin typeface="Arial" panose="020B0604020202020204" pitchFamily="34" charset="0"/>
              <a:ea typeface="굴림" panose="020B0600000101010101" pitchFamily="50" charset="-127"/>
            </a:endParaRPr>
          </a:p>
        </p:txBody>
      </p:sp>
      <mc:AlternateContent xmlns:mc="http://schemas.openxmlformats.org/markup-compatibility/2006" xmlns:a14="http://schemas.microsoft.com/office/drawing/2010/main">
        <mc:Choice Requires="a14">
          <p:sp>
            <p:nvSpPr>
              <p:cNvPr id="2" name="TextBox 1"/>
              <p:cNvSpPr txBox="1"/>
              <p:nvPr/>
            </p:nvSpPr>
            <p:spPr>
              <a:xfrm>
                <a:off x="1676400" y="1143000"/>
                <a:ext cx="5638800" cy="1077218"/>
              </a:xfrm>
              <a:prstGeom prst="rect">
                <a:avLst/>
              </a:prstGeom>
              <a:noFill/>
            </p:spPr>
            <p:txBody>
              <a:bodyPr wrap="square" rtlCol="0">
                <a:spAutoFit/>
              </a:bodyPr>
              <a:lstStyle/>
              <a:p>
                <a:r>
                  <a:rPr lang="en-US" altLang="ko-KR" b="0" i="0" dirty="0" smtClean="0">
                    <a:latin typeface="Calibri" panose="020F0502020204030204" pitchFamily="34" charset="0"/>
                    <a:cs typeface="Calibri" panose="020F0502020204030204" pitchFamily="34" charset="0"/>
                  </a:rPr>
                  <a:t>Single-bit error detectable: linear block code, </a:t>
                </a:r>
                <a14:m>
                  <m:oMath xmlns:m="http://schemas.openxmlformats.org/officeDocument/2006/math">
                    <m:sSub>
                      <m:sSubPr>
                        <m:ctrlPr>
                          <a:rPr lang="en-US" altLang="ko-KR" b="0" i="1" smtClean="0">
                            <a:latin typeface="Cambria Math" panose="02040503050406030204" pitchFamily="18" charset="0"/>
                            <a:cs typeface="Calibri" panose="020F0502020204030204" pitchFamily="34" charset="0"/>
                          </a:rPr>
                        </m:ctrlPr>
                      </m:sSubPr>
                      <m:e>
                        <m:r>
                          <a:rPr lang="en-US" altLang="ko-KR" b="0" i="1" smtClean="0">
                            <a:latin typeface="Cambria Math" panose="02040503050406030204" pitchFamily="18" charset="0"/>
                            <a:cs typeface="Calibri" panose="020F0502020204030204" pitchFamily="34" charset="0"/>
                          </a:rPr>
                          <m:t>𝑑</m:t>
                        </m:r>
                      </m:e>
                      <m:sub>
                        <m:r>
                          <a:rPr lang="en-US" altLang="ko-KR" b="0" i="1" smtClean="0">
                            <a:latin typeface="Cambria Math" panose="02040503050406030204" pitchFamily="18" charset="0"/>
                            <a:cs typeface="Calibri" panose="020F0502020204030204" pitchFamily="34" charset="0"/>
                          </a:rPr>
                          <m:t>𝑚𝑖𝑛</m:t>
                        </m:r>
                      </m:sub>
                    </m:sSub>
                    <m:r>
                      <a:rPr lang="en-US" altLang="ko-KR" b="0" i="1" smtClean="0">
                        <a:latin typeface="Cambria Math" panose="02040503050406030204" pitchFamily="18" charset="0"/>
                        <a:cs typeface="Calibri" panose="020F0502020204030204" pitchFamily="34" charset="0"/>
                      </a:rPr>
                      <m:t>=2</m:t>
                    </m:r>
                  </m:oMath>
                </a14:m>
                <a:endParaRPr lang="ko-KR" altLang="en-US" b="0" i="0" dirty="0">
                  <a:latin typeface="Calibri" panose="020F0502020204030204" pitchFamily="34" charset="0"/>
                  <a:cs typeface="Calibri" panose="020F0502020204030204"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1676400" y="1143000"/>
                <a:ext cx="5638800" cy="1077218"/>
              </a:xfrm>
              <a:prstGeom prst="rect">
                <a:avLst/>
              </a:prstGeom>
              <a:blipFill rotWithShape="0">
                <a:blip r:embed="rId4"/>
                <a:stretch>
                  <a:fillRect l="-2703" t="-7386" b="-18182"/>
                </a:stretch>
              </a:blipFill>
            </p:spPr>
            <p:txBody>
              <a:bodyPr/>
              <a:lstStyle/>
              <a:p>
                <a:r>
                  <a:rPr lang="ko-KR" altLang="en-US">
                    <a:noFill/>
                  </a:rPr>
                  <a:t> </a:t>
                </a:r>
              </a:p>
            </p:txBody>
          </p:sp>
        </mc:Fallback>
      </mc:AlternateContent>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2A45D85D-8AA2-4BED-BBDC-C3318BD47C3A}" type="slidenum">
              <a:rPr lang="en-US" altLang="ko-KR" sz="1200" i="0">
                <a:latin typeface="Arial" panose="020B0604020202020204" pitchFamily="34" charset="0"/>
              </a:rPr>
              <a:pPr eaLnBrk="1" hangingPunct="1"/>
              <a:t>24</a:t>
            </a:fld>
            <a:endParaRPr lang="en-US" altLang="ko-KR" sz="1200" i="0">
              <a:latin typeface="Arial" panose="020B0604020202020204" pitchFamily="34" charset="0"/>
            </a:endParaRPr>
          </a:p>
        </p:txBody>
      </p:sp>
      <p:sp>
        <p:nvSpPr>
          <p:cNvPr id="583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10.4:  </a:t>
            </a:r>
            <a:r>
              <a:rPr lang="en-US" altLang="ko-KR" sz="2000">
                <a:latin typeface="Times-BoldItalic"/>
                <a:ea typeface="굴림" panose="020B0600000101010101" pitchFamily="50" charset="-127"/>
              </a:rPr>
              <a:t>Encoder and decoder for simple parity-check code</a:t>
            </a:r>
          </a:p>
        </p:txBody>
      </p:sp>
      <p:pic>
        <p:nvPicPr>
          <p:cNvPr id="235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1600200"/>
            <a:ext cx="32956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5113" y="1600200"/>
            <a:ext cx="3646487"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4419600"/>
            <a:ext cx="4598988"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3902075"/>
            <a:ext cx="9604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3558"/>
                                        </p:tgtEl>
                                        <p:attrNameLst>
                                          <p:attrName>style.visibility</p:attrName>
                                        </p:attrNameLst>
                                      </p:cBhvr>
                                      <p:to>
                                        <p:strVal val="visible"/>
                                      </p:to>
                                    </p:set>
                                    <p:animEffect transition="in" filter="wipe(left)">
                                      <p:cBhvr>
                                        <p:cTn id="11" dur="500"/>
                                        <p:tgtEl>
                                          <p:spTgt spid="2355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355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entr" presetSubtype="0" fill="hold" nodeType="clickEffect">
                                  <p:stCondLst>
                                    <p:cond delay="0"/>
                                  </p:stCondLst>
                                  <p:childTnLst>
                                    <p:set>
                                      <p:cBhvr>
                                        <p:cTn id="19" dur="1" fill="hold">
                                          <p:stCondLst>
                                            <p:cond delay="0"/>
                                          </p:stCondLst>
                                        </p:cTn>
                                        <p:tgtEl>
                                          <p:spTgt spid="23559"/>
                                        </p:tgtEl>
                                        <p:attrNameLst>
                                          <p:attrName>style.visibility</p:attrName>
                                        </p:attrNameLst>
                                      </p:cBhvr>
                                      <p:to>
                                        <p:strVal val="visible"/>
                                      </p:to>
                                    </p:set>
                                    <p:animEffect transition="in" filter="fade">
                                      <p:cBhvr>
                                        <p:cTn id="20" dur="1000"/>
                                        <p:tgtEl>
                                          <p:spTgt spid="23559"/>
                                        </p:tgtEl>
                                      </p:cBhvr>
                                    </p:animEffect>
                                    <p:anim calcmode="lin" valueType="num">
                                      <p:cBhvr>
                                        <p:cTn id="21" dur="1000" fill="hold"/>
                                        <p:tgtEl>
                                          <p:spTgt spid="23559"/>
                                        </p:tgtEl>
                                        <p:attrNameLst>
                                          <p:attrName>ppt_x</p:attrName>
                                        </p:attrNameLst>
                                      </p:cBhvr>
                                      <p:tavLst>
                                        <p:tav tm="0">
                                          <p:val>
                                            <p:strVal val="#ppt_x"/>
                                          </p:val>
                                        </p:tav>
                                        <p:tav tm="100000">
                                          <p:val>
                                            <p:strVal val="#ppt_x"/>
                                          </p:val>
                                        </p:tav>
                                      </p:tavLst>
                                    </p:anim>
                                    <p:anim calcmode="lin" valueType="num">
                                      <p:cBhvr>
                                        <p:cTn id="22" dur="1000" fill="hold"/>
                                        <p:tgtEl>
                                          <p:spTgt spid="235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Let us look at some transmission scenarios. Assume the sender sends the dataword 10110. The codeword created from this dataword is 10111, which is sent to the receiver. We examine five cases:</a:t>
            </a:r>
          </a:p>
        </p:txBody>
      </p:sp>
      <p:grpSp>
        <p:nvGrpSpPr>
          <p:cNvPr id="60420" name="Group 23"/>
          <p:cNvGrpSpPr>
            <a:grpSpLocks/>
          </p:cNvGrpSpPr>
          <p:nvPr/>
        </p:nvGrpSpPr>
        <p:grpSpPr bwMode="auto">
          <a:xfrm>
            <a:off x="0" y="0"/>
            <a:ext cx="9144000" cy="609600"/>
            <a:chOff x="0" y="2448"/>
            <a:chExt cx="5760" cy="384"/>
          </a:xfrm>
        </p:grpSpPr>
        <p:sp>
          <p:nvSpPr>
            <p:cNvPr id="6042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10.7</a:t>
              </a:r>
            </a:p>
          </p:txBody>
        </p:sp>
      </p:gr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675" y="2557463"/>
            <a:ext cx="8112125"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18DD001E-AD6B-4036-8D12-5D0F5CBB9FA6}" type="slidenum">
              <a:rPr lang="en-US" altLang="ko-KR" sz="1200" i="0">
                <a:latin typeface="Arial" panose="020B0604020202020204" pitchFamily="34" charset="0"/>
                <a:ea typeface="굴림" panose="020B0600000101010101" pitchFamily="50" charset="-127"/>
              </a:rPr>
              <a:pPr eaLnBrk="1" hangingPunct="1"/>
              <a:t>25</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6329BCE4-6D05-4A57-AC60-B5F5644A9774}"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4340225"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10-3   CYCLIC CODES</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6246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62469" name="Rectangle 8"/>
          <p:cNvSpPr>
            <a:spLocks noChangeArrowheads="1"/>
          </p:cNvSpPr>
          <p:nvPr/>
        </p:nvSpPr>
        <p:spPr bwMode="auto">
          <a:xfrm>
            <a:off x="381000" y="1658938"/>
            <a:ext cx="8077200"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Cyclic codes are special linear block codes with one extra property. In a cyclic code, if a codeword is cyclically shifted (rotated), the result is another codeword. For example, if 1011000 is a codeword and we cyclically left-shift, then 0110001 is also a codeword.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886C5CDC-15AF-4779-B91C-89AA693D8CA2}" type="slidenum">
              <a:rPr lang="en-US" altLang="ko-KR" sz="1200" i="0">
                <a:latin typeface="Arial" panose="020B0604020202020204" pitchFamily="34" charset="0"/>
              </a:rPr>
              <a:pPr eaLnBrk="1" hangingPunct="1"/>
              <a:t>27</a:t>
            </a:fld>
            <a:endParaRPr lang="en-US" altLang="ko-KR" sz="1200" i="0">
              <a:latin typeface="Arial" panose="020B0604020202020204" pitchFamily="34" charset="0"/>
            </a:endParaRPr>
          </a:p>
        </p:txBody>
      </p:sp>
      <p:sp>
        <p:nvSpPr>
          <p:cNvPr id="6451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1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452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5087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10.3.1  Cyclic Redundancy Check</a:t>
            </a:r>
          </a:p>
        </p:txBody>
      </p:sp>
      <p:sp>
        <p:nvSpPr>
          <p:cNvPr id="64522"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can create cyclic codes to correct errors. However, the theoretical background required is beyond the scope of this book. In this section, we simply discuss a subset of. cyclic codes called the cyclic redundancy check (CRC), which is used in networks such as LANs and WANs.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10.3</a:t>
            </a:r>
            <a:r>
              <a:rPr lang="en-US" sz="2000" b="0" i="0" kern="0" dirty="0">
                <a:solidFill>
                  <a:srgbClr val="FF0000"/>
                </a:solidFill>
                <a:latin typeface="Times-BoldItalic"/>
              </a:rPr>
              <a:t>:  </a:t>
            </a:r>
            <a:r>
              <a:rPr lang="en-US" sz="2000" i="0" kern="0" dirty="0">
                <a:solidFill>
                  <a:srgbClr val="002060"/>
                </a:solidFill>
                <a:latin typeface="Times-BoldItalic"/>
              </a:rPr>
              <a:t>A CRC code with C(7, 4)</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66563" name="Group 1"/>
          <p:cNvGrpSpPr>
            <a:grpSpLocks/>
          </p:cNvGrpSpPr>
          <p:nvPr/>
        </p:nvGrpSpPr>
        <p:grpSpPr bwMode="auto">
          <a:xfrm>
            <a:off x="261676" y="2514600"/>
            <a:ext cx="8326438" cy="2676525"/>
            <a:chOff x="232541" y="2057400"/>
            <a:chExt cx="8325874" cy="2676241"/>
          </a:xfrm>
        </p:grpSpPr>
        <p:pic>
          <p:nvPicPr>
            <p:cNvPr id="6656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541" y="2057400"/>
              <a:ext cx="8325874" cy="2676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Rectangle 17"/>
            <p:cNvSpPr>
              <a:spLocks noChangeArrowheads="1"/>
            </p:cNvSpPr>
            <p:nvPr/>
          </p:nvSpPr>
          <p:spPr bwMode="auto">
            <a:xfrm>
              <a:off x="381000" y="2057400"/>
              <a:ext cx="8046720" cy="265176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6656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ED36FF4C-C599-4521-B60D-026B6876C68D}" type="slidenum">
              <a:rPr lang="en-US" altLang="ko-KR" sz="1200" i="0">
                <a:latin typeface="Arial" panose="020B0604020202020204" pitchFamily="34" charset="0"/>
                <a:ea typeface="굴림" panose="020B0600000101010101" pitchFamily="50" charset="-127"/>
              </a:rPr>
              <a:pPr eaLnBrk="1" hangingPunct="1"/>
              <a:t>28</a:t>
            </a:fld>
            <a:endParaRPr lang="en-US" altLang="ko-KR" sz="1200" i="0">
              <a:latin typeface="Arial" panose="020B0604020202020204" pitchFamily="34" charset="0"/>
              <a:ea typeface="굴림" panose="020B0600000101010101" pitchFamily="50" charset="-127"/>
            </a:endParaRPr>
          </a:p>
        </p:txBody>
      </p:sp>
      <mc:AlternateContent xmlns:mc="http://schemas.openxmlformats.org/markup-compatibility/2006" xmlns:a14="http://schemas.microsoft.com/office/drawing/2010/main">
        <mc:Choice Requires="a14">
          <p:sp>
            <p:nvSpPr>
              <p:cNvPr id="21" name="TextBox 20"/>
              <p:cNvSpPr txBox="1"/>
              <p:nvPr/>
            </p:nvSpPr>
            <p:spPr>
              <a:xfrm>
                <a:off x="1676400" y="1143000"/>
                <a:ext cx="6324600" cy="1077218"/>
              </a:xfrm>
              <a:prstGeom prst="rect">
                <a:avLst/>
              </a:prstGeom>
              <a:noFill/>
            </p:spPr>
            <p:txBody>
              <a:bodyPr wrap="square" rtlCol="0">
                <a:spAutoFit/>
              </a:bodyPr>
              <a:lstStyle/>
              <a:p>
                <a:pPr marL="457200" indent="-457200">
                  <a:buFont typeface="Arial" panose="020B0604020202020204" pitchFamily="34" charset="0"/>
                  <a:buChar char="•"/>
                </a:pPr>
                <a:r>
                  <a:rPr lang="en-US" altLang="ko-KR" b="0" i="0" dirty="0" smtClean="0">
                    <a:latin typeface="Calibri" panose="020F0502020204030204" pitchFamily="34" charset="0"/>
                    <a:cs typeface="Calibri" panose="020F0502020204030204" pitchFamily="34" charset="0"/>
                  </a:rPr>
                  <a:t>linear block code, </a:t>
                </a:r>
                <a14:m>
                  <m:oMath xmlns:m="http://schemas.openxmlformats.org/officeDocument/2006/math">
                    <m:sSub>
                      <m:sSubPr>
                        <m:ctrlPr>
                          <a:rPr lang="en-US" altLang="ko-KR" b="0" i="1" smtClean="0">
                            <a:latin typeface="Cambria Math" panose="02040503050406030204" pitchFamily="18" charset="0"/>
                            <a:cs typeface="Calibri" panose="020F0502020204030204" pitchFamily="34" charset="0"/>
                          </a:rPr>
                        </m:ctrlPr>
                      </m:sSubPr>
                      <m:e>
                        <m:r>
                          <a:rPr lang="en-US" altLang="ko-KR" b="0" i="1" smtClean="0">
                            <a:latin typeface="Cambria Math" panose="02040503050406030204" pitchFamily="18" charset="0"/>
                            <a:cs typeface="Calibri" panose="020F0502020204030204" pitchFamily="34" charset="0"/>
                          </a:rPr>
                          <m:t>𝑑</m:t>
                        </m:r>
                      </m:e>
                      <m:sub>
                        <m:r>
                          <a:rPr lang="en-US" altLang="ko-KR" b="0" i="1" smtClean="0">
                            <a:latin typeface="Cambria Math" panose="02040503050406030204" pitchFamily="18" charset="0"/>
                            <a:cs typeface="Calibri" panose="020F0502020204030204" pitchFamily="34" charset="0"/>
                          </a:rPr>
                          <m:t>𝑚𝑖𝑛</m:t>
                        </m:r>
                      </m:sub>
                    </m:sSub>
                    <m:r>
                      <a:rPr lang="en-US" altLang="ko-KR" b="0" i="1" smtClean="0">
                        <a:latin typeface="Cambria Math" panose="02040503050406030204" pitchFamily="18" charset="0"/>
                        <a:cs typeface="Calibri" panose="020F0502020204030204" pitchFamily="34" charset="0"/>
                      </a:rPr>
                      <m:t>=?</m:t>
                    </m:r>
                  </m:oMath>
                </a14:m>
                <a:endParaRPr lang="en-US" altLang="ko-KR" b="0" i="0" dirty="0" smtClean="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altLang="ko-KR" b="0" i="0" dirty="0">
                    <a:latin typeface="Calibri" panose="020F0502020204030204" pitchFamily="34" charset="0"/>
                    <a:cs typeface="Calibri" panose="020F0502020204030204" pitchFamily="34" charset="0"/>
                  </a:rPr>
                  <a:t>r</a:t>
                </a:r>
                <a:r>
                  <a:rPr lang="en-US" altLang="ko-KR" b="0" i="0" dirty="0" smtClean="0">
                    <a:latin typeface="Calibri" panose="020F0502020204030204" pitchFamily="34" charset="0"/>
                    <a:cs typeface="Calibri" panose="020F0502020204030204" pitchFamily="34" charset="0"/>
                  </a:rPr>
                  <a:t>otation → another </a:t>
                </a:r>
                <a:r>
                  <a:rPr lang="en-US" altLang="ko-KR" b="0" i="0" dirty="0" err="1" smtClean="0">
                    <a:latin typeface="Calibri" panose="020F0502020204030204" pitchFamily="34" charset="0"/>
                    <a:cs typeface="Calibri" panose="020F0502020204030204" pitchFamily="34" charset="0"/>
                  </a:rPr>
                  <a:t>codeword</a:t>
                </a:r>
                <a:endParaRPr lang="ko-KR" altLang="en-US" b="0" i="0" dirty="0">
                  <a:latin typeface="Calibri" panose="020F0502020204030204" pitchFamily="34" charset="0"/>
                  <a:cs typeface="Calibri" panose="020F0502020204030204" pitchFamily="34"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1676400" y="1143000"/>
                <a:ext cx="6324600" cy="1077218"/>
              </a:xfrm>
              <a:prstGeom prst="rect">
                <a:avLst/>
              </a:prstGeom>
              <a:blipFill rotWithShape="0">
                <a:blip r:embed="rId4"/>
                <a:stretch>
                  <a:fillRect l="-2216" t="-6818" b="-17614"/>
                </a:stretch>
              </a:blipFill>
            </p:spPr>
            <p:txBody>
              <a:bodyPr/>
              <a:lstStyle/>
              <a:p>
                <a:r>
                  <a:rPr lang="ko-KR" altLang="en-US">
                    <a:noFill/>
                  </a:rPr>
                  <a:t> </a:t>
                </a:r>
              </a:p>
            </p:txBody>
          </p:sp>
        </mc:Fallback>
      </mc:AlternateContent>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2C42DC44-2A71-4A67-A4FA-7EEE1DBAEAC4}" type="slidenum">
              <a:rPr lang="en-US" altLang="ko-KR" sz="1200" i="0">
                <a:latin typeface="Arial" panose="020B0604020202020204" pitchFamily="34" charset="0"/>
              </a:rPr>
              <a:pPr eaLnBrk="1" hangingPunct="1"/>
              <a:t>29</a:t>
            </a:fld>
            <a:endParaRPr lang="en-US" altLang="ko-KR" sz="1200" i="0">
              <a:latin typeface="Arial" panose="020B0604020202020204" pitchFamily="34" charset="0"/>
            </a:endParaRPr>
          </a:p>
        </p:txBody>
      </p:sp>
      <p:sp>
        <p:nvSpPr>
          <p:cNvPr id="6861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10.5:  </a:t>
            </a:r>
            <a:r>
              <a:rPr lang="en-US" altLang="ko-KR" sz="2000">
                <a:latin typeface="Times-BoldItalic"/>
                <a:ea typeface="굴림" panose="020B0600000101010101" pitchFamily="50" charset="-127"/>
              </a:rPr>
              <a:t>CRC encoder and decoder</a:t>
            </a:r>
          </a:p>
        </p:txBody>
      </p:sp>
      <p:pic>
        <p:nvPicPr>
          <p:cNvPr id="2458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066800"/>
            <a:ext cx="3579813" cy="449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그룹 1"/>
          <p:cNvGrpSpPr/>
          <p:nvPr/>
        </p:nvGrpSpPr>
        <p:grpSpPr>
          <a:xfrm>
            <a:off x="117475" y="1066800"/>
            <a:ext cx="5780088" cy="4491038"/>
            <a:chOff x="117475" y="1066800"/>
            <a:chExt cx="5780088" cy="4491038"/>
          </a:xfrm>
        </p:grpSpPr>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75" y="1066800"/>
              <a:ext cx="3011488" cy="449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3200400"/>
              <a:ext cx="3001963"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58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9675" y="4343400"/>
            <a:ext cx="9588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4876800"/>
            <a:ext cx="4976813"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4584"/>
                                        </p:tgtEl>
                                        <p:attrNameLst>
                                          <p:attrName>style.visibility</p:attrName>
                                        </p:attrNameLst>
                                      </p:cBhvr>
                                      <p:to>
                                        <p:strVal val="visible"/>
                                      </p:to>
                                    </p:set>
                                    <p:animEffect transition="in" filter="wipe(left)">
                                      <p:cBhvr>
                                        <p:cTn id="11" dur="500"/>
                                        <p:tgtEl>
                                          <p:spTgt spid="2458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4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5F9B9AA6-DF29-4F11-9153-2FDA0A672F97}" type="slidenum">
              <a:rPr lang="en-US" altLang="ko-KR" sz="1200" i="0">
                <a:latin typeface="Arial" panose="020B0604020202020204" pitchFamily="34" charset="0"/>
              </a:rPr>
              <a:pPr eaLnBrk="1" hangingPunct="1"/>
              <a:t>30</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10.6:  </a:t>
            </a:r>
            <a:r>
              <a:rPr lang="en-US" altLang="ko-KR" sz="2000">
                <a:latin typeface="Times-BoldItalic"/>
                <a:ea typeface="굴림" panose="020B0600000101010101" pitchFamily="50" charset="-127"/>
              </a:rPr>
              <a:t>Division in CRC encoder</a:t>
            </a:r>
          </a:p>
        </p:txBody>
      </p:sp>
      <p:pic>
        <p:nvPicPr>
          <p:cNvPr id="2560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23776"/>
          <a:stretch/>
        </p:blipFill>
        <p:spPr bwMode="auto">
          <a:xfrm>
            <a:off x="1600200" y="1600200"/>
            <a:ext cx="54102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998538"/>
            <a:ext cx="2008188"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632450"/>
            <a:ext cx="26416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25605"/>
                                        </p:tgtEl>
                                        <p:attrNameLst>
                                          <p:attrName>style.visibility</p:attrName>
                                        </p:attrNameLst>
                                      </p:cBhvr>
                                      <p:to>
                                        <p:strVal val="visible"/>
                                      </p:to>
                                    </p:set>
                                    <p:animEffect transition="in" filter="wipe(up)">
                                      <p:cBhvr>
                                        <p:cTn id="11" dur="500"/>
                                        <p:tgtEl>
                                          <p:spTgt spid="2560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5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In</a:t>
            </a:r>
            <a:r>
              <a:rPr lang="ko-KR" altLang="en-US" dirty="0" smtClean="0">
                <a:latin typeface="Calibri" panose="020F0502020204030204" pitchFamily="34" charset="0"/>
                <a:cs typeface="Calibri" panose="020F0502020204030204" pitchFamily="34" charset="0"/>
              </a:rPr>
              <a:t> </a:t>
            </a:r>
            <a:r>
              <a:rPr lang="en-US" altLang="ko-KR" dirty="0" smtClean="0">
                <a:latin typeface="Calibri" panose="020F0502020204030204" pitchFamily="34" charset="0"/>
                <a:cs typeface="Calibri" panose="020F0502020204030204" pitchFamily="34" charset="0"/>
              </a:rPr>
              <a:t>polynomial</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sym typeface="Symbol" panose="05050102010706020507" pitchFamily="18" charset="2"/>
                  </a:rPr>
                  <a:t>Divisor (generator): 1011  </a:t>
                </a:r>
                <a14:m>
                  <m:oMath xmlns:m="http://schemas.openxmlformats.org/officeDocument/2006/math">
                    <m:r>
                      <m:rPr>
                        <m:sty m:val="p"/>
                      </m:rPr>
                      <a:rPr lang="en-US" altLang="ko-KR" b="0" i="0" smtClean="0">
                        <a:latin typeface="Cambria Math" panose="02040503050406030204" pitchFamily="18" charset="0"/>
                        <a:cs typeface="Calibri" panose="020F0502020204030204" pitchFamily="34" charset="0"/>
                        <a:sym typeface="Symbol" panose="05050102010706020507" pitchFamily="18" charset="2"/>
                      </a:rPr>
                      <m:t>g</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3</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r>
                      <a:rPr lang="en-US" altLang="ko-KR" b="0" i="1" smtClean="0">
                        <a:latin typeface="Cambria Math" panose="02040503050406030204" pitchFamily="18" charset="0"/>
                        <a:cs typeface="Calibri" panose="020F0502020204030204" pitchFamily="34" charset="0"/>
                        <a:sym typeface="Symbol" panose="05050102010706020507" pitchFamily="18" charset="2"/>
                      </a:rPr>
                      <m:t>+1</m:t>
                    </m:r>
                  </m:oMath>
                </a14:m>
                <a:endParaRPr lang="en-US" altLang="ko-KR" b="0" dirty="0" smtClean="0">
                  <a:latin typeface="Calibri" panose="020F0502020204030204" pitchFamily="34" charset="0"/>
                  <a:cs typeface="Calibri" panose="020F0502020204030204" pitchFamily="34" charset="0"/>
                  <a:sym typeface="Symbol" panose="05050102010706020507" pitchFamily="18" charset="2"/>
                </a:endParaRPr>
              </a:p>
              <a:p>
                <a:r>
                  <a:rPr lang="en-US" altLang="ko-KR" dirty="0" err="1" smtClean="0">
                    <a:latin typeface="Calibri" panose="020F0502020204030204" pitchFamily="34" charset="0"/>
                    <a:cs typeface="Calibri" panose="020F0502020204030204" pitchFamily="34" charset="0"/>
                  </a:rPr>
                  <a:t>Dataword</a:t>
                </a:r>
                <a:r>
                  <a:rPr lang="en-US" altLang="ko-KR" dirty="0" smtClean="0">
                    <a:latin typeface="Calibri" panose="020F0502020204030204" pitchFamily="34" charset="0"/>
                    <a:cs typeface="Calibri" panose="020F0502020204030204" pitchFamily="34" charset="0"/>
                  </a:rPr>
                  <a:t>: 1001 </a:t>
                </a:r>
                <a:r>
                  <a:rPr lang="en-US" altLang="ko-KR" dirty="0" smtClean="0">
                    <a:latin typeface="Calibri" panose="020F0502020204030204" pitchFamily="34" charset="0"/>
                    <a:cs typeface="Calibri" panose="020F0502020204030204" pitchFamily="34" charset="0"/>
                    <a:sym typeface="Symbol" panose="05050102010706020507" pitchFamily="18" charset="2"/>
                  </a:rPr>
                  <a:t></a:t>
                </a:r>
                <a:r>
                  <a:rPr lang="en-US" altLang="ko-KR" dirty="0" smtClean="0">
                    <a:latin typeface="Calibri" panose="020F0502020204030204" pitchFamily="34" charset="0"/>
                    <a:cs typeface="Calibri" panose="020F0502020204030204" pitchFamily="34" charset="0"/>
                  </a:rPr>
                  <a:t> </a:t>
                </a:r>
                <a14:m>
                  <m:oMath xmlns:m="http://schemas.openxmlformats.org/officeDocument/2006/math">
                    <m:r>
                      <a:rPr lang="en-US" altLang="ko-KR" b="0" i="1" smtClean="0">
                        <a:latin typeface="Cambria Math" panose="02040503050406030204" pitchFamily="18" charset="0"/>
                        <a:cs typeface="Calibri" panose="020F0502020204030204" pitchFamily="34" charset="0"/>
                      </a:rPr>
                      <m:t>𝑑</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sSup>
                      <m:sSupPr>
                        <m:ctrlPr>
                          <a:rPr lang="en-US" altLang="ko-KR" b="0" i="1" smtClean="0">
                            <a:latin typeface="Cambria Math" panose="02040503050406030204" pitchFamily="18" charset="0"/>
                            <a:cs typeface="Calibri" panose="020F0502020204030204" pitchFamily="34" charset="0"/>
                          </a:rPr>
                        </m:ctrlPr>
                      </m:sSupPr>
                      <m:e>
                        <m:r>
                          <a:rPr lang="en-US" altLang="ko-KR" b="0" i="1" smtClean="0">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3</m:t>
                        </m:r>
                      </m:sup>
                    </m:sSup>
                    <m:r>
                      <a:rPr lang="en-US" altLang="ko-KR" b="0" i="1" smtClean="0">
                        <a:latin typeface="Cambria Math" panose="02040503050406030204" pitchFamily="18" charset="0"/>
                        <a:cs typeface="Calibri" panose="020F0502020204030204" pitchFamily="34" charset="0"/>
                      </a:rPr>
                      <m:t>+1</m:t>
                    </m:r>
                  </m:oMath>
                </a14:m>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Remainder: 110 </a:t>
                </a:r>
                <a:r>
                  <a:rPr lang="en-US" altLang="ko-KR" dirty="0">
                    <a:latin typeface="Calibri" panose="020F0502020204030204" pitchFamily="34" charset="0"/>
                    <a:cs typeface="Calibri" panose="020F0502020204030204" pitchFamily="34" charset="0"/>
                    <a:sym typeface="Symbol" panose="05050102010706020507" pitchFamily="18" charset="2"/>
                  </a:rPr>
                  <a:t></a:t>
                </a:r>
                <a:r>
                  <a:rPr lang="en-US" altLang="ko-KR" dirty="0">
                    <a:latin typeface="Calibri" panose="020F0502020204030204" pitchFamily="34" charset="0"/>
                    <a:cs typeface="Calibri" panose="020F0502020204030204" pitchFamily="34" charset="0"/>
                  </a:rPr>
                  <a:t> </a:t>
                </a:r>
                <a14:m>
                  <m:oMath xmlns:m="http://schemas.openxmlformats.org/officeDocument/2006/math">
                    <m:r>
                      <a:rPr lang="en-US" altLang="ko-KR" i="1">
                        <a:latin typeface="Cambria Math" panose="02040503050406030204" pitchFamily="18" charset="0"/>
                        <a:cs typeface="Calibri" panose="020F0502020204030204" pitchFamily="34" charset="0"/>
                      </a:rPr>
                      <m:t>𝑑</m:t>
                    </m:r>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𝑥</m:t>
                        </m:r>
                      </m:e>
                    </m:d>
                    <m:r>
                      <a:rPr lang="en-US" altLang="ko-KR" i="1">
                        <a:latin typeface="Cambria Math" panose="02040503050406030204" pitchFamily="18" charset="0"/>
                        <a:cs typeface="Calibri" panose="020F0502020204030204" pitchFamily="34" charset="0"/>
                      </a:rPr>
                      <m:t>=</m:t>
                    </m:r>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2</m:t>
                        </m:r>
                      </m:sup>
                    </m:sSup>
                    <m:r>
                      <a:rPr lang="en-US" altLang="ko-KR" i="1">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oMath>
                </a14:m>
                <a:endParaRPr lang="en-US" altLang="ko-KR"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t="-2022"/>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31</a:t>
            </a:fld>
            <a:endParaRPr lang="en-US" altLang="ko-KR"/>
          </a:p>
        </p:txBody>
      </p:sp>
    </p:spTree>
    <p:extLst>
      <p:ext uri="{BB962C8B-B14F-4D97-AF65-F5344CB8AC3E}">
        <p14:creationId xmlns:p14="http://schemas.microsoft.com/office/powerpoint/2010/main" val="1428270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Modulo-2 logic for </a:t>
            </a:r>
            <a:r>
              <a:rPr lang="en-US" altLang="ko-KR" smtClean="0">
                <a:latin typeface="Calibri" panose="020F0502020204030204" pitchFamily="34" charset="0"/>
                <a:cs typeface="Calibri" panose="020F0502020204030204" pitchFamily="34" charset="0"/>
              </a:rPr>
              <a:t>the polynomial</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Addition </a:t>
                </a:r>
                <a:r>
                  <a:rPr lang="en-US" altLang="ko-KR" dirty="0" smtClean="0">
                    <a:latin typeface="Calibri" panose="020F0502020204030204" pitchFamily="34" charset="0"/>
                    <a:cs typeface="Calibri" panose="020F0502020204030204" pitchFamily="34" charset="0"/>
                    <a:sym typeface="Symbol" panose="05050102010706020507" pitchFamily="18" charset="2"/>
                  </a:rPr>
                  <a:t> subtraction  XOR</a:t>
                </a:r>
              </a:p>
              <a:p>
                <a:pPr marL="0" indent="0">
                  <a:buNone/>
                </a:pPr>
                <a:r>
                  <a:rPr lang="en-US" altLang="ko-KR" dirty="0" smtClean="0">
                    <a:latin typeface="Calibri" panose="020F0502020204030204" pitchFamily="34" charset="0"/>
                    <a:cs typeface="Calibri" panose="020F0502020204030204" pitchFamily="34" charset="0"/>
                    <a:sym typeface="Symbol" panose="05050102010706020507" pitchFamily="18" charset="2"/>
                  </a:rPr>
                  <a:t>Let </a:t>
                </a:r>
                <a14:m>
                  <m:oMath xmlns:m="http://schemas.openxmlformats.org/officeDocument/2006/math">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𝑛</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𝑘</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𝑑</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+0=</m:t>
                    </m:r>
                    <m:r>
                      <a:rPr lang="en-US" altLang="ko-KR" b="0" i="1" smtClean="0">
                        <a:latin typeface="Cambria Math" panose="02040503050406030204" pitchFamily="18" charset="0"/>
                        <a:cs typeface="Calibri" panose="020F0502020204030204" pitchFamily="34" charset="0"/>
                        <a:sym typeface="Symbol" panose="05050102010706020507" pitchFamily="18" charset="2"/>
                      </a:rPr>
                      <m:t>𝑔</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𝑞</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𝐶𝑅𝐶</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oMath>
                </a14:m>
                <a:endParaRPr lang="en-US" altLang="ko-KR" b="0" dirty="0" smtClean="0">
                  <a:latin typeface="Calibri" panose="020F0502020204030204" pitchFamily="34" charset="0"/>
                  <a:cs typeface="Calibri" panose="020F0502020204030204" pitchFamily="34" charset="0"/>
                  <a:sym typeface="Symbol" panose="05050102010706020507" pitchFamily="18" charset="2"/>
                </a:endParaRPr>
              </a:p>
              <a:p>
                <a:pPr marL="0" indent="0">
                  <a:buNone/>
                </a:pPr>
                <a:r>
                  <a:rPr lang="en-US" altLang="ko-KR" dirty="0" smtClean="0">
                    <a:latin typeface="Calibri" panose="020F0502020204030204" pitchFamily="34" charset="0"/>
                    <a:cs typeface="Calibri" panose="020F0502020204030204" pitchFamily="34" charset="0"/>
                  </a:rPr>
                  <a:t>Then </a:t>
                </a:r>
              </a:p>
              <a:p>
                <a:pPr marL="0" indent="0">
                  <a:buNone/>
                </a:pPr>
                <a14:m>
                  <m:oMathPara xmlns:m="http://schemas.openxmlformats.org/officeDocument/2006/math">
                    <m:oMathParaPr>
                      <m:jc m:val="centerGroup"/>
                    </m:oMathParaPr>
                    <m:oMath xmlns:m="http://schemas.openxmlformats.org/officeDocument/2006/math">
                      <m:f>
                        <m:fPr>
                          <m:ctrlPr>
                            <a:rPr lang="en-US" altLang="ko-KR" i="1" smtClean="0">
                              <a:latin typeface="Cambria Math" panose="02040503050406030204" pitchFamily="18" charset="0"/>
                              <a:cs typeface="Calibri" panose="020F0502020204030204" pitchFamily="34" charset="0"/>
                            </a:rPr>
                          </m:ctrlPr>
                        </m:fPr>
                        <m:num>
                          <m:sSup>
                            <m:sSupPr>
                              <m:ctrlPr>
                                <a:rPr lang="en-US" altLang="ko-KR" i="1" smtClean="0">
                                  <a:latin typeface="Cambria Math" panose="02040503050406030204" pitchFamily="18" charset="0"/>
                                  <a:cs typeface="Calibri" panose="020F0502020204030204" pitchFamily="34" charset="0"/>
                                </a:rPr>
                              </m:ctrlPr>
                            </m:sSupPr>
                            <m:e>
                              <m:r>
                                <a:rPr lang="en-US" altLang="ko-KR" b="0" i="1" smtClean="0">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𝑘</m:t>
                              </m:r>
                            </m:sup>
                          </m:sSup>
                          <m:r>
                            <a:rPr lang="en-US" altLang="ko-KR" b="0" i="1" smtClean="0">
                              <a:latin typeface="Cambria Math" panose="02040503050406030204" pitchFamily="18" charset="0"/>
                              <a:cs typeface="Calibri" panose="020F0502020204030204" pitchFamily="34" charset="0"/>
                            </a:rPr>
                            <m:t>𝑑</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𝐶𝑅𝐶</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m:t>
                      </m:r>
                      <m:f>
                        <m:fPr>
                          <m:ctrlPr>
                            <a:rPr lang="en-US" altLang="ko-KR" b="0"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num>
                        <m:den>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den>
                      </m:f>
                      <m:r>
                        <a:rPr lang="en-US" altLang="ko-KR" b="0" i="1" smtClean="0">
                          <a:latin typeface="Cambria Math" panose="02040503050406030204" pitchFamily="18" charset="0"/>
                          <a:cs typeface="Calibri" panose="020F0502020204030204" pitchFamily="34" charset="0"/>
                        </a:rPr>
                        <m:t>𝑞</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f>
                        <m:fPr>
                          <m:ctrlPr>
                            <a:rPr lang="en-US" altLang="ko-KR" b="0"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𝐶𝑅𝐶</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𝐶𝑅𝐶</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=0</m:t>
                      </m:r>
                    </m:oMath>
                  </m:oMathPara>
                </a14:m>
                <a:endParaRPr lang="ko-KR" altLang="en-US"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1852" t="-2022"/>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32</a:t>
            </a:fld>
            <a:endParaRPr lang="en-US" altLang="ko-KR"/>
          </a:p>
        </p:txBody>
      </p:sp>
    </p:spTree>
    <p:extLst>
      <p:ext uri="{BB962C8B-B14F-4D97-AF65-F5344CB8AC3E}">
        <p14:creationId xmlns:p14="http://schemas.microsoft.com/office/powerpoint/2010/main" val="2839166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3115646B-2604-486F-BEAC-91EBD88994EC}" type="slidenum">
              <a:rPr lang="en-US" altLang="ko-KR" sz="1200" i="0">
                <a:latin typeface="Arial" panose="020B0604020202020204" pitchFamily="34" charset="0"/>
              </a:rPr>
              <a:pPr eaLnBrk="1" hangingPunct="1"/>
              <a:t>33</a:t>
            </a:fld>
            <a:endParaRPr lang="en-US" altLang="ko-KR" sz="1200" i="0">
              <a:latin typeface="Arial" panose="020B0604020202020204" pitchFamily="34" charset="0"/>
            </a:endParaRPr>
          </a:p>
        </p:txBody>
      </p:sp>
      <p:sp>
        <p:nvSpPr>
          <p:cNvPr id="7270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10.7:  </a:t>
            </a:r>
            <a:r>
              <a:rPr lang="en-US" altLang="ko-KR" sz="2000">
                <a:latin typeface="Times-BoldItalic"/>
                <a:ea typeface="굴림" panose="020B0600000101010101" pitchFamily="50" charset="-127"/>
              </a:rPr>
              <a:t>Division in the CRC decoder for two cases</a:t>
            </a:r>
          </a:p>
        </p:txBody>
      </p:sp>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4122738"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914400"/>
            <a:ext cx="4097338"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wipe(up)">
                                      <p:cBhvr>
                                        <p:cTn id="7" dur="2500"/>
                                        <p:tgtEl>
                                          <p:spTgt spid="26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6630"/>
                                        </p:tgtEl>
                                        <p:attrNameLst>
                                          <p:attrName>style.visibility</p:attrName>
                                        </p:attrNameLst>
                                      </p:cBhvr>
                                      <p:to>
                                        <p:strVal val="visible"/>
                                      </p:to>
                                    </p:set>
                                    <p:animEffect transition="in" filter="wipe(up)">
                                      <p:cBhvr>
                                        <p:cTn id="12" dur="225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66BC742D-EAC1-4583-9B00-1C8B860CA173}" type="slidenum">
              <a:rPr lang="en-US" altLang="ko-KR" sz="1200" i="0">
                <a:latin typeface="Arial" panose="020B0604020202020204" pitchFamily="34" charset="0"/>
              </a:rPr>
              <a:pPr eaLnBrk="1" hangingPunct="1"/>
              <a:t>34</a:t>
            </a:fld>
            <a:endParaRPr lang="en-US" altLang="ko-KR" sz="1200" i="0">
              <a:latin typeface="Arial" panose="020B0604020202020204" pitchFamily="34" charset="0"/>
            </a:endParaRPr>
          </a:p>
        </p:txBody>
      </p:sp>
      <p:sp>
        <p:nvSpPr>
          <p:cNvPr id="7475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475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475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475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475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475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476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8925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10.3.2  Polynomials</a:t>
            </a:r>
          </a:p>
        </p:txBody>
      </p:sp>
      <p:sp>
        <p:nvSpPr>
          <p:cNvPr id="74762"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 better way to understand cyclic codes and how they can be analyzed is to represent them as polynomials. A pattern of 0s and 1s can be represented as a polynomial with coefficients of 0 and 10. The power of each term shows the position of the bit; the coefficient shows the value of the bit. Figure 10.8 shows a binary pattern and its polynomial representation.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A36DA311-1C10-4424-8A4D-F0FB1EC0DDB7}" type="slidenum">
              <a:rPr lang="en-US" altLang="ko-KR" sz="1200" i="0">
                <a:latin typeface="Arial" panose="020B0604020202020204" pitchFamily="34" charset="0"/>
              </a:rPr>
              <a:pPr eaLnBrk="1" hangingPunct="1"/>
              <a:t>35</a:t>
            </a:fld>
            <a:endParaRPr lang="en-US" altLang="ko-KR" sz="1200" i="0">
              <a:latin typeface="Arial" panose="020B0604020202020204" pitchFamily="34" charset="0"/>
            </a:endParaRPr>
          </a:p>
        </p:txBody>
      </p:sp>
      <p:sp>
        <p:nvSpPr>
          <p:cNvPr id="768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10.8:  </a:t>
            </a:r>
            <a:r>
              <a:rPr lang="en-US" altLang="ko-KR" sz="2000">
                <a:latin typeface="Times-BoldItalic"/>
                <a:ea typeface="굴림" panose="020B0600000101010101" pitchFamily="50" charset="-127"/>
              </a:rPr>
              <a:t>A polynomial to represent a binary word</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838200"/>
            <a:ext cx="6189663"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0150" y="4002088"/>
            <a:ext cx="3524250" cy="239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Modulo-2 logic for </a:t>
            </a:r>
            <a:r>
              <a:rPr lang="en-US" altLang="ko-KR" smtClean="0">
                <a:latin typeface="Calibri" panose="020F0502020204030204" pitchFamily="34" charset="0"/>
                <a:cs typeface="Calibri" panose="020F0502020204030204" pitchFamily="34" charset="0"/>
              </a:rPr>
              <a:t>the polynomial</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Addition </a:t>
                </a:r>
                <a:r>
                  <a:rPr lang="en-US" altLang="ko-KR" dirty="0" smtClean="0">
                    <a:latin typeface="Calibri" panose="020F0502020204030204" pitchFamily="34" charset="0"/>
                    <a:cs typeface="Calibri" panose="020F0502020204030204" pitchFamily="34" charset="0"/>
                    <a:sym typeface="Symbol" panose="05050102010706020507" pitchFamily="18" charset="2"/>
                  </a:rPr>
                  <a:t> subtraction  XOR</a:t>
                </a:r>
              </a:p>
              <a:p>
                <a:pPr lvl="1"/>
                <a14:m>
                  <m:oMath xmlns:m="http://schemas.openxmlformats.org/officeDocument/2006/math">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5</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4</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2</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6</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4</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2</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6</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5</m:t>
                        </m:r>
                      </m:sup>
                    </m:sSup>
                  </m:oMath>
                </a14:m>
                <a:endParaRPr lang="en-US" altLang="ko-KR" dirty="0" smtClean="0">
                  <a:latin typeface="Calibri" panose="020F0502020204030204" pitchFamily="34" charset="0"/>
                  <a:cs typeface="Calibri" panose="020F0502020204030204" pitchFamily="34" charset="0"/>
                  <a:sym typeface="Symbol" panose="05050102010706020507" pitchFamily="18" charset="2"/>
                </a:endParaRPr>
              </a:p>
              <a:p>
                <a:pPr lvl="1"/>
                <a14:m>
                  <m:oMath xmlns:m="http://schemas.openxmlformats.org/officeDocument/2006/math">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m:t>
                        </m:r>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i="1">
                            <a:latin typeface="Cambria Math" panose="02040503050406030204" pitchFamily="18" charset="0"/>
                            <a:cs typeface="Calibri" panose="020F0502020204030204" pitchFamily="34" charset="0"/>
                            <a:sym typeface="Symbol" panose="05050102010706020507" pitchFamily="18" charset="2"/>
                          </a:rPr>
                          <m:t>5</m:t>
                        </m:r>
                      </m:sup>
                    </m:sSup>
                    <m:r>
                      <a:rPr lang="en-US" altLang="ko-KR" i="1">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3</m:t>
                        </m:r>
                      </m:sup>
                    </m:sSup>
                    <m:r>
                      <a:rPr lang="en-US" altLang="ko-KR" i="1">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i="1">
                            <a:latin typeface="Cambria Math" panose="02040503050406030204" pitchFamily="18" charset="0"/>
                            <a:cs typeface="Calibri" panose="020F0502020204030204" pitchFamily="34" charset="0"/>
                            <a:sym typeface="Symbol" panose="05050102010706020507" pitchFamily="18" charset="2"/>
                          </a:rPr>
                          <m:t>2</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r>
                      <a:rPr lang="en-US" altLang="ko-KR" i="1">
                        <a:latin typeface="Cambria Math" panose="02040503050406030204" pitchFamily="18" charset="0"/>
                        <a:cs typeface="Calibri" panose="020F0502020204030204" pitchFamily="34" charset="0"/>
                        <a:sym typeface="Symbol" panose="05050102010706020507" pitchFamily="18" charset="2"/>
                      </a:rPr>
                      <m:t>)</m:t>
                    </m:r>
                    <m:d>
                      <m:dPr>
                        <m:ctrlPr>
                          <a:rPr lang="en-US" altLang="ko-KR" i="1">
                            <a:latin typeface="Cambria Math" panose="02040503050406030204" pitchFamily="18" charset="0"/>
                            <a:cs typeface="Calibri" panose="020F0502020204030204" pitchFamily="34" charset="0"/>
                            <a:sym typeface="Symbol" panose="05050102010706020507" pitchFamily="18" charset="2"/>
                          </a:rPr>
                        </m:ctrlPr>
                      </m:dPr>
                      <m:e>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2</m:t>
                            </m:r>
                          </m:sup>
                        </m:sSup>
                        <m:r>
                          <a:rPr lang="en-US" altLang="ko-KR" i="1">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r>
                          <a:rPr lang="en-US" altLang="ko-KR" i="1">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1</m:t>
                        </m:r>
                      </m:e>
                    </m:d>
                    <m:r>
                      <a:rPr lang="en-US" altLang="ko-KR" i="1">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7</m:t>
                        </m:r>
                      </m:sup>
                    </m:sSup>
                    <m:r>
                      <a:rPr lang="en-US" altLang="ko-KR" i="1">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6</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3</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oMath>
                </a14:m>
                <a:endParaRPr lang="en-US" altLang="ko-KR" dirty="0" smtClean="0">
                  <a:latin typeface="Calibri" panose="020F0502020204030204" pitchFamily="34" charset="0"/>
                  <a:cs typeface="Calibri" panose="020F0502020204030204" pitchFamily="34" charset="0"/>
                  <a:sym typeface="Symbol" panose="05050102010706020507" pitchFamily="18" charset="2"/>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t="-2022"/>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36</a:t>
            </a:fld>
            <a:endParaRPr lang="en-US" altLang="ko-KR"/>
          </a:p>
        </p:txBody>
      </p:sp>
    </p:spTree>
    <p:extLst>
      <p:ext uri="{BB962C8B-B14F-4D97-AF65-F5344CB8AC3E}">
        <p14:creationId xmlns:p14="http://schemas.microsoft.com/office/powerpoint/2010/main" val="3908261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5F9B9AA6-DF29-4F11-9153-2FDA0A672F97}" type="slidenum">
              <a:rPr lang="en-US" altLang="ko-KR" sz="1200" i="0">
                <a:latin typeface="Arial" panose="020B0604020202020204" pitchFamily="34" charset="0"/>
              </a:rPr>
              <a:pPr eaLnBrk="1" hangingPunct="1"/>
              <a:t>37</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10.6:  </a:t>
            </a:r>
            <a:r>
              <a:rPr lang="en-US" altLang="ko-KR" sz="2000">
                <a:latin typeface="Times-BoldItalic"/>
                <a:ea typeface="굴림" panose="020B0600000101010101" pitchFamily="50" charset="-127"/>
              </a:rPr>
              <a:t>Division in CRC encoder</a:t>
            </a:r>
          </a:p>
        </p:txBody>
      </p:sp>
      <p:pic>
        <p:nvPicPr>
          <p:cNvPr id="2560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23776"/>
          <a:stretch/>
        </p:blipFill>
        <p:spPr bwMode="auto">
          <a:xfrm>
            <a:off x="1600200" y="1600200"/>
            <a:ext cx="54102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998538"/>
            <a:ext cx="2008188"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5632450"/>
            <a:ext cx="26416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9962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25605"/>
                                        </p:tgtEl>
                                        <p:attrNameLst>
                                          <p:attrName>style.visibility</p:attrName>
                                        </p:attrNameLst>
                                      </p:cBhvr>
                                      <p:to>
                                        <p:strVal val="visible"/>
                                      </p:to>
                                    </p:set>
                                    <p:animEffect transition="in" filter="wipe(up)">
                                      <p:cBhvr>
                                        <p:cTn id="11" dur="500"/>
                                        <p:tgtEl>
                                          <p:spTgt spid="2560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25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In</a:t>
            </a:r>
            <a:r>
              <a:rPr lang="ko-KR" altLang="en-US" dirty="0" smtClean="0">
                <a:latin typeface="Calibri" panose="020F0502020204030204" pitchFamily="34" charset="0"/>
                <a:cs typeface="Calibri" panose="020F0502020204030204" pitchFamily="34" charset="0"/>
              </a:rPr>
              <a:t> </a:t>
            </a:r>
            <a:r>
              <a:rPr lang="en-US" altLang="ko-KR" dirty="0" smtClean="0">
                <a:latin typeface="Calibri" panose="020F0502020204030204" pitchFamily="34" charset="0"/>
                <a:cs typeface="Calibri" panose="020F0502020204030204" pitchFamily="34" charset="0"/>
              </a:rPr>
              <a:t>polynomial</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sym typeface="Symbol" panose="05050102010706020507" pitchFamily="18" charset="2"/>
                  </a:rPr>
                  <a:t>Divisor (generator): 1011  </a:t>
                </a:r>
                <a14:m>
                  <m:oMath xmlns:m="http://schemas.openxmlformats.org/officeDocument/2006/math">
                    <m:r>
                      <m:rPr>
                        <m:sty m:val="p"/>
                      </m:rPr>
                      <a:rPr lang="en-US" altLang="ko-KR" b="0" i="0" smtClean="0">
                        <a:latin typeface="Cambria Math" panose="02040503050406030204" pitchFamily="18" charset="0"/>
                        <a:cs typeface="Calibri" panose="020F0502020204030204" pitchFamily="34" charset="0"/>
                        <a:sym typeface="Symbol" panose="05050102010706020507" pitchFamily="18" charset="2"/>
                      </a:rPr>
                      <m:t>g</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3</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r>
                      <a:rPr lang="en-US" altLang="ko-KR" b="0" i="1" smtClean="0">
                        <a:latin typeface="Cambria Math" panose="02040503050406030204" pitchFamily="18" charset="0"/>
                        <a:cs typeface="Calibri" panose="020F0502020204030204" pitchFamily="34" charset="0"/>
                        <a:sym typeface="Symbol" panose="05050102010706020507" pitchFamily="18" charset="2"/>
                      </a:rPr>
                      <m:t>+1</m:t>
                    </m:r>
                  </m:oMath>
                </a14:m>
                <a:endParaRPr lang="en-US" altLang="ko-KR" b="0" dirty="0" smtClean="0">
                  <a:latin typeface="Calibri" panose="020F0502020204030204" pitchFamily="34" charset="0"/>
                  <a:cs typeface="Calibri" panose="020F0502020204030204" pitchFamily="34" charset="0"/>
                  <a:sym typeface="Symbol" panose="05050102010706020507" pitchFamily="18" charset="2"/>
                </a:endParaRPr>
              </a:p>
              <a:p>
                <a:r>
                  <a:rPr lang="en-US" altLang="ko-KR" dirty="0" err="1" smtClean="0">
                    <a:latin typeface="Calibri" panose="020F0502020204030204" pitchFamily="34" charset="0"/>
                    <a:cs typeface="Calibri" panose="020F0502020204030204" pitchFamily="34" charset="0"/>
                  </a:rPr>
                  <a:t>Dataword</a:t>
                </a:r>
                <a:r>
                  <a:rPr lang="en-US" altLang="ko-KR" dirty="0" smtClean="0">
                    <a:latin typeface="Calibri" panose="020F0502020204030204" pitchFamily="34" charset="0"/>
                    <a:cs typeface="Calibri" panose="020F0502020204030204" pitchFamily="34" charset="0"/>
                  </a:rPr>
                  <a:t>: 1001 </a:t>
                </a:r>
                <a:r>
                  <a:rPr lang="en-US" altLang="ko-KR" dirty="0" smtClean="0">
                    <a:latin typeface="Calibri" panose="020F0502020204030204" pitchFamily="34" charset="0"/>
                    <a:cs typeface="Calibri" panose="020F0502020204030204" pitchFamily="34" charset="0"/>
                    <a:sym typeface="Symbol" panose="05050102010706020507" pitchFamily="18" charset="2"/>
                  </a:rPr>
                  <a:t></a:t>
                </a:r>
                <a:r>
                  <a:rPr lang="en-US" altLang="ko-KR" dirty="0" smtClean="0">
                    <a:latin typeface="Calibri" panose="020F0502020204030204" pitchFamily="34" charset="0"/>
                    <a:cs typeface="Calibri" panose="020F0502020204030204" pitchFamily="34" charset="0"/>
                  </a:rPr>
                  <a:t> </a:t>
                </a:r>
                <a14:m>
                  <m:oMath xmlns:m="http://schemas.openxmlformats.org/officeDocument/2006/math">
                    <m:r>
                      <a:rPr lang="en-US" altLang="ko-KR" b="0" i="1" smtClean="0">
                        <a:latin typeface="Cambria Math" panose="02040503050406030204" pitchFamily="18" charset="0"/>
                        <a:cs typeface="Calibri" panose="020F0502020204030204" pitchFamily="34" charset="0"/>
                      </a:rPr>
                      <m:t>𝑑</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sSup>
                      <m:sSupPr>
                        <m:ctrlPr>
                          <a:rPr lang="en-US" altLang="ko-KR" b="0" i="1" smtClean="0">
                            <a:latin typeface="Cambria Math" panose="02040503050406030204" pitchFamily="18" charset="0"/>
                            <a:cs typeface="Calibri" panose="020F0502020204030204" pitchFamily="34" charset="0"/>
                          </a:rPr>
                        </m:ctrlPr>
                      </m:sSupPr>
                      <m:e>
                        <m:r>
                          <a:rPr lang="en-US" altLang="ko-KR" b="0" i="1" smtClean="0">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3</m:t>
                        </m:r>
                      </m:sup>
                    </m:sSup>
                    <m:r>
                      <a:rPr lang="en-US" altLang="ko-KR" b="0" i="1" smtClean="0">
                        <a:latin typeface="Cambria Math" panose="02040503050406030204" pitchFamily="18" charset="0"/>
                        <a:cs typeface="Calibri" panose="020F0502020204030204" pitchFamily="34" charset="0"/>
                      </a:rPr>
                      <m:t>+1</m:t>
                    </m:r>
                  </m:oMath>
                </a14:m>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Remainder: 110 </a:t>
                </a:r>
                <a:r>
                  <a:rPr lang="en-US" altLang="ko-KR" dirty="0">
                    <a:latin typeface="Calibri" panose="020F0502020204030204" pitchFamily="34" charset="0"/>
                    <a:cs typeface="Calibri" panose="020F0502020204030204" pitchFamily="34" charset="0"/>
                    <a:sym typeface="Symbol" panose="05050102010706020507" pitchFamily="18" charset="2"/>
                  </a:rPr>
                  <a:t></a:t>
                </a:r>
                <a:r>
                  <a:rPr lang="en-US" altLang="ko-KR" dirty="0">
                    <a:latin typeface="Calibri" panose="020F0502020204030204" pitchFamily="34" charset="0"/>
                    <a:cs typeface="Calibri" panose="020F0502020204030204" pitchFamily="34" charset="0"/>
                  </a:rPr>
                  <a:t> </a:t>
                </a:r>
                <a14:m>
                  <m:oMath xmlns:m="http://schemas.openxmlformats.org/officeDocument/2006/math">
                    <m:r>
                      <a:rPr lang="en-US" altLang="ko-KR" i="1">
                        <a:latin typeface="Cambria Math" panose="02040503050406030204" pitchFamily="18" charset="0"/>
                        <a:cs typeface="Calibri" panose="020F0502020204030204" pitchFamily="34" charset="0"/>
                      </a:rPr>
                      <m:t>𝑑</m:t>
                    </m:r>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𝑥</m:t>
                        </m:r>
                      </m:e>
                    </m:d>
                    <m:r>
                      <a:rPr lang="en-US" altLang="ko-KR" i="1">
                        <a:latin typeface="Cambria Math" panose="02040503050406030204" pitchFamily="18" charset="0"/>
                        <a:cs typeface="Calibri" panose="020F0502020204030204" pitchFamily="34" charset="0"/>
                      </a:rPr>
                      <m:t>=</m:t>
                    </m:r>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2</m:t>
                        </m:r>
                      </m:sup>
                    </m:sSup>
                    <m:r>
                      <a:rPr lang="en-US" altLang="ko-KR" i="1">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oMath>
                </a14:m>
                <a:endParaRPr lang="en-US" altLang="ko-KR"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t="-2022"/>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38</a:t>
            </a:fld>
            <a:endParaRPr lang="en-US" altLang="ko-KR"/>
          </a:p>
        </p:txBody>
      </p:sp>
    </p:spTree>
    <p:extLst>
      <p:ext uri="{BB962C8B-B14F-4D97-AF65-F5344CB8AC3E}">
        <p14:creationId xmlns:p14="http://schemas.microsoft.com/office/powerpoint/2010/main" val="2381093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Modulo-2 logic for </a:t>
            </a:r>
            <a:r>
              <a:rPr lang="en-US" altLang="ko-KR" smtClean="0">
                <a:latin typeface="Calibri" panose="020F0502020204030204" pitchFamily="34" charset="0"/>
                <a:cs typeface="Calibri" panose="020F0502020204030204" pitchFamily="34" charset="0"/>
              </a:rPr>
              <a:t>the polynomial</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rPr>
                  <a:t>Addition </a:t>
                </a:r>
                <a:r>
                  <a:rPr lang="en-US" altLang="ko-KR" dirty="0" smtClean="0">
                    <a:latin typeface="Calibri" panose="020F0502020204030204" pitchFamily="34" charset="0"/>
                    <a:cs typeface="Calibri" panose="020F0502020204030204" pitchFamily="34" charset="0"/>
                    <a:sym typeface="Symbol" panose="05050102010706020507" pitchFamily="18" charset="2"/>
                  </a:rPr>
                  <a:t> subtraction  XOR</a:t>
                </a:r>
              </a:p>
              <a:p>
                <a:pPr marL="0" indent="0">
                  <a:buNone/>
                </a:pPr>
                <a:r>
                  <a:rPr lang="en-US" altLang="ko-KR" dirty="0" smtClean="0">
                    <a:latin typeface="Calibri" panose="020F0502020204030204" pitchFamily="34" charset="0"/>
                    <a:cs typeface="Calibri" panose="020F0502020204030204" pitchFamily="34" charset="0"/>
                    <a:sym typeface="Symbol" panose="05050102010706020507" pitchFamily="18" charset="2"/>
                  </a:rPr>
                  <a:t>Let </a:t>
                </a:r>
                <a14:m>
                  <m:oMath xmlns:m="http://schemas.openxmlformats.org/officeDocument/2006/math">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𝑛</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𝑘</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𝑑</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+0=</m:t>
                    </m:r>
                    <m:r>
                      <a:rPr lang="en-US" altLang="ko-KR" b="0" i="1" smtClean="0">
                        <a:latin typeface="Cambria Math" panose="02040503050406030204" pitchFamily="18" charset="0"/>
                        <a:cs typeface="Calibri" panose="020F0502020204030204" pitchFamily="34" charset="0"/>
                        <a:sym typeface="Symbol" panose="05050102010706020507" pitchFamily="18" charset="2"/>
                      </a:rPr>
                      <m:t>𝑔</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𝑞</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𝐶𝑅𝐶</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oMath>
                </a14:m>
                <a:endParaRPr lang="en-US" altLang="ko-KR" dirty="0" smtClean="0">
                  <a:latin typeface="Calibri" panose="020F0502020204030204" pitchFamily="34" charset="0"/>
                  <a:cs typeface="Calibri" panose="020F0502020204030204" pitchFamily="34" charset="0"/>
                </a:endParaRPr>
              </a:p>
              <a:p>
                <a:pPr marL="0" indent="0">
                  <a:buNone/>
                </a:pPr>
                <a:r>
                  <a:rPr lang="en-US" altLang="ko-KR" dirty="0" smtClean="0">
                    <a:latin typeface="Calibri" panose="020F0502020204030204" pitchFamily="34" charset="0"/>
                    <a:cs typeface="Calibri" panose="020F0502020204030204" pitchFamily="34" charset="0"/>
                  </a:rPr>
                  <a:t>Then </a:t>
                </a:r>
              </a:p>
              <a:p>
                <a:pPr marL="0" indent="0">
                  <a:buNone/>
                </a:pPr>
                <a14:m>
                  <m:oMathPara xmlns:m="http://schemas.openxmlformats.org/officeDocument/2006/math">
                    <m:oMathParaPr>
                      <m:jc m:val="centerGroup"/>
                    </m:oMathParaPr>
                    <m:oMath xmlns:m="http://schemas.openxmlformats.org/officeDocument/2006/math">
                      <m:f>
                        <m:fPr>
                          <m:ctrlPr>
                            <a:rPr lang="en-US" altLang="ko-KR"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𝑐</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m:t>
                      </m:r>
                      <m:f>
                        <m:fPr>
                          <m:ctrlPr>
                            <a:rPr lang="en-US" altLang="ko-KR" i="1" smtClean="0">
                              <a:latin typeface="Cambria Math" panose="02040503050406030204" pitchFamily="18" charset="0"/>
                              <a:cs typeface="Calibri" panose="020F0502020204030204" pitchFamily="34" charset="0"/>
                            </a:rPr>
                          </m:ctrlPr>
                        </m:fPr>
                        <m:num>
                          <m:sSup>
                            <m:sSupPr>
                              <m:ctrlPr>
                                <a:rPr lang="en-US" altLang="ko-KR" i="1" smtClean="0">
                                  <a:latin typeface="Cambria Math" panose="02040503050406030204" pitchFamily="18" charset="0"/>
                                  <a:cs typeface="Calibri" panose="020F0502020204030204" pitchFamily="34" charset="0"/>
                                </a:rPr>
                              </m:ctrlPr>
                            </m:sSupPr>
                            <m:e>
                              <m:r>
                                <a:rPr lang="en-US" altLang="ko-KR" b="0" i="1" smtClean="0">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𝑛</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𝑘</m:t>
                              </m:r>
                            </m:sup>
                          </m:sSup>
                          <m:r>
                            <a:rPr lang="en-US" altLang="ko-KR" b="0" i="1" smtClean="0">
                              <a:latin typeface="Cambria Math" panose="02040503050406030204" pitchFamily="18" charset="0"/>
                              <a:cs typeface="Calibri" panose="020F0502020204030204" pitchFamily="34" charset="0"/>
                            </a:rPr>
                            <m:t>𝑑</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𝐶𝑅𝐶</m:t>
                          </m:r>
                          <m:r>
                            <a:rPr lang="en-US" altLang="ko-KR" b="0" i="1" smtClean="0">
                              <a:latin typeface="Cambria Math" panose="02040503050406030204" pitchFamily="18" charset="0"/>
                              <a:cs typeface="Calibri" panose="020F0502020204030204" pitchFamily="34" charset="0"/>
                            </a:rPr>
                            <m:t> (</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m:t>
                      </m:r>
                      <m:f>
                        <m:fPr>
                          <m:ctrlPr>
                            <a:rPr lang="en-US" altLang="ko-KR" b="0"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num>
                        <m:den>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den>
                      </m:f>
                      <m:r>
                        <a:rPr lang="en-US" altLang="ko-KR" b="0" i="1" smtClean="0">
                          <a:latin typeface="Cambria Math" panose="02040503050406030204" pitchFamily="18" charset="0"/>
                          <a:cs typeface="Calibri" panose="020F0502020204030204" pitchFamily="34" charset="0"/>
                        </a:rPr>
                        <m:t>𝑞</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f>
                        <m:fPr>
                          <m:ctrlPr>
                            <a:rPr lang="en-US" altLang="ko-KR" b="0"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𝐶𝑅𝐶</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𝐶𝑅𝐶</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=0</m:t>
                      </m:r>
                    </m:oMath>
                  </m:oMathPara>
                </a14:m>
                <a:endParaRPr lang="ko-KR" altLang="en-US"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1852" t="-2022"/>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39</a:t>
            </a:fld>
            <a:endParaRPr lang="en-US" altLang="ko-KR"/>
          </a:p>
        </p:txBody>
      </p:sp>
    </p:spTree>
    <p:extLst>
      <p:ext uri="{BB962C8B-B14F-4D97-AF65-F5344CB8AC3E}">
        <p14:creationId xmlns:p14="http://schemas.microsoft.com/office/powerpoint/2010/main" val="1023130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9EF270BB-0323-43DC-9B45-E3AE060EC3C1}" type="slidenum">
              <a:rPr lang="en-US" altLang="ko-KR" sz="1200" i="0">
                <a:latin typeface="Arial" panose="020B0604020202020204" pitchFamily="34" charset="0"/>
              </a:rPr>
              <a:pPr eaLnBrk="1" hangingPunct="1"/>
              <a:t>40</a:t>
            </a:fld>
            <a:endParaRPr lang="en-US" altLang="ko-KR" sz="1200" i="0">
              <a:latin typeface="Arial" panose="020B0604020202020204" pitchFamily="34" charset="0"/>
            </a:endParaRPr>
          </a:p>
        </p:txBody>
      </p:sp>
      <p:sp>
        <p:nvSpPr>
          <p:cNvPr id="7885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885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885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885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885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885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885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838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10.3.3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Encoder </a:t>
            </a:r>
            <a:r>
              <a:rPr lang="en-US" sz="3600" dirty="0">
                <a:solidFill>
                  <a:schemeClr val="hlink"/>
                </a:solidFill>
                <a:effectLst>
                  <a:outerShdw blurRad="38100" dist="38100" dir="2700000" algn="tl">
                    <a:srgbClr val="000000">
                      <a:alpha val="43137"/>
                    </a:srgbClr>
                  </a:outerShdw>
                </a:effectLst>
                <a:latin typeface="Times New Roman" pitchFamily="18" charset="0"/>
              </a:rPr>
              <a:t>Using Polynomials</a:t>
            </a:r>
          </a:p>
        </p:txBody>
      </p:sp>
      <p:sp>
        <p:nvSpPr>
          <p:cNvPr id="78858" name="Rectangle 10"/>
          <p:cNvSpPr>
            <a:spLocks noChangeArrowheads="1"/>
          </p:cNvSpPr>
          <p:nvPr/>
        </p:nvSpPr>
        <p:spPr bwMode="auto">
          <a:xfrm>
            <a:off x="381000" y="1293813"/>
            <a:ext cx="7924800" cy="22272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Now that we have discussed operations on polynomials, we show the creation of a codeword from a dataword. Figure 10.9 is the polynomial version of Figure 10.6. We can see that the process is shorter.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60F64A5D-5A6D-4B62-A61F-6F7D38F8B584}" type="slidenum">
              <a:rPr lang="en-US" altLang="ko-KR" sz="1200" i="0">
                <a:latin typeface="Arial" panose="020B0604020202020204" pitchFamily="34" charset="0"/>
              </a:rPr>
              <a:pPr eaLnBrk="1" hangingPunct="1"/>
              <a:t>41</a:t>
            </a:fld>
            <a:endParaRPr lang="en-US" altLang="ko-KR" sz="1200" i="0">
              <a:latin typeface="Arial" panose="020B0604020202020204" pitchFamily="34" charset="0"/>
            </a:endParaRPr>
          </a:p>
        </p:txBody>
      </p:sp>
      <p:sp>
        <p:nvSpPr>
          <p:cNvPr id="8089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10.9:  </a:t>
            </a:r>
            <a:r>
              <a:rPr lang="en-US" altLang="ko-KR" sz="2000">
                <a:latin typeface="Times-BoldItalic"/>
                <a:ea typeface="굴림" panose="020B0600000101010101" pitchFamily="50" charset="-127"/>
              </a:rPr>
              <a:t>CRC division using polynomials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914400"/>
            <a:ext cx="7670800"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2000" fill="hold"/>
                                        <p:tgtEl>
                                          <p:spTgt spid="2050"/>
                                        </p:tgtEl>
                                        <p:attrNameLst>
                                          <p:attrName>ppt_w</p:attrName>
                                        </p:attrNameLst>
                                      </p:cBhvr>
                                      <p:tavLst>
                                        <p:tav tm="0">
                                          <p:val>
                                            <p:fltVal val="0"/>
                                          </p:val>
                                        </p:tav>
                                        <p:tav tm="100000">
                                          <p:val>
                                            <p:strVal val="#ppt_w"/>
                                          </p:val>
                                        </p:tav>
                                      </p:tavLst>
                                    </p:anim>
                                    <p:anim calcmode="lin" valueType="num">
                                      <p:cBhvr>
                                        <p:cTn id="8" dur="2000" fill="hold"/>
                                        <p:tgtEl>
                                          <p:spTgt spid="2050"/>
                                        </p:tgtEl>
                                        <p:attrNameLst>
                                          <p:attrName>ppt_h</p:attrName>
                                        </p:attrNameLst>
                                      </p:cBhvr>
                                      <p:tavLst>
                                        <p:tav tm="0">
                                          <p:val>
                                            <p:fltVal val="0"/>
                                          </p:val>
                                        </p:tav>
                                        <p:tav tm="100000">
                                          <p:val>
                                            <p:strVal val="#ppt_h"/>
                                          </p:val>
                                        </p:tav>
                                      </p:tavLst>
                                    </p:anim>
                                    <p:animEffect transition="in" filter="fade">
                                      <p:cBhvr>
                                        <p:cTn id="9"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10D6F730-62BB-4588-A305-6320A147072B}" type="slidenum">
              <a:rPr lang="en-US" altLang="ko-KR" sz="1200" i="0">
                <a:latin typeface="Arial" panose="020B0604020202020204" pitchFamily="34" charset="0"/>
              </a:rPr>
              <a:pPr eaLnBrk="1" hangingPunct="1"/>
              <a:t>42</a:t>
            </a:fld>
            <a:endParaRPr lang="en-US" altLang="ko-KR" sz="1200" i="0">
              <a:latin typeface="Arial" panose="020B0604020202020204" pitchFamily="34" charset="0"/>
            </a:endParaRPr>
          </a:p>
        </p:txBody>
      </p:sp>
      <p:sp>
        <p:nvSpPr>
          <p:cNvPr id="8294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4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95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5181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10.3.4  Cyclic Code Analysis</a:t>
            </a:r>
          </a:p>
        </p:txBody>
      </p:sp>
      <p:sp>
        <p:nvSpPr>
          <p:cNvPr id="82954" name="Rectangle 10"/>
          <p:cNvSpPr>
            <a:spLocks noChangeArrowheads="1"/>
          </p:cNvSpPr>
          <p:nvPr/>
        </p:nvSpPr>
        <p:spPr bwMode="auto">
          <a:xfrm>
            <a:off x="381000" y="1293813"/>
            <a:ext cx="7924800" cy="1373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can analyze a cyclic code to find its capabilities by using polynomials. We define the following, where f(x) is a polynomial with binary coefficients.</a:t>
            </a:r>
          </a:p>
        </p:txBody>
      </p:sp>
      <p:pic>
        <p:nvPicPr>
          <p:cNvPr id="829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1325" y="3352800"/>
            <a:ext cx="526415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863" y="4419600"/>
            <a:ext cx="6823075"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At the receiver …</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mc:Choice xmlns:a14="http://schemas.microsoft.com/office/drawing/2010/main" Requires="a14">
          <p:sp>
            <p:nvSpPr>
              <p:cNvPr id="4" name="내용 개체 틀 3"/>
              <p:cNvSpPr>
                <a:spLocks noGrp="1"/>
              </p:cNvSpPr>
              <p:nvPr>
                <p:ph idx="1"/>
              </p:nvPr>
            </p:nvSpPr>
            <p:spPr/>
            <p:txBody>
              <a:bodyPr/>
              <a:lstStyle/>
              <a:p>
                <a:r>
                  <a:rPr lang="en-US" altLang="ko-KR" dirty="0" smtClean="0">
                    <a:latin typeface="Calibri" panose="020F0502020204030204" pitchFamily="34" charset="0"/>
                    <a:cs typeface="Calibri" panose="020F0502020204030204" pitchFamily="34" charset="0"/>
                    <a:sym typeface="Symbol" panose="05050102010706020507" pitchFamily="18" charset="2"/>
                  </a:rPr>
                  <a:t>Received </a:t>
                </a:r>
                <a:r>
                  <a:rPr lang="en-US" altLang="ko-KR" dirty="0" err="1" smtClean="0">
                    <a:latin typeface="Calibri" panose="020F0502020204030204" pitchFamily="34" charset="0"/>
                    <a:cs typeface="Calibri" panose="020F0502020204030204" pitchFamily="34" charset="0"/>
                    <a:sym typeface="Symbol" panose="05050102010706020507" pitchFamily="18" charset="2"/>
                  </a:rPr>
                  <a:t>codeword</a:t>
                </a:r>
                <a:r>
                  <a:rPr lang="en-US" altLang="ko-KR" dirty="0" smtClean="0">
                    <a:latin typeface="Calibri" panose="020F0502020204030204" pitchFamily="34" charset="0"/>
                    <a:cs typeface="Calibri" panose="020F0502020204030204" pitchFamily="34" charset="0"/>
                    <a:sym typeface="Symbol" panose="05050102010706020507" pitchFamily="18" charset="2"/>
                  </a:rPr>
                  <a:t>: </a:t>
                </a:r>
                <a14:m>
                  <m:oMath xmlns:m="http://schemas.openxmlformats.org/officeDocument/2006/math">
                    <m:r>
                      <m:rPr>
                        <m:sty m:val="p"/>
                      </m:rPr>
                      <a:rPr lang="en-US" altLang="ko-KR">
                        <a:latin typeface="Cambria Math" panose="02040503050406030204" pitchFamily="18" charset="0"/>
                        <a:cs typeface="Calibri" panose="020F0502020204030204" pitchFamily="34" charset="0"/>
                        <a:sym typeface="Symbol" panose="05050102010706020507" pitchFamily="18" charset="2"/>
                      </a:rPr>
                      <m:t>c</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𝑒</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oMath>
                </a14:m>
                <a:endParaRPr lang="en-US" altLang="ko-KR" dirty="0" smtClean="0">
                  <a:latin typeface="Calibri" panose="020F0502020204030204" pitchFamily="34" charset="0"/>
                  <a:cs typeface="Calibri" panose="020F0502020204030204" pitchFamily="34" charset="0"/>
                </a:endParaRPr>
              </a:p>
              <a:p>
                <a:pPr lvl="1"/>
                <a14:m>
                  <m:oMath xmlns:m="http://schemas.openxmlformats.org/officeDocument/2006/math">
                    <m:f>
                      <m:fPr>
                        <m:ctrlPr>
                          <a:rPr lang="en-US" altLang="ko-KR"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𝑅𝐶</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m:t>
                    </m:r>
                    <m:f>
                      <m:fPr>
                        <m:ctrlPr>
                          <a:rPr lang="en-US" altLang="ko-KR" b="0"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𝑐</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m:t>
                    </m:r>
                    <m:f>
                      <m:fPr>
                        <m:ctrlPr>
                          <a:rPr lang="en-US" altLang="ko-KR" b="0"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𝑒</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num>
                      <m:den>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den>
                    </m:f>
                    <m:r>
                      <a:rPr lang="en-US" altLang="ko-KR" b="0" i="1" smtClean="0">
                        <a:latin typeface="Cambria Math" panose="02040503050406030204" pitchFamily="18" charset="0"/>
                        <a:cs typeface="Calibri" panose="020F0502020204030204" pitchFamily="34" charset="0"/>
                      </a:rPr>
                      <m:t>=</m:t>
                    </m:r>
                    <m:f>
                      <m:fPr>
                        <m:ctrlPr>
                          <a:rPr lang="en-US" altLang="ko-KR" i="1">
                            <a:latin typeface="Cambria Math" panose="02040503050406030204" pitchFamily="18" charset="0"/>
                            <a:cs typeface="Calibri" panose="020F0502020204030204" pitchFamily="34" charset="0"/>
                          </a:rPr>
                        </m:ctrlPr>
                      </m:fPr>
                      <m:num>
                        <m:r>
                          <a:rPr lang="en-US" altLang="ko-KR" i="1">
                            <a:latin typeface="Cambria Math" panose="02040503050406030204" pitchFamily="18" charset="0"/>
                            <a:cs typeface="Calibri" panose="020F0502020204030204" pitchFamily="34" charset="0"/>
                          </a:rPr>
                          <m:t>𝑒</m:t>
                        </m:r>
                        <m:r>
                          <a:rPr lang="en-US" altLang="ko-KR" i="1">
                            <a:latin typeface="Cambria Math" panose="02040503050406030204" pitchFamily="18" charset="0"/>
                            <a:cs typeface="Calibri" panose="020F0502020204030204" pitchFamily="34" charset="0"/>
                          </a:rPr>
                          <m:t>(</m:t>
                        </m:r>
                        <m:r>
                          <a:rPr lang="en-US" altLang="ko-KR" i="1">
                            <a:latin typeface="Cambria Math" panose="02040503050406030204" pitchFamily="18" charset="0"/>
                            <a:cs typeface="Calibri" panose="020F0502020204030204" pitchFamily="34" charset="0"/>
                          </a:rPr>
                          <m:t>𝑥</m:t>
                        </m:r>
                        <m:r>
                          <a:rPr lang="en-US" altLang="ko-KR" i="1">
                            <a:latin typeface="Cambria Math" panose="02040503050406030204" pitchFamily="18" charset="0"/>
                            <a:cs typeface="Calibri" panose="020F0502020204030204" pitchFamily="34" charset="0"/>
                          </a:rPr>
                          <m:t>)</m:t>
                        </m:r>
                      </m:num>
                      <m:den>
                        <m:r>
                          <a:rPr lang="en-US" altLang="ko-KR" i="1">
                            <a:latin typeface="Cambria Math" panose="02040503050406030204" pitchFamily="18" charset="0"/>
                            <a:cs typeface="Calibri" panose="020F0502020204030204" pitchFamily="34" charset="0"/>
                          </a:rPr>
                          <m:t>𝑔</m:t>
                        </m:r>
                        <m:r>
                          <a:rPr lang="en-US" altLang="ko-KR" i="1">
                            <a:latin typeface="Cambria Math" panose="02040503050406030204" pitchFamily="18" charset="0"/>
                            <a:cs typeface="Calibri" panose="020F0502020204030204" pitchFamily="34" charset="0"/>
                          </a:rPr>
                          <m:t>(</m:t>
                        </m:r>
                        <m:r>
                          <a:rPr lang="en-US" altLang="ko-KR" i="1">
                            <a:latin typeface="Cambria Math" panose="02040503050406030204" pitchFamily="18" charset="0"/>
                            <a:cs typeface="Calibri" panose="020F0502020204030204" pitchFamily="34" charset="0"/>
                          </a:rPr>
                          <m:t>𝑥</m:t>
                        </m:r>
                        <m:r>
                          <a:rPr lang="en-US" altLang="ko-KR" i="1">
                            <a:latin typeface="Cambria Math" panose="02040503050406030204" pitchFamily="18" charset="0"/>
                            <a:cs typeface="Calibri" panose="020F0502020204030204" pitchFamily="34" charset="0"/>
                          </a:rPr>
                          <m:t>)</m:t>
                        </m:r>
                      </m:den>
                    </m:f>
                  </m:oMath>
                </a14:m>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If </a:t>
                </a:r>
                <a14:m>
                  <m:oMath xmlns:m="http://schemas.openxmlformats.org/officeDocument/2006/math">
                    <m:f>
                      <m:fPr>
                        <m:ctrlPr>
                          <a:rPr lang="en-US" altLang="ko-KR" b="0" i="1" smtClean="0">
                            <a:latin typeface="Cambria Math" panose="02040503050406030204" pitchFamily="18" charset="0"/>
                            <a:cs typeface="Calibri" panose="020F0502020204030204" pitchFamily="34" charset="0"/>
                          </a:rPr>
                        </m:ctrlPr>
                      </m:fPr>
                      <m:num>
                        <m:r>
                          <a:rPr lang="en-US" altLang="ko-KR" b="0" i="1" smtClean="0">
                            <a:latin typeface="Cambria Math" panose="02040503050406030204" pitchFamily="18" charset="0"/>
                            <a:cs typeface="Calibri" panose="020F0502020204030204" pitchFamily="34" charset="0"/>
                          </a:rPr>
                          <m:t>𝑒</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num>
                      <m:den>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den>
                    </m:f>
                    <m:r>
                      <a:rPr lang="en-US" altLang="ko-KR" b="0" i="1" smtClean="0">
                        <a:latin typeface="Cambria Math" panose="02040503050406030204" pitchFamily="18" charset="0"/>
                        <a:ea typeface="Cambria Math" panose="02040503050406030204" pitchFamily="18" charset="0"/>
                        <a:cs typeface="Calibri" panose="020F0502020204030204" pitchFamily="34" charset="0"/>
                      </a:rPr>
                      <m:t>≠0</m:t>
                    </m:r>
                  </m:oMath>
                </a14:m>
                <a:r>
                  <a:rPr lang="en-US" altLang="ko-KR" dirty="0" smtClean="0">
                    <a:latin typeface="Calibri" panose="020F0502020204030204" pitchFamily="34" charset="0"/>
                    <a:cs typeface="Calibri" panose="020F0502020204030204" pitchFamily="34" charset="0"/>
                  </a:rPr>
                  <a:t>, there is error (absolutely)</a:t>
                </a:r>
              </a:p>
              <a:p>
                <a:r>
                  <a:rPr lang="en-US" altLang="ko-KR" dirty="0" smtClean="0">
                    <a:latin typeface="Calibri" panose="020F0502020204030204" pitchFamily="34" charset="0"/>
                    <a:cs typeface="Calibri" panose="020F0502020204030204" pitchFamily="34" charset="0"/>
                  </a:rPr>
                  <a:t>If </a:t>
                </a:r>
                <a14:m>
                  <m:oMath xmlns:m="http://schemas.openxmlformats.org/officeDocument/2006/math">
                    <m:f>
                      <m:fPr>
                        <m:ctrlPr>
                          <a:rPr lang="en-US" altLang="ko-KR" i="1">
                            <a:latin typeface="Cambria Math" panose="02040503050406030204" pitchFamily="18" charset="0"/>
                            <a:cs typeface="Calibri" panose="020F0502020204030204" pitchFamily="34" charset="0"/>
                          </a:rPr>
                        </m:ctrlPr>
                      </m:fPr>
                      <m:num>
                        <m:r>
                          <a:rPr lang="en-US" altLang="ko-KR" i="1">
                            <a:latin typeface="Cambria Math" panose="02040503050406030204" pitchFamily="18" charset="0"/>
                            <a:cs typeface="Calibri" panose="020F0502020204030204" pitchFamily="34" charset="0"/>
                          </a:rPr>
                          <m:t>𝑒</m:t>
                        </m:r>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𝑥</m:t>
                            </m:r>
                          </m:e>
                        </m:d>
                      </m:num>
                      <m:den>
                        <m:r>
                          <a:rPr lang="en-US" altLang="ko-KR" i="1">
                            <a:latin typeface="Cambria Math" panose="02040503050406030204" pitchFamily="18" charset="0"/>
                            <a:cs typeface="Calibri" panose="020F0502020204030204" pitchFamily="34" charset="0"/>
                          </a:rPr>
                          <m:t>𝑔</m:t>
                        </m:r>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𝑥</m:t>
                            </m:r>
                          </m:e>
                        </m:d>
                      </m:den>
                    </m:f>
                    <m:r>
                      <a:rPr lang="en-US" altLang="ko-KR" b="0" i="1" smtClean="0">
                        <a:latin typeface="Cambria Math" panose="02040503050406030204" pitchFamily="18" charset="0"/>
                        <a:cs typeface="Calibri" panose="020F0502020204030204" pitchFamily="34" charset="0"/>
                      </a:rPr>
                      <m:t>=</m:t>
                    </m:r>
                    <m:r>
                      <a:rPr lang="en-US" altLang="ko-KR" i="1">
                        <a:latin typeface="Cambria Math" panose="02040503050406030204" pitchFamily="18" charset="0"/>
                        <a:cs typeface="Calibri" panose="020F0502020204030204" pitchFamily="34" charset="0"/>
                      </a:rPr>
                      <m:t>0</m:t>
                    </m:r>
                  </m:oMath>
                </a14:m>
                <a:r>
                  <a:rPr lang="en-US" altLang="ko-KR" dirty="0" smtClean="0">
                    <a:latin typeface="Calibri" panose="020F0502020204030204" pitchFamily="34" charset="0"/>
                    <a:cs typeface="Calibri" panose="020F0502020204030204" pitchFamily="34" charset="0"/>
                  </a:rPr>
                  <a:t>, </a:t>
                </a:r>
              </a:p>
              <a:p>
                <a:pPr lvl="1"/>
                <a:r>
                  <a:rPr lang="en-US" altLang="ko-KR" dirty="0" smtClean="0">
                    <a:latin typeface="Calibri" panose="020F0502020204030204" pitchFamily="34" charset="0"/>
                    <a:cs typeface="Calibri" panose="020F0502020204030204" pitchFamily="34" charset="0"/>
                  </a:rPr>
                  <a:t>either there is not an error (high probability) </a:t>
                </a:r>
              </a:p>
              <a:p>
                <a:pPr lvl="1"/>
                <a:r>
                  <a:rPr lang="en-US" altLang="ko-KR" dirty="0" smtClean="0">
                    <a:latin typeface="Calibri" panose="020F0502020204030204" pitchFamily="34" charset="0"/>
                    <a:cs typeface="Calibri" panose="020F0502020204030204" pitchFamily="34" charset="0"/>
                  </a:rPr>
                  <a:t>or there is error not detected (low probability)</a:t>
                </a:r>
              </a:p>
            </p:txBody>
          </p:sp>
        </mc:Choice>
        <mc:Fallback>
          <p:sp>
            <p:nvSpPr>
              <p:cNvPr id="4" name="내용 개체 틀 3"/>
              <p:cNvSpPr>
                <a:spLocks noGrp="1" noRot="1" noChangeAspect="1" noMove="1" noResize="1" noEditPoints="1" noAdjustHandles="1" noChangeArrowheads="1" noChangeShapeType="1" noTextEdit="1"/>
              </p:cNvSpPr>
              <p:nvPr>
                <p:ph idx="1"/>
              </p:nvPr>
            </p:nvSpPr>
            <p:spPr>
              <a:blipFill>
                <a:blip r:embed="rId2"/>
                <a:stretch>
                  <a:fillRect l="-519" t="-1617"/>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43</a:t>
            </a:fld>
            <a:endParaRPr lang="en-US" altLang="ko-KR"/>
          </a:p>
        </p:txBody>
      </p:sp>
    </p:spTree>
    <p:extLst>
      <p:ext uri="{BB962C8B-B14F-4D97-AF65-F5344CB8AC3E}">
        <p14:creationId xmlns:p14="http://schemas.microsoft.com/office/powerpoint/2010/main" val="21901863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Single-bit error</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14:m>
                  <m:oMath xmlns:m="http://schemas.openxmlformats.org/officeDocument/2006/math">
                    <m:r>
                      <a:rPr lang="en-US" altLang="ko-KR" b="0" i="1" smtClean="0">
                        <a:latin typeface="Cambria Math" panose="02040503050406030204" pitchFamily="18" charset="0"/>
                        <a:cs typeface="Calibri" panose="020F0502020204030204" pitchFamily="34" charset="0"/>
                        <a:sym typeface="Symbol" panose="05050102010706020507" pitchFamily="18" charset="2"/>
                      </a:rPr>
                      <m:t>𝑒</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𝑖</m:t>
                        </m:r>
                      </m:sup>
                    </m:sSup>
                  </m:oMath>
                </a14:m>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If </a:t>
                </a:r>
                <a14:m>
                  <m:oMath xmlns:m="http://schemas.openxmlformats.org/officeDocument/2006/math">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oMath>
                </a14:m>
                <a:r>
                  <a:rPr lang="en-US" altLang="ko-KR" dirty="0" smtClean="0">
                    <a:latin typeface="Calibri" panose="020F0502020204030204" pitchFamily="34" charset="0"/>
                    <a:cs typeface="Calibri" panose="020F0502020204030204" pitchFamily="34" charset="0"/>
                  </a:rPr>
                  <a:t> has at least 2 terms, </a:t>
                </a:r>
                <a14:m>
                  <m:oMath xmlns:m="http://schemas.openxmlformats.org/officeDocument/2006/math">
                    <m:r>
                      <a:rPr lang="en-US" altLang="ko-KR" i="1">
                        <a:latin typeface="Cambria Math" panose="02040503050406030204" pitchFamily="18" charset="0"/>
                        <a:cs typeface="Calibri" panose="020F0502020204030204" pitchFamily="34" charset="0"/>
                        <a:sym typeface="Symbol" panose="05050102010706020507" pitchFamily="18" charset="2"/>
                      </a:rPr>
                      <m:t>𝑒</m:t>
                    </m:r>
                    <m:d>
                      <m:dPr>
                        <m:ctrlPr>
                          <a:rPr lang="en-US" altLang="ko-KR" i="1">
                            <a:latin typeface="Cambria Math" panose="02040503050406030204" pitchFamily="18" charset="0"/>
                            <a:cs typeface="Calibri" panose="020F0502020204030204" pitchFamily="34" charset="0"/>
                            <a:sym typeface="Symbol" panose="05050102010706020507" pitchFamily="18" charset="2"/>
                          </a:rPr>
                        </m:ctrlPr>
                      </m:dPr>
                      <m:e>
                        <m:r>
                          <a:rPr lang="en-US" altLang="ko-KR" i="1">
                            <a:latin typeface="Cambria Math" panose="02040503050406030204" pitchFamily="18" charset="0"/>
                            <a:cs typeface="Calibri" panose="020F0502020204030204" pitchFamily="34" charset="0"/>
                            <a:sym typeface="Symbol" panose="05050102010706020507" pitchFamily="18" charset="2"/>
                          </a:rPr>
                          <m:t>𝑥</m:t>
                        </m:r>
                      </m:e>
                    </m:d>
                  </m:oMath>
                </a14:m>
                <a:r>
                  <a:rPr lang="en-US" altLang="ko-KR" dirty="0" smtClean="0">
                    <a:latin typeface="Calibri" panose="020F0502020204030204" pitchFamily="34" charset="0"/>
                    <a:cs typeface="Calibri" panose="020F0502020204030204" pitchFamily="34" charset="0"/>
                  </a:rPr>
                  <a:t> cannot be divided by </a:t>
                </a:r>
                <a14:m>
                  <m:oMath xmlns:m="http://schemas.openxmlformats.org/officeDocument/2006/math">
                    <m:r>
                      <a:rPr lang="en-US" altLang="ko-KR" b="0" i="1" smtClean="0">
                        <a:latin typeface="Cambria Math" panose="02040503050406030204" pitchFamily="18" charset="0"/>
                        <a:cs typeface="Calibri" panose="020F0502020204030204" pitchFamily="34" charset="0"/>
                        <a:sym typeface="Symbol" panose="05050102010706020507" pitchFamily="18" charset="2"/>
                      </a:rPr>
                      <m:t>𝑔</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oMath>
                </a14:m>
                <a:endParaRPr lang="en-US" altLang="ko-KR" dirty="0" smtClean="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44</a:t>
            </a:fld>
            <a:endParaRPr lang="en-US" altLang="ko-K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3863181"/>
            <a:ext cx="3308350" cy="145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47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Which of the following g(x) values guarantees that a single-bit error is caught? x + 1, x</a:t>
            </a:r>
            <a:r>
              <a:rPr lang="en-US" altLang="ko-KR" sz="2800" b="0" i="0" baseline="30000">
                <a:latin typeface="Times New Roman" panose="02020603050405020304" pitchFamily="18" charset="0"/>
                <a:ea typeface="굴림" panose="020B0600000101010101" pitchFamily="50" charset="-127"/>
                <a:cs typeface="Times New Roman" panose="02020603050405020304" pitchFamily="18" charset="0"/>
              </a:rPr>
              <a:t>3 </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and  1</a:t>
            </a:r>
          </a:p>
          <a:p>
            <a:pPr algn="just"/>
            <a:endParaRPr lang="en-US" altLang="ko-KR" sz="2800" b="0" i="0">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p:txBody>
      </p:sp>
      <p:grpSp>
        <p:nvGrpSpPr>
          <p:cNvPr id="84996" name="Group 23"/>
          <p:cNvGrpSpPr>
            <a:grpSpLocks/>
          </p:cNvGrpSpPr>
          <p:nvPr/>
        </p:nvGrpSpPr>
        <p:grpSpPr bwMode="auto">
          <a:xfrm>
            <a:off x="0" y="0"/>
            <a:ext cx="9144000" cy="609600"/>
            <a:chOff x="0" y="2448"/>
            <a:chExt cx="5760" cy="384"/>
          </a:xfrm>
        </p:grpSpPr>
        <p:sp>
          <p:nvSpPr>
            <p:cNvPr id="84998"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66"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10.8</a:t>
              </a:r>
            </a:p>
          </p:txBody>
        </p:sp>
      </p:grpSp>
      <p:pic>
        <p:nvPicPr>
          <p:cNvPr id="849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63" y="2514600"/>
            <a:ext cx="8694737" cy="25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0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DB512D5F-CA66-47AD-B6B0-EE4B5EE6B39F}" type="slidenum">
              <a:rPr lang="en-US" altLang="ko-KR" sz="1200" i="0">
                <a:latin typeface="Arial" panose="020B0604020202020204" pitchFamily="34" charset="0"/>
                <a:ea typeface="굴림" panose="020B0600000101010101" pitchFamily="50" charset="-127"/>
              </a:rPr>
              <a:pPr eaLnBrk="1" hangingPunct="1"/>
              <a:t>45</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Two isolated single-bit errors</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14:m>
                  <m:oMath xmlns:m="http://schemas.openxmlformats.org/officeDocument/2006/math">
                    <m:r>
                      <a:rPr lang="en-US" altLang="ko-KR" b="0" i="1" smtClean="0">
                        <a:latin typeface="Cambria Math" panose="02040503050406030204" pitchFamily="18" charset="0"/>
                        <a:cs typeface="Calibri" panose="020F0502020204030204" pitchFamily="34" charset="0"/>
                        <a:sym typeface="Symbol" panose="05050102010706020507" pitchFamily="18" charset="2"/>
                      </a:rPr>
                      <m:t>𝑒</m:t>
                    </m:r>
                    <m:d>
                      <m:d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d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d>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𝑗</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b="0"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𝑖</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𝑖</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m:t>
                    </m:r>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i="1">
                            <a:latin typeface="Cambria Math" panose="02040503050406030204" pitchFamily="18" charset="0"/>
                            <a:cs typeface="Calibri" panose="020F0502020204030204" pitchFamily="34" charset="0"/>
                            <a:sym typeface="Symbol" panose="05050102010706020507" pitchFamily="18" charset="2"/>
                          </a:rPr>
                          <m:t>𝑗</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sym typeface="Symbol" panose="05050102010706020507" pitchFamily="18" charset="2"/>
                          </a:rPr>
                          <m:t>𝑖</m:t>
                        </m:r>
                      </m:sup>
                    </m:sSup>
                    <m:r>
                      <a:rPr lang="en-US" altLang="ko-KR" b="0" i="1" smtClean="0">
                        <a:latin typeface="Cambria Math" panose="02040503050406030204" pitchFamily="18" charset="0"/>
                        <a:cs typeface="Calibri" panose="020F0502020204030204" pitchFamily="34" charset="0"/>
                        <a:sym typeface="Symbol" panose="05050102010706020507" pitchFamily="18" charset="2"/>
                      </a:rPr>
                      <m:t>+1)</m:t>
                    </m:r>
                  </m:oMath>
                </a14:m>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If </a:t>
                </a:r>
                <a14:m>
                  <m:oMath xmlns:m="http://schemas.openxmlformats.org/officeDocument/2006/math">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oMath>
                </a14:m>
                <a:r>
                  <a:rPr lang="en-US" altLang="ko-KR" dirty="0" smtClean="0">
                    <a:latin typeface="Calibri" panose="020F0502020204030204" pitchFamily="34" charset="0"/>
                    <a:cs typeface="Calibri" panose="020F0502020204030204" pitchFamily="34" charset="0"/>
                  </a:rPr>
                  <a:t> has at least 2 terms and one term is 1, it cannot divide </a:t>
                </a:r>
                <a14:m>
                  <m:oMath xmlns:m="http://schemas.openxmlformats.org/officeDocument/2006/math">
                    <m:sSup>
                      <m:sSupPr>
                        <m:ctrlPr>
                          <a:rPr lang="en-US" altLang="ko-KR" i="1" smtClean="0">
                            <a:latin typeface="Cambria Math" panose="02040503050406030204" pitchFamily="18" charset="0"/>
                            <a:cs typeface="Calibri" panose="020F0502020204030204" pitchFamily="34" charset="0"/>
                            <a:sym typeface="Symbol" panose="05050102010706020507" pitchFamily="18" charset="2"/>
                          </a:rPr>
                        </m:ctrlPr>
                      </m:sSupPr>
                      <m:e>
                        <m:r>
                          <a:rPr lang="en-US" altLang="ko-KR" b="0" i="1" smtClean="0">
                            <a:latin typeface="Cambria Math" panose="02040503050406030204" pitchFamily="18" charset="0"/>
                            <a:cs typeface="Calibri" panose="020F0502020204030204" pitchFamily="34" charset="0"/>
                            <a:sym typeface="Symbol" panose="05050102010706020507" pitchFamily="18" charset="2"/>
                          </a:rPr>
                          <m:t>𝑥</m:t>
                        </m:r>
                      </m:e>
                      <m:sup>
                        <m:r>
                          <a:rPr lang="en-US" altLang="ko-KR" b="0" i="1" smtClean="0">
                            <a:latin typeface="Cambria Math" panose="02040503050406030204" pitchFamily="18" charset="0"/>
                            <a:cs typeface="Calibri" panose="020F0502020204030204" pitchFamily="34" charset="0"/>
                            <a:sym typeface="Symbol" panose="05050102010706020507" pitchFamily="18" charset="2"/>
                          </a:rPr>
                          <m:t>𝑖</m:t>
                        </m:r>
                      </m:sup>
                    </m:sSup>
                  </m:oMath>
                </a14:m>
                <a:r>
                  <a:rPr lang="en-US" altLang="ko-KR" dirty="0" smtClean="0">
                    <a:latin typeface="Calibri" panose="020F0502020204030204" pitchFamily="34" charset="0"/>
                    <a:cs typeface="Calibri" panose="020F0502020204030204" pitchFamily="34" charset="0"/>
                  </a:rPr>
                  <a:t>; so </a:t>
                </a:r>
                <a14:m>
                  <m:oMath xmlns:m="http://schemas.openxmlformats.org/officeDocument/2006/math">
                    <m:r>
                      <a:rPr lang="en-US" altLang="ko-KR" i="1">
                        <a:latin typeface="Cambria Math" panose="02040503050406030204" pitchFamily="18" charset="0"/>
                        <a:cs typeface="Calibri" panose="020F0502020204030204" pitchFamily="34" charset="0"/>
                      </a:rPr>
                      <m:t>𝑔</m:t>
                    </m:r>
                    <m:r>
                      <a:rPr lang="en-US" altLang="ko-KR" i="1">
                        <a:latin typeface="Cambria Math" panose="02040503050406030204" pitchFamily="18" charset="0"/>
                        <a:cs typeface="Calibri" panose="020F0502020204030204" pitchFamily="34" charset="0"/>
                      </a:rPr>
                      <m:t>(</m:t>
                    </m:r>
                    <m:r>
                      <a:rPr lang="en-US" altLang="ko-KR" i="1">
                        <a:latin typeface="Cambria Math" panose="02040503050406030204" pitchFamily="18" charset="0"/>
                        <a:cs typeface="Calibri" panose="020F0502020204030204" pitchFamily="34" charset="0"/>
                      </a:rPr>
                      <m:t>𝑥</m:t>
                    </m:r>
                    <m:r>
                      <a:rPr lang="en-US" altLang="ko-KR" i="1">
                        <a:latin typeface="Cambria Math" panose="02040503050406030204" pitchFamily="18" charset="0"/>
                        <a:cs typeface="Calibri" panose="020F0502020204030204" pitchFamily="34" charset="0"/>
                      </a:rPr>
                      <m:t>)</m:t>
                    </m:r>
                  </m:oMath>
                </a14:m>
                <a:r>
                  <a:rPr lang="en-US" altLang="ko-KR" dirty="0" smtClean="0">
                    <a:latin typeface="Calibri" panose="020F0502020204030204" pitchFamily="34" charset="0"/>
                    <a:cs typeface="Calibri" panose="020F0502020204030204" pitchFamily="34" charset="0"/>
                  </a:rPr>
                  <a:t> should not divide </a:t>
                </a:r>
                <a14:m>
                  <m:oMath xmlns:m="http://schemas.openxmlformats.org/officeDocument/2006/math">
                    <m:sSup>
                      <m:sSupPr>
                        <m:ctrlPr>
                          <a:rPr lang="en-US" altLang="ko-KR" i="1">
                            <a:latin typeface="Cambria Math" panose="02040503050406030204" pitchFamily="18" charset="0"/>
                            <a:cs typeface="Calibri" panose="020F0502020204030204" pitchFamily="34" charset="0"/>
                            <a:sym typeface="Symbol" panose="05050102010706020507" pitchFamily="18" charset="2"/>
                          </a:rPr>
                        </m:ctrlPr>
                      </m:sSupPr>
                      <m:e>
                        <m:r>
                          <a:rPr lang="en-US" altLang="ko-KR" i="1">
                            <a:latin typeface="Cambria Math" panose="02040503050406030204" pitchFamily="18" charset="0"/>
                            <a:cs typeface="Calibri" panose="020F0502020204030204" pitchFamily="34" charset="0"/>
                            <a:sym typeface="Symbol" panose="05050102010706020507" pitchFamily="18" charset="2"/>
                          </a:rPr>
                          <m:t>𝑥</m:t>
                        </m:r>
                      </m:e>
                      <m:sup>
                        <m:r>
                          <a:rPr lang="en-US" altLang="ko-KR" i="1">
                            <a:latin typeface="Cambria Math" panose="02040503050406030204" pitchFamily="18" charset="0"/>
                            <a:cs typeface="Calibri" panose="020F0502020204030204" pitchFamily="34" charset="0"/>
                            <a:sym typeface="Symbol" panose="05050102010706020507" pitchFamily="18" charset="2"/>
                          </a:rPr>
                          <m:t>𝑗</m:t>
                        </m:r>
                        <m:r>
                          <a:rPr lang="en-US" altLang="ko-KR" i="1">
                            <a:latin typeface="Cambria Math" panose="02040503050406030204" pitchFamily="18" charset="0"/>
                            <a:cs typeface="Calibri" panose="020F0502020204030204" pitchFamily="34" charset="0"/>
                            <a:sym typeface="Symbol" panose="05050102010706020507" pitchFamily="18" charset="2"/>
                          </a:rPr>
                          <m:t>−</m:t>
                        </m:r>
                        <m:r>
                          <a:rPr lang="en-US" altLang="ko-KR" i="1">
                            <a:latin typeface="Cambria Math" panose="02040503050406030204" pitchFamily="18" charset="0"/>
                            <a:cs typeface="Calibri" panose="020F0502020204030204" pitchFamily="34" charset="0"/>
                            <a:sym typeface="Symbol" panose="05050102010706020507" pitchFamily="18" charset="2"/>
                          </a:rPr>
                          <m:t>𝑖</m:t>
                        </m:r>
                      </m:sup>
                    </m:sSup>
                    <m:r>
                      <a:rPr lang="en-US" altLang="ko-KR" i="1">
                        <a:latin typeface="Cambria Math" panose="02040503050406030204" pitchFamily="18" charset="0"/>
                        <a:cs typeface="Calibri" panose="020F0502020204030204" pitchFamily="34" charset="0"/>
                        <a:sym typeface="Symbol" panose="05050102010706020507" pitchFamily="18" charset="2"/>
                      </a:rPr>
                      <m:t>+1</m:t>
                    </m:r>
                  </m:oMath>
                </a14:m>
                <a:endParaRPr lang="en-US" altLang="ko-KR" dirty="0" smtClean="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r="-963"/>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46</a:t>
            </a:fld>
            <a:endParaRPr lang="en-US" altLang="ko-K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267200"/>
            <a:ext cx="5531644" cy="129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38690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Text Box 20"/>
          <p:cNvSpPr txBox="1">
            <a:spLocks noChangeArrowheads="1"/>
          </p:cNvSpPr>
          <p:nvPr/>
        </p:nvSpPr>
        <p:spPr bwMode="auto">
          <a:xfrm>
            <a:off x="76200" y="696913"/>
            <a:ext cx="88392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Find the status of the following generators related to two isolated, single-bit errors: x + 1, x</a:t>
            </a:r>
            <a:r>
              <a:rPr lang="en-US" altLang="ko-KR" sz="2800" b="0" i="0" baseline="30000" dirty="0">
                <a:latin typeface="Times New Roman" panose="02020603050405020304" pitchFamily="18" charset="0"/>
                <a:ea typeface="굴림" panose="020B0600000101010101" pitchFamily="50" charset="-127"/>
                <a:cs typeface="Times New Roman" panose="02020603050405020304" pitchFamily="18" charset="0"/>
              </a:rPr>
              <a:t>4</a:t>
            </a:r>
            <a:r>
              <a:rPr lang="en-US" altLang="ko-KR" sz="2800" b="0" i="0" dirty="0">
                <a:latin typeface="Times New Roman" panose="02020603050405020304" pitchFamily="18" charset="0"/>
                <a:ea typeface="굴림" panose="020B0600000101010101" pitchFamily="50" charset="-127"/>
                <a:cs typeface="Times New Roman" panose="02020603050405020304" pitchFamily="18" charset="0"/>
              </a:rPr>
              <a:t> + </a:t>
            </a:r>
            <a:r>
              <a:rPr lang="en-US" altLang="ko-KR" sz="2800" b="0" i="0" dirty="0" smtClean="0">
                <a:latin typeface="Times New Roman" panose="02020603050405020304" pitchFamily="18" charset="0"/>
                <a:ea typeface="굴림" panose="020B0600000101010101" pitchFamily="50" charset="-127"/>
                <a:cs typeface="Times New Roman" panose="02020603050405020304" pitchFamily="18" charset="0"/>
              </a:rPr>
              <a:t>1</a:t>
            </a:r>
            <a:endParaRPr lang="en-US" altLang="ko-KR" sz="2800" b="0" i="0" dirty="0">
              <a:latin typeface="Times New Roman" panose="02020603050405020304" pitchFamily="18" charset="0"/>
              <a:ea typeface="굴림" panose="020B0600000101010101" pitchFamily="50" charset="-127"/>
              <a:cs typeface="Times New Roman" panose="02020603050405020304" pitchFamily="18" charset="0"/>
            </a:endParaRPr>
          </a:p>
          <a:p>
            <a:pPr algn="just"/>
            <a:endPar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endParaRPr>
          </a:p>
          <a:p>
            <a:pPr algn="just"/>
            <a:r>
              <a:rPr lang="en-US" altLang="ko-KR" sz="2800" i="0" dirty="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p:txBody>
      </p:sp>
      <p:grpSp>
        <p:nvGrpSpPr>
          <p:cNvPr id="91140" name="Group 23"/>
          <p:cNvGrpSpPr>
            <a:grpSpLocks/>
          </p:cNvGrpSpPr>
          <p:nvPr/>
        </p:nvGrpSpPr>
        <p:grpSpPr bwMode="auto">
          <a:xfrm>
            <a:off x="0" y="0"/>
            <a:ext cx="9144000" cy="609600"/>
            <a:chOff x="0" y="2448"/>
            <a:chExt cx="5760" cy="384"/>
          </a:xfrm>
        </p:grpSpPr>
        <p:sp>
          <p:nvSpPr>
            <p:cNvPr id="91142"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877"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a:t>
              </a:r>
              <a:r>
                <a:rPr lang="en-US" dirty="0" smtClean="0">
                  <a:solidFill>
                    <a:schemeClr val="bg1"/>
                  </a:solidFill>
                  <a:latin typeface="+mj-lt"/>
                  <a:ea typeface="Adobe Gothic Std B" pitchFamily="34" charset="-128"/>
                </a:rPr>
                <a:t>10.9</a:t>
              </a:r>
              <a:endParaRPr lang="en-US" dirty="0">
                <a:solidFill>
                  <a:schemeClr val="bg1"/>
                </a:solidFill>
                <a:latin typeface="+mj-lt"/>
                <a:ea typeface="Adobe Gothic Std B" pitchFamily="34" charset="-128"/>
              </a:endParaRPr>
            </a:p>
          </p:txBody>
        </p:sp>
      </p:grpSp>
      <p:pic>
        <p:nvPicPr>
          <p:cNvPr id="9114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50886"/>
          <a:stretch/>
        </p:blipFill>
        <p:spPr bwMode="auto">
          <a:xfrm>
            <a:off x="268288" y="3200401"/>
            <a:ext cx="84947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5"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61CE7CCC-8582-4945-A944-1A1D1784E4FB}" type="slidenum">
              <a:rPr lang="en-US" altLang="ko-KR" sz="1200" i="0">
                <a:latin typeface="Arial" panose="020B0604020202020204" pitchFamily="34" charset="0"/>
                <a:ea typeface="굴림" panose="020B0600000101010101" pitchFamily="50" charset="-127"/>
              </a:rPr>
              <a:pPr eaLnBrk="1" hangingPunct="1"/>
              <a:t>47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Odd number of errors</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mc:Choice xmlns:a14="http://schemas.microsoft.com/office/drawing/2010/main" Requires="a14">
          <p:sp>
            <p:nvSpPr>
              <p:cNvPr id="4" name="내용 개체 틀 3"/>
              <p:cNvSpPr>
                <a:spLocks noGrp="1"/>
              </p:cNvSpPr>
              <p:nvPr>
                <p:ph idx="1"/>
              </p:nvPr>
            </p:nvSpPr>
            <p:spPr/>
            <p:txBody>
              <a:bodyPr/>
              <a:lstStyle/>
              <a:p>
                <a14:m>
                  <m:oMath xmlns:m="http://schemas.openxmlformats.org/officeDocument/2006/math">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+1</m:t>
                        </m:r>
                      </m:e>
                    </m:d>
                    <m:r>
                      <a:rPr lang="en-US" altLang="ko-KR" b="0" i="1" smtClean="0">
                        <a:latin typeface="Cambria Math" panose="02040503050406030204" pitchFamily="18" charset="0"/>
                        <a:cs typeface="Calibri" panose="020F0502020204030204" pitchFamily="34" charset="0"/>
                      </a:rPr>
                      <m:t>𝑇</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oMath>
                </a14:m>
                <a:r>
                  <a:rPr lang="en-US" altLang="ko-KR" dirty="0" smtClean="0">
                    <a:latin typeface="Calibri" panose="020F0502020204030204" pitchFamily="34" charset="0"/>
                    <a:cs typeface="Calibri" panose="020F0502020204030204" pitchFamily="34" charset="0"/>
                  </a:rPr>
                  <a:t> can catch all odd number of errors; </a:t>
                </a:r>
                <a14:m>
                  <m:oMath xmlns:m="http://schemas.openxmlformats.org/officeDocument/2006/math">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𝑥</m:t>
                        </m:r>
                        <m:r>
                          <a:rPr lang="en-US" altLang="ko-KR" i="1">
                            <a:latin typeface="Cambria Math" panose="02040503050406030204" pitchFamily="18" charset="0"/>
                            <a:cs typeface="Calibri" panose="020F0502020204030204" pitchFamily="34" charset="0"/>
                          </a:rPr>
                          <m:t>+1</m:t>
                        </m:r>
                      </m:e>
                    </m:d>
                  </m:oMath>
                </a14:m>
                <a:r>
                  <a:rPr lang="en-US" altLang="ko-KR" dirty="0" smtClean="0">
                    <a:latin typeface="Calibri" panose="020F0502020204030204" pitchFamily="34" charset="0"/>
                    <a:cs typeface="Calibri" panose="020F0502020204030204" pitchFamily="34" charset="0"/>
                  </a:rPr>
                  <a:t> should be in any generator</a:t>
                </a:r>
              </a:p>
              <a:p>
                <a:pPr lvl="1"/>
                <a:r>
                  <a:rPr lang="en-US" altLang="ko-KR" dirty="0" smtClean="0">
                    <a:latin typeface="Calibri" panose="020F0502020204030204" pitchFamily="34" charset="0"/>
                    <a:cs typeface="Calibri" panose="020F0502020204030204" pitchFamily="34" charset="0"/>
                  </a:rPr>
                  <a:t>E.g. </a:t>
                </a:r>
                <a14:m>
                  <m:oMath xmlns:m="http://schemas.openxmlformats.org/officeDocument/2006/math">
                    <m:sSup>
                      <m:sSupPr>
                        <m:ctrlPr>
                          <a:rPr lang="en-US" altLang="ko-KR" i="1" smtClean="0">
                            <a:latin typeface="Cambria Math" panose="02040503050406030204" pitchFamily="18" charset="0"/>
                            <a:cs typeface="Calibri" panose="020F0502020204030204" pitchFamily="34" charset="0"/>
                          </a:rPr>
                        </m:ctrlPr>
                      </m:sSupPr>
                      <m:e>
                        <m:r>
                          <a:rPr lang="en-US" altLang="ko-KR" b="0" i="1" smtClean="0">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4</m:t>
                        </m:r>
                      </m:sup>
                    </m:sSup>
                    <m:r>
                      <a:rPr lang="en-US" altLang="ko-KR" b="0" i="1" smtClean="0">
                        <a:latin typeface="Cambria Math" panose="02040503050406030204" pitchFamily="18" charset="0"/>
                        <a:cs typeface="Calibri" panose="020F0502020204030204" pitchFamily="34" charset="0"/>
                      </a:rPr>
                      <m:t>+</m:t>
                    </m:r>
                    <m:sSup>
                      <m:sSupPr>
                        <m:ctrlPr>
                          <a:rPr lang="en-US" altLang="ko-KR" i="1" smtClean="0">
                            <a:latin typeface="Cambria Math" panose="02040503050406030204" pitchFamily="18" charset="0"/>
                            <a:cs typeface="Calibri" panose="020F0502020204030204" pitchFamily="34" charset="0"/>
                          </a:rPr>
                        </m:ctrlPr>
                      </m:sSupPr>
                      <m:e>
                        <m:r>
                          <a:rPr lang="en-US" altLang="ko-KR" b="0" i="1" smtClean="0">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2</m:t>
                        </m:r>
                      </m:sup>
                    </m:sSup>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+1</m:t>
                    </m:r>
                  </m:oMath>
                </a14:m>
                <a:endParaRPr lang="en-US" altLang="ko-KR" dirty="0" smtClean="0">
                  <a:latin typeface="Calibri" panose="020F0502020204030204" pitchFamily="34" charset="0"/>
                  <a:cs typeface="Calibri" panose="020F0502020204030204" pitchFamily="34" charset="0"/>
                </a:endParaRPr>
              </a:p>
              <a:p>
                <a:pPr marL="0" indent="0">
                  <a:buNone/>
                </a:pPr>
                <a:r>
                  <a:rPr lang="en-US" altLang="ko-KR" dirty="0" smtClean="0">
                    <a:latin typeface="Calibri" panose="020F0502020204030204" pitchFamily="34" charset="0"/>
                    <a:cs typeface="Calibri" panose="020F0502020204030204" pitchFamily="34" charset="0"/>
                  </a:rPr>
                  <a:t>	</a:t>
                </a:r>
                <a:endParaRPr lang="en-US" altLang="ko-KR" dirty="0">
                  <a:latin typeface="Calibri" panose="020F0502020204030204" pitchFamily="34" charset="0"/>
                  <a:cs typeface="Calibri" panose="020F0502020204030204" pitchFamily="34" charset="0"/>
                </a:endParaRPr>
              </a:p>
            </p:txBody>
          </p:sp>
        </mc:Choice>
        <mc:Fallback>
          <p:sp>
            <p:nvSpPr>
              <p:cNvPr id="4" name="내용 개체 틀 3"/>
              <p:cNvSpPr>
                <a:spLocks noGrp="1" noRot="1" noChangeAspect="1" noMove="1" noResize="1" noEditPoints="1" noAdjustHandles="1" noChangeArrowheads="1" noChangeShapeType="1" noTextEdit="1"/>
              </p:cNvSpPr>
              <p:nvPr>
                <p:ph idx="1"/>
              </p:nvPr>
            </p:nvSpPr>
            <p:spPr>
              <a:blipFill>
                <a:blip r:embed="rId2"/>
                <a:stretch>
                  <a:fillRect t="-1617"/>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48</a:t>
            </a:fld>
            <a:endParaRPr lang="en-US" altLang="ko-KR"/>
          </a:p>
        </p:txBody>
      </p:sp>
    </p:spTree>
    <p:extLst>
      <p:ext uri="{BB962C8B-B14F-4D97-AF65-F5344CB8AC3E}">
        <p14:creationId xmlns:p14="http://schemas.microsoft.com/office/powerpoint/2010/main" val="22711701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Proof</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mc:Choice xmlns:a14="http://schemas.microsoft.com/office/drawing/2010/main" Requires="a14">
          <p:sp>
            <p:nvSpPr>
              <p:cNvPr id="4" name="내용 개체 틀 3"/>
              <p:cNvSpPr>
                <a:spLocks noGrp="1"/>
              </p:cNvSpPr>
              <p:nvPr>
                <p:ph idx="1"/>
              </p:nvPr>
            </p:nvSpPr>
            <p:spPr>
              <a:xfrm>
                <a:off x="457200" y="1219200"/>
                <a:ext cx="8229600" cy="4906963"/>
              </a:xfrm>
            </p:spPr>
            <p:txBody>
              <a:bodyPr/>
              <a:lstStyle/>
              <a:p>
                <a:r>
                  <a:rPr lang="en-US" altLang="ko-KR" dirty="0" smtClean="0">
                    <a:latin typeface="Calibri" panose="020F0502020204030204" pitchFamily="34" charset="0"/>
                    <a:cs typeface="Calibri" panose="020F0502020204030204" pitchFamily="34" charset="0"/>
                  </a:rPr>
                  <a:t>If a received message </a:t>
                </a:r>
                <a14:m>
                  <m:oMath xmlns:m="http://schemas.openxmlformats.org/officeDocument/2006/math">
                    <m:r>
                      <a:rPr lang="en-US" altLang="ko-KR" i="1" dirty="0">
                        <a:latin typeface="Cambria Math" panose="02040503050406030204" pitchFamily="18" charset="0"/>
                        <a:cs typeface="Calibri" panose="020F0502020204030204" pitchFamily="34" charset="0"/>
                      </a:rPr>
                      <m:t>𝑇</m:t>
                    </m:r>
                    <m:r>
                      <a:rPr lang="en-US" altLang="ko-KR" i="1" dirty="0">
                        <a:latin typeface="Cambria Math" panose="02040503050406030204" pitchFamily="18" charset="0"/>
                        <a:cs typeface="Calibri" panose="020F0502020204030204" pitchFamily="34" charset="0"/>
                      </a:rPr>
                      <m:t>’(</m:t>
                    </m:r>
                    <m:r>
                      <a:rPr lang="en-US" altLang="ko-KR" i="1" dirty="0">
                        <a:latin typeface="Cambria Math" panose="02040503050406030204" pitchFamily="18" charset="0"/>
                        <a:cs typeface="Calibri" panose="020F0502020204030204" pitchFamily="34" charset="0"/>
                      </a:rPr>
                      <m:t>𝑥</m:t>
                    </m:r>
                    <m:r>
                      <a:rPr lang="en-US" altLang="ko-KR" i="1" dirty="0">
                        <a:latin typeface="Cambria Math" panose="02040503050406030204" pitchFamily="18" charset="0"/>
                        <a:cs typeface="Calibri" panose="020F0502020204030204" pitchFamily="34" charset="0"/>
                      </a:rPr>
                      <m:t>) </m:t>
                    </m:r>
                  </m:oMath>
                </a14:m>
                <a:r>
                  <a:rPr lang="en-US" altLang="ko-KR" dirty="0">
                    <a:latin typeface="Calibri" panose="020F0502020204030204" pitchFamily="34" charset="0"/>
                    <a:cs typeface="Calibri" panose="020F0502020204030204" pitchFamily="34" charset="0"/>
                  </a:rPr>
                  <a:t>has an odd number of inverted bits, </a:t>
                </a:r>
                <a14:m>
                  <m:oMath xmlns:m="http://schemas.openxmlformats.org/officeDocument/2006/math">
                    <m:r>
                      <a:rPr lang="en-US" altLang="ko-KR" i="1">
                        <a:latin typeface="Cambria Math" panose="02040503050406030204" pitchFamily="18" charset="0"/>
                        <a:cs typeface="Calibri" panose="020F0502020204030204" pitchFamily="34" charset="0"/>
                      </a:rPr>
                      <m:t>𝑒</m:t>
                    </m:r>
                    <m:r>
                      <a:rPr lang="en-US" altLang="ko-KR" i="1">
                        <a:latin typeface="Cambria Math" panose="02040503050406030204" pitchFamily="18" charset="0"/>
                        <a:cs typeface="Calibri" panose="020F0502020204030204" pitchFamily="34" charset="0"/>
                      </a:rPr>
                      <m:t>(</m:t>
                    </m:r>
                    <m:r>
                      <a:rPr lang="en-US" altLang="ko-KR" i="1">
                        <a:latin typeface="Cambria Math" panose="02040503050406030204" pitchFamily="18" charset="0"/>
                        <a:cs typeface="Calibri" panose="020F0502020204030204" pitchFamily="34" charset="0"/>
                      </a:rPr>
                      <m:t>𝑥</m:t>
                    </m:r>
                    <m:r>
                      <a:rPr lang="en-US" altLang="ko-KR" i="1">
                        <a:latin typeface="Cambria Math" panose="02040503050406030204" pitchFamily="18" charset="0"/>
                        <a:cs typeface="Calibri" panose="020F0502020204030204" pitchFamily="34" charset="0"/>
                      </a:rPr>
                      <m:t>)</m:t>
                    </m:r>
                  </m:oMath>
                </a14:m>
                <a:r>
                  <a:rPr lang="en-US" altLang="ko-KR" dirty="0">
                    <a:latin typeface="Calibri" panose="020F0502020204030204" pitchFamily="34" charset="0"/>
                    <a:cs typeface="Calibri" panose="020F0502020204030204" pitchFamily="34" charset="0"/>
                  </a:rPr>
                  <a:t> has an odd number of terms</a:t>
                </a:r>
                <a:r>
                  <a:rPr lang="en-US" altLang="ko-KR" dirty="0" smtClean="0">
                    <a:latin typeface="Calibri" panose="020F0502020204030204" pitchFamily="34" charset="0"/>
                    <a:cs typeface="Calibri" panose="020F0502020204030204" pitchFamily="34" charset="0"/>
                  </a:rPr>
                  <a:t> </a:t>
                </a:r>
                <a14:m>
                  <m:oMath xmlns:m="http://schemas.openxmlformats.org/officeDocument/2006/math">
                    <m:r>
                      <a:rPr lang="en-US" altLang="ko-KR" i="1" smtClean="0">
                        <a:latin typeface="Cambria Math" panose="02040503050406030204" pitchFamily="18" charset="0"/>
                        <a:ea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ea typeface="Cambria Math" panose="02040503050406030204" pitchFamily="18" charset="0"/>
                        <a:cs typeface="Calibri" panose="020F0502020204030204" pitchFamily="34" charset="0"/>
                        <a:sym typeface="Symbol" panose="05050102010706020507" pitchFamily="18" charset="2"/>
                      </a:rPr>
                      <m:t>  </m:t>
                    </m:r>
                    <m:r>
                      <a:rPr lang="en-US" altLang="ko-KR" i="1">
                        <a:latin typeface="Cambria Math" panose="02040503050406030204" pitchFamily="18" charset="0"/>
                        <a:ea typeface="Cambria Math" panose="02040503050406030204" pitchFamily="18" charset="0"/>
                        <a:cs typeface="Calibri" panose="020F0502020204030204" pitchFamily="34" charset="0"/>
                      </a:rPr>
                      <m:t>𝑒</m:t>
                    </m:r>
                    <m:d>
                      <m:dPr>
                        <m:ctrlPr>
                          <a:rPr lang="en-US" altLang="ko-KR" i="1">
                            <a:latin typeface="Cambria Math" panose="02040503050406030204" pitchFamily="18" charset="0"/>
                            <a:ea typeface="Cambria Math" panose="02040503050406030204" pitchFamily="18" charset="0"/>
                            <a:cs typeface="Calibri" panose="020F0502020204030204" pitchFamily="34" charset="0"/>
                          </a:rPr>
                        </m:ctrlPr>
                      </m:dPr>
                      <m:e>
                        <m:r>
                          <a:rPr lang="en-US" altLang="ko-KR" i="1">
                            <a:latin typeface="Cambria Math" panose="02040503050406030204" pitchFamily="18" charset="0"/>
                            <a:ea typeface="Cambria Math" panose="02040503050406030204" pitchFamily="18" charset="0"/>
                            <a:cs typeface="Calibri" panose="020F0502020204030204" pitchFamily="34" charset="0"/>
                          </a:rPr>
                          <m:t>1</m:t>
                        </m:r>
                      </m:e>
                    </m:d>
                    <m:r>
                      <a:rPr lang="en-US" altLang="ko-KR" i="1">
                        <a:latin typeface="Cambria Math" panose="02040503050406030204" pitchFamily="18" charset="0"/>
                        <a:ea typeface="Cambria Math" panose="02040503050406030204" pitchFamily="18" charset="0"/>
                        <a:cs typeface="Calibri" panose="020F0502020204030204" pitchFamily="34" charset="0"/>
                      </a:rPr>
                      <m:t>=1</m:t>
                    </m:r>
                  </m:oMath>
                </a14:m>
                <a:r>
                  <a:rPr lang="en-US" altLang="ko-KR" dirty="0">
                    <a:latin typeface="Calibri" panose="020F0502020204030204" pitchFamily="34" charset="0"/>
                    <a:cs typeface="Calibri" panose="020F0502020204030204" pitchFamily="34" charset="0"/>
                  </a:rPr>
                  <a:t> </a:t>
                </a:r>
              </a:p>
              <a:p>
                <a:r>
                  <a:rPr lang="en-US" altLang="ko-KR" dirty="0" smtClean="0">
                    <a:latin typeface="Calibri" panose="020F0502020204030204" pitchFamily="34" charset="0"/>
                    <a:cs typeface="Calibri" panose="020F0502020204030204" pitchFamily="34" charset="0"/>
                  </a:rPr>
                  <a:t>If </a:t>
                </a:r>
                <a14:m>
                  <m:oMath xmlns:m="http://schemas.openxmlformats.org/officeDocument/2006/math">
                    <m:r>
                      <a:rPr lang="en-US" altLang="ko-KR" b="0" i="1" smtClean="0">
                        <a:latin typeface="Cambria Math" panose="02040503050406030204" pitchFamily="18" charset="0"/>
                        <a:cs typeface="Calibri" panose="020F0502020204030204" pitchFamily="34" charset="0"/>
                      </a:rPr>
                      <m:t>𝑔</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m:t>
                    </m:r>
                  </m:oMath>
                </a14:m>
                <a:r>
                  <a:rPr lang="en-US" altLang="ko-KR" dirty="0" smtClean="0">
                    <a:latin typeface="Calibri" panose="020F0502020204030204" pitchFamily="34" charset="0"/>
                    <a:cs typeface="Calibri" panose="020F0502020204030204" pitchFamily="34" charset="0"/>
                  </a:rPr>
                  <a:t> </a:t>
                </a:r>
                <a:r>
                  <a:rPr lang="en-US" altLang="ko-KR" dirty="0" smtClean="0">
                    <a:latin typeface="Calibri" panose="020F0502020204030204" pitchFamily="34" charset="0"/>
                    <a:cs typeface="Calibri" panose="020F0502020204030204" pitchFamily="34" charset="0"/>
                  </a:rPr>
                  <a:t>is a factor of </a:t>
                </a:r>
                <a14:m>
                  <m:oMath xmlns:m="http://schemas.openxmlformats.org/officeDocument/2006/math">
                    <m:r>
                      <a:rPr lang="en-US" altLang="ko-KR" i="1">
                        <a:latin typeface="Cambria Math" panose="02040503050406030204" pitchFamily="18" charset="0"/>
                        <a:cs typeface="Calibri" panose="020F0502020204030204" pitchFamily="34" charset="0"/>
                      </a:rPr>
                      <m:t>𝑒</m:t>
                    </m:r>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𝑥</m:t>
                        </m:r>
                      </m:e>
                    </m:d>
                  </m:oMath>
                </a14:m>
                <a:r>
                  <a:rPr lang="en-US" altLang="ko-KR" dirty="0" smtClean="0">
                    <a:latin typeface="Calibri" panose="020F0502020204030204" pitchFamily="34" charset="0"/>
                    <a:cs typeface="Calibri" panose="020F0502020204030204" pitchFamily="34" charset="0"/>
                  </a:rPr>
                  <a:t>, </a:t>
                </a:r>
                <a14:m>
                  <m:oMath xmlns:m="http://schemas.openxmlformats.org/officeDocument/2006/math">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1</m:t>
                        </m:r>
                      </m:e>
                    </m:d>
                    <m:r>
                      <a:rPr lang="en-US" altLang="ko-KR" b="0" i="1" smtClean="0">
                        <a:latin typeface="Cambria Math" panose="02040503050406030204" pitchFamily="18" charset="0"/>
                        <a:cs typeface="Calibri" panose="020F0502020204030204" pitchFamily="34" charset="0"/>
                      </a:rPr>
                      <m:t>=1</m:t>
                    </m:r>
                  </m:oMath>
                </a14:m>
                <a:endParaRPr lang="en-US" altLang="ko-KR" dirty="0" smtClean="0">
                  <a:latin typeface="Calibri" panose="020F0502020204030204" pitchFamily="34" charset="0"/>
                  <a:cs typeface="Calibri" panose="020F0502020204030204" pitchFamily="34" charset="0"/>
                </a:endParaRPr>
              </a:p>
              <a:p>
                <a:pPr lvl="1"/>
                <a:r>
                  <a:rPr lang="en-US" altLang="ko-KR" dirty="0" smtClean="0">
                    <a:latin typeface="Calibri" panose="020F0502020204030204" pitchFamily="34" charset="0"/>
                    <a:cs typeface="Calibri" panose="020F0502020204030204" pitchFamily="34" charset="0"/>
                  </a:rPr>
                  <a:t>Otherwise, </a:t>
                </a:r>
                <a14:m>
                  <m:oMath xmlns:m="http://schemas.openxmlformats.org/officeDocument/2006/math">
                    <m:r>
                      <a:rPr lang="en-US" altLang="ko-KR" b="0" i="1" smtClean="0">
                        <a:latin typeface="Cambria Math" panose="02040503050406030204" pitchFamily="18" charset="0"/>
                        <a:cs typeface="Calibri" panose="020F0502020204030204" pitchFamily="34" charset="0"/>
                      </a:rPr>
                      <m:t>𝑒</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1</m:t>
                        </m:r>
                      </m:e>
                    </m:d>
                    <m:r>
                      <a:rPr lang="en-US" altLang="ko-KR" i="1">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1</m:t>
                        </m:r>
                      </m:e>
                    </m:d>
                    <m:r>
                      <a:rPr lang="en-US" altLang="ko-KR" b="0" i="1" smtClean="0">
                        <a:latin typeface="Cambria Math" panose="02040503050406030204" pitchFamily="18" charset="0"/>
                        <a:cs typeface="Calibri" panose="020F0502020204030204" pitchFamily="34" charset="0"/>
                      </a:rPr>
                      <m:t>𝑄</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1</m:t>
                        </m:r>
                      </m:e>
                    </m:d>
                    <m:r>
                      <a:rPr lang="en-US" altLang="ko-KR" b="0" i="1" smtClean="0">
                        <a:latin typeface="Cambria Math" panose="02040503050406030204" pitchFamily="18" charset="0"/>
                        <a:cs typeface="Calibri" panose="020F0502020204030204" pitchFamily="34" charset="0"/>
                      </a:rPr>
                      <m:t>=0</m:t>
                    </m:r>
                    <m:r>
                      <a:rPr lang="en-US" altLang="ko-KR" b="0" i="1" smtClean="0">
                        <a:latin typeface="Cambria Math" panose="02040503050406030204" pitchFamily="18" charset="0"/>
                        <a:cs typeface="Calibri" panose="020F0502020204030204" pitchFamily="34" charset="0"/>
                        <a:sym typeface="Symbol" panose="05050102010706020507" pitchFamily="18" charset="2"/>
                      </a:rPr>
                      <m:t></m:t>
                    </m:r>
                    <m:r>
                      <a:rPr lang="en-US" altLang="ko-KR" b="0" i="1" smtClean="0">
                        <a:latin typeface="Cambria Math" panose="02040503050406030204" pitchFamily="18" charset="0"/>
                        <a:cs typeface="Calibri" panose="020F0502020204030204" pitchFamily="34" charset="0"/>
                      </a:rPr>
                      <m:t>𝑄</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1</m:t>
                        </m:r>
                      </m:e>
                    </m:d>
                    <m:r>
                      <a:rPr lang="en-US" altLang="ko-KR" b="0" i="1" smtClean="0">
                        <a:latin typeface="Cambria Math" panose="02040503050406030204" pitchFamily="18" charset="0"/>
                        <a:cs typeface="Calibri" panose="020F0502020204030204" pitchFamily="34" charset="0"/>
                      </a:rPr>
                      <m:t>=0</m:t>
                    </m:r>
                  </m:oMath>
                </a14:m>
                <a:endParaRPr lang="en-US" altLang="ko-KR" dirty="0" smtClean="0">
                  <a:latin typeface="Calibri" panose="020F0502020204030204" pitchFamily="34" charset="0"/>
                  <a:cs typeface="Calibri" panose="020F0502020204030204" pitchFamily="34" charset="0"/>
                </a:endParaRPr>
              </a:p>
              <a:p>
                <a:r>
                  <a:rPr lang="en-US" altLang="ko-KR" dirty="0" smtClean="0">
                    <a:latin typeface="Calibri" panose="020F0502020204030204" pitchFamily="34" charset="0"/>
                    <a:cs typeface="Calibri" panose="020F0502020204030204" pitchFamily="34" charset="0"/>
                  </a:rPr>
                  <a:t>If we make sure </a:t>
                </a:r>
                <a14:m>
                  <m:oMath xmlns:m="http://schemas.openxmlformats.org/officeDocument/2006/math">
                    <m:r>
                      <a:rPr lang="en-US" altLang="ko-KR" i="1">
                        <a:latin typeface="Cambria Math" panose="02040503050406030204" pitchFamily="18" charset="0"/>
                        <a:cs typeface="Calibri" panose="020F0502020204030204" pitchFamily="34" charset="0"/>
                      </a:rPr>
                      <m:t>𝑔</m:t>
                    </m:r>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1</m:t>
                        </m:r>
                      </m:e>
                    </m:d>
                    <m:r>
                      <a:rPr lang="en-US" altLang="ko-KR" i="1">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0</m:t>
                    </m:r>
                  </m:oMath>
                </a14:m>
                <a:r>
                  <a:rPr lang="en-US" altLang="ko-KR" dirty="0" smtClean="0">
                    <a:latin typeface="Calibri" panose="020F0502020204030204" pitchFamily="34" charset="0"/>
                    <a:cs typeface="Calibri" panose="020F0502020204030204" pitchFamily="34" charset="0"/>
                  </a:rPr>
                  <a:t>, </a:t>
                </a:r>
                <a14:m>
                  <m:oMath xmlns:m="http://schemas.openxmlformats.org/officeDocument/2006/math">
                    <m:r>
                      <a:rPr lang="en-US" altLang="ko-KR" i="1">
                        <a:latin typeface="Cambria Math" panose="02040503050406030204" pitchFamily="18" charset="0"/>
                        <a:cs typeface="Calibri" panose="020F0502020204030204" pitchFamily="34" charset="0"/>
                      </a:rPr>
                      <m:t>𝑔</m:t>
                    </m:r>
                    <m:d>
                      <m:dPr>
                        <m:ctrlPr>
                          <a:rPr lang="en-US" altLang="ko-KR" i="1">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i="1">
                        <a:latin typeface="Cambria Math" panose="02040503050406030204" pitchFamily="18" charset="0"/>
                        <a:cs typeface="Calibri" panose="020F0502020204030204" pitchFamily="34" charset="0"/>
                      </a:rPr>
                      <m:t> </m:t>
                    </m:r>
                  </m:oMath>
                </a14:m>
                <a:r>
                  <a:rPr lang="en-US" altLang="ko-KR" dirty="0" smtClean="0">
                    <a:latin typeface="Calibri" panose="020F0502020204030204" pitchFamily="34" charset="0"/>
                    <a:cs typeface="Calibri" panose="020F0502020204030204" pitchFamily="34" charset="0"/>
                  </a:rPr>
                  <a:t>does not divide any </a:t>
                </a:r>
                <a14:m>
                  <m:oMath xmlns:m="http://schemas.openxmlformats.org/officeDocument/2006/math">
                    <m:r>
                      <a:rPr lang="en-US" altLang="ko-KR" b="0" i="1" smtClean="0">
                        <a:latin typeface="Cambria Math" panose="02040503050406030204" pitchFamily="18" charset="0"/>
                        <a:cs typeface="Calibri" panose="020F0502020204030204" pitchFamily="34" charset="0"/>
                      </a:rPr>
                      <m:t>𝑒</m:t>
                    </m:r>
                    <m:d>
                      <m:dPr>
                        <m:ctrlPr>
                          <a:rPr lang="en-US" altLang="ko-KR" i="1">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oMath>
                </a14:m>
                <a:r>
                  <a:rPr lang="en-US" altLang="ko-KR" dirty="0" smtClean="0">
                    <a:latin typeface="Calibri" panose="020F0502020204030204" pitchFamily="34" charset="0"/>
                    <a:cs typeface="Calibri" panose="020F0502020204030204" pitchFamily="34" charset="0"/>
                  </a:rPr>
                  <a:t> that corresponds to an odd number of error bits</a:t>
                </a:r>
              </a:p>
              <a:p>
                <a:pPr lvl="1"/>
                <a:r>
                  <a:rPr lang="en-US" altLang="ko-KR" dirty="0" smtClean="0">
                    <a:latin typeface="Calibri" panose="020F0502020204030204" pitchFamily="34" charset="0"/>
                    <a:cs typeface="Calibri" panose="020F0502020204030204" pitchFamily="34" charset="0"/>
                  </a:rPr>
                  <a:t>E.g. </a:t>
                </a:r>
                <a14:m>
                  <m:oMath xmlns:m="http://schemas.openxmlformats.org/officeDocument/2006/math">
                    <m:r>
                      <a:rPr lang="en-US" altLang="ko-KR" i="1">
                        <a:latin typeface="Cambria Math" panose="02040503050406030204" pitchFamily="18" charset="0"/>
                        <a:cs typeface="Calibri" panose="020F0502020204030204" pitchFamily="34" charset="0"/>
                      </a:rPr>
                      <m:t>𝑔</m:t>
                    </m:r>
                    <m:d>
                      <m:dPr>
                        <m:ctrlPr>
                          <a:rPr lang="en-US" altLang="ko-KR" i="1">
                            <a:latin typeface="Cambria Math" panose="02040503050406030204" pitchFamily="18" charset="0"/>
                            <a:cs typeface="Calibri" panose="020F0502020204030204" pitchFamily="34" charset="0"/>
                          </a:rPr>
                        </m:ctrlPr>
                      </m:dPr>
                      <m:e>
                        <m:r>
                          <a:rPr lang="en-US" altLang="ko-KR" i="1">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𝑥</m:t>
                    </m:r>
                    <m:r>
                      <a:rPr lang="en-US" altLang="ko-KR" b="0" i="1" smtClean="0">
                        <a:latin typeface="Cambria Math" panose="02040503050406030204" pitchFamily="18" charset="0"/>
                        <a:cs typeface="Calibri" panose="020F0502020204030204" pitchFamily="34" charset="0"/>
                      </a:rPr>
                      <m:t>+1</m:t>
                    </m:r>
                  </m:oMath>
                </a14:m>
                <a:endParaRPr lang="en-US" altLang="ko-KR" dirty="0">
                  <a:latin typeface="Calibri" panose="020F0502020204030204" pitchFamily="34" charset="0"/>
                  <a:cs typeface="Calibri" panose="020F0502020204030204" pitchFamily="34" charset="0"/>
                </a:endParaRPr>
              </a:p>
            </p:txBody>
          </p:sp>
        </mc:Choice>
        <mc:Fallback>
          <p:sp>
            <p:nvSpPr>
              <p:cNvPr id="4" name="내용 개체 틀 3"/>
              <p:cNvSpPr>
                <a:spLocks noGrp="1" noRot="1" noChangeAspect="1" noMove="1" noResize="1" noEditPoints="1" noAdjustHandles="1" noChangeArrowheads="1" noChangeShapeType="1" noTextEdit="1"/>
              </p:cNvSpPr>
              <p:nvPr>
                <p:ph idx="1"/>
              </p:nvPr>
            </p:nvSpPr>
            <p:spPr>
              <a:xfrm>
                <a:off x="457200" y="1219200"/>
                <a:ext cx="8229600" cy="4906963"/>
              </a:xfrm>
              <a:blipFill>
                <a:blip r:embed="rId2"/>
                <a:stretch>
                  <a:fillRect l="-519" t="-1491"/>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49</a:t>
            </a:fld>
            <a:endParaRPr lang="en-US" altLang="ko-KR"/>
          </a:p>
        </p:txBody>
      </p:sp>
    </p:spTree>
    <p:extLst>
      <p:ext uri="{BB962C8B-B14F-4D97-AF65-F5344CB8AC3E}">
        <p14:creationId xmlns:p14="http://schemas.microsoft.com/office/powerpoint/2010/main" val="2482782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latin typeface="Calibri" panose="020F0502020204030204" pitchFamily="34" charset="0"/>
                <a:cs typeface="Calibri" panose="020F0502020204030204" pitchFamily="34" charset="0"/>
              </a:rPr>
              <a:t>Burst errors</a:t>
            </a:r>
            <a:endParaRPr lang="ko-KR"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14:m>
                  <m:oMath xmlns:m="http://schemas.openxmlformats.org/officeDocument/2006/math">
                    <m:r>
                      <a:rPr lang="en-US" altLang="ko-KR" b="0" i="1" smtClean="0">
                        <a:latin typeface="Cambria Math" panose="02040503050406030204" pitchFamily="18" charset="0"/>
                        <a:cs typeface="Calibri" panose="020F0502020204030204" pitchFamily="34" charset="0"/>
                      </a:rPr>
                      <m:t>𝑒</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d>
                      <m:dPr>
                        <m:ctrlPr>
                          <a:rPr lang="en-US" altLang="ko-KR" b="0" i="1" smtClean="0">
                            <a:latin typeface="Cambria Math" panose="02040503050406030204" pitchFamily="18" charset="0"/>
                            <a:cs typeface="Calibri" panose="020F0502020204030204" pitchFamily="34" charset="0"/>
                          </a:rPr>
                        </m:ctrlPr>
                      </m:dPr>
                      <m:e>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𝑗</m:t>
                            </m:r>
                          </m:sup>
                        </m:sSup>
                        <m:r>
                          <a:rPr lang="en-US" altLang="ko-KR" i="1">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m:t>
                        </m:r>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𝑖</m:t>
                            </m:r>
                          </m:sup>
                        </m:sSup>
                      </m:e>
                    </m:d>
                    <m:r>
                      <a:rPr lang="en-US" altLang="ko-KR" b="0" i="1" smtClean="0">
                        <a:latin typeface="Cambria Math" panose="02040503050406030204" pitchFamily="18" charset="0"/>
                        <a:cs typeface="Calibri" panose="020F0502020204030204" pitchFamily="34" charset="0"/>
                      </a:rPr>
                      <m:t>=</m:t>
                    </m:r>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𝑖</m:t>
                        </m:r>
                      </m:sup>
                    </m:sSup>
                    <m:r>
                      <a:rPr lang="en-US" altLang="ko-KR" b="0" i="1" smtClean="0">
                        <a:latin typeface="Cambria Math" panose="02040503050406030204" pitchFamily="18" charset="0"/>
                        <a:cs typeface="Calibri" panose="020F0502020204030204" pitchFamily="34" charset="0"/>
                      </a:rPr>
                      <m:t>(</m:t>
                    </m:r>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i="1">
                            <a:latin typeface="Cambria Math" panose="02040503050406030204" pitchFamily="18" charset="0"/>
                            <a:cs typeface="Calibri" panose="020F0502020204030204" pitchFamily="34" charset="0"/>
                          </a:rPr>
                          <m:t>𝑗</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𝑖</m:t>
                        </m:r>
                      </m:sup>
                    </m:sSup>
                    <m:r>
                      <a:rPr lang="en-US" altLang="ko-KR" b="0" i="1" smtClean="0">
                        <a:latin typeface="Cambria Math" panose="02040503050406030204" pitchFamily="18" charset="0"/>
                        <a:cs typeface="Calibri" panose="020F0502020204030204" pitchFamily="34" charset="0"/>
                      </a:rPr>
                      <m:t>+…+1)</m:t>
                    </m:r>
                  </m:oMath>
                </a14:m>
                <a:r>
                  <a:rPr lang="en-US" altLang="ko-KR" dirty="0" smtClean="0">
                    <a:latin typeface="Calibri" panose="020F0502020204030204" pitchFamily="34" charset="0"/>
                    <a:cs typeface="Calibri" panose="020F0502020204030204" pitchFamily="34" charset="0"/>
                  </a:rPr>
                  <a:t> </a:t>
                </a:r>
              </a:p>
              <a:p>
                <a14:m>
                  <m:oMath xmlns:m="http://schemas.openxmlformats.org/officeDocument/2006/math">
                    <m:r>
                      <a:rPr lang="en-US" altLang="ko-KR" b="0" i="1" smtClean="0">
                        <a:latin typeface="Cambria Math" panose="02040503050406030204" pitchFamily="18" charset="0"/>
                        <a:cs typeface="Calibri" panose="020F0502020204030204" pitchFamily="34" charset="0"/>
                      </a:rPr>
                      <m:t>𝑔</m:t>
                    </m:r>
                    <m:d>
                      <m:dPr>
                        <m:ctrlPr>
                          <a:rPr lang="en-US" altLang="ko-KR" b="0" i="1" smtClean="0">
                            <a:latin typeface="Cambria Math" panose="02040503050406030204" pitchFamily="18" charset="0"/>
                            <a:cs typeface="Calibri" panose="020F0502020204030204" pitchFamily="34" charset="0"/>
                          </a:rPr>
                        </m:ctrlPr>
                      </m:dPr>
                      <m:e>
                        <m:r>
                          <a:rPr lang="en-US" altLang="ko-KR" b="0" i="1" smtClean="0">
                            <a:latin typeface="Cambria Math" panose="02040503050406030204" pitchFamily="18" charset="0"/>
                            <a:cs typeface="Calibri" panose="020F0502020204030204" pitchFamily="34" charset="0"/>
                          </a:rPr>
                          <m:t>𝑥</m:t>
                        </m:r>
                      </m:e>
                    </m:d>
                    <m:r>
                      <a:rPr lang="en-US" altLang="ko-KR" b="0" i="1" smtClean="0">
                        <a:latin typeface="Cambria Math" panose="02040503050406030204" pitchFamily="18" charset="0"/>
                        <a:cs typeface="Calibri" panose="020F0502020204030204" pitchFamily="34" charset="0"/>
                      </a:rPr>
                      <m:t>=</m:t>
                    </m:r>
                    <m:r>
                      <a:rPr lang="en-US" altLang="ko-KR" i="1">
                        <a:latin typeface="Cambria Math" panose="02040503050406030204" pitchFamily="18" charset="0"/>
                        <a:cs typeface="Calibri" panose="020F0502020204030204" pitchFamily="34" charset="0"/>
                      </a:rPr>
                      <m:t>(</m:t>
                    </m:r>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b="0" i="1" smtClean="0">
                            <a:latin typeface="Cambria Math" panose="02040503050406030204" pitchFamily="18" charset="0"/>
                            <a:cs typeface="Calibri" panose="020F0502020204030204" pitchFamily="34" charset="0"/>
                          </a:rPr>
                          <m:t>𝑟</m:t>
                        </m:r>
                      </m:sup>
                    </m:sSup>
                    <m:r>
                      <a:rPr lang="en-US" altLang="ko-KR" i="1">
                        <a:latin typeface="Cambria Math" panose="02040503050406030204" pitchFamily="18" charset="0"/>
                        <a:cs typeface="Calibri" panose="020F0502020204030204" pitchFamily="34" charset="0"/>
                      </a:rPr>
                      <m:t>+…+1)</m:t>
                    </m:r>
                  </m:oMath>
                </a14:m>
                <a:r>
                  <a:rPr lang="en-US" altLang="ko-KR" dirty="0" smtClean="0">
                    <a:latin typeface="Calibri" panose="020F0502020204030204" pitchFamily="34" charset="0"/>
                    <a:cs typeface="Calibri" panose="020F0502020204030204" pitchFamily="34" charset="0"/>
                  </a:rPr>
                  <a:t> should not divide </a:t>
                </a:r>
                <a14:m>
                  <m:oMath xmlns:m="http://schemas.openxmlformats.org/officeDocument/2006/math">
                    <m:r>
                      <a:rPr lang="en-US" altLang="ko-KR" i="1">
                        <a:latin typeface="Cambria Math" panose="02040503050406030204" pitchFamily="18" charset="0"/>
                        <a:cs typeface="Calibri" panose="020F0502020204030204" pitchFamily="34" charset="0"/>
                      </a:rPr>
                      <m:t>(</m:t>
                    </m:r>
                    <m:sSup>
                      <m:sSupPr>
                        <m:ctrlPr>
                          <a:rPr lang="en-US" altLang="ko-KR" i="1">
                            <a:latin typeface="Cambria Math" panose="02040503050406030204" pitchFamily="18" charset="0"/>
                            <a:cs typeface="Calibri" panose="020F0502020204030204" pitchFamily="34" charset="0"/>
                          </a:rPr>
                        </m:ctrlPr>
                      </m:sSupPr>
                      <m:e>
                        <m:r>
                          <a:rPr lang="en-US" altLang="ko-KR" i="1">
                            <a:latin typeface="Cambria Math" panose="02040503050406030204" pitchFamily="18" charset="0"/>
                            <a:cs typeface="Calibri" panose="020F0502020204030204" pitchFamily="34" charset="0"/>
                          </a:rPr>
                          <m:t>𝑥</m:t>
                        </m:r>
                      </m:e>
                      <m:sup>
                        <m:r>
                          <a:rPr lang="en-US" altLang="ko-KR" i="1">
                            <a:latin typeface="Cambria Math" panose="02040503050406030204" pitchFamily="18" charset="0"/>
                            <a:cs typeface="Calibri" panose="020F0502020204030204" pitchFamily="34" charset="0"/>
                          </a:rPr>
                          <m:t>𝑗</m:t>
                        </m:r>
                        <m:r>
                          <a:rPr lang="en-US" altLang="ko-KR" i="1">
                            <a:latin typeface="Cambria Math" panose="02040503050406030204" pitchFamily="18" charset="0"/>
                            <a:cs typeface="Calibri" panose="020F0502020204030204" pitchFamily="34" charset="0"/>
                          </a:rPr>
                          <m:t>−</m:t>
                        </m:r>
                        <m:r>
                          <a:rPr lang="en-US" altLang="ko-KR" i="1">
                            <a:latin typeface="Cambria Math" panose="02040503050406030204" pitchFamily="18" charset="0"/>
                            <a:cs typeface="Calibri" panose="020F0502020204030204" pitchFamily="34" charset="0"/>
                          </a:rPr>
                          <m:t>𝑖</m:t>
                        </m:r>
                      </m:sup>
                    </m:sSup>
                    <m:r>
                      <a:rPr lang="en-US" altLang="ko-KR" i="1">
                        <a:latin typeface="Cambria Math" panose="02040503050406030204" pitchFamily="18" charset="0"/>
                        <a:cs typeface="Calibri" panose="020F0502020204030204" pitchFamily="34" charset="0"/>
                      </a:rPr>
                      <m:t>+…+1)</m:t>
                    </m:r>
                  </m:oMath>
                </a14:m>
                <a:r>
                  <a:rPr lang="en-US" altLang="ko-KR" dirty="0">
                    <a:latin typeface="Calibri" panose="020F0502020204030204" pitchFamily="34" charset="0"/>
                    <a:cs typeface="Calibri" panose="020F0502020204030204" pitchFamily="34" charset="0"/>
                  </a:rPr>
                  <a:t> </a:t>
                </a:r>
              </a:p>
              <a:p>
                <a:r>
                  <a:rPr lang="en-US" altLang="ko-KR" dirty="0">
                    <a:latin typeface="Calibri" panose="020F0502020204030204" pitchFamily="34" charset="0"/>
                    <a:cs typeface="Calibri" panose="020F0502020204030204" pitchFamily="34" charset="0"/>
                  </a:rPr>
                  <a:t>I</a:t>
                </a:r>
                <a:r>
                  <a:rPr lang="en-US" altLang="ko-KR" dirty="0" smtClean="0">
                    <a:latin typeface="Calibri" panose="020F0502020204030204" pitchFamily="34" charset="0"/>
                    <a:cs typeface="Calibri" panose="020F0502020204030204" pitchFamily="34" charset="0"/>
                  </a:rPr>
                  <a:t>f</a:t>
                </a:r>
                <a14:m>
                  <m:oMath xmlns:m="http://schemas.openxmlformats.org/officeDocument/2006/math">
                    <m:r>
                      <a:rPr lang="en-US" altLang="ko-KR" i="1">
                        <a:latin typeface="Cambria Math" panose="02040503050406030204" pitchFamily="18" charset="0"/>
                        <a:cs typeface="Calibri" panose="020F0502020204030204" pitchFamily="34" charset="0"/>
                      </a:rPr>
                      <m:t> </m:t>
                    </m:r>
                    <m:r>
                      <a:rPr lang="en-US" altLang="ko-KR" b="0" i="1" smtClean="0">
                        <a:latin typeface="Cambria Math" panose="02040503050406030204" pitchFamily="18" charset="0"/>
                        <a:cs typeface="Calibri" panose="020F0502020204030204" pitchFamily="34" charset="0"/>
                      </a:rPr>
                      <m:t>𝑗</m:t>
                    </m:r>
                    <m:r>
                      <a:rPr lang="en-US" altLang="ko-KR" b="0" i="1" smtClean="0">
                        <a:latin typeface="Cambria Math" panose="02040503050406030204" pitchFamily="18" charset="0"/>
                        <a:cs typeface="Calibri" panose="020F0502020204030204" pitchFamily="34" charset="0"/>
                      </a:rPr>
                      <m:t>−</m:t>
                    </m:r>
                    <m:r>
                      <a:rPr lang="en-US" altLang="ko-KR" b="0" i="1" smtClean="0">
                        <a:latin typeface="Cambria Math" panose="02040503050406030204" pitchFamily="18" charset="0"/>
                        <a:cs typeface="Calibri" panose="020F0502020204030204" pitchFamily="34" charset="0"/>
                      </a:rPr>
                      <m:t>𝑖</m:t>
                    </m:r>
                    <m:r>
                      <a:rPr lang="en-US" altLang="ko-KR" b="0" i="1" smtClean="0">
                        <a:latin typeface="Cambria Math" panose="02040503050406030204" pitchFamily="18" charset="0"/>
                        <a:cs typeface="Calibri" panose="020F0502020204030204" pitchFamily="34" charset="0"/>
                      </a:rPr>
                      <m:t>&lt;</m:t>
                    </m:r>
                    <m:r>
                      <a:rPr lang="en-US" altLang="ko-KR" b="0" i="1" smtClean="0">
                        <a:latin typeface="Cambria Math" panose="02040503050406030204" pitchFamily="18" charset="0"/>
                        <a:cs typeface="Calibri" panose="020F0502020204030204" pitchFamily="34" charset="0"/>
                      </a:rPr>
                      <m:t>𝑟</m:t>
                    </m:r>
                  </m:oMath>
                </a14:m>
                <a:r>
                  <a:rPr lang="en-US" altLang="ko-KR" dirty="0" smtClean="0">
                    <a:latin typeface="Calibri" panose="020F0502020204030204" pitchFamily="34" charset="0"/>
                    <a:cs typeface="Calibri" panose="020F0502020204030204" pitchFamily="34" charset="0"/>
                  </a:rPr>
                  <a:t>, remainder can never be 0</a:t>
                </a:r>
                <a:endParaRPr lang="en-US" altLang="ko-KR" dirty="0">
                  <a:latin typeface="Calibri" panose="020F0502020204030204" pitchFamily="34" charset="0"/>
                  <a:cs typeface="Calibri" panose="020F0502020204030204" pitchFamily="34" charset="0"/>
                </a:endParaRPr>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10.</a:t>
            </a:r>
            <a:fld id="{9F9700C5-7008-47CB-BBFE-CF5DA1A4E5E1}" type="slidenum">
              <a:rPr lang="en-US" altLang="ko-KR" smtClean="0"/>
              <a:pPr/>
              <a:t>50</a:t>
            </a:fld>
            <a:endParaRPr lang="en-US" altLang="ko-K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4572000"/>
            <a:ext cx="5083175" cy="199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260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10.4</a:t>
            </a:r>
            <a:r>
              <a:rPr lang="en-US" sz="2000" b="0" i="0" kern="0" dirty="0">
                <a:solidFill>
                  <a:srgbClr val="FF0000"/>
                </a:solidFill>
                <a:latin typeface="Times-BoldItalic"/>
              </a:rPr>
              <a:t>:  </a:t>
            </a:r>
            <a:r>
              <a:rPr lang="en-US" sz="2000" i="0" kern="0" dirty="0">
                <a:solidFill>
                  <a:srgbClr val="002060"/>
                </a:solidFill>
                <a:latin typeface="Times-BoldItalic"/>
              </a:rPr>
              <a:t>Standard polynomials</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pic>
        <p:nvPicPr>
          <p:cNvPr id="4098" name="Picture 2"/>
          <p:cNvPicPr>
            <a:picLocks noChangeAspect="1" noChangeArrowheads="1"/>
          </p:cNvPicPr>
          <p:nvPr/>
        </p:nvPicPr>
        <p:blipFill>
          <a:blip r:embed="rId3">
            <a:extLst/>
          </a:blip>
          <a:srcRect/>
          <a:stretch>
            <a:fillRect/>
          </a:stretch>
        </p:blipFill>
        <p:spPr bwMode="auto">
          <a:xfrm>
            <a:off x="232541" y="1428751"/>
            <a:ext cx="8835259" cy="3400425"/>
          </a:xfrm>
          <a:prstGeom prst="rect">
            <a:avLst/>
          </a:prstGeom>
          <a:ln w="190500" cap="sq">
            <a:solidFill>
              <a:srgbClr val="0070C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p:spPr>
      </p:pic>
      <p:sp>
        <p:nvSpPr>
          <p:cNvPr id="9318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3DC9E257-1507-4A80-B884-DB09E8241C97}" type="slidenum">
              <a:rPr lang="en-US" altLang="ko-KR" sz="1200" i="0">
                <a:latin typeface="Arial" panose="020B0604020202020204" pitchFamily="34" charset="0"/>
                <a:ea typeface="굴림" panose="020B0600000101010101" pitchFamily="50" charset="-127"/>
              </a:rPr>
              <a:pPr eaLnBrk="1" hangingPunct="1"/>
              <a:t>51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35061C37-A3B0-4713-91C7-9C60E2648745}" type="slidenum">
              <a:rPr lang="en-US" altLang="ko-KR" sz="1200" i="0">
                <a:latin typeface="Arial" panose="020B0604020202020204" pitchFamily="34" charset="0"/>
              </a:rPr>
              <a:pPr eaLnBrk="1" hangingPunct="1"/>
              <a:t>52</a:t>
            </a:fld>
            <a:endParaRPr lang="en-US" altLang="ko-KR" sz="1200" i="0">
              <a:latin typeface="Arial" panose="020B0604020202020204" pitchFamily="34" charset="0"/>
            </a:endParaRPr>
          </a:p>
        </p:txBody>
      </p:sp>
      <p:sp>
        <p:nvSpPr>
          <p:cNvPr id="9523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3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524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775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10.3.5  Advantages of Cyclic Codes</a:t>
            </a:r>
          </a:p>
        </p:txBody>
      </p:sp>
      <p:sp>
        <p:nvSpPr>
          <p:cNvPr id="95242"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We have seen that cyclic codes have a very good performance in detecting single-bit errors, double errors, an odd number of errors, and burst errors. They can easily be implemented in hardware and software. They are especially fast when implemented in hardware. This has made cyclic codes a good candidate for many networks.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21E340EA-451B-444A-86C8-3AE9FB97A072}" type="slidenum">
              <a:rPr lang="en-US" altLang="ko-KR" sz="1200" i="0">
                <a:latin typeface="Arial" panose="020B0604020202020204" pitchFamily="34" charset="0"/>
              </a:rPr>
              <a:pPr eaLnBrk="1" hangingPunct="1"/>
              <a:t>53</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3627438"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10-4   CHECKSUM</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109572"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109573" name="Rectangle 8"/>
          <p:cNvSpPr>
            <a:spLocks noChangeArrowheads="1"/>
          </p:cNvSpPr>
          <p:nvPr/>
        </p:nvSpPr>
        <p:spPr bwMode="auto">
          <a:xfrm>
            <a:off x="381000" y="1658938"/>
            <a:ext cx="8077200" cy="447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Checksum is an error-detecting technique that can be applied to a message of any length. In the Internet, the checksum technique is mostly used at the network and transport layer rather than the data-link layer. However, to make our discussion of error detecting</a:t>
            </a:r>
          </a:p>
          <a:p>
            <a:pPr algn="just"/>
            <a:r>
              <a:rPr lang="en-US" altLang="ko-KR">
                <a:latin typeface="Times-Roman"/>
                <a:ea typeface="굴림" panose="020B0600000101010101" pitchFamily="50" charset="-127"/>
              </a:rPr>
              <a:t>techniques complete, we discuss the checksum in this chapter.</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17EBD82C-70C9-4A7B-AF49-948E8D8BC804}" type="slidenum">
              <a:rPr lang="en-US" altLang="ko-KR" sz="1200" i="0">
                <a:latin typeface="Arial" panose="020B0604020202020204" pitchFamily="34" charset="0"/>
              </a:rPr>
              <a:pPr eaLnBrk="1" hangingPunct="1"/>
              <a:t>54</a:t>
            </a:fld>
            <a:endParaRPr lang="en-US" altLang="ko-KR" sz="1200" i="0">
              <a:latin typeface="Arial" panose="020B0604020202020204" pitchFamily="34" charset="0"/>
            </a:endParaRPr>
          </a:p>
        </p:txBody>
      </p:sp>
      <p:sp>
        <p:nvSpPr>
          <p:cNvPr id="11161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10.15:  </a:t>
            </a:r>
            <a:r>
              <a:rPr lang="en-US" altLang="ko-KR" sz="2000">
                <a:latin typeface="Times-BoldItalic"/>
                <a:ea typeface="굴림" panose="020B0600000101010101" pitchFamily="50" charset="-127"/>
              </a:rPr>
              <a:t>Checksum</a:t>
            </a:r>
          </a:p>
        </p:txBody>
      </p:sp>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5" y="1260475"/>
            <a:ext cx="3673475"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7125" y="1260475"/>
            <a:ext cx="3673475"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bwMode="auto">
          <a:xfrm>
            <a:off x="3811588" y="4641850"/>
            <a:ext cx="1217612" cy="6350"/>
          </a:xfrm>
          <a:prstGeom prst="straightConnector1">
            <a:avLst/>
          </a:prstGeom>
          <a:ln w="57150">
            <a:solidFill>
              <a:srgbClr val="FF0000"/>
            </a:solidFill>
            <a:headEnd type="none" w="med" len="med"/>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wipe(up)">
                                      <p:cBhvr>
                                        <p:cTn id="7" dur="500"/>
                                        <p:tgtEl>
                                          <p:spTgt spid="27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7653"/>
                                        </p:tgtEl>
                                        <p:attrNameLst>
                                          <p:attrName>style.visibility</p:attrName>
                                        </p:attrNameLst>
                                      </p:cBhvr>
                                      <p:to>
                                        <p:strVal val="visible"/>
                                      </p:to>
                                    </p:set>
                                    <p:animEffect transition="in" filter="wipe(down)">
                                      <p:cBhvr>
                                        <p:cTn id="17" dur="500"/>
                                        <p:tgtEl>
                                          <p:spTgt spid="27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542EE398-2C92-42A5-A382-81C7C24F5DDC}" type="slidenum">
              <a:rPr lang="en-US" altLang="ko-KR" sz="1200" i="0">
                <a:latin typeface="Arial" panose="020B0604020202020204" pitchFamily="34" charset="0"/>
              </a:rPr>
              <a:pPr eaLnBrk="1" hangingPunct="1"/>
              <a:t>55</a:t>
            </a:fld>
            <a:endParaRPr lang="en-US" altLang="ko-KR" sz="1200" i="0">
              <a:latin typeface="Arial" panose="020B0604020202020204" pitchFamily="34" charset="0"/>
            </a:endParaRPr>
          </a:p>
        </p:txBody>
      </p:sp>
      <p:sp>
        <p:nvSpPr>
          <p:cNvPr id="113666"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3667"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3668"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3669"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3670"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3671"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13672"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1051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10.4.1  Concept</a:t>
            </a:r>
          </a:p>
        </p:txBody>
      </p:sp>
      <p:sp>
        <p:nvSpPr>
          <p:cNvPr id="113674"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The idea of the traditional checksum is simple. We show this using a simple example.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ext Box 20"/>
          <p:cNvSpPr txBox="1">
            <a:spLocks noChangeArrowheads="1"/>
          </p:cNvSpPr>
          <p:nvPr/>
        </p:nvSpPr>
        <p:spPr bwMode="auto">
          <a:xfrm>
            <a:off x="76200" y="696913"/>
            <a:ext cx="8839200"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Suppose the message is a list of five 4-bit numbers that we want to send to a destination. In addition to sending these numbers, we send the sum of the numbers. For example, if the set of numbers is (7, 11, 12, 0, 6), we send (7, 11, 12, 0, 6, </a:t>
            </a:r>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36</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where </a:t>
            </a:r>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36</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is the sum of the original numbers. The receiver adds the five numbers and compares the result with the sum. If the two are the same, the receiver assumes no error, accepts the five numbers, and discards the sum. Otherwise, there is an error somewhere and the message not accepted.</a:t>
            </a:r>
          </a:p>
        </p:txBody>
      </p:sp>
      <p:grpSp>
        <p:nvGrpSpPr>
          <p:cNvPr id="115716" name="Group 23"/>
          <p:cNvGrpSpPr>
            <a:grpSpLocks/>
          </p:cNvGrpSpPr>
          <p:nvPr/>
        </p:nvGrpSpPr>
        <p:grpSpPr bwMode="auto">
          <a:xfrm>
            <a:off x="0" y="0"/>
            <a:ext cx="9144000" cy="609600"/>
            <a:chOff x="0" y="2448"/>
            <a:chExt cx="5760" cy="384"/>
          </a:xfrm>
        </p:grpSpPr>
        <p:sp>
          <p:nvSpPr>
            <p:cNvPr id="11571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2029"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10.11</a:t>
              </a:r>
            </a:p>
          </p:txBody>
        </p:sp>
      </p:grpSp>
      <p:sp>
        <p:nvSpPr>
          <p:cNvPr id="11572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1F4C99D6-4FA4-4B1C-902E-715C39B8CE96}" type="slidenum">
              <a:rPr lang="en-US" altLang="ko-KR" sz="1200" i="0">
                <a:latin typeface="Arial" panose="020B0604020202020204" pitchFamily="34" charset="0"/>
                <a:ea typeface="굴림" panose="020B0600000101010101" pitchFamily="50" charset="-127"/>
              </a:rPr>
              <a:pPr eaLnBrk="1" hangingPunct="1"/>
              <a:t>56</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Text Box 20"/>
          <p:cNvSpPr txBox="1">
            <a:spLocks noChangeArrowheads="1"/>
          </p:cNvSpPr>
          <p:nvPr/>
        </p:nvSpPr>
        <p:spPr bwMode="auto">
          <a:xfrm>
            <a:off x="76200" y="696913"/>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 the previous example, the decimal number 36 in binary is (100100)2. To change it to a 4-bit number we add the extra leftmost bit to the right four bits as shown below.</a:t>
            </a:r>
          </a:p>
        </p:txBody>
      </p:sp>
      <p:grpSp>
        <p:nvGrpSpPr>
          <p:cNvPr id="117764" name="Group 23"/>
          <p:cNvGrpSpPr>
            <a:grpSpLocks/>
          </p:cNvGrpSpPr>
          <p:nvPr/>
        </p:nvGrpSpPr>
        <p:grpSpPr bwMode="auto">
          <a:xfrm>
            <a:off x="0" y="0"/>
            <a:ext cx="9144000" cy="609600"/>
            <a:chOff x="0" y="2448"/>
            <a:chExt cx="5760" cy="384"/>
          </a:xfrm>
        </p:grpSpPr>
        <p:sp>
          <p:nvSpPr>
            <p:cNvPr id="11776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2029"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10.12</a:t>
              </a:r>
            </a:p>
          </p:txBody>
        </p:sp>
      </p:grpSp>
      <p:sp>
        <p:nvSpPr>
          <p:cNvPr id="8" name="Text Box 20"/>
          <p:cNvSpPr txBox="1">
            <a:spLocks noChangeArrowheads="1"/>
          </p:cNvSpPr>
          <p:nvPr/>
        </p:nvSpPr>
        <p:spPr bwMode="auto">
          <a:xfrm>
            <a:off x="76200" y="3733800"/>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Instead of sending 36 as the sum, we can send 6 as the sum (7, 11, 12, 0, 6, 6). The receiver can add the first five numbers in one’s complement arithmetic. If the result is 6, the numbers are accepted; otherwise, they are rejected.</a:t>
            </a:r>
          </a:p>
        </p:txBody>
      </p:sp>
      <p:grpSp>
        <p:nvGrpSpPr>
          <p:cNvPr id="4" name="Group 3"/>
          <p:cNvGrpSpPr>
            <a:grpSpLocks/>
          </p:cNvGrpSpPr>
          <p:nvPr/>
        </p:nvGrpSpPr>
        <p:grpSpPr bwMode="auto">
          <a:xfrm>
            <a:off x="1360488" y="2609850"/>
            <a:ext cx="6216650" cy="857250"/>
            <a:chOff x="1359694" y="2609850"/>
            <a:chExt cx="6217920" cy="856543"/>
          </a:xfrm>
        </p:grpSpPr>
        <p:pic>
          <p:nvPicPr>
            <p:cNvPr id="1177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9694" y="2609850"/>
              <a:ext cx="6171429" cy="85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8" name="Rectangle 2"/>
            <p:cNvSpPr>
              <a:spLocks noChangeArrowheads="1"/>
            </p:cNvSpPr>
            <p:nvPr/>
          </p:nvSpPr>
          <p:spPr bwMode="auto">
            <a:xfrm>
              <a:off x="1359694" y="2801057"/>
              <a:ext cx="6217920" cy="548640"/>
            </a:xfrm>
            <a:prstGeom prst="rect">
              <a:avLst/>
            </a:prstGeom>
            <a:noFill/>
            <a:ln w="57150"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117772"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3F3149E2-9868-4A5E-8BF6-6B7442274357}" type="slidenum">
              <a:rPr lang="en-US" altLang="ko-KR" sz="1200" i="0">
                <a:latin typeface="Arial" panose="020B0604020202020204" pitchFamily="34" charset="0"/>
                <a:ea typeface="굴림" panose="020B0600000101010101" pitchFamily="50" charset="-127"/>
              </a:rPr>
              <a:pPr eaLnBrk="1" hangingPunct="1"/>
              <a:t>57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Text Box 20"/>
          <p:cNvSpPr txBox="1">
            <a:spLocks noChangeArrowheads="1"/>
          </p:cNvSpPr>
          <p:nvPr/>
        </p:nvSpPr>
        <p:spPr bwMode="auto">
          <a:xfrm>
            <a:off x="76200" y="696913"/>
            <a:ext cx="8839200"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Let us use the idea of the checksum in Example 10.12. The sender adds all five numbers in one’s complement to get the sum = 6. The sender then complements the result to get the checksum = </a:t>
            </a:r>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9</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which is 15 − 6. Note that 6 = (0110)2 and </a:t>
            </a:r>
          </a:p>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9</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 (1001)2; they are complements of each other. The sender sends the five data numbers and the checksum (7, 11, 12, 0, 6, </a:t>
            </a:r>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9</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If there is no corruption in transmission, the receiver receives (7, 11, 12, 0, 6, </a:t>
            </a:r>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9</a:t>
            </a:r>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 and adds them in one’s complement to get 15 (See Figure 10.16).</a:t>
            </a:r>
          </a:p>
        </p:txBody>
      </p:sp>
      <p:grpSp>
        <p:nvGrpSpPr>
          <p:cNvPr id="119812" name="Group 23"/>
          <p:cNvGrpSpPr>
            <a:grpSpLocks/>
          </p:cNvGrpSpPr>
          <p:nvPr/>
        </p:nvGrpSpPr>
        <p:grpSpPr bwMode="auto">
          <a:xfrm>
            <a:off x="0" y="0"/>
            <a:ext cx="9144000" cy="609600"/>
            <a:chOff x="0" y="2448"/>
            <a:chExt cx="5760" cy="384"/>
          </a:xfrm>
        </p:grpSpPr>
        <p:sp>
          <p:nvSpPr>
            <p:cNvPr id="119813"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2029"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10.13</a:t>
              </a:r>
            </a:p>
          </p:txBody>
        </p:sp>
      </p:grpSp>
      <p:sp>
        <p:nvSpPr>
          <p:cNvPr id="119816"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C293CDEE-BCBA-4DFF-960B-932A8E4EBBE8}" type="slidenum">
              <a:rPr lang="en-US" altLang="ko-KR" sz="1200" i="0">
                <a:latin typeface="Arial" panose="020B0604020202020204" pitchFamily="34" charset="0"/>
                <a:ea typeface="굴림" panose="020B0600000101010101" pitchFamily="50" charset="-127"/>
              </a:rPr>
              <a:pPr eaLnBrk="1" hangingPunct="1"/>
              <a:t>58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BC1A8261-C3F3-4945-9A0B-A5518AF4D231}" type="slidenum">
              <a:rPr lang="en-US" altLang="ko-KR" sz="1200" i="0">
                <a:latin typeface="Arial" panose="020B0604020202020204" pitchFamily="34" charset="0"/>
              </a:rPr>
              <a:pPr eaLnBrk="1" hangingPunct="1"/>
              <a:t>59</a:t>
            </a:fld>
            <a:endParaRPr lang="en-US" altLang="ko-KR" sz="1200" i="0">
              <a:latin typeface="Arial" panose="020B0604020202020204" pitchFamily="34" charset="0"/>
            </a:endParaRPr>
          </a:p>
        </p:txBody>
      </p:sp>
      <p:sp>
        <p:nvSpPr>
          <p:cNvPr id="1218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10.16:  </a:t>
            </a:r>
            <a:r>
              <a:rPr lang="en-US" altLang="ko-KR" sz="2000">
                <a:latin typeface="Times-BoldItalic"/>
                <a:ea typeface="굴림" panose="020B0600000101010101" pitchFamily="50" charset="-127"/>
              </a:rPr>
              <a:t>Example 10.13</a:t>
            </a:r>
          </a:p>
        </p:txBody>
      </p:sp>
      <p:pic>
        <p:nvPicPr>
          <p:cNvPr id="28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2286000"/>
            <a:ext cx="313055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2275" y="2286000"/>
            <a:ext cx="3108325"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3450" y="4495800"/>
            <a:ext cx="202247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8676"/>
                                        </p:tgtEl>
                                        <p:attrNameLst>
                                          <p:attrName>style.visibility</p:attrName>
                                        </p:attrNameLst>
                                      </p:cBhvr>
                                      <p:to>
                                        <p:strVal val="visible"/>
                                      </p:to>
                                    </p:set>
                                    <p:animEffect transition="in" filter="wipe(up)">
                                      <p:cBhvr>
                                        <p:cTn id="7" dur="500"/>
                                        <p:tgtEl>
                                          <p:spTgt spid="286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8678"/>
                                        </p:tgtEl>
                                        <p:attrNameLst>
                                          <p:attrName>style.visibility</p:attrName>
                                        </p:attrNameLst>
                                      </p:cBhvr>
                                      <p:to>
                                        <p:strVal val="visible"/>
                                      </p:to>
                                    </p:set>
                                    <p:animEffect transition="in" filter="wipe(left)">
                                      <p:cBhvr>
                                        <p:cTn id="12" dur="500"/>
                                        <p:tgtEl>
                                          <p:spTgt spid="286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8677"/>
                                        </p:tgtEl>
                                        <p:attrNameLst>
                                          <p:attrName>style.visibility</p:attrName>
                                        </p:attrNameLst>
                                      </p:cBhvr>
                                      <p:to>
                                        <p:strVal val="visible"/>
                                      </p:to>
                                    </p:set>
                                    <p:animEffect transition="in" filter="wipe(up)">
                                      <p:cBhvr>
                                        <p:cTn id="17" dur="500"/>
                                        <p:tgtEl>
                                          <p:spTgt spid="28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4"/>
          <p:cNvSpPr>
            <a:spLocks noChangeArrowheads="1"/>
          </p:cNvSpPr>
          <p:nvPr/>
        </p:nvSpPr>
        <p:spPr bwMode="auto">
          <a:xfrm>
            <a:off x="838200" y="71438"/>
            <a:ext cx="8153400" cy="457200"/>
          </a:xfrm>
          <a:prstGeom prst="rect">
            <a:avLst/>
          </a:prstGeom>
          <a:solidFill>
            <a:sysClr val="window" lastClr="FFFFFF"/>
          </a:solidFill>
          <a:ln>
            <a:noFill/>
          </a:ln>
          <a:extLst/>
        </p:spPr>
        <p:txBody>
          <a:bodyPr>
            <a:spAutoFit/>
          </a:bodyPr>
          <a:lstStyle/>
          <a:p>
            <a:pPr eaLnBrk="0" fontAlgn="auto" hangingPunct="0">
              <a:spcBef>
                <a:spcPts val="0"/>
              </a:spcBef>
              <a:spcAft>
                <a:spcPts val="0"/>
              </a:spcAft>
              <a:defRPr/>
            </a:pPr>
            <a:r>
              <a:rPr lang="en-US" sz="2400" i="0" kern="0" dirty="0">
                <a:solidFill>
                  <a:srgbClr val="FF0000"/>
                </a:solidFill>
                <a:latin typeface="Times-BoldItalic"/>
              </a:rPr>
              <a:t>Table 10.5</a:t>
            </a:r>
            <a:r>
              <a:rPr lang="en-US" sz="2000" b="0" i="0" kern="0" dirty="0">
                <a:solidFill>
                  <a:srgbClr val="FF0000"/>
                </a:solidFill>
                <a:latin typeface="Times-BoldItalic"/>
              </a:rPr>
              <a:t>:  </a:t>
            </a:r>
            <a:r>
              <a:rPr lang="en-US" sz="2000" i="0" kern="0" dirty="0">
                <a:solidFill>
                  <a:srgbClr val="002060"/>
                </a:solidFill>
                <a:latin typeface="Times-BoldItalic"/>
              </a:rPr>
              <a:t>Procedure to calculate the traditional checksum</a:t>
            </a:r>
          </a:p>
        </p:txBody>
      </p:sp>
      <p:grpSp>
        <p:nvGrpSpPr>
          <p:cNvPr id="28" name="Group 11"/>
          <p:cNvGrpSpPr>
            <a:grpSpLocks/>
          </p:cNvGrpSpPr>
          <p:nvPr/>
        </p:nvGrpSpPr>
        <p:grpSpPr bwMode="auto">
          <a:xfrm>
            <a:off x="3941" y="0"/>
            <a:ext cx="685800" cy="533400"/>
            <a:chOff x="144" y="144"/>
            <a:chExt cx="432" cy="336"/>
          </a:xfrm>
          <a:solidFill>
            <a:srgbClr val="3366FF"/>
          </a:solidFill>
        </p:grpSpPr>
        <p:grpSp>
          <p:nvGrpSpPr>
            <p:cNvPr id="29" name="Group 12"/>
            <p:cNvGrpSpPr>
              <a:grpSpLocks/>
            </p:cNvGrpSpPr>
            <p:nvPr/>
          </p:nvGrpSpPr>
          <p:grpSpPr bwMode="auto">
            <a:xfrm>
              <a:off x="144" y="256"/>
              <a:ext cx="432" cy="112"/>
              <a:chOff x="288" y="256"/>
              <a:chExt cx="432" cy="112"/>
            </a:xfrm>
            <a:grpFill/>
          </p:grpSpPr>
          <p:sp>
            <p:nvSpPr>
              <p:cNvPr id="39" name="Rectangle 13"/>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0" name="Rectangle 14"/>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41" name="Rectangle 15"/>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0" name="Group 16"/>
            <p:cNvGrpSpPr>
              <a:grpSpLocks/>
            </p:cNvGrpSpPr>
            <p:nvPr/>
          </p:nvGrpSpPr>
          <p:grpSpPr bwMode="auto">
            <a:xfrm>
              <a:off x="144" y="144"/>
              <a:ext cx="432" cy="336"/>
              <a:chOff x="144" y="144"/>
              <a:chExt cx="432" cy="336"/>
            </a:xfrm>
            <a:grpFill/>
          </p:grpSpPr>
          <p:grpSp>
            <p:nvGrpSpPr>
              <p:cNvPr id="31" name="Group 17"/>
              <p:cNvGrpSpPr>
                <a:grpSpLocks/>
              </p:cNvGrpSpPr>
              <p:nvPr/>
            </p:nvGrpSpPr>
            <p:grpSpPr bwMode="auto">
              <a:xfrm>
                <a:off x="144" y="144"/>
                <a:ext cx="432" cy="112"/>
                <a:chOff x="288" y="256"/>
                <a:chExt cx="432" cy="112"/>
              </a:xfrm>
              <a:grpFill/>
            </p:grpSpPr>
            <p:sp>
              <p:nvSpPr>
                <p:cNvPr id="36" name="Rectangle 18"/>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7" name="Rectangle 19"/>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8" name="Rectangle 20"/>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nvGrpSpPr>
              <p:cNvPr id="32" name="Group 21"/>
              <p:cNvGrpSpPr>
                <a:grpSpLocks/>
              </p:cNvGrpSpPr>
              <p:nvPr/>
            </p:nvGrpSpPr>
            <p:grpSpPr bwMode="auto">
              <a:xfrm>
                <a:off x="144" y="368"/>
                <a:ext cx="432" cy="112"/>
                <a:chOff x="288" y="256"/>
                <a:chExt cx="432" cy="112"/>
              </a:xfrm>
              <a:grpFill/>
            </p:grpSpPr>
            <p:sp>
              <p:nvSpPr>
                <p:cNvPr id="33" name="Rectangle 22"/>
                <p:cNvSpPr>
                  <a:spLocks noChangeArrowheads="1"/>
                </p:cNvSpPr>
                <p:nvPr/>
              </p:nvSpPr>
              <p:spPr bwMode="auto">
                <a:xfrm>
                  <a:off x="288"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4" name="Rectangle 23"/>
                <p:cNvSpPr>
                  <a:spLocks noChangeArrowheads="1"/>
                </p:cNvSpPr>
                <p:nvPr/>
              </p:nvSpPr>
              <p:spPr bwMode="auto">
                <a:xfrm>
                  <a:off x="576"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sp>
              <p:nvSpPr>
                <p:cNvPr id="35" name="Rectangle 24"/>
                <p:cNvSpPr>
                  <a:spLocks noChangeArrowheads="1"/>
                </p:cNvSpPr>
                <p:nvPr/>
              </p:nvSpPr>
              <p:spPr bwMode="auto">
                <a:xfrm>
                  <a:off x="432" y="256"/>
                  <a:ext cx="144" cy="112"/>
                </a:xfrm>
                <a:prstGeom prst="rect">
                  <a:avLst/>
                </a:prstGeom>
                <a:grpFill/>
                <a:ln w="19050">
                  <a:solidFill>
                    <a:schemeClr val="tx1"/>
                  </a:solidFill>
                  <a:miter lim="800000"/>
                  <a:headEnd/>
                  <a:tailEnd/>
                </a:ln>
                <a:effectLst/>
                <a:extLst/>
              </p:spPr>
              <p:txBody>
                <a:bodyPr wrap="none" anchor="ctr"/>
                <a:lstStyle/>
                <a:p>
                  <a:pPr eaLnBrk="0" hangingPunct="0">
                    <a:defRPr/>
                  </a:pPr>
                  <a:endParaRPr lang="en-US" sz="1800" i="0" dirty="0">
                    <a:solidFill>
                      <a:srgbClr val="000000"/>
                    </a:solidFill>
                    <a:latin typeface="Tahoma" pitchFamily="34" charset="0"/>
                  </a:endParaRPr>
                </a:p>
              </p:txBody>
            </p:sp>
          </p:grpSp>
        </p:grpSp>
      </p:grpSp>
      <p:grpSp>
        <p:nvGrpSpPr>
          <p:cNvPr id="123907" name="Group 1"/>
          <p:cNvGrpSpPr>
            <a:grpSpLocks/>
          </p:cNvGrpSpPr>
          <p:nvPr/>
        </p:nvGrpSpPr>
        <p:grpSpPr bwMode="auto">
          <a:xfrm>
            <a:off x="338138" y="2133600"/>
            <a:ext cx="8431212" cy="3103563"/>
            <a:chOff x="337463" y="2133600"/>
            <a:chExt cx="8432616" cy="3103099"/>
          </a:xfrm>
        </p:grpSpPr>
        <p:pic>
          <p:nvPicPr>
            <p:cNvPr id="12390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463" y="2133600"/>
              <a:ext cx="8432616" cy="310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Rectangle 17"/>
            <p:cNvSpPr>
              <a:spLocks noChangeArrowheads="1"/>
            </p:cNvSpPr>
            <p:nvPr/>
          </p:nvSpPr>
          <p:spPr bwMode="auto">
            <a:xfrm>
              <a:off x="381000" y="2133600"/>
              <a:ext cx="8138160" cy="3017520"/>
            </a:xfrm>
            <a:prstGeom prst="rect">
              <a:avLst/>
            </a:prstGeom>
            <a:noFill/>
            <a:ln w="101600" algn="ctr">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grpSp>
      <p:sp>
        <p:nvSpPr>
          <p:cNvPr id="123911"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10.</a:t>
            </a:r>
            <a:fld id="{0A5D5FC3-C530-4C7F-9791-595CE068D786}" type="slidenum">
              <a:rPr lang="en-US" altLang="ko-KR" sz="1200" i="0">
                <a:latin typeface="Arial" panose="020B0604020202020204" pitchFamily="34" charset="0"/>
                <a:ea typeface="굴림" panose="020B0600000101010101" pitchFamily="50" charset="-127"/>
              </a:rPr>
              <a:pPr eaLnBrk="1" hangingPunct="1"/>
              <a:t>60</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F155B1C7-01F1-433D-8743-144189D1639A}" type="slidenum">
              <a:rPr lang="en-US" altLang="ko-KR" sz="1200" i="0">
                <a:latin typeface="Arial" panose="020B0604020202020204" pitchFamily="34" charset="0"/>
              </a:rPr>
              <a:pPr eaLnBrk="1" hangingPunct="1"/>
              <a:t>61</a:t>
            </a:fld>
            <a:endParaRPr lang="en-US" altLang="ko-KR" sz="1200" i="0">
              <a:latin typeface="Arial" panose="020B0604020202020204" pitchFamily="34" charset="0"/>
            </a:endParaRPr>
          </a:p>
        </p:txBody>
      </p:sp>
      <p:sp>
        <p:nvSpPr>
          <p:cNvPr id="125954" name="Rectangle 14"/>
          <p:cNvSpPr>
            <a:spLocks noChangeArrowheads="1"/>
          </p:cNvSpPr>
          <p:nvPr/>
        </p:nvSpPr>
        <p:spPr bwMode="auto">
          <a:xfrm>
            <a:off x="152400" y="15240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10.17:  </a:t>
            </a:r>
            <a:r>
              <a:rPr lang="en-US" altLang="ko-KR" sz="2000">
                <a:latin typeface="Times-BoldItalic"/>
                <a:ea typeface="굴림" panose="020B0600000101010101" pitchFamily="50" charset="-127"/>
              </a:rPr>
              <a:t>Algorithm to calculate a traditional checksum</a:t>
            </a: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1350" y="603250"/>
            <a:ext cx="550545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2038350"/>
            <a:ext cx="277177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animEffect transition="in" filter="wipe(up)">
                                      <p:cBhvr>
                                        <p:cTn id="7" dur="500"/>
                                        <p:tgtEl>
                                          <p:spTgt spid="297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9701"/>
                                        </p:tgtEl>
                                        <p:attrNameLst>
                                          <p:attrName>style.visibility</p:attrName>
                                        </p:attrNameLst>
                                      </p:cBhvr>
                                      <p:to>
                                        <p:strVal val="visible"/>
                                      </p:to>
                                    </p:set>
                                    <p:anim calcmode="lin" valueType="num">
                                      <p:cBhvr additive="base">
                                        <p:cTn id="12" dur="500" fill="hold"/>
                                        <p:tgtEl>
                                          <p:spTgt spid="29701"/>
                                        </p:tgtEl>
                                        <p:attrNameLst>
                                          <p:attrName>ppt_x</p:attrName>
                                        </p:attrNameLst>
                                      </p:cBhvr>
                                      <p:tavLst>
                                        <p:tav tm="0">
                                          <p:val>
                                            <p:strVal val="0-#ppt_w/2"/>
                                          </p:val>
                                        </p:tav>
                                        <p:tav tm="100000">
                                          <p:val>
                                            <p:strVal val="#ppt_x"/>
                                          </p:val>
                                        </p:tav>
                                      </p:tavLst>
                                    </p:anim>
                                    <p:anim calcmode="lin" valueType="num">
                                      <p:cBhvr additive="base">
                                        <p:cTn id="13" dur="500" fill="hold"/>
                                        <p:tgtEl>
                                          <p:spTgt spid="297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1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BBBB8FE2-D9A8-41D7-841F-DF249D3BDF06}" type="slidenum">
              <a:rPr lang="en-US" altLang="ko-KR" sz="1200" i="0">
                <a:latin typeface="Arial" panose="020B0604020202020204" pitchFamily="34" charset="0"/>
              </a:rPr>
              <a:pPr eaLnBrk="1" hangingPunct="1"/>
              <a:t>62</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7851775"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10-5   FORWARD ERROR CORRECTION</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134148"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134149" name="Rectangle 8"/>
          <p:cNvSpPr>
            <a:spLocks noChangeArrowheads="1"/>
          </p:cNvSpPr>
          <p:nvPr/>
        </p:nvSpPr>
        <p:spPr bwMode="auto">
          <a:xfrm>
            <a:off x="381000" y="1658938"/>
            <a:ext cx="8077200"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We discussed error detection and retransmission in the previous sections. However, retransmission of corrupted and lost packets is not useful for real-time multimedia transmission. We need to correct the error or reproduce the packet immediately.</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68A964F3-7575-4AB3-896A-35BA4932902E}" type="slidenum">
              <a:rPr lang="en-US" altLang="ko-KR" sz="1200" i="0">
                <a:latin typeface="Arial" panose="020B0604020202020204" pitchFamily="34" charset="0"/>
              </a:rPr>
              <a:pPr eaLnBrk="1" hangingPunct="1"/>
              <a:t>63</a:t>
            </a:fld>
            <a:endParaRPr lang="en-US" altLang="ko-KR" sz="1200" i="0">
              <a:latin typeface="Arial" panose="020B0604020202020204" pitchFamily="34" charset="0"/>
            </a:endParaRPr>
          </a:p>
        </p:txBody>
      </p:sp>
      <p:sp>
        <p:nvSpPr>
          <p:cNvPr id="1361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1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362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457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10.5.1  Using Hamming Distance</a:t>
            </a:r>
          </a:p>
        </p:txBody>
      </p:sp>
      <p:sp>
        <p:nvSpPr>
          <p:cNvPr id="136202" name="Rectangle 10"/>
          <p:cNvSpPr>
            <a:spLocks noChangeArrowheads="1"/>
          </p:cNvSpPr>
          <p:nvPr/>
        </p:nvSpPr>
        <p:spPr bwMode="auto">
          <a:xfrm>
            <a:off x="381000" y="1293813"/>
            <a:ext cx="7924800" cy="393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dirty="0">
                <a:latin typeface="Times New Roman" panose="02020603050405020304" pitchFamily="18" charset="0"/>
                <a:ea typeface="굴림" panose="020B0600000101010101" pitchFamily="50" charset="-127"/>
              </a:rPr>
              <a:t>We earlier discussed the Hamming distance for error detection. For error detection, we definitely need more distance. It can be shown that to detect t errors, we need to have </a:t>
            </a:r>
            <a:r>
              <a:rPr lang="en-US" altLang="ko-KR" sz="2800" dirty="0" err="1">
                <a:latin typeface="Times New Roman" panose="02020603050405020304" pitchFamily="18" charset="0"/>
                <a:ea typeface="굴림" panose="020B0600000101010101" pitchFamily="50" charset="-127"/>
              </a:rPr>
              <a:t>d</a:t>
            </a:r>
            <a:r>
              <a:rPr lang="en-US" altLang="ko-KR" sz="2800" baseline="-25000" dirty="0" err="1">
                <a:latin typeface="Times New Roman" panose="02020603050405020304" pitchFamily="18" charset="0"/>
                <a:ea typeface="굴림" panose="020B0600000101010101" pitchFamily="50" charset="-127"/>
              </a:rPr>
              <a:t>min</a:t>
            </a:r>
            <a:r>
              <a:rPr lang="en-US" altLang="ko-KR" sz="2800" dirty="0">
                <a:latin typeface="Times New Roman" panose="02020603050405020304" pitchFamily="18" charset="0"/>
                <a:ea typeface="굴림" panose="020B0600000101010101" pitchFamily="50" charset="-127"/>
              </a:rPr>
              <a:t> = 2t + </a:t>
            </a:r>
            <a:r>
              <a:rPr lang="en-US" altLang="ko-KR" sz="2800" dirty="0" smtClean="0">
                <a:latin typeface="Times New Roman" panose="02020603050405020304" pitchFamily="18" charset="0"/>
                <a:ea typeface="굴림" panose="020B0600000101010101" pitchFamily="50" charset="-127"/>
              </a:rPr>
              <a:t>1. </a:t>
            </a:r>
            <a:r>
              <a:rPr lang="en-US" altLang="ko-KR" sz="2800" dirty="0">
                <a:latin typeface="Times New Roman" panose="02020603050405020304" pitchFamily="18" charset="0"/>
                <a:ea typeface="굴림" panose="020B0600000101010101" pitchFamily="50" charset="-127"/>
              </a:rPr>
              <a:t>In other words, if we want to correct 10 bits in a packet, we need to make the minimum hamming distance 21 bits, which means a lot of redundant bits need to be sent with the data. the geometrical representation of this concept.</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1046BF0A-410D-4D0C-9636-85780A5403FD}" type="slidenum">
              <a:rPr lang="en-US" altLang="ko-KR" sz="1200" i="0">
                <a:latin typeface="Arial" panose="020B0604020202020204" pitchFamily="34" charset="0"/>
              </a:rPr>
              <a:pPr eaLnBrk="1" hangingPunct="1"/>
              <a:t>64</a:t>
            </a:fld>
            <a:endParaRPr lang="en-US" altLang="ko-KR" sz="1200" i="0">
              <a:latin typeface="Arial" panose="020B0604020202020204" pitchFamily="34" charset="0"/>
            </a:endParaRPr>
          </a:p>
        </p:txBody>
      </p:sp>
      <p:sp>
        <p:nvSpPr>
          <p:cNvPr id="1382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10.20:  </a:t>
            </a:r>
            <a:r>
              <a:rPr lang="en-US" altLang="ko-KR" sz="2000">
                <a:latin typeface="Times-BoldItalic"/>
                <a:ea typeface="굴림" panose="020B0600000101010101" pitchFamily="50" charset="-127"/>
              </a:rPr>
              <a:t>Hamming distance for error correction</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81200"/>
            <a:ext cx="7913688"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p:cTn id="7" dur="1750" fill="hold"/>
                                        <p:tgtEl>
                                          <p:spTgt spid="8194"/>
                                        </p:tgtEl>
                                        <p:attrNameLst>
                                          <p:attrName>ppt_w</p:attrName>
                                        </p:attrNameLst>
                                      </p:cBhvr>
                                      <p:tavLst>
                                        <p:tav tm="0">
                                          <p:val>
                                            <p:fltVal val="0"/>
                                          </p:val>
                                        </p:tav>
                                        <p:tav tm="100000">
                                          <p:val>
                                            <p:strVal val="#ppt_w"/>
                                          </p:val>
                                        </p:tav>
                                      </p:tavLst>
                                    </p:anim>
                                    <p:anim calcmode="lin" valueType="num">
                                      <p:cBhvr>
                                        <p:cTn id="8" dur="1750" fill="hold"/>
                                        <p:tgtEl>
                                          <p:spTgt spid="8194"/>
                                        </p:tgtEl>
                                        <p:attrNameLst>
                                          <p:attrName>ppt_h</p:attrName>
                                        </p:attrNameLst>
                                      </p:cBhvr>
                                      <p:tavLst>
                                        <p:tav tm="0">
                                          <p:val>
                                            <p:fltVal val="0"/>
                                          </p:val>
                                        </p:tav>
                                        <p:tav tm="100000">
                                          <p:val>
                                            <p:strVal val="#ppt_h"/>
                                          </p:val>
                                        </p:tav>
                                      </p:tavLst>
                                    </p:anim>
                                    <p:animEffect transition="in" filter="fade">
                                      <p:cBhvr>
                                        <p:cTn id="9" dur="175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032FD707-6355-486A-BFC4-95A21F6F7682}" type="slidenum">
              <a:rPr lang="en-US" altLang="ko-KR" sz="1200" i="0">
                <a:latin typeface="Arial" panose="020B0604020202020204" pitchFamily="34" charset="0"/>
              </a:rPr>
              <a:pPr eaLnBrk="1" hangingPunct="1"/>
              <a:t>65</a:t>
            </a:fld>
            <a:endParaRPr lang="en-US" altLang="ko-KR" sz="1200" i="0">
              <a:latin typeface="Arial" panose="020B0604020202020204" pitchFamily="34" charset="0"/>
            </a:endParaRPr>
          </a:p>
        </p:txBody>
      </p:sp>
      <p:sp>
        <p:nvSpPr>
          <p:cNvPr id="14029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029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7274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10.5.2  Using XOR</a:t>
            </a:r>
          </a:p>
        </p:txBody>
      </p:sp>
      <p:sp>
        <p:nvSpPr>
          <p:cNvPr id="140298" name="Rectangle 10"/>
          <p:cNvSpPr>
            <a:spLocks noChangeArrowheads="1"/>
          </p:cNvSpPr>
          <p:nvPr/>
        </p:nvSpPr>
        <p:spPr bwMode="auto">
          <a:xfrm>
            <a:off x="381000" y="1293813"/>
            <a:ext cx="7924800" cy="946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Another recommendation is to use the property of the exclusive OR operation as shown below.</a:t>
            </a:r>
          </a:p>
        </p:txBody>
      </p:sp>
      <p:pic>
        <p:nvPicPr>
          <p:cNvPr id="1402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963" y="2828925"/>
            <a:ext cx="56197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30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6863" y="4953000"/>
            <a:ext cx="56959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301" name="Rectangle 10"/>
          <p:cNvSpPr>
            <a:spLocks noChangeArrowheads="1"/>
          </p:cNvSpPr>
          <p:nvPr/>
        </p:nvSpPr>
        <p:spPr bwMode="auto">
          <a:xfrm>
            <a:off x="533400" y="3922713"/>
            <a:ext cx="7924800" cy="519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This means: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CD791C6E-84AF-4421-B747-B7D3A9C30F3C}" type="slidenum">
              <a:rPr lang="en-US" altLang="ko-KR" sz="1200" i="0">
                <a:latin typeface="Arial" panose="020B0604020202020204" pitchFamily="34" charset="0"/>
              </a:rPr>
              <a:pPr eaLnBrk="1" hangingPunct="1"/>
              <a:t>66</a:t>
            </a:fld>
            <a:endParaRPr lang="en-US" altLang="ko-KR" sz="1200" i="0">
              <a:latin typeface="Arial" panose="020B0604020202020204" pitchFamily="34" charset="0"/>
            </a:endParaRPr>
          </a:p>
        </p:txBody>
      </p:sp>
      <p:sp>
        <p:nvSpPr>
          <p:cNvPr id="14233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233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234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234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234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234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234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2768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10.5.3  Chunk Interleaving</a:t>
            </a:r>
          </a:p>
        </p:txBody>
      </p:sp>
      <p:sp>
        <p:nvSpPr>
          <p:cNvPr id="142346"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Another way to achieve FEC in multimedia is to allow some small chunks to be missing at the receiver. We cannot afford to let all the chunks belonging to the same packet be missing; however, we can afford to let one chunk be missing in each packet.</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BA3F921E-F129-48E7-ACB1-A7ECDDAFBA2B}" type="slidenum">
              <a:rPr lang="en-US" altLang="ko-KR" sz="1200" i="0">
                <a:latin typeface="Arial" panose="020B0604020202020204" pitchFamily="34" charset="0"/>
              </a:rPr>
              <a:pPr eaLnBrk="1" hangingPunct="1"/>
              <a:t>67</a:t>
            </a:fld>
            <a:endParaRPr lang="en-US" altLang="ko-KR" sz="1200" i="0">
              <a:latin typeface="Arial" panose="020B0604020202020204" pitchFamily="34" charset="0"/>
            </a:endParaRPr>
          </a:p>
        </p:txBody>
      </p:sp>
      <p:sp>
        <p:nvSpPr>
          <p:cNvPr id="1443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10.21:  </a:t>
            </a:r>
            <a:r>
              <a:rPr lang="en-US" altLang="ko-KR" sz="2000">
                <a:latin typeface="Times-BoldItalic"/>
                <a:ea typeface="굴림" panose="020B0600000101010101" pitchFamily="50" charset="-127"/>
              </a:rPr>
              <a:t>Interleaving</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75" y="1666875"/>
            <a:ext cx="8518525" cy="381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3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32683508-FA06-429F-BB33-6A550FC49608}" type="slidenum">
              <a:rPr lang="en-US" altLang="ko-KR" sz="1200" i="0">
                <a:latin typeface="Arial" panose="020B0604020202020204" pitchFamily="34" charset="0"/>
              </a:rPr>
              <a:pPr eaLnBrk="1" hangingPunct="1"/>
              <a:t>68</a:t>
            </a:fld>
            <a:endParaRPr lang="en-US" altLang="ko-KR" sz="1200" i="0">
              <a:latin typeface="Arial" panose="020B0604020202020204" pitchFamily="34" charset="0"/>
            </a:endParaRPr>
          </a:p>
        </p:txBody>
      </p:sp>
      <p:sp>
        <p:nvSpPr>
          <p:cNvPr id="14643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643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643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643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643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643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644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36639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10.5.4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Combining</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46442"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Hamming distance and interleaving can be combined. We can first create n-bit packets that can correct t-bit errors. Then we interleave m rows and send the bits column by column. In this way, we can automatically correct burst errors up to m × t bits of errors.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2CEDA59F-4420-4CC9-94F0-F1ECCA6D0EC6}" type="slidenum">
              <a:rPr lang="en-US" altLang="ko-KR" sz="1200" i="0">
                <a:latin typeface="Arial" panose="020B0604020202020204" pitchFamily="34" charset="0"/>
              </a:rPr>
              <a:pPr eaLnBrk="1" hangingPunct="1"/>
              <a:t>69</a:t>
            </a:fld>
            <a:endParaRPr lang="en-US" altLang="ko-KR" sz="1200" i="0">
              <a:latin typeface="Arial" panose="020B0604020202020204" pitchFamily="34" charset="0"/>
            </a:endParaRPr>
          </a:p>
        </p:txBody>
      </p:sp>
      <p:sp>
        <p:nvSpPr>
          <p:cNvPr id="14848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848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848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848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848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848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4848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2481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10.5.5  </a:t>
            </a:r>
            <a:r>
              <a:rPr lang="en-US" sz="3600" dirty="0" smtClean="0">
                <a:solidFill>
                  <a:schemeClr val="hlink"/>
                </a:solidFill>
                <a:effectLst>
                  <a:outerShdw blurRad="38100" dist="38100" dir="2700000" algn="tl">
                    <a:srgbClr val="000000">
                      <a:alpha val="43137"/>
                    </a:srgbClr>
                  </a:outerShdw>
                </a:effectLst>
                <a:latin typeface="Times New Roman" pitchFamily="18" charset="0"/>
              </a:rPr>
              <a:t>Compounding</a:t>
            </a:r>
            <a:endParaRPr lang="en-US" sz="3600" dirty="0">
              <a:solidFill>
                <a:schemeClr val="hlink"/>
              </a:solidFill>
              <a:effectLst>
                <a:outerShdw blurRad="38100" dist="38100" dir="2700000" algn="tl">
                  <a:srgbClr val="000000">
                    <a:alpha val="43137"/>
                  </a:srgbClr>
                </a:outerShdw>
              </a:effectLst>
              <a:latin typeface="Times New Roman" pitchFamily="18" charset="0"/>
            </a:endParaRPr>
          </a:p>
        </p:txBody>
      </p:sp>
      <p:sp>
        <p:nvSpPr>
          <p:cNvPr id="148490" name="Rectangle 10"/>
          <p:cNvSpPr>
            <a:spLocks noChangeArrowheads="1"/>
          </p:cNvSpPr>
          <p:nvPr/>
        </p:nvSpPr>
        <p:spPr bwMode="auto">
          <a:xfrm>
            <a:off x="381000" y="1293813"/>
            <a:ext cx="7924800" cy="265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Still another solution is to create a duplicate of each packet with a low-resolution redundancy and combine the redundant version with the next packet. For example, we can create four low-resolution packets out of five high-resolution packets and send</a:t>
            </a:r>
          </a:p>
          <a:p>
            <a:pPr algn="just"/>
            <a:r>
              <a:rPr lang="en-US" altLang="ko-KR" sz="2800">
                <a:latin typeface="Times New Roman" panose="02020603050405020304" pitchFamily="18" charset="0"/>
                <a:ea typeface="굴림" panose="020B0600000101010101" pitchFamily="50" charset="-127"/>
              </a:rPr>
              <a:t>them as shown in Figure 10.22.</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10.</a:t>
            </a:r>
            <a:fld id="{7C360968-83F4-4376-95D7-50D50F14BC2F}" type="slidenum">
              <a:rPr lang="en-US" altLang="ko-KR" sz="1200" i="0">
                <a:latin typeface="Arial" panose="020B0604020202020204" pitchFamily="34" charset="0"/>
              </a:rPr>
              <a:pPr eaLnBrk="1" hangingPunct="1"/>
              <a:t>70</a:t>
            </a:fld>
            <a:endParaRPr lang="en-US" altLang="ko-KR" sz="1200" i="0">
              <a:latin typeface="Arial" panose="020B0604020202020204" pitchFamily="34" charset="0"/>
            </a:endParaRPr>
          </a:p>
        </p:txBody>
      </p:sp>
      <p:sp>
        <p:nvSpPr>
          <p:cNvPr id="15053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10.22:  </a:t>
            </a:r>
            <a:r>
              <a:rPr lang="en-US" altLang="ko-KR" sz="2000">
                <a:latin typeface="Times-BoldItalic"/>
                <a:ea typeface="굴림" panose="020B0600000101010101" pitchFamily="50" charset="-127"/>
              </a:rPr>
              <a:t>Compounding high-and-low resolution packets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2559050"/>
            <a:ext cx="8110537"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838200"/>
            <a:ext cx="5156200"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wipe(up)">
                                      <p:cBhvr>
                                        <p:cTn id="7" dur="2000"/>
                                        <p:tgtEl>
                                          <p:spTgt spid="1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10243"/>
                                        </p:tgtEl>
                                        <p:attrNameLst>
                                          <p:attrName>style.visibility</p:attrName>
                                        </p:attrNameLst>
                                      </p:cBhvr>
                                      <p:to>
                                        <p:strVal val="visible"/>
                                      </p:to>
                                    </p:set>
                                    <p:animEffect transition="in" filter="wipe(down)">
                                      <p:cBhvr>
                                        <p:cTn id="12" dur="580">
                                          <p:stCondLst>
                                            <p:cond delay="0"/>
                                          </p:stCondLst>
                                        </p:cTn>
                                        <p:tgtEl>
                                          <p:spTgt spid="10243"/>
                                        </p:tgtEl>
                                      </p:cBhvr>
                                    </p:animEffect>
                                    <p:anim calcmode="lin" valueType="num">
                                      <p:cBhvr>
                                        <p:cTn id="13" dur="1822" tmFilter="0,0; 0.14,0.36; 0.43,0.73; 0.71,0.91; 1.0,1.0">
                                          <p:stCondLst>
                                            <p:cond delay="0"/>
                                          </p:stCondLst>
                                        </p:cTn>
                                        <p:tgtEl>
                                          <p:spTgt spid="1024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24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24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24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243"/>
                                        </p:tgtEl>
                                        <p:attrNameLst>
                                          <p:attrName>ppt_y</p:attrName>
                                        </p:attrNameLst>
                                      </p:cBhvr>
                                      <p:tavLst>
                                        <p:tav tm="0" fmla="#ppt_y-sin(pi*$)/81">
                                          <p:val>
                                            <p:fltVal val="0"/>
                                          </p:val>
                                        </p:tav>
                                        <p:tav tm="100000">
                                          <p:val>
                                            <p:fltVal val="1"/>
                                          </p:val>
                                        </p:tav>
                                      </p:tavLst>
                                    </p:anim>
                                    <p:animScale>
                                      <p:cBhvr>
                                        <p:cTn id="18" dur="26">
                                          <p:stCondLst>
                                            <p:cond delay="650"/>
                                          </p:stCondLst>
                                        </p:cTn>
                                        <p:tgtEl>
                                          <p:spTgt spid="10243"/>
                                        </p:tgtEl>
                                      </p:cBhvr>
                                      <p:to x="100000" y="60000"/>
                                    </p:animScale>
                                    <p:animScale>
                                      <p:cBhvr>
                                        <p:cTn id="19" dur="166" decel="50000">
                                          <p:stCondLst>
                                            <p:cond delay="676"/>
                                          </p:stCondLst>
                                        </p:cTn>
                                        <p:tgtEl>
                                          <p:spTgt spid="10243"/>
                                        </p:tgtEl>
                                      </p:cBhvr>
                                      <p:to x="100000" y="100000"/>
                                    </p:animScale>
                                    <p:animScale>
                                      <p:cBhvr>
                                        <p:cTn id="20" dur="26">
                                          <p:stCondLst>
                                            <p:cond delay="1312"/>
                                          </p:stCondLst>
                                        </p:cTn>
                                        <p:tgtEl>
                                          <p:spTgt spid="10243"/>
                                        </p:tgtEl>
                                      </p:cBhvr>
                                      <p:to x="100000" y="80000"/>
                                    </p:animScale>
                                    <p:animScale>
                                      <p:cBhvr>
                                        <p:cTn id="21" dur="166" decel="50000">
                                          <p:stCondLst>
                                            <p:cond delay="1338"/>
                                          </p:stCondLst>
                                        </p:cTn>
                                        <p:tgtEl>
                                          <p:spTgt spid="10243"/>
                                        </p:tgtEl>
                                      </p:cBhvr>
                                      <p:to x="100000" y="100000"/>
                                    </p:animScale>
                                    <p:animScale>
                                      <p:cBhvr>
                                        <p:cTn id="22" dur="26">
                                          <p:stCondLst>
                                            <p:cond delay="1642"/>
                                          </p:stCondLst>
                                        </p:cTn>
                                        <p:tgtEl>
                                          <p:spTgt spid="10243"/>
                                        </p:tgtEl>
                                      </p:cBhvr>
                                      <p:to x="100000" y="90000"/>
                                    </p:animScale>
                                    <p:animScale>
                                      <p:cBhvr>
                                        <p:cTn id="23" dur="166" decel="50000">
                                          <p:stCondLst>
                                            <p:cond delay="1668"/>
                                          </p:stCondLst>
                                        </p:cTn>
                                        <p:tgtEl>
                                          <p:spTgt spid="10243"/>
                                        </p:tgtEl>
                                      </p:cBhvr>
                                      <p:to x="100000" y="100000"/>
                                    </p:animScale>
                                    <p:animScale>
                                      <p:cBhvr>
                                        <p:cTn id="24" dur="26">
                                          <p:stCondLst>
                                            <p:cond delay="1808"/>
                                          </p:stCondLst>
                                        </p:cTn>
                                        <p:tgtEl>
                                          <p:spTgt spid="10243"/>
                                        </p:tgtEl>
                                      </p:cBhvr>
                                      <p:to x="100000" y="95000"/>
                                    </p:animScale>
                                    <p:animScale>
                                      <p:cBhvr>
                                        <p:cTn id="25" dur="166" decel="50000">
                                          <p:stCondLst>
                                            <p:cond delay="1834"/>
                                          </p:stCondLst>
                                        </p:cTn>
                                        <p:tgtEl>
                                          <p:spTgt spid="102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5367</TotalTime>
  <Words>2603</Words>
  <Application>Microsoft Office PowerPoint</Application>
  <PresentationFormat>화면 슬라이드 쇼(4:3)</PresentationFormat>
  <Paragraphs>313</Paragraphs>
  <Slides>70</Slides>
  <Notes>57</Notes>
  <HiddenSlides>0</HiddenSlides>
  <MMClips>0</MMClips>
  <ScaleCrop>false</ScaleCrop>
  <HeadingPairs>
    <vt:vector size="6" baseType="variant">
      <vt:variant>
        <vt:lpstr>사용한 글꼴</vt:lpstr>
      </vt:variant>
      <vt:variant>
        <vt:i4>19</vt:i4>
      </vt:variant>
      <vt:variant>
        <vt:lpstr>테마</vt:lpstr>
      </vt:variant>
      <vt:variant>
        <vt:i4>1</vt:i4>
      </vt:variant>
      <vt:variant>
        <vt:lpstr>슬라이드 제목</vt:lpstr>
      </vt:variant>
      <vt:variant>
        <vt:i4>70</vt:i4>
      </vt:variant>
    </vt:vector>
  </HeadingPairs>
  <TitlesOfParts>
    <vt:vector size="90" baseType="lpstr">
      <vt:lpstr>Adobe Arabic</vt:lpstr>
      <vt:lpstr>Adobe Fangsong Std R</vt:lpstr>
      <vt:lpstr>Adobe Gothic Std B</vt:lpstr>
      <vt:lpstr>Aharoni</vt:lpstr>
      <vt:lpstr>Baby Kruffy</vt:lpstr>
      <vt:lpstr>McGrawHill-Italic</vt:lpstr>
      <vt:lpstr>Palatino</vt:lpstr>
      <vt:lpstr>Times-BoldItalic</vt:lpstr>
      <vt:lpstr>Times-Roman</vt:lpstr>
      <vt:lpstr>굴림</vt:lpstr>
      <vt:lpstr>맑은 고딕</vt:lpstr>
      <vt:lpstr>Arial</vt:lpstr>
      <vt:lpstr>Calibri</vt:lpstr>
      <vt:lpstr>Cambria Math</vt:lpstr>
      <vt:lpstr>Symbol</vt:lpstr>
      <vt:lpstr>Tahoma</vt:lpstr>
      <vt:lpstr>Times</vt:lpstr>
      <vt:lpstr>Times New Roman</vt:lpstr>
      <vt:lpstr>Wingdings</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Hamming Distance</vt:lpstr>
      <vt:lpstr>PowerPoint 프레젠테이션</vt:lpstr>
      <vt:lpstr>PowerPoint 프레젠테이션</vt:lpstr>
      <vt:lpstr>PowerPoint 프레젠테이션</vt:lpstr>
      <vt:lpstr>PowerPoint 프레젠테이션</vt:lpstr>
      <vt:lpstr>Linear Block Codes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In polynomial</vt:lpstr>
      <vt:lpstr>Modulo-2 logic for the polynomial</vt:lpstr>
      <vt:lpstr>PowerPoint 프레젠테이션</vt:lpstr>
      <vt:lpstr>PowerPoint 프레젠테이션</vt:lpstr>
      <vt:lpstr>PowerPoint 프레젠테이션</vt:lpstr>
      <vt:lpstr>Modulo-2 logic for the polynomial</vt:lpstr>
      <vt:lpstr>PowerPoint 프레젠테이션</vt:lpstr>
      <vt:lpstr>In polynomial</vt:lpstr>
      <vt:lpstr>Modulo-2 logic for the polynomial</vt:lpstr>
      <vt:lpstr>PowerPoint 프레젠테이션</vt:lpstr>
      <vt:lpstr>PowerPoint 프레젠테이션</vt:lpstr>
      <vt:lpstr>PowerPoint 프레젠테이션</vt:lpstr>
      <vt:lpstr>At the receiver …</vt:lpstr>
      <vt:lpstr>Single-bit error</vt:lpstr>
      <vt:lpstr>PowerPoint 프레젠테이션</vt:lpstr>
      <vt:lpstr>Two isolated single-bit errors</vt:lpstr>
      <vt:lpstr>PowerPoint 프레젠테이션</vt:lpstr>
      <vt:lpstr>Odd number of errors</vt:lpstr>
      <vt:lpstr>Proof</vt:lpstr>
      <vt:lpstr>Burst errors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김효곤[ 교수 / 컴퓨터학과 ]</cp:lastModifiedBy>
  <cp:revision>586</cp:revision>
  <dcterms:created xsi:type="dcterms:W3CDTF">2000-01-15T04:50:39Z</dcterms:created>
  <dcterms:modified xsi:type="dcterms:W3CDTF">2019-11-06T14:24:16Z</dcterms:modified>
</cp:coreProperties>
</file>