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65" r:id="rId3"/>
    <p:sldId id="291" r:id="rId4"/>
    <p:sldId id="292" r:id="rId5"/>
    <p:sldId id="275" r:id="rId6"/>
    <p:sldId id="276" r:id="rId7"/>
    <p:sldId id="277" r:id="rId8"/>
    <p:sldId id="293" r:id="rId9"/>
    <p:sldId id="278" r:id="rId10"/>
    <p:sldId id="279" r:id="rId11"/>
    <p:sldId id="280" r:id="rId12"/>
    <p:sldId id="281" r:id="rId13"/>
    <p:sldId id="282" r:id="rId14"/>
    <p:sldId id="283" r:id="rId15"/>
    <p:sldId id="288" r:id="rId16"/>
    <p:sldId id="284" r:id="rId17"/>
    <p:sldId id="285" r:id="rId18"/>
    <p:sldId id="289" r:id="rId19"/>
    <p:sldId id="286" r:id="rId20"/>
    <p:sldId id="287" r:id="rId21"/>
    <p:sldId id="290" r:id="rId2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F81BD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81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D43FC-96A9-46AC-AE15-C90DDAA3B558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C09C3-19C9-4099-9176-A143ABA3E3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512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Section 11.5: The DNS Protocol</a:t>
            </a:r>
            <a:br>
              <a:rPr lang="en-US" altLang="ko-KR" dirty="0" smtClean="0"/>
            </a:br>
            <a:r>
              <a:rPr lang="en-US" altLang="ko-KR" sz="2200" dirty="0" smtClean="0"/>
              <a:t>(11.5.6.11 ~ 11.5.8.3)</a:t>
            </a:r>
            <a:endParaRPr lang="ko-KR" altLang="en-US" sz="2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이상욱</a:t>
            </a:r>
            <a:endParaRPr lang="en-US" altLang="ko-KR" dirty="0" smtClean="0"/>
          </a:p>
          <a:p>
            <a:r>
              <a:rPr lang="en-US" altLang="ko-KR" dirty="0"/>
              <a:t>2014010243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Resource Record Types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There </a:t>
            </a:r>
            <a:r>
              <a:rPr lang="en-US" altLang="ko-KR" dirty="0"/>
              <a:t>are many types of resource </a:t>
            </a:r>
            <a:r>
              <a:rPr lang="en-US" altLang="ko-KR" dirty="0" smtClean="0"/>
              <a:t>records, </a:t>
            </a:r>
            <a:r>
              <a:rPr lang="en-US" altLang="ko-KR" dirty="0"/>
              <a:t>and a single </a:t>
            </a:r>
            <a:r>
              <a:rPr lang="en-US" altLang="ko-KR" dirty="0" smtClean="0"/>
              <a:t>name may </a:t>
            </a:r>
            <a:r>
              <a:rPr lang="en-US" altLang="ko-KR" dirty="0"/>
              <a:t>have multiple matching RRs</a:t>
            </a:r>
            <a:endParaRPr lang="en-US" altLang="ko-KR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616" y="2042183"/>
            <a:ext cx="5796552" cy="4568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31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Name Authority Pointer (NAPTR) Record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NAPTR RR</a:t>
            </a:r>
          </a:p>
          <a:p>
            <a:pPr lvl="1"/>
            <a:r>
              <a:rPr lang="en-US" altLang="ko-KR" dirty="0" smtClean="0"/>
              <a:t>Used when DNS supports a Dynamic Delegation Discovery System (DDDS)</a:t>
            </a:r>
          </a:p>
          <a:p>
            <a:pPr lvl="1"/>
            <a:r>
              <a:rPr lang="en-US" altLang="ko-KR" dirty="0" smtClean="0"/>
              <a:t>DDDS is a general, abstract algorithm for applying dynamically retrieved string transformation rules to strings provided by applications and using the results</a:t>
            </a:r>
          </a:p>
          <a:p>
            <a:pPr lvl="1"/>
            <a:r>
              <a:rPr lang="en-US" altLang="ko-KR" dirty="0" smtClean="0"/>
              <a:t>NAPTR resource record type is used to hold the transformation rules</a:t>
            </a:r>
          </a:p>
          <a:p>
            <a:pPr lvl="1"/>
            <a:r>
              <a:rPr lang="en-US" altLang="ko-KR" dirty="0" smtClean="0"/>
              <a:t>An </a:t>
            </a:r>
            <a:r>
              <a:rPr lang="en-US" altLang="ko-KR" dirty="0"/>
              <a:t>algorithm </a:t>
            </a:r>
            <a:r>
              <a:rPr lang="en-US" altLang="ko-KR" dirty="0" smtClean="0"/>
              <a:t>in DDDS directs </a:t>
            </a:r>
            <a:r>
              <a:rPr lang="en-US" altLang="ko-KR" dirty="0"/>
              <a:t>how an application-unique string (AUS) is processed </a:t>
            </a:r>
            <a:r>
              <a:rPr lang="en-US" altLang="ko-KR" dirty="0" smtClean="0"/>
              <a:t>by rules </a:t>
            </a:r>
            <a:r>
              <a:rPr lang="en-US" altLang="ko-KR" dirty="0"/>
              <a:t>contained in a </a:t>
            </a:r>
            <a:r>
              <a:rPr lang="en-US" altLang="ko-KR" dirty="0" smtClean="0"/>
              <a:t>database</a:t>
            </a:r>
          </a:p>
          <a:p>
            <a:pPr lvl="1"/>
            <a:r>
              <a:rPr lang="en-US" altLang="ko-KR" dirty="0"/>
              <a:t>The result can be either a terminal string </a:t>
            </a:r>
            <a:r>
              <a:rPr lang="en-US" altLang="ko-KR" dirty="0" smtClean="0"/>
              <a:t>or another nonterminal </a:t>
            </a:r>
            <a:r>
              <a:rPr lang="en-US" altLang="ko-KR" dirty="0"/>
              <a:t>string used to retrieve another rule that is applied to the AUS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14271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Name Authority Pointer (NAPTR) Record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Operation </a:t>
            </a:r>
            <a:r>
              <a:rPr lang="en-US" altLang="ko-KR" dirty="0"/>
              <a:t>of the DDDS </a:t>
            </a:r>
            <a:r>
              <a:rPr lang="en-US" altLang="ko-KR" dirty="0" smtClean="0"/>
              <a:t>algorithm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068" y="1700808"/>
            <a:ext cx="3369864" cy="492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61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Name Authority Pointer (NAPTR) Records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NAPTR RR fields</a:t>
            </a:r>
          </a:p>
          <a:p>
            <a:pPr lvl="1"/>
            <a:r>
              <a:rPr lang="en-US" altLang="ko-KR" dirty="0" smtClean="0"/>
              <a:t>Order</a:t>
            </a:r>
          </a:p>
          <a:p>
            <a:pPr lvl="2"/>
            <a:r>
              <a:rPr lang="en-US" altLang="ko-KR" dirty="0" smtClean="0"/>
              <a:t>Specifies </a:t>
            </a:r>
            <a:r>
              <a:rPr lang="en-US" altLang="ko-KR" dirty="0"/>
              <a:t>which NAPTR record to use before </a:t>
            </a:r>
            <a:r>
              <a:rPr lang="en-US" altLang="ko-KR" dirty="0" smtClean="0"/>
              <a:t>others</a:t>
            </a:r>
          </a:p>
          <a:p>
            <a:pPr lvl="1"/>
            <a:r>
              <a:rPr lang="en-US" altLang="ko-KR" dirty="0" smtClean="0"/>
              <a:t>Preference</a:t>
            </a:r>
          </a:p>
          <a:p>
            <a:pPr lvl="2"/>
            <a:r>
              <a:rPr lang="en-US" altLang="ko-KR" dirty="0" smtClean="0"/>
              <a:t>Influences </a:t>
            </a:r>
            <a:r>
              <a:rPr lang="en-US" altLang="ko-KR" dirty="0"/>
              <a:t>the order of </a:t>
            </a:r>
            <a:r>
              <a:rPr lang="en-US" altLang="ko-KR" dirty="0" smtClean="0"/>
              <a:t>records containing </a:t>
            </a:r>
            <a:r>
              <a:rPr lang="en-US" altLang="ko-KR" dirty="0"/>
              <a:t>the same order </a:t>
            </a:r>
            <a:r>
              <a:rPr lang="en-US" altLang="ko-KR" dirty="0" smtClean="0"/>
              <a:t>number</a:t>
            </a:r>
          </a:p>
          <a:p>
            <a:pPr lvl="1"/>
            <a:r>
              <a:rPr lang="en-US" altLang="ko-KR" dirty="0" smtClean="0"/>
              <a:t>Flags</a:t>
            </a:r>
          </a:p>
          <a:p>
            <a:pPr lvl="2"/>
            <a:r>
              <a:rPr lang="en-US" altLang="ko-KR" dirty="0" smtClean="0"/>
              <a:t>Defined by the application</a:t>
            </a:r>
          </a:p>
          <a:p>
            <a:pPr lvl="1"/>
            <a:r>
              <a:rPr lang="en-US" altLang="ko-KR" dirty="0" smtClean="0"/>
              <a:t>Services</a:t>
            </a:r>
          </a:p>
          <a:p>
            <a:pPr lvl="2"/>
            <a:r>
              <a:rPr lang="en-US" altLang="ko-KR" dirty="0" smtClean="0"/>
              <a:t>Indicates </a:t>
            </a:r>
            <a:r>
              <a:rPr lang="en-US" altLang="ko-KR" dirty="0"/>
              <a:t>which type of service is being </a:t>
            </a:r>
            <a:r>
              <a:rPr lang="en-US" altLang="ko-KR" dirty="0" smtClean="0"/>
              <a:t>described</a:t>
            </a:r>
          </a:p>
          <a:p>
            <a:pPr lvl="1"/>
            <a:r>
              <a:rPr lang="en-US" altLang="ko-KR" dirty="0"/>
              <a:t>R</a:t>
            </a:r>
            <a:r>
              <a:rPr lang="en-US" altLang="ko-KR" dirty="0" smtClean="0"/>
              <a:t>egular Expression</a:t>
            </a:r>
          </a:p>
          <a:p>
            <a:pPr lvl="2"/>
            <a:r>
              <a:rPr lang="en-US" altLang="ko-KR" dirty="0" smtClean="0"/>
              <a:t>Substitution expression or output string</a:t>
            </a:r>
          </a:p>
          <a:p>
            <a:pPr lvl="1"/>
            <a:r>
              <a:rPr lang="en-US" altLang="ko-KR" dirty="0" smtClean="0"/>
              <a:t>Replacement</a:t>
            </a:r>
          </a:p>
          <a:p>
            <a:pPr lvl="2"/>
            <a:r>
              <a:rPr lang="en-US" altLang="ko-KR" dirty="0" smtClean="0"/>
              <a:t>Indicates next server to query for NAPTR records</a:t>
            </a:r>
          </a:p>
        </p:txBody>
      </p:sp>
    </p:spTree>
    <p:extLst>
      <p:ext uri="{BB962C8B-B14F-4D97-AF65-F5344CB8AC3E}">
        <p14:creationId xmlns:p14="http://schemas.microsoft.com/office/powerpoint/2010/main" val="145063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ENUM and SIP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ENUM DDDS</a:t>
            </a:r>
          </a:p>
          <a:p>
            <a:pPr lvl="1"/>
            <a:r>
              <a:rPr lang="en-US" altLang="ko-KR" dirty="0" smtClean="0"/>
              <a:t>Used to map phone numbers to URI information</a:t>
            </a:r>
          </a:p>
          <a:p>
            <a:pPr lvl="1"/>
            <a:r>
              <a:rPr lang="en-US" altLang="ko-KR" dirty="0" smtClean="0"/>
              <a:t>AUS : E.164-format telephone number</a:t>
            </a:r>
          </a:p>
          <a:p>
            <a:pPr lvl="1"/>
            <a:r>
              <a:rPr lang="en-US" altLang="ko-KR" dirty="0" smtClean="0"/>
              <a:t>The First Well-Known Rule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ko-KR" dirty="0" smtClean="0"/>
              <a:t>Removing </a:t>
            </a:r>
            <a:r>
              <a:rPr lang="en-US" altLang="ko-KR" dirty="0"/>
              <a:t>any dashes or </a:t>
            </a:r>
            <a:r>
              <a:rPr lang="en-US" altLang="ko-KR" dirty="0" smtClean="0"/>
              <a:t>other non-digit characters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ko-KR" dirty="0" smtClean="0"/>
              <a:t>Inserting dot </a:t>
            </a:r>
            <a:r>
              <a:rPr lang="en-US" altLang="ko-KR" dirty="0"/>
              <a:t>(.) characters </a:t>
            </a:r>
            <a:r>
              <a:rPr lang="en-US" altLang="ko-KR" dirty="0" smtClean="0"/>
              <a:t>between each digit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ko-KR" dirty="0" smtClean="0"/>
              <a:t>Reversing the result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altLang="ko-KR" dirty="0" smtClean="0"/>
              <a:t>Adding the suffix “.e164.arpa”</a:t>
            </a:r>
          </a:p>
          <a:p>
            <a:pPr marL="857250" lvl="1"/>
            <a:endParaRPr lang="en-US" altLang="ko-KR" dirty="0" smtClean="0"/>
          </a:p>
          <a:p>
            <a:pPr marL="857250" lvl="1"/>
            <a:endParaRPr lang="en-US" altLang="ko-KR" dirty="0"/>
          </a:p>
          <a:p>
            <a:pPr marL="857250" lvl="1"/>
            <a:endParaRPr lang="en-US" altLang="ko-KR" dirty="0" smtClean="0"/>
          </a:p>
          <a:p>
            <a:pPr marL="857250" lvl="1"/>
            <a:r>
              <a:rPr lang="en-US" altLang="ko-KR" dirty="0" smtClean="0"/>
              <a:t>The resulting </a:t>
            </a:r>
            <a:r>
              <a:rPr lang="en-US" altLang="ko-KR" dirty="0"/>
              <a:t>domain name is used to query for NAPTR </a:t>
            </a:r>
            <a:r>
              <a:rPr lang="en-US" altLang="ko-KR" dirty="0" smtClean="0"/>
              <a:t>records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3688" y="4077072"/>
            <a:ext cx="5616624" cy="9233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algn="ctr"/>
            <a:r>
              <a:rPr lang="en-US" altLang="ko-KR" dirty="0" smtClean="0"/>
              <a:t>&lt; example &gt;</a:t>
            </a:r>
          </a:p>
          <a:p>
            <a:pPr marL="57150" algn="ctr"/>
            <a:endParaRPr lang="en-US" altLang="ko-KR" dirty="0" smtClean="0"/>
          </a:p>
          <a:p>
            <a:pPr marL="57150" algn="ctr"/>
            <a:r>
              <a:rPr lang="en-US" altLang="ko-KR" dirty="0" smtClean="0"/>
              <a:t>+1-415-555-1212  </a:t>
            </a:r>
            <a:r>
              <a:rPr lang="ko-KR" altLang="en-US" dirty="0" smtClean="0"/>
              <a:t>→  </a:t>
            </a:r>
            <a:r>
              <a:rPr lang="en-US" altLang="ko-KR" dirty="0" smtClean="0"/>
              <a:t>2.1.2.1.5.5.5.5.1.4.1.e164.arpa</a:t>
            </a:r>
          </a:p>
        </p:txBody>
      </p:sp>
    </p:spTree>
    <p:extLst>
      <p:ext uri="{BB962C8B-B14F-4D97-AF65-F5344CB8AC3E}">
        <p14:creationId xmlns:p14="http://schemas.microsoft.com/office/powerpoint/2010/main" val="161935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ENUM and SIP</a:t>
            </a:r>
            <a:endParaRPr lang="ko-KR" alt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ENUM DDDS</a:t>
            </a:r>
          </a:p>
          <a:p>
            <a:pPr lvl="1" indent="-342900"/>
            <a:r>
              <a:rPr lang="en-US" altLang="ko-KR" dirty="0" smtClean="0"/>
              <a:t>Final output is an absolute URI</a:t>
            </a:r>
          </a:p>
          <a:p>
            <a:pPr lvl="2" indent="-342900"/>
            <a:r>
              <a:rPr lang="en-US" altLang="ko-KR" dirty="0" smtClean="0"/>
              <a:t>Example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77664" y="2276872"/>
            <a:ext cx="6564792" cy="235449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Linux% </a:t>
            </a:r>
            <a:r>
              <a:rPr lang="en-US" altLang="ko-KR" sz="1400" b="1" dirty="0">
                <a:latin typeface="돋움체" pitchFamily="49" charset="-127"/>
                <a:ea typeface="돋움체" pitchFamily="49" charset="-127"/>
              </a:rPr>
              <a:t>host -t </a:t>
            </a:r>
            <a:r>
              <a:rPr lang="en-US" altLang="ko-KR" sz="1400" b="1" dirty="0" err="1">
                <a:latin typeface="돋움체" pitchFamily="49" charset="-127"/>
                <a:ea typeface="돋움체" pitchFamily="49" charset="-127"/>
              </a:rPr>
              <a:t>naptr</a:t>
            </a:r>
            <a:r>
              <a:rPr lang="en-US" altLang="ko-KR" sz="1400" b="1" dirty="0">
                <a:latin typeface="돋움체" pitchFamily="49" charset="-127"/>
                <a:ea typeface="돋움체" pitchFamily="49" charset="-127"/>
              </a:rPr>
              <a:t> 1.1.1.1.1.5.8.3.7.0.2.4.e164.arpa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1.1.1.1.1.5.8.3.7.0.2.4.e164.arpa has NAPTR record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	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50 </a:t>
            </a:r>
            <a:r>
              <a:rPr lang="pl-PL" altLang="ko-KR" sz="1400" dirty="0">
                <a:latin typeface="돋움체" pitchFamily="49" charset="-127"/>
                <a:ea typeface="돋움체" pitchFamily="49" charset="-127"/>
              </a:rPr>
              <a:t>50 "u" "E2U+sip" 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"!^</a:t>
            </a: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\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\+(.*)$!</a:t>
            </a:r>
            <a:r>
              <a:rPr lang="pl-PL" altLang="ko-KR" sz="1400" dirty="0">
                <a:latin typeface="돋움체" pitchFamily="49" charset="-127"/>
                <a:ea typeface="돋움체" pitchFamily="49" charset="-127"/>
              </a:rPr>
              <a:t>sip:\\1@osu.cz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!".</a:t>
            </a:r>
            <a:endParaRPr lang="pl-PL" altLang="ko-KR" sz="1400" dirty="0">
              <a:latin typeface="돋움체" pitchFamily="49" charset="-127"/>
              <a:ea typeface="돋움체" pitchFamily="49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1.1.1.1.1.5.8.3.7.0.2.4.e164.arpa has NAPTR record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	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100 </a:t>
            </a:r>
            <a:r>
              <a:rPr lang="pl-PL" altLang="ko-KR" sz="1400" dirty="0">
                <a:latin typeface="돋움체" pitchFamily="49" charset="-127"/>
                <a:ea typeface="돋움체" pitchFamily="49" charset="-127"/>
              </a:rPr>
              <a:t>50 "u" "E2U+sip""!^\\+(.*)$!sip:\\1@cesnet.cz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!".</a:t>
            </a:r>
            <a:endParaRPr lang="pl-PL" altLang="ko-KR" sz="1400" dirty="0">
              <a:latin typeface="돋움체" pitchFamily="49" charset="-127"/>
              <a:ea typeface="돋움체" pitchFamily="49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1.1.1.1.1.5.8.3.7.0.2.4.e164.arpa has NAPTR record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	200 </a:t>
            </a: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50 "u" "E2U+h323" </a:t>
            </a: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"!^\\+(.*)$!</a:t>
            </a: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h323:\\1@gk1ext.cesnet.cz</a:t>
            </a: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!".</a:t>
            </a:r>
            <a:endParaRPr lang="ko-KR" altLang="en-US" sz="1400" dirty="0"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760" y="4780890"/>
            <a:ext cx="4320480" cy="1661993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In the case of 2nd record…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400" dirty="0" smtClean="0"/>
              <a:t>Order : 100</a:t>
            </a:r>
            <a:endParaRPr lang="en-US" altLang="ko-KR" sz="14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400" dirty="0" smtClean="0"/>
              <a:t>Preference : 50</a:t>
            </a:r>
            <a:endParaRPr lang="en-US" altLang="ko-KR" sz="14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400" dirty="0" smtClean="0"/>
              <a:t>Flags : u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400" dirty="0" smtClean="0"/>
              <a:t>Services : E2U+sip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400" dirty="0" err="1" smtClean="0"/>
              <a:t>Regexp</a:t>
            </a:r>
            <a:r>
              <a:rPr lang="en-US" altLang="ko-KR" sz="1400" dirty="0" smtClean="0"/>
              <a:t> : 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"</a:t>
            </a:r>
            <a:r>
              <a:rPr lang="pl-PL" altLang="ko-KR" sz="1400" u="sng" dirty="0" smtClean="0">
                <a:latin typeface="돋움체" pitchFamily="49" charset="-127"/>
                <a:ea typeface="돋움체" pitchFamily="49" charset="-127"/>
              </a:rPr>
              <a:t>!^\\+(.*)$!</a:t>
            </a:r>
            <a:r>
              <a:rPr lang="pl-PL" altLang="ko-KR" sz="1400" u="sng" dirty="0">
                <a:latin typeface="돋움체" pitchFamily="49" charset="-127"/>
                <a:ea typeface="돋움체" pitchFamily="49" charset="-127"/>
              </a:rPr>
              <a:t>sip:\\</a:t>
            </a:r>
            <a:r>
              <a:rPr lang="pl-PL" altLang="ko-KR" sz="1400" u="sng" dirty="0" smtClean="0">
                <a:latin typeface="돋움체" pitchFamily="49" charset="-127"/>
                <a:ea typeface="돋움체" pitchFamily="49" charset="-127"/>
              </a:rPr>
              <a:t>1@</a:t>
            </a:r>
            <a:r>
              <a:rPr lang="en-US" altLang="ko-KR" sz="1400" u="sng" dirty="0" smtClean="0">
                <a:latin typeface="돋움체" pitchFamily="49" charset="-127"/>
                <a:ea typeface="돋움체" pitchFamily="49" charset="-127"/>
              </a:rPr>
              <a:t>cesnet.cz</a:t>
            </a:r>
            <a:r>
              <a:rPr lang="pl-PL" altLang="ko-KR" sz="1400" u="sng" dirty="0" smtClean="0">
                <a:latin typeface="돋움체" pitchFamily="49" charset="-127"/>
                <a:ea typeface="돋움체" pitchFamily="49" charset="-127"/>
              </a:rPr>
              <a:t>!</a:t>
            </a:r>
            <a:r>
              <a:rPr lang="pl-PL" altLang="ko-KR" sz="1400" dirty="0" smtClean="0">
                <a:latin typeface="돋움체" pitchFamily="49" charset="-127"/>
                <a:ea typeface="돋움체" pitchFamily="49" charset="-127"/>
              </a:rPr>
              <a:t>"</a:t>
            </a: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/>
            </a:r>
            <a:br>
              <a:rPr lang="en-US" altLang="ko-KR" sz="1400" dirty="0" smtClean="0">
                <a:latin typeface="돋움체" pitchFamily="49" charset="-127"/>
                <a:ea typeface="돋움체" pitchFamily="49" charset="-127"/>
              </a:rPr>
            </a:b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          </a:t>
            </a:r>
            <a:r>
              <a:rPr lang="ko-KR" altLang="en-US" sz="1400" dirty="0" smtClean="0">
                <a:latin typeface="돋움체" pitchFamily="49" charset="-127"/>
                <a:ea typeface="돋움체" pitchFamily="49" charset="-127"/>
              </a:rPr>
              <a:t>→ </a:t>
            </a:r>
            <a:r>
              <a:rPr lang="en-US" altLang="ko-KR" sz="1400" dirty="0" smtClean="0">
                <a:solidFill>
                  <a:schemeClr val="accent2"/>
                </a:solidFill>
                <a:latin typeface="돋움체" pitchFamily="49" charset="-127"/>
                <a:ea typeface="돋움체" pitchFamily="49" charset="-127"/>
              </a:rPr>
              <a:t>sip:420738511111@cesnet.cz</a:t>
            </a:r>
            <a:endParaRPr lang="ko-KR" alt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URI/URN Resolution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URI/URN DDDS</a:t>
            </a:r>
          </a:p>
          <a:p>
            <a:pPr lvl="1"/>
            <a:r>
              <a:rPr lang="en-US" altLang="ko-KR" dirty="0" smtClean="0"/>
              <a:t>Defined for resolving URIs (including URNs)</a:t>
            </a:r>
          </a:p>
          <a:p>
            <a:pPr lvl="1"/>
            <a:r>
              <a:rPr lang="en-US" altLang="ko-KR" dirty="0" smtClean="0"/>
              <a:t>AUS : URI or URN</a:t>
            </a:r>
          </a:p>
          <a:p>
            <a:pPr lvl="1"/>
            <a:r>
              <a:rPr lang="en-US" altLang="ko-KR" dirty="0" smtClean="0"/>
              <a:t>The First Well-Known Rule</a:t>
            </a:r>
          </a:p>
          <a:p>
            <a:pPr lvl="2"/>
            <a:r>
              <a:rPr lang="en-US" altLang="ko-KR" dirty="0" smtClean="0"/>
              <a:t>URI DDDS</a:t>
            </a:r>
          </a:p>
          <a:p>
            <a:pPr lvl="3"/>
            <a:r>
              <a:rPr lang="en-US" altLang="ko-KR" dirty="0" smtClean="0"/>
              <a:t>Scheme Name</a:t>
            </a:r>
          </a:p>
          <a:p>
            <a:pPr lvl="3"/>
            <a:r>
              <a:rPr lang="en-US" altLang="ko-KR" dirty="0" smtClean="0"/>
              <a:t>ex) http://www.pearson.com </a:t>
            </a:r>
            <a:r>
              <a:rPr lang="ko-KR" altLang="en-US" dirty="0" smtClean="0"/>
              <a:t>→ </a:t>
            </a:r>
            <a:r>
              <a:rPr lang="en-US" altLang="ko-KR" dirty="0" smtClean="0"/>
              <a:t>http</a:t>
            </a:r>
          </a:p>
          <a:p>
            <a:pPr lvl="2"/>
            <a:r>
              <a:rPr lang="en-US" altLang="ko-KR" dirty="0" smtClean="0"/>
              <a:t>URN DDDS</a:t>
            </a:r>
          </a:p>
          <a:p>
            <a:pPr lvl="3"/>
            <a:r>
              <a:rPr lang="en-US" altLang="ko-KR" dirty="0" smtClean="0"/>
              <a:t>Name Space Identifier</a:t>
            </a:r>
          </a:p>
          <a:p>
            <a:pPr lvl="3"/>
            <a:r>
              <a:rPr lang="en-US" altLang="ko-KR" dirty="0" smtClean="0"/>
              <a:t>ex) </a:t>
            </a:r>
            <a:r>
              <a:rPr lang="en-US" altLang="ko-KR" dirty="0" err="1" smtClean="0"/>
              <a:t>urn:foo:foospace</a:t>
            </a:r>
            <a:r>
              <a:rPr lang="en-US" altLang="ko-KR" dirty="0" smtClean="0"/>
              <a:t> </a:t>
            </a:r>
            <a:r>
              <a:rPr lang="ko-KR" altLang="en-US" dirty="0" smtClean="0"/>
              <a:t>→ </a:t>
            </a:r>
            <a:r>
              <a:rPr lang="en-US" altLang="ko-KR" dirty="0" smtClean="0"/>
              <a:t>foo</a:t>
            </a:r>
          </a:p>
          <a:p>
            <a:pPr lvl="1"/>
            <a:r>
              <a:rPr lang="en-US" altLang="ko-KR" dirty="0" smtClean="0"/>
              <a:t>Flags</a:t>
            </a:r>
          </a:p>
          <a:p>
            <a:pPr lvl="2"/>
            <a:r>
              <a:rPr lang="en-US" altLang="ko-KR" dirty="0" smtClean="0"/>
              <a:t>S : Result is the domain name to use for fetching an SRV Record</a:t>
            </a:r>
          </a:p>
          <a:p>
            <a:pPr lvl="2"/>
            <a:r>
              <a:rPr lang="en-US" altLang="ko-KR" dirty="0" smtClean="0"/>
              <a:t>A : </a:t>
            </a:r>
            <a:r>
              <a:rPr lang="en-US" altLang="ko-KR" dirty="0"/>
              <a:t>Result is the domain name to use</a:t>
            </a:r>
            <a:r>
              <a:rPr lang="en-US" altLang="ko-KR" dirty="0" smtClean="0"/>
              <a:t> fetching an IP address</a:t>
            </a:r>
          </a:p>
          <a:p>
            <a:pPr lvl="2"/>
            <a:r>
              <a:rPr lang="en-US" altLang="ko-KR" dirty="0" smtClean="0"/>
              <a:t>U : </a:t>
            </a:r>
            <a:r>
              <a:rPr lang="en-US" altLang="ko-KR" dirty="0"/>
              <a:t>Result is the domain name to use</a:t>
            </a:r>
            <a:r>
              <a:rPr lang="en-US" altLang="ko-KR" dirty="0" smtClean="0"/>
              <a:t> </a:t>
            </a:r>
            <a:r>
              <a:rPr lang="en-US" altLang="ko-KR" dirty="0"/>
              <a:t>fetching </a:t>
            </a:r>
            <a:r>
              <a:rPr lang="en-US" altLang="ko-KR" dirty="0" smtClean="0"/>
              <a:t>an URI</a:t>
            </a:r>
          </a:p>
          <a:p>
            <a:pPr lvl="2"/>
            <a:r>
              <a:rPr lang="en-US" altLang="ko-KR" dirty="0" smtClean="0"/>
              <a:t>P </a:t>
            </a:r>
            <a:r>
              <a:rPr lang="en-US" altLang="ko-KR" dirty="0"/>
              <a:t>: </a:t>
            </a:r>
            <a:r>
              <a:rPr lang="en-US" altLang="ko-KR" dirty="0" smtClean="0"/>
              <a:t>Processing </a:t>
            </a:r>
            <a:r>
              <a:rPr lang="en-US" altLang="ko-KR" dirty="0"/>
              <a:t>of the DDDS algorithm is to be discontinued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58816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An </a:t>
            </a:r>
            <a:r>
              <a:rPr lang="en-US" altLang="ko-KR" dirty="0"/>
              <a:t>application wishes to determine the particular host, protocol, and </a:t>
            </a:r>
            <a:r>
              <a:rPr lang="en-US" altLang="ko-KR" dirty="0" smtClean="0"/>
              <a:t>port number </a:t>
            </a:r>
            <a:r>
              <a:rPr lang="en-US" altLang="ko-KR" dirty="0"/>
              <a:t>to use for </a:t>
            </a:r>
            <a:r>
              <a:rPr lang="en-US" altLang="ko-KR" dirty="0" smtClean="0"/>
              <a:t>reaching a service within a domain. but …</a:t>
            </a:r>
          </a:p>
          <a:p>
            <a:pPr lvl="2"/>
            <a:r>
              <a:rPr lang="en-US" altLang="ko-KR" dirty="0" smtClean="0"/>
              <a:t>CNAME, A, or AAAA </a:t>
            </a:r>
            <a:r>
              <a:rPr lang="en-US" altLang="ko-KR" dirty="0"/>
              <a:t>record types </a:t>
            </a:r>
            <a:r>
              <a:rPr lang="en-US" altLang="ko-KR" dirty="0" smtClean="0"/>
              <a:t>don’t convey any </a:t>
            </a:r>
            <a:r>
              <a:rPr lang="en-US" altLang="ko-KR" dirty="0"/>
              <a:t>indication of which transport protocol or port number to </a:t>
            </a:r>
            <a:r>
              <a:rPr lang="en-US" altLang="ko-KR" dirty="0" smtClean="0"/>
              <a:t>use</a:t>
            </a:r>
          </a:p>
          <a:p>
            <a:pPr lvl="2"/>
            <a:r>
              <a:rPr lang="en-US" altLang="ko-KR" dirty="0"/>
              <a:t>SRV record type contains only domain </a:t>
            </a:r>
            <a:r>
              <a:rPr lang="en-US" altLang="ko-KR" dirty="0" smtClean="0"/>
              <a:t>name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S-NAPTR</a:t>
            </a:r>
          </a:p>
          <a:p>
            <a:pPr lvl="1"/>
            <a:r>
              <a:rPr lang="en-US" altLang="ko-KR" dirty="0" smtClean="0"/>
              <a:t>Specifies </a:t>
            </a:r>
            <a:r>
              <a:rPr lang="en-US" altLang="ko-KR" dirty="0"/>
              <a:t>a DDDS application for mapping domain “labels” that contain a service </a:t>
            </a:r>
            <a:r>
              <a:rPr lang="en-US" altLang="ko-KR" dirty="0" smtClean="0"/>
              <a:t>name</a:t>
            </a:r>
          </a:p>
          <a:p>
            <a:pPr lvl="1"/>
            <a:r>
              <a:rPr lang="en-US" altLang="ko-KR" dirty="0" smtClean="0"/>
              <a:t>Output is the information necessary </a:t>
            </a:r>
            <a:r>
              <a:rPr lang="en-US" altLang="ko-KR" dirty="0"/>
              <a:t>to contact a particular </a:t>
            </a:r>
            <a:r>
              <a:rPr lang="en-US" altLang="ko-KR" dirty="0" smtClean="0"/>
              <a:t>application </a:t>
            </a:r>
            <a:r>
              <a:rPr lang="en-US" altLang="ko-KR" dirty="0"/>
              <a:t>service within a </a:t>
            </a:r>
            <a:r>
              <a:rPr lang="en-US" altLang="ko-KR" dirty="0" smtClean="0"/>
              <a:t>domain</a:t>
            </a:r>
          </a:p>
          <a:p>
            <a:pPr lvl="1"/>
            <a:r>
              <a:rPr lang="en-US" altLang="ko-KR" dirty="0" smtClean="0"/>
              <a:t>Example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S-NAPTR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83696" y="5865240"/>
            <a:ext cx="6566400" cy="6309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Linux% </a:t>
            </a:r>
            <a:r>
              <a:rPr lang="en-US" altLang="ko-KR" sz="1400" b="1" dirty="0">
                <a:latin typeface="돋움체" pitchFamily="49" charset="-127"/>
                <a:ea typeface="돋움체" pitchFamily="49" charset="-127"/>
              </a:rPr>
              <a:t>host -t </a:t>
            </a:r>
            <a:r>
              <a:rPr lang="en-US" altLang="ko-KR" sz="1400" b="1" dirty="0" err="1">
                <a:latin typeface="돋움체" pitchFamily="49" charset="-127"/>
                <a:ea typeface="돋움체" pitchFamily="49" charset="-127"/>
              </a:rPr>
              <a:t>naptr</a:t>
            </a:r>
            <a:r>
              <a:rPr lang="en-US" altLang="ko-KR" sz="1400" b="1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en-US" altLang="ko-KR" sz="1400" b="1" dirty="0" err="1" smtClean="0">
                <a:latin typeface="돋움체" pitchFamily="49" charset="-127"/>
                <a:ea typeface="돋움체" pitchFamily="49" charset="-127"/>
              </a:rPr>
              <a:t>areg.iris.arpa</a:t>
            </a:r>
            <a:endParaRPr lang="en-US" altLang="ko-KR" sz="1400" b="1" dirty="0" smtClean="0">
              <a:latin typeface="돋움체" pitchFamily="49" charset="-127"/>
              <a:ea typeface="돋움체" pitchFamily="49" charset="-127"/>
            </a:endParaRPr>
          </a:p>
          <a:p>
            <a:r>
              <a:rPr lang="en-US" altLang="ko-KR" sz="1400" dirty="0" err="1">
                <a:latin typeface="돋움체" pitchFamily="49" charset="-127"/>
                <a:ea typeface="돋움체" pitchFamily="49" charset="-127"/>
              </a:rPr>
              <a:t>reg.iris.arpa</a:t>
            </a: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 </a:t>
            </a: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NAPTR 100 </a:t>
            </a:r>
            <a:r>
              <a:rPr lang="en-US" altLang="ko-KR" sz="1400" dirty="0">
                <a:latin typeface="돋움체" pitchFamily="49" charset="-127"/>
                <a:ea typeface="돋움체" pitchFamily="49" charset="-127"/>
              </a:rPr>
              <a:t>10 "" "AREG1:iris.xpc:iris.lwz" "" </a:t>
            </a:r>
            <a:r>
              <a:rPr lang="en-US" altLang="ko-KR" sz="1400" dirty="0" smtClean="0">
                <a:latin typeface="돋움체" pitchFamily="49" charset="-127"/>
                <a:ea typeface="돋움체" pitchFamily="49" charset="-127"/>
              </a:rPr>
              <a:t>areg.nro.net</a:t>
            </a:r>
            <a:endParaRPr lang="ko-KR" altLang="en-US" sz="1400" dirty="0">
              <a:latin typeface="돋움체" pitchFamily="49" charset="-127"/>
              <a:ea typeface="돋움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818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Dynamic Updates (DNS UPDATE)</a:t>
            </a:r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DNS Update (Zone Update)</a:t>
            </a:r>
          </a:p>
          <a:p>
            <a:pPr lvl="1"/>
            <a:r>
              <a:rPr lang="en-US" altLang="ko-KR" dirty="0" smtClean="0"/>
              <a:t>Accomplished </a:t>
            </a:r>
            <a:r>
              <a:rPr lang="en-US" altLang="ko-KR" dirty="0"/>
              <a:t>by sending dynamic update DNS messages to an authoritative </a:t>
            </a:r>
            <a:r>
              <a:rPr lang="en-US" altLang="ko-KR" dirty="0" smtClean="0"/>
              <a:t>DNS server </a:t>
            </a:r>
            <a:r>
              <a:rPr lang="en-US" altLang="ko-KR" dirty="0"/>
              <a:t>for a </a:t>
            </a:r>
            <a:r>
              <a:rPr lang="en-US" altLang="ko-KR" dirty="0" smtClean="0"/>
              <a:t>zone</a:t>
            </a:r>
          </a:p>
          <a:p>
            <a:pPr lvl="1"/>
            <a:r>
              <a:rPr lang="en-US" altLang="ko-KR" dirty="0"/>
              <a:t>The structure of </a:t>
            </a:r>
            <a:r>
              <a:rPr lang="en-US" altLang="ko-KR" dirty="0" smtClean="0"/>
              <a:t>messages </a:t>
            </a:r>
            <a:r>
              <a:rPr lang="en-US" altLang="ko-KR" dirty="0"/>
              <a:t>is the same as for a conventional DNS message, </a:t>
            </a:r>
            <a:r>
              <a:rPr lang="en-US" altLang="ko-KR" dirty="0" smtClean="0"/>
              <a:t>except the </a:t>
            </a:r>
            <a:r>
              <a:rPr lang="en-US" altLang="ko-KR" dirty="0"/>
              <a:t>header fields and sections have different </a:t>
            </a:r>
            <a:r>
              <a:rPr lang="en-US" altLang="ko-KR" dirty="0" smtClean="0"/>
              <a:t>names</a:t>
            </a:r>
            <a:endParaRPr lang="ko-KR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232" y="3304800"/>
            <a:ext cx="2804914" cy="314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93" y="4185412"/>
            <a:ext cx="3312368" cy="134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35553" y="6453336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DNS message</a:t>
            </a:r>
            <a:endParaRPr lang="ko-KR" alt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1741" y="555214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/>
              <a:t>Query(Zone) section</a:t>
            </a:r>
            <a:br>
              <a:rPr lang="en-US" altLang="ko-KR" sz="1200" b="1" dirty="0" smtClean="0"/>
            </a:br>
            <a:r>
              <a:rPr lang="en-US" altLang="ko-KR" sz="1200" b="1" dirty="0" smtClean="0"/>
              <a:t>in DNS message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5907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Dynamic Updates (DNS UPDATE)</a:t>
            </a:r>
            <a:endParaRPr lang="ko-KR" alt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5 types of prerequisite (in Prerequisite section)</a:t>
            </a:r>
          </a:p>
          <a:p>
            <a:pPr lvl="1"/>
            <a:r>
              <a:rPr lang="en-US" altLang="ko-KR" dirty="0" err="1" smtClean="0"/>
              <a:t>RRSet</a:t>
            </a:r>
            <a:r>
              <a:rPr lang="en-US" altLang="ko-KR" dirty="0" smtClean="0"/>
              <a:t> exist (value-independent)</a:t>
            </a:r>
          </a:p>
          <a:p>
            <a:pPr lvl="1"/>
            <a:r>
              <a:rPr lang="en-US" altLang="ko-KR" dirty="0" err="1" smtClean="0"/>
              <a:t>RRSet</a:t>
            </a:r>
            <a:r>
              <a:rPr lang="en-US" altLang="ko-KR" dirty="0" smtClean="0"/>
              <a:t> exist (value-dependent)</a:t>
            </a:r>
          </a:p>
          <a:p>
            <a:pPr lvl="1"/>
            <a:r>
              <a:rPr lang="en-US" altLang="ko-KR" dirty="0" err="1" smtClean="0"/>
              <a:t>RRSet</a:t>
            </a:r>
            <a:r>
              <a:rPr lang="en-US" altLang="ko-KR" dirty="0" smtClean="0"/>
              <a:t> does not exist</a:t>
            </a:r>
          </a:p>
          <a:p>
            <a:pPr lvl="1"/>
            <a:r>
              <a:rPr lang="en-US" altLang="ko-KR" dirty="0" smtClean="0"/>
              <a:t>Name is in use</a:t>
            </a:r>
          </a:p>
          <a:p>
            <a:pPr lvl="1"/>
            <a:r>
              <a:rPr lang="en-US" altLang="ko-KR" dirty="0" smtClean="0"/>
              <a:t>Name is not in use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4 types of update (in Update Section)</a:t>
            </a:r>
          </a:p>
          <a:p>
            <a:pPr lvl="1"/>
            <a:r>
              <a:rPr lang="en-US" altLang="ko-KR" dirty="0" smtClean="0"/>
              <a:t>Add RR to </a:t>
            </a:r>
            <a:r>
              <a:rPr lang="en-US" altLang="ko-KR" dirty="0" err="1" smtClean="0"/>
              <a:t>RRSet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Delete </a:t>
            </a:r>
            <a:r>
              <a:rPr lang="en-US" altLang="ko-KR" dirty="0" err="1" smtClean="0"/>
              <a:t>RRset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Delete all </a:t>
            </a:r>
            <a:r>
              <a:rPr lang="en-US" altLang="ko-KR" dirty="0" err="1" smtClean="0"/>
              <a:t>RRSets</a:t>
            </a:r>
            <a:r>
              <a:rPr lang="en-US" altLang="ko-KR" dirty="0" smtClean="0"/>
              <a:t> from a name</a:t>
            </a:r>
          </a:p>
          <a:p>
            <a:pPr lvl="1"/>
            <a:r>
              <a:rPr lang="en-US" altLang="ko-KR" dirty="0" smtClean="0"/>
              <a:t>Delete RR from </a:t>
            </a:r>
            <a:r>
              <a:rPr lang="en-US" altLang="ko-KR" dirty="0" err="1" smtClean="0"/>
              <a:t>RRSet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946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Zone transfers</a:t>
            </a:r>
          </a:p>
          <a:p>
            <a:pPr lvl="1"/>
            <a:r>
              <a:rPr lang="en-US" altLang="ko-KR" dirty="0" smtClean="0"/>
              <a:t>Used </a:t>
            </a:r>
            <a:r>
              <a:rPr lang="en-US" altLang="ko-KR" dirty="0"/>
              <a:t>to copy a set of RRs for a zone from one server to </a:t>
            </a:r>
            <a:r>
              <a:rPr lang="en-US" altLang="ko-KR" dirty="0" smtClean="0"/>
              <a:t>another</a:t>
            </a:r>
          </a:p>
          <a:p>
            <a:pPr lvl="1"/>
            <a:r>
              <a:rPr lang="en-US" altLang="ko-KR" dirty="0" smtClean="0"/>
              <a:t>The purpose </a:t>
            </a:r>
            <a:r>
              <a:rPr lang="en-US" altLang="ko-KR" dirty="0"/>
              <a:t>of doing so is to keep multiple servers in sync with </a:t>
            </a:r>
            <a:r>
              <a:rPr lang="en-US" altLang="ko-KR" dirty="0" smtClean="0"/>
              <a:t>respect to a zone’s contents</a:t>
            </a:r>
          </a:p>
          <a:p>
            <a:pPr lvl="1"/>
            <a:r>
              <a:rPr lang="en-US" altLang="ko-KR" dirty="0"/>
              <a:t>Multiple servers </a:t>
            </a:r>
            <a:r>
              <a:rPr lang="en-US" altLang="ko-KR" dirty="0">
                <a:solidFill>
                  <a:schemeClr val="accent1"/>
                </a:solidFill>
              </a:rPr>
              <a:t>provide resiliency to failure</a:t>
            </a:r>
            <a:r>
              <a:rPr lang="en-US" altLang="ko-KR" dirty="0"/>
              <a:t>, in case a server </a:t>
            </a:r>
            <a:r>
              <a:rPr lang="en-US" altLang="ko-KR" dirty="0" smtClean="0"/>
              <a:t>should </a:t>
            </a:r>
            <a:r>
              <a:rPr lang="en-US" altLang="ko-KR" dirty="0"/>
              <a:t>go </a:t>
            </a:r>
            <a:r>
              <a:rPr lang="en-US" altLang="ko-KR" dirty="0" smtClean="0"/>
              <a:t>down</a:t>
            </a:r>
          </a:p>
          <a:p>
            <a:pPr lvl="1"/>
            <a:r>
              <a:rPr lang="en-US" altLang="ko-KR" dirty="0"/>
              <a:t>Performance can also be improved as multiple servers </a:t>
            </a:r>
            <a:r>
              <a:rPr lang="en-US" altLang="ko-KR" dirty="0">
                <a:solidFill>
                  <a:schemeClr val="accent1"/>
                </a:solidFill>
              </a:rPr>
              <a:t>can be used to share the processing load</a:t>
            </a:r>
            <a:r>
              <a:rPr lang="en-US" altLang="ko-KR" dirty="0"/>
              <a:t> </a:t>
            </a:r>
            <a:r>
              <a:rPr lang="en-US" altLang="ko-KR" dirty="0" smtClean="0"/>
              <a:t>for incoming queries</a:t>
            </a:r>
          </a:p>
          <a:p>
            <a:pPr lvl="1"/>
            <a:r>
              <a:rPr lang="en-US" altLang="ko-KR" dirty="0" smtClean="0"/>
              <a:t>The latency </a:t>
            </a:r>
            <a:r>
              <a:rPr lang="en-US" altLang="ko-KR" dirty="0"/>
              <a:t>of a DNS query/response can potentially be reduced if servers </a:t>
            </a:r>
            <a:r>
              <a:rPr lang="en-US" altLang="ko-KR" dirty="0" smtClean="0"/>
              <a:t>are placed </a:t>
            </a:r>
            <a:r>
              <a:rPr lang="en-US" altLang="ko-KR" dirty="0"/>
              <a:t>in locations close to clients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897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Operation of zone transfers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949" y="2032610"/>
            <a:ext cx="4562101" cy="383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04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Full zone transfer</a:t>
            </a:r>
          </a:p>
          <a:p>
            <a:pPr lvl="1"/>
            <a:r>
              <a:rPr lang="en-US" altLang="ko-KR" dirty="0"/>
              <a:t>An All Zone Transfer </a:t>
            </a:r>
            <a:r>
              <a:rPr lang="en-US" altLang="ko-KR" dirty="0" smtClean="0"/>
              <a:t>DNS </a:t>
            </a:r>
            <a:r>
              <a:rPr lang="en-US" altLang="ko-KR" dirty="0"/>
              <a:t>message (a standard query containing type AXFR in the </a:t>
            </a:r>
            <a:r>
              <a:rPr lang="en-US" altLang="ko-KR" dirty="0" smtClean="0"/>
              <a:t>Question section) is </a:t>
            </a:r>
            <a:r>
              <a:rPr lang="en-US" altLang="ko-KR" dirty="0"/>
              <a:t>used to request a complete zone transfer using </a:t>
            </a:r>
            <a:r>
              <a:rPr lang="en-US" altLang="ko-KR" dirty="0" smtClean="0"/>
              <a:t>TCP</a:t>
            </a:r>
          </a:p>
          <a:p>
            <a:pPr lvl="1"/>
            <a:r>
              <a:rPr lang="en-US" altLang="ko-KR" dirty="0" smtClean="0"/>
              <a:t>Using the </a:t>
            </a:r>
            <a:r>
              <a:rPr lang="en-US" altLang="ko-KR" b="1" dirty="0" smtClean="0"/>
              <a:t>host</a:t>
            </a:r>
            <a:r>
              <a:rPr lang="en-US" altLang="ko-KR" dirty="0" smtClean="0"/>
              <a:t> program to see such a message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/>
              <a:t>The -l flag asks the </a:t>
            </a:r>
            <a:r>
              <a:rPr lang="en-US" altLang="ko-KR" b="1" dirty="0"/>
              <a:t>host</a:t>
            </a:r>
            <a:r>
              <a:rPr lang="en-US" altLang="ko-KR" dirty="0"/>
              <a:t> program to perform a full zone transfer from a local DNS server</a:t>
            </a:r>
            <a:endParaRPr lang="en-US" altLang="ko-KR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275856" y="3068960"/>
            <a:ext cx="259228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돋움체" pitchFamily="49" charset="-127"/>
                <a:ea typeface="돋움체" pitchFamily="49" charset="-127"/>
              </a:rPr>
              <a:t>Linux% </a:t>
            </a:r>
            <a:r>
              <a:rPr lang="en-US" altLang="ko-KR" sz="1600" b="1" dirty="0">
                <a:latin typeface="돋움체" pitchFamily="49" charset="-127"/>
                <a:ea typeface="돋움체" pitchFamily="49" charset="-127"/>
              </a:rPr>
              <a:t>host </a:t>
            </a:r>
            <a:r>
              <a:rPr lang="en-US" altLang="ko-KR" sz="1600" b="1" dirty="0" smtClean="0">
                <a:latin typeface="돋움체" pitchFamily="49" charset="-127"/>
                <a:ea typeface="돋움체" pitchFamily="49" charset="-127"/>
              </a:rPr>
              <a:t>–l home</a:t>
            </a:r>
            <a:endParaRPr lang="ko-KR" altLang="en-US" sz="1600" dirty="0">
              <a:latin typeface="돋움체" pitchFamily="49" charset="-127"/>
              <a:ea typeface="돋움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239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Full zone transfer : Query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1628800"/>
            <a:ext cx="7200000" cy="500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60839" y="5722469"/>
            <a:ext cx="3423193" cy="7667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76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Full zone </a:t>
            </a:r>
            <a:r>
              <a:rPr lang="en-US" altLang="ko-KR" dirty="0" smtClean="0"/>
              <a:t>transfer </a:t>
            </a:r>
            <a:r>
              <a:rPr lang="en-US" altLang="ko-KR" dirty="0"/>
              <a:t>: </a:t>
            </a:r>
            <a:r>
              <a:rPr lang="en-US" altLang="ko-KR" dirty="0" smtClean="0"/>
              <a:t>Response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9"/>
          <a:stretch/>
        </p:blipFill>
        <p:spPr bwMode="auto">
          <a:xfrm>
            <a:off x="972000" y="1772816"/>
            <a:ext cx="7200000" cy="453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75818" y="4139796"/>
            <a:ext cx="4104005" cy="19737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89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Incremental zone transfer</a:t>
            </a:r>
          </a:p>
          <a:p>
            <a:pPr lvl="1"/>
            <a:r>
              <a:rPr lang="en-US" altLang="ko-KR" dirty="0" smtClean="0"/>
              <a:t>To </a:t>
            </a:r>
            <a:r>
              <a:rPr lang="en-US" altLang="ko-KR" dirty="0"/>
              <a:t>improve the efficiency of zone transfers, </a:t>
            </a:r>
            <a:r>
              <a:rPr lang="en-US" altLang="ko-KR" dirty="0" smtClean="0"/>
              <a:t>defines </a:t>
            </a:r>
            <a:r>
              <a:rPr lang="en-US" altLang="ko-KR" dirty="0"/>
              <a:t>the use of incremental zone </a:t>
            </a:r>
            <a:r>
              <a:rPr lang="en-US" altLang="ko-KR" dirty="0" smtClean="0"/>
              <a:t>transfers</a:t>
            </a:r>
            <a:endParaRPr lang="en-US" altLang="ko-KR" dirty="0"/>
          </a:p>
          <a:p>
            <a:pPr lvl="1"/>
            <a:r>
              <a:rPr lang="en-US" altLang="ko-KR" dirty="0"/>
              <a:t>Using incremental zone transfers and the </a:t>
            </a:r>
            <a:r>
              <a:rPr lang="en-US" altLang="ko-KR" dirty="0" smtClean="0"/>
              <a:t>IXFR message </a:t>
            </a:r>
            <a:r>
              <a:rPr lang="en-US" altLang="ko-KR" dirty="0"/>
              <a:t>type, only the changes in a zone are </a:t>
            </a:r>
            <a:r>
              <a:rPr lang="en-US" altLang="ko-KR" dirty="0" smtClean="0"/>
              <a:t>provided</a:t>
            </a:r>
          </a:p>
          <a:p>
            <a:pPr lvl="1"/>
            <a:r>
              <a:rPr lang="en-US" altLang="ko-KR" dirty="0" smtClean="0"/>
              <a:t>To execute </a:t>
            </a:r>
            <a:r>
              <a:rPr lang="en-US" altLang="ko-KR" dirty="0"/>
              <a:t>an incremental zone transfer, the client </a:t>
            </a:r>
            <a:r>
              <a:rPr lang="en-US" altLang="ko-KR" dirty="0" smtClean="0"/>
              <a:t>must </a:t>
            </a:r>
            <a:r>
              <a:rPr lang="en-US" altLang="ko-KR" dirty="0"/>
              <a:t>provide its current serial </a:t>
            </a:r>
            <a:r>
              <a:rPr lang="en-US" altLang="ko-KR" dirty="0" smtClean="0"/>
              <a:t>number for </a:t>
            </a:r>
            <a:r>
              <a:rPr lang="en-US" altLang="ko-KR" dirty="0"/>
              <a:t>the zone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981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Incremental zone </a:t>
            </a:r>
            <a:r>
              <a:rPr lang="en-US" altLang="ko-KR" dirty="0" smtClean="0"/>
              <a:t>transfer</a:t>
            </a:r>
            <a:r>
              <a:rPr lang="ko-KR" altLang="en-US" dirty="0" smtClean="0"/>
              <a:t> </a:t>
            </a:r>
            <a:r>
              <a:rPr lang="en-US" altLang="ko-KR" dirty="0" smtClean="0"/>
              <a:t>: Query</a:t>
            </a:r>
            <a:endParaRPr lang="en-US" altLang="ko-K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82" b="3392"/>
          <a:stretch/>
        </p:blipFill>
        <p:spPr bwMode="auto">
          <a:xfrm>
            <a:off x="972000" y="1700808"/>
            <a:ext cx="7200000" cy="484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7624" y="3350030"/>
            <a:ext cx="4824536" cy="8207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06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mtClean="0"/>
              <a:t>Zone Transfers and DNS NOTIFY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Incremental zone transfer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en-US" altLang="ko-KR" dirty="0" smtClean="0"/>
              <a:t>Response</a:t>
            </a:r>
            <a:endParaRPr lang="en-US" altLang="ko-K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1" b="3970"/>
          <a:stretch/>
        </p:blipFill>
        <p:spPr bwMode="auto">
          <a:xfrm>
            <a:off x="972000" y="1700808"/>
            <a:ext cx="7200000" cy="498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87624" y="4331306"/>
            <a:ext cx="4824536" cy="23063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24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Zone Transfers and DNS NOTIFY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DNS NOTIFY</a:t>
            </a:r>
          </a:p>
          <a:p>
            <a:pPr lvl="1"/>
            <a:r>
              <a:rPr lang="en-US" altLang="ko-KR" dirty="0" smtClean="0"/>
              <a:t>Allows </a:t>
            </a:r>
            <a:r>
              <a:rPr lang="en-US" altLang="ko-KR" dirty="0"/>
              <a:t>a server with modified zone contents to notify slave servers that an update has been made and </a:t>
            </a:r>
            <a:r>
              <a:rPr lang="en-US" altLang="ko-KR" dirty="0" smtClean="0"/>
              <a:t>a zone </a:t>
            </a:r>
            <a:r>
              <a:rPr lang="en-US" altLang="ko-KR" dirty="0"/>
              <a:t>transfer should be </a:t>
            </a:r>
            <a:r>
              <a:rPr lang="en-US" altLang="ko-KR" dirty="0" smtClean="0"/>
              <a:t>initiated</a:t>
            </a:r>
          </a:p>
          <a:p>
            <a:pPr lvl="1"/>
            <a:r>
              <a:rPr lang="en-US" altLang="ko-KR" dirty="0" smtClean="0"/>
              <a:t>More </a:t>
            </a:r>
            <a:r>
              <a:rPr lang="en-US" altLang="ko-KR" dirty="0"/>
              <a:t>specifically, if enabled, a notification message is sent to a set </a:t>
            </a:r>
            <a:r>
              <a:rPr lang="en-US" altLang="ko-KR" dirty="0" smtClean="0"/>
              <a:t>of interested </a:t>
            </a:r>
            <a:r>
              <a:rPr lang="en-US" altLang="ko-KR" dirty="0"/>
              <a:t>servers if the SOA RR for a zone changes (e.g., if the serial number increases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This allows zone </a:t>
            </a:r>
            <a:r>
              <a:rPr lang="en-US" altLang="ko-KR" dirty="0"/>
              <a:t>transfers to be initiated easily when </a:t>
            </a:r>
            <a:r>
              <a:rPr lang="en-US" altLang="ko-KR" dirty="0" smtClean="0"/>
              <a:t>required</a:t>
            </a:r>
          </a:p>
          <a:p>
            <a:pPr lvl="1"/>
            <a:r>
              <a:rPr lang="en-US" altLang="ko-KR" dirty="0" smtClean="0"/>
              <a:t>The DNS NOTIFY mechanism defaults </a:t>
            </a:r>
            <a:r>
              <a:rPr lang="en-US" altLang="ko-KR" dirty="0"/>
              <a:t>to using UDP, an unreliable protocol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724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Zone Transfers and DNS NOTIFY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DNS NOTIFY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4" b="9499"/>
          <a:stretch/>
        </p:blipFill>
        <p:spPr bwMode="auto">
          <a:xfrm>
            <a:off x="972000" y="1692642"/>
            <a:ext cx="7200000" cy="497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87624" y="4005064"/>
            <a:ext cx="4824536" cy="26326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3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989</Words>
  <Application>Microsoft Office PowerPoint</Application>
  <PresentationFormat>On-screen Show (4:3)</PresentationFormat>
  <Paragraphs>145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테마</vt:lpstr>
      <vt:lpstr>Section 11.5: The DNS Protocol (11.5.6.11 ~ 11.5.8.3)</vt:lpstr>
      <vt:lpstr>Resource Record Types</vt:lpstr>
      <vt:lpstr>Name Authority Pointer (NAPTR) Record</vt:lpstr>
      <vt:lpstr>Name Authority Pointer (NAPTR) Record</vt:lpstr>
      <vt:lpstr>Name Authority Pointer (NAPTR) Records</vt:lpstr>
      <vt:lpstr>ENUM and SIP</vt:lpstr>
      <vt:lpstr>ENUM and SIP</vt:lpstr>
      <vt:lpstr>URI/URN Resolution</vt:lpstr>
      <vt:lpstr>S-NAPTR</vt:lpstr>
      <vt:lpstr>Dynamic Updates (DNS UPDATE)</vt:lpstr>
      <vt:lpstr>Dynamic Updates (DNS UPDATE)</vt:lpstr>
      <vt:lpstr>Zone Transfers and DNS NOTIFY</vt:lpstr>
      <vt:lpstr>Zone Transfers and DNS NOTIFY</vt:lpstr>
      <vt:lpstr>Zone Transfers and DNS NOTIFY</vt:lpstr>
      <vt:lpstr>Zone Transfers and DNS NOTIFY</vt:lpstr>
      <vt:lpstr>Zone Transfers and DNS NOTIFY</vt:lpstr>
      <vt:lpstr>Zone Transfers and DNS NOTIFY</vt:lpstr>
      <vt:lpstr>Zone Transfers and DNS NOTIFY</vt:lpstr>
      <vt:lpstr>Zone Transfers and DNS NOTIFY</vt:lpstr>
      <vt:lpstr>Zone Transfers and DNS NOTIFY</vt:lpstr>
      <vt:lpstr>Zone Transfers and DNS NOTIFY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lesa</cp:lastModifiedBy>
  <cp:revision>263</cp:revision>
  <dcterms:created xsi:type="dcterms:W3CDTF">2006-10-05T04:04:58Z</dcterms:created>
  <dcterms:modified xsi:type="dcterms:W3CDTF">2015-12-08T14:27:20Z</dcterms:modified>
</cp:coreProperties>
</file>