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260" r:id="rId3"/>
    <p:sldId id="274" r:id="rId4"/>
    <p:sldId id="258" r:id="rId5"/>
    <p:sldId id="259" r:id="rId6"/>
    <p:sldId id="261" r:id="rId7"/>
    <p:sldId id="262" r:id="rId8"/>
    <p:sldId id="263" r:id="rId9"/>
    <p:sldId id="264" r:id="rId10"/>
    <p:sldId id="266" r:id="rId11"/>
    <p:sldId id="265" r:id="rId12"/>
    <p:sldId id="283" r:id="rId13"/>
    <p:sldId id="267" r:id="rId14"/>
    <p:sldId id="284" r:id="rId15"/>
    <p:sldId id="282" r:id="rId16"/>
    <p:sldId id="270" r:id="rId17"/>
    <p:sldId id="276" r:id="rId18"/>
    <p:sldId id="271" r:id="rId19"/>
    <p:sldId id="277" r:id="rId20"/>
    <p:sldId id="272" r:id="rId21"/>
    <p:sldId id="281" r:id="rId22"/>
    <p:sldId id="273" r:id="rId23"/>
  </p:sldIdLst>
  <p:sldSz cx="12192000" cy="6858000"/>
  <p:notesSz cx="6797675" cy="99266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1982" autoAdjust="0"/>
  </p:normalViewPr>
  <p:slideViewPr>
    <p:cSldViewPr snapToGrid="0">
      <p:cViewPr varScale="1">
        <p:scale>
          <a:sx n="72" d="100"/>
          <a:sy n="72" d="100"/>
        </p:scale>
        <p:origin x="201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B5AC71B-2881-4F69-982F-DD53AD8EE586}" type="datetimeFigureOut">
              <a:rPr lang="ko-KR" altLang="en-US" smtClean="0"/>
              <a:t>2014-09-26</a:t>
            </a:fld>
            <a:endParaRPr lang="ko-KR" altLang="en-US"/>
          </a:p>
        </p:txBody>
      </p:sp>
      <p:sp>
        <p:nvSpPr>
          <p:cNvPr id="4" name="슬라이드 이미지 개체 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34A15B1-0CB3-44D8-8F2B-455B1F10A26E}" type="slidenum">
              <a:rPr lang="ko-KR" altLang="en-US" smtClean="0"/>
              <a:t>‹#›</a:t>
            </a:fld>
            <a:endParaRPr lang="ko-KR" altLang="en-US"/>
          </a:p>
        </p:txBody>
      </p:sp>
    </p:spTree>
    <p:extLst>
      <p:ext uri="{BB962C8B-B14F-4D97-AF65-F5344CB8AC3E}">
        <p14:creationId xmlns:p14="http://schemas.microsoft.com/office/powerpoint/2010/main" val="333487628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a:t>
            </a:fld>
            <a:endParaRPr lang="ko-KR" altLang="en-US"/>
          </a:p>
        </p:txBody>
      </p:sp>
    </p:spTree>
    <p:extLst>
      <p:ext uri="{BB962C8B-B14F-4D97-AF65-F5344CB8AC3E}">
        <p14:creationId xmlns:p14="http://schemas.microsoft.com/office/powerpoint/2010/main" val="4011618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2</a:t>
            </a:fld>
            <a:endParaRPr lang="ko-KR" altLang="en-US"/>
          </a:p>
        </p:txBody>
      </p:sp>
    </p:spTree>
    <p:extLst>
      <p:ext uri="{BB962C8B-B14F-4D97-AF65-F5344CB8AC3E}">
        <p14:creationId xmlns:p14="http://schemas.microsoft.com/office/powerpoint/2010/main" val="2192612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3</a:t>
            </a:fld>
            <a:endParaRPr lang="ko-KR" altLang="en-US"/>
          </a:p>
        </p:txBody>
      </p:sp>
    </p:spTree>
    <p:extLst>
      <p:ext uri="{BB962C8B-B14F-4D97-AF65-F5344CB8AC3E}">
        <p14:creationId xmlns:p14="http://schemas.microsoft.com/office/powerpoint/2010/main" val="2584246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4</a:t>
            </a:fld>
            <a:endParaRPr lang="ko-KR" altLang="en-US"/>
          </a:p>
        </p:txBody>
      </p:sp>
    </p:spTree>
    <p:extLst>
      <p:ext uri="{BB962C8B-B14F-4D97-AF65-F5344CB8AC3E}">
        <p14:creationId xmlns:p14="http://schemas.microsoft.com/office/powerpoint/2010/main" val="1645368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5</a:t>
            </a:fld>
            <a:endParaRPr lang="ko-KR" altLang="en-US"/>
          </a:p>
        </p:txBody>
      </p:sp>
    </p:spTree>
    <p:extLst>
      <p:ext uri="{BB962C8B-B14F-4D97-AF65-F5344CB8AC3E}">
        <p14:creationId xmlns:p14="http://schemas.microsoft.com/office/powerpoint/2010/main" val="380239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6</a:t>
            </a:fld>
            <a:endParaRPr lang="ko-KR" altLang="en-US"/>
          </a:p>
        </p:txBody>
      </p:sp>
    </p:spTree>
    <p:extLst>
      <p:ext uri="{BB962C8B-B14F-4D97-AF65-F5344CB8AC3E}">
        <p14:creationId xmlns:p14="http://schemas.microsoft.com/office/powerpoint/2010/main" val="198814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7</a:t>
            </a:fld>
            <a:endParaRPr lang="ko-KR" altLang="en-US"/>
          </a:p>
        </p:txBody>
      </p:sp>
    </p:spTree>
    <p:extLst>
      <p:ext uri="{BB962C8B-B14F-4D97-AF65-F5344CB8AC3E}">
        <p14:creationId xmlns:p14="http://schemas.microsoft.com/office/powerpoint/2010/main" val="2973375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8</a:t>
            </a:fld>
            <a:endParaRPr lang="ko-KR" altLang="en-US"/>
          </a:p>
        </p:txBody>
      </p:sp>
    </p:spTree>
    <p:extLst>
      <p:ext uri="{BB962C8B-B14F-4D97-AF65-F5344CB8AC3E}">
        <p14:creationId xmlns:p14="http://schemas.microsoft.com/office/powerpoint/2010/main" val="1838209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9</a:t>
            </a:fld>
            <a:endParaRPr lang="ko-KR" altLang="en-US"/>
          </a:p>
        </p:txBody>
      </p:sp>
    </p:spTree>
    <p:extLst>
      <p:ext uri="{BB962C8B-B14F-4D97-AF65-F5344CB8AC3E}">
        <p14:creationId xmlns:p14="http://schemas.microsoft.com/office/powerpoint/2010/main" val="682673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10</a:t>
            </a:fld>
            <a:endParaRPr lang="ko-KR" altLang="en-US"/>
          </a:p>
        </p:txBody>
      </p:sp>
    </p:spTree>
    <p:extLst>
      <p:ext uri="{BB962C8B-B14F-4D97-AF65-F5344CB8AC3E}">
        <p14:creationId xmlns:p14="http://schemas.microsoft.com/office/powerpoint/2010/main" val="803178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11</a:t>
            </a:fld>
            <a:endParaRPr lang="ko-KR" altLang="en-US"/>
          </a:p>
        </p:txBody>
      </p:sp>
    </p:spTree>
    <p:extLst>
      <p:ext uri="{BB962C8B-B14F-4D97-AF65-F5344CB8AC3E}">
        <p14:creationId xmlns:p14="http://schemas.microsoft.com/office/powerpoint/2010/main" val="3172964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12</a:t>
            </a:fld>
            <a:endParaRPr lang="ko-KR" altLang="en-US"/>
          </a:p>
        </p:txBody>
      </p:sp>
    </p:spTree>
    <p:extLst>
      <p:ext uri="{BB962C8B-B14F-4D97-AF65-F5344CB8AC3E}">
        <p14:creationId xmlns:p14="http://schemas.microsoft.com/office/powerpoint/2010/main" val="3124294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13</a:t>
            </a:fld>
            <a:endParaRPr lang="ko-KR" altLang="en-US"/>
          </a:p>
        </p:txBody>
      </p:sp>
    </p:spTree>
    <p:extLst>
      <p:ext uri="{BB962C8B-B14F-4D97-AF65-F5344CB8AC3E}">
        <p14:creationId xmlns:p14="http://schemas.microsoft.com/office/powerpoint/2010/main" val="2531450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14</a:t>
            </a:fld>
            <a:endParaRPr lang="ko-KR" altLang="en-US"/>
          </a:p>
        </p:txBody>
      </p:sp>
    </p:spTree>
    <p:extLst>
      <p:ext uri="{BB962C8B-B14F-4D97-AF65-F5344CB8AC3E}">
        <p14:creationId xmlns:p14="http://schemas.microsoft.com/office/powerpoint/2010/main" val="3796530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15</a:t>
            </a:fld>
            <a:endParaRPr lang="ko-KR" altLang="en-US"/>
          </a:p>
        </p:txBody>
      </p:sp>
    </p:spTree>
    <p:extLst>
      <p:ext uri="{BB962C8B-B14F-4D97-AF65-F5344CB8AC3E}">
        <p14:creationId xmlns:p14="http://schemas.microsoft.com/office/powerpoint/2010/main" val="3870472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16</a:t>
            </a:fld>
            <a:endParaRPr lang="ko-KR" altLang="en-US"/>
          </a:p>
        </p:txBody>
      </p:sp>
    </p:spTree>
    <p:extLst>
      <p:ext uri="{BB962C8B-B14F-4D97-AF65-F5344CB8AC3E}">
        <p14:creationId xmlns:p14="http://schemas.microsoft.com/office/powerpoint/2010/main" val="3226625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17</a:t>
            </a:fld>
            <a:endParaRPr lang="ko-KR" altLang="en-US"/>
          </a:p>
        </p:txBody>
      </p:sp>
    </p:spTree>
    <p:extLst>
      <p:ext uri="{BB962C8B-B14F-4D97-AF65-F5344CB8AC3E}">
        <p14:creationId xmlns:p14="http://schemas.microsoft.com/office/powerpoint/2010/main" val="2086536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18</a:t>
            </a:fld>
            <a:endParaRPr lang="ko-KR" altLang="en-US"/>
          </a:p>
        </p:txBody>
      </p:sp>
    </p:spTree>
    <p:extLst>
      <p:ext uri="{BB962C8B-B14F-4D97-AF65-F5344CB8AC3E}">
        <p14:creationId xmlns:p14="http://schemas.microsoft.com/office/powerpoint/2010/main" val="2536287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19</a:t>
            </a:fld>
            <a:endParaRPr lang="ko-KR" altLang="en-US"/>
          </a:p>
        </p:txBody>
      </p:sp>
    </p:spTree>
    <p:extLst>
      <p:ext uri="{BB962C8B-B14F-4D97-AF65-F5344CB8AC3E}">
        <p14:creationId xmlns:p14="http://schemas.microsoft.com/office/powerpoint/2010/main" val="1527010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20</a:t>
            </a:fld>
            <a:endParaRPr lang="ko-KR" altLang="en-US"/>
          </a:p>
        </p:txBody>
      </p:sp>
    </p:spTree>
    <p:extLst>
      <p:ext uri="{BB962C8B-B14F-4D97-AF65-F5344CB8AC3E}">
        <p14:creationId xmlns:p14="http://schemas.microsoft.com/office/powerpoint/2010/main" val="1679382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21</a:t>
            </a:fld>
            <a:endParaRPr lang="ko-KR" altLang="en-US"/>
          </a:p>
        </p:txBody>
      </p:sp>
    </p:spTree>
    <p:extLst>
      <p:ext uri="{BB962C8B-B14F-4D97-AF65-F5344CB8AC3E}">
        <p14:creationId xmlns:p14="http://schemas.microsoft.com/office/powerpoint/2010/main" val="3463777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034A15B1-0CB3-44D8-8F2B-455B1F10A26E}" type="slidenum">
              <a:rPr lang="ko-KR" altLang="en-US" smtClean="0"/>
              <a:t>22</a:t>
            </a:fld>
            <a:endParaRPr lang="ko-KR" altLang="en-US"/>
          </a:p>
        </p:txBody>
      </p:sp>
    </p:spTree>
    <p:extLst>
      <p:ext uri="{BB962C8B-B14F-4D97-AF65-F5344CB8AC3E}">
        <p14:creationId xmlns:p14="http://schemas.microsoft.com/office/powerpoint/2010/main" val="19472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normAutofit/>
          </a:bodyPr>
          <a:lstStyle>
            <a:lvl1pPr algn="ctr">
              <a:defRPr sz="4400">
                <a:latin typeface="Calibri Light" panose="020F0302020204030204" pitchFamily="34" charset="0"/>
              </a:defRPr>
            </a:lvl1p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dirty="0" smtClean="0"/>
              <a:t>마스터 부제목 스타일 편집</a:t>
            </a:r>
            <a:endParaRPr lang="ko-KR" altLang="en-US" dirty="0"/>
          </a:p>
        </p:txBody>
      </p:sp>
      <p:sp>
        <p:nvSpPr>
          <p:cNvPr id="4" name="날짜 개체 틀 3"/>
          <p:cNvSpPr>
            <a:spLocks noGrp="1"/>
          </p:cNvSpPr>
          <p:nvPr>
            <p:ph type="dt" sz="half" idx="10"/>
          </p:nvPr>
        </p:nvSpPr>
        <p:spPr/>
        <p:txBody>
          <a:bodyPr/>
          <a:lstStyle/>
          <a:p>
            <a:fld id="{AB089D83-05E3-431C-97E6-B3B2B5F85A62}" type="datetime1">
              <a:rPr lang="ko-KR" altLang="en-US" smtClean="0"/>
              <a:t>2014-09-26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344839598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745445"/>
          </a:xfrm>
        </p:spPr>
        <p:txBody>
          <a:bodyPr>
            <a:noAutofit/>
          </a:bodyPr>
          <a:lstStyle>
            <a:lvl1pPr>
              <a:defRPr sz="4000" b="0">
                <a:latin typeface="Calibri Light" panose="020F0302020204030204" pitchFamily="34" charset="0"/>
              </a:defRPr>
            </a:lvl1p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838200" y="1289957"/>
            <a:ext cx="10515600" cy="4887006"/>
          </a:xfrm>
        </p:spPr>
        <p:txBody>
          <a:bodyPr>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p:txBody>
          <a:bodyPr/>
          <a:lstStyle/>
          <a:p>
            <a:fld id="{9C7DC833-D3D0-46AE-ADF4-BBE98C6FAAA4}" type="datetime1">
              <a:rPr lang="ko-KR" altLang="en-US" smtClean="0"/>
              <a:t>2014-09-26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389244690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4E7946C3-9A81-4030-9DC5-AF21EF85A952}" type="datetime1">
              <a:rPr lang="ko-KR" altLang="en-US" smtClean="0"/>
              <a:t>2014-09-26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223625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DF7B169F-C5D8-44CD-BFB2-5C2BCCA22417}" type="datetime1">
              <a:rPr lang="ko-KR" altLang="en-US" smtClean="0"/>
              <a:t>2014-09-26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1448589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21DE51B0-F42E-4646-9C18-3EB11FE768DE}" type="datetime1">
              <a:rPr lang="ko-KR" altLang="en-US" smtClean="0"/>
              <a:t>2014-09-26</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2124738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27A09D4B-17B6-4369-BA9D-092B958981E5}" type="datetime1">
              <a:rPr lang="ko-KR" altLang="en-US" smtClean="0"/>
              <a:t>2014-09-26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482699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CFCF0D7-BD91-4EB0-8FFD-46935961AE15}" type="datetime1">
              <a:rPr lang="ko-KR" altLang="en-US" smtClean="0"/>
              <a:t>2014-09-26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4146798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A8C407E-E3E0-46C9-AD1D-FA47D52BEE4B}" type="datetime1">
              <a:rPr lang="ko-KR" altLang="en-US" smtClean="0"/>
              <a:t>2014-09-26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3850229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18D7DED4-9B6F-43CE-AC8B-A0F3EF2B2DEC}" type="datetime1">
              <a:rPr lang="ko-KR" altLang="en-US" smtClean="0"/>
              <a:t>2014-09-26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272964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1C5167D9-6CAB-4FAB-8D70-9E17E72DD10A}" type="datetime1">
              <a:rPr lang="ko-KR" altLang="en-US" smtClean="0"/>
              <a:t>2014-09-26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1837711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CC01BAA-8B0B-4049-943F-FBD066016B2B}" type="datetime1">
              <a:rPr lang="ko-KR" altLang="en-US" smtClean="0"/>
              <a:t>2014-09-26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680726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884DE0-FA86-47AB-919B-610B00CDAFD9}" type="datetime1">
              <a:rPr lang="ko-KR" altLang="en-US" smtClean="0"/>
              <a:t>2014-09-26</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BD1254-6056-4A25-9DC8-58530DF74501}" type="slidenum">
              <a:rPr lang="ko-KR" altLang="en-US" smtClean="0"/>
              <a:t>‹#›</a:t>
            </a:fld>
            <a:endParaRPr lang="ko-KR" altLang="en-US"/>
          </a:p>
        </p:txBody>
      </p:sp>
    </p:spTree>
    <p:extLst>
      <p:ext uri="{BB962C8B-B14F-4D97-AF65-F5344CB8AC3E}">
        <p14:creationId xmlns:p14="http://schemas.microsoft.com/office/powerpoint/2010/main" val="3979030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tmp"/></Relationships>
</file>

<file path=ppt/slides/_rels/slide10.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tmp"/></Relationships>
</file>

<file path=ppt/slides/_rels/slide14.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tmp"/></Relationships>
</file>

<file path=ppt/slides/_rels/slide16.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tmp"/></Relationships>
</file>

<file path=ppt/slides/_rels/slide17.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tm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lstStyle/>
          <a:p>
            <a:r>
              <a:rPr lang="en-US" altLang="ko-KR" dirty="0" smtClean="0"/>
              <a:t>Modeling Web Quality-of-Experience on Cellular Networks</a:t>
            </a:r>
            <a:endParaRPr lang="ko-KR" altLang="en-US" dirty="0"/>
          </a:p>
        </p:txBody>
      </p:sp>
      <p:sp>
        <p:nvSpPr>
          <p:cNvPr id="3" name="부제목 2"/>
          <p:cNvSpPr>
            <a:spLocks noGrp="1"/>
          </p:cNvSpPr>
          <p:nvPr>
            <p:ph type="subTitle" idx="1"/>
          </p:nvPr>
        </p:nvSpPr>
        <p:spPr/>
        <p:txBody>
          <a:bodyPr/>
          <a:lstStyle/>
          <a:p>
            <a:pPr algn="r"/>
            <a:endParaRPr lang="en-US" altLang="ko-KR" dirty="0" smtClean="0"/>
          </a:p>
          <a:p>
            <a:pPr algn="r"/>
            <a:r>
              <a:rPr lang="en-US" altLang="ko-KR" dirty="0" err="1" smtClean="0"/>
              <a:t>MobiCom</a:t>
            </a:r>
            <a:r>
              <a:rPr lang="en-US" altLang="ko-KR" dirty="0" smtClean="0"/>
              <a:t>‚ 2014</a:t>
            </a:r>
          </a:p>
          <a:p>
            <a:pPr algn="r"/>
            <a:r>
              <a:rPr lang="en-US" altLang="ko-KR" dirty="0" smtClean="0"/>
              <a:t>Presenter : Jihye Kim</a:t>
            </a:r>
          </a:p>
        </p:txBody>
      </p:sp>
    </p:spTree>
    <p:extLst>
      <p:ext uri="{BB962C8B-B14F-4D97-AF65-F5344CB8AC3E}">
        <p14:creationId xmlns:p14="http://schemas.microsoft.com/office/powerpoint/2010/main" val="1379948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a:t>
            </a:r>
            <a:endParaRPr lang="ko-KR" altLang="en-US" dirty="0"/>
          </a:p>
        </p:txBody>
      </p:sp>
      <p:sp>
        <p:nvSpPr>
          <p:cNvPr id="3" name="내용 개체 틀 2"/>
          <p:cNvSpPr>
            <a:spLocks noGrp="1"/>
          </p:cNvSpPr>
          <p:nvPr>
            <p:ph idx="1"/>
          </p:nvPr>
        </p:nvSpPr>
        <p:spPr/>
        <p:txBody>
          <a:bodyPr>
            <a:normAutofit/>
          </a:bodyPr>
          <a:lstStyle/>
          <a:p>
            <a:r>
              <a:rPr lang="en-US" altLang="ko-KR" sz="3200" dirty="0" smtClean="0"/>
              <a:t>Introduction</a:t>
            </a:r>
          </a:p>
          <a:p>
            <a:r>
              <a:rPr lang="en-US" altLang="ko-KR" sz="3200" dirty="0" smtClean="0"/>
              <a:t>Extracting User Experience Metric</a:t>
            </a:r>
          </a:p>
          <a:p>
            <a:r>
              <a:rPr lang="en-US" altLang="ko-KR" sz="3200" dirty="0" smtClean="0"/>
              <a:t>Analyzing Network Factors</a:t>
            </a:r>
          </a:p>
          <a:p>
            <a:r>
              <a:rPr lang="en-US" altLang="ko-KR" sz="3200" dirty="0" smtClean="0"/>
              <a:t>Modeling Web </a:t>
            </a:r>
            <a:r>
              <a:rPr lang="en-US" altLang="ko-KR" sz="3200" dirty="0" err="1" smtClean="0"/>
              <a:t>QoE</a:t>
            </a:r>
            <a:endParaRPr lang="en-US" altLang="ko-KR" sz="3200" dirty="0" smtClean="0"/>
          </a:p>
          <a:p>
            <a:r>
              <a:rPr lang="en-US" altLang="ko-KR" sz="3200" dirty="0" smtClean="0"/>
              <a:t>Discussion</a:t>
            </a:r>
          </a:p>
          <a:p>
            <a:r>
              <a:rPr lang="en-US" altLang="ko-KR" sz="3200" dirty="0" smtClean="0"/>
              <a:t>Limitations</a:t>
            </a:r>
          </a:p>
          <a:p>
            <a:r>
              <a:rPr lang="en-US" altLang="ko-KR" sz="3200" dirty="0" smtClean="0"/>
              <a:t>Conclusion</a:t>
            </a:r>
            <a:endParaRPr lang="ko-KR" altLang="en-US" sz="3200" dirty="0"/>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2</a:t>
            </a:fld>
            <a:endParaRPr lang="ko-KR" altLang="en-US"/>
          </a:p>
        </p:txBody>
      </p:sp>
    </p:spTree>
    <p:extLst>
      <p:ext uri="{BB962C8B-B14F-4D97-AF65-F5344CB8AC3E}">
        <p14:creationId xmlns:p14="http://schemas.microsoft.com/office/powerpoint/2010/main" val="2139768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3" name="내용 개체 틀 2"/>
          <p:cNvSpPr>
            <a:spLocks noGrp="1"/>
          </p:cNvSpPr>
          <p:nvPr>
            <p:ph idx="1"/>
          </p:nvPr>
        </p:nvSpPr>
        <p:spPr/>
        <p:txBody>
          <a:bodyPr/>
          <a:lstStyle/>
          <a:p>
            <a:r>
              <a:rPr lang="en-US" altLang="ko-KR" dirty="0"/>
              <a:t>Web browsing is one of the most </a:t>
            </a:r>
            <a:r>
              <a:rPr lang="en-US" altLang="ko-KR" dirty="0" smtClean="0"/>
              <a:t>prominent </a:t>
            </a:r>
            <a:r>
              <a:rPr lang="en-US" altLang="ko-KR" dirty="0"/>
              <a:t>cellular applications</a:t>
            </a:r>
          </a:p>
          <a:p>
            <a:r>
              <a:rPr lang="en-US" altLang="ko-KR" dirty="0"/>
              <a:t>To understand how radio network characteristics influence user’s web browsing Quality-of-Experience (web </a:t>
            </a:r>
            <a:r>
              <a:rPr lang="en-US" altLang="ko-KR" dirty="0" err="1"/>
              <a:t>QoE</a:t>
            </a:r>
            <a:r>
              <a:rPr lang="en-US" altLang="ko-KR" dirty="0"/>
              <a:t>) is important</a:t>
            </a:r>
          </a:p>
          <a:p>
            <a:r>
              <a:rPr lang="en-US" altLang="ko-KR" dirty="0"/>
              <a:t>In this paper, devise a machine-learning-based mechanism to infer web </a:t>
            </a:r>
            <a:r>
              <a:rPr lang="en-US" altLang="ko-KR" dirty="0" err="1"/>
              <a:t>QoE</a:t>
            </a:r>
            <a:r>
              <a:rPr lang="en-US" altLang="ko-KR" dirty="0"/>
              <a:t> metrics from network traces </a:t>
            </a:r>
            <a:r>
              <a:rPr lang="en-US" altLang="ko-KR" dirty="0" smtClean="0"/>
              <a:t>accurately</a:t>
            </a:r>
            <a:endParaRPr lang="en-US" altLang="ko-KR" dirty="0"/>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3</a:t>
            </a:fld>
            <a:endParaRPr lang="ko-KR" altLang="en-US"/>
          </a:p>
        </p:txBody>
      </p:sp>
    </p:spTree>
    <p:extLst>
      <p:ext uri="{BB962C8B-B14F-4D97-AF65-F5344CB8AC3E}">
        <p14:creationId xmlns:p14="http://schemas.microsoft.com/office/powerpoint/2010/main" val="41293435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Extracting User Experience Metrics</a:t>
            </a:r>
            <a:endParaRPr lang="ko-KR" altLang="en-US" dirty="0"/>
          </a:p>
        </p:txBody>
      </p:sp>
      <p:sp>
        <p:nvSpPr>
          <p:cNvPr id="3" name="내용 개체 틀 2"/>
          <p:cNvSpPr>
            <a:spLocks noGrp="1"/>
          </p:cNvSpPr>
          <p:nvPr>
            <p:ph idx="1"/>
          </p:nvPr>
        </p:nvSpPr>
        <p:spPr/>
        <p:txBody>
          <a:bodyPr/>
          <a:lstStyle/>
          <a:p>
            <a:r>
              <a:rPr lang="en-US" altLang="ko-KR" dirty="0" smtClean="0"/>
              <a:t>Two central engagement metrics</a:t>
            </a:r>
          </a:p>
          <a:p>
            <a:pPr lvl="1"/>
            <a:r>
              <a:rPr lang="en-US" altLang="ko-KR" dirty="0" smtClean="0"/>
              <a:t>Session length</a:t>
            </a:r>
            <a:br>
              <a:rPr lang="en-US" altLang="ko-KR" dirty="0" smtClean="0"/>
            </a:br>
            <a:r>
              <a:rPr lang="en-US" altLang="ko-KR" dirty="0" smtClean="0"/>
              <a:t>(i.e., the number of pages a user clicks through)</a:t>
            </a:r>
          </a:p>
          <a:p>
            <a:pPr lvl="1"/>
            <a:r>
              <a:rPr lang="en-US" altLang="ko-KR" dirty="0" smtClean="0"/>
              <a:t>Abandonment or bounce rate</a:t>
            </a:r>
            <a:br>
              <a:rPr lang="en-US" altLang="ko-KR" dirty="0" smtClean="0"/>
            </a:br>
            <a:r>
              <a:rPr lang="en-US" altLang="ko-KR" dirty="0" smtClean="0"/>
              <a:t>(i.e., if a user leaves the  website after only visiting the landing page)</a:t>
            </a:r>
          </a:p>
        </p:txBody>
      </p:sp>
      <p:pic>
        <p:nvPicPr>
          <p:cNvPr id="1026" name="Picture 2" descr="http://designmodo.com/wp-content/uploads/2011/09/Landing-Page-Design-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193" y="3319463"/>
            <a:ext cx="5715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4" name="그림 3"/>
          <p:cNvPicPr>
            <a:picLocks noChangeAspect="1"/>
          </p:cNvPicPr>
          <p:nvPr/>
        </p:nvPicPr>
        <p:blipFill>
          <a:blip r:embed="rId4"/>
          <a:stretch>
            <a:fillRect/>
          </a:stretch>
        </p:blipFill>
        <p:spPr>
          <a:xfrm>
            <a:off x="7202815" y="2891595"/>
            <a:ext cx="2472326" cy="3705148"/>
          </a:xfrm>
          <a:prstGeom prst="rect">
            <a:avLst/>
          </a:prstGeom>
        </p:spPr>
      </p:pic>
      <p:sp>
        <p:nvSpPr>
          <p:cNvPr id="6" name="슬라이드 번호 개체 틀 5"/>
          <p:cNvSpPr>
            <a:spLocks noGrp="1"/>
          </p:cNvSpPr>
          <p:nvPr>
            <p:ph type="sldNum" sz="quarter" idx="12"/>
          </p:nvPr>
        </p:nvSpPr>
        <p:spPr/>
        <p:txBody>
          <a:bodyPr/>
          <a:lstStyle/>
          <a:p>
            <a:fld id="{E3BD1254-6056-4A25-9DC8-58530DF74501}" type="slidenum">
              <a:rPr lang="ko-KR" altLang="en-US" smtClean="0"/>
              <a:t>4</a:t>
            </a:fld>
            <a:endParaRPr lang="ko-KR" altLang="en-US"/>
          </a:p>
        </p:txBody>
      </p:sp>
    </p:spTree>
    <p:extLst>
      <p:ext uri="{BB962C8B-B14F-4D97-AF65-F5344CB8AC3E}">
        <p14:creationId xmlns:p14="http://schemas.microsoft.com/office/powerpoint/2010/main" val="290505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Detecting Click</a:t>
            </a:r>
            <a:endParaRPr lang="ko-KR" altLang="en-US" dirty="0"/>
          </a:p>
        </p:txBody>
      </p:sp>
      <p:sp>
        <p:nvSpPr>
          <p:cNvPr id="3" name="내용 개체 틀 2"/>
          <p:cNvSpPr>
            <a:spLocks noGrp="1"/>
          </p:cNvSpPr>
          <p:nvPr>
            <p:ph idx="1"/>
          </p:nvPr>
        </p:nvSpPr>
        <p:spPr/>
        <p:txBody>
          <a:bodyPr/>
          <a:lstStyle/>
          <a:p>
            <a:r>
              <a:rPr lang="en-US" altLang="ko-KR" dirty="0" smtClean="0"/>
              <a:t>Previous Technique</a:t>
            </a:r>
          </a:p>
          <a:p>
            <a:pPr lvl="1"/>
            <a:r>
              <a:rPr lang="en-US" altLang="ko-KR" dirty="0" smtClean="0"/>
              <a:t>Use the idle time between requests</a:t>
            </a:r>
          </a:p>
          <a:p>
            <a:pPr lvl="1"/>
            <a:r>
              <a:rPr lang="en-US" altLang="ko-KR" dirty="0" smtClean="0"/>
              <a:t>Based on the assumption that the idle time for requests for embedded objects will be extremely short, whereas requests generated by clicks would typically have higher idle time</a:t>
            </a:r>
          </a:p>
          <a:p>
            <a:r>
              <a:rPr lang="en-US" altLang="ko-KR" dirty="0" smtClean="0"/>
              <a:t>Limitation</a:t>
            </a:r>
          </a:p>
          <a:p>
            <a:pPr lvl="1"/>
            <a:r>
              <a:rPr lang="en-US" altLang="ko-KR" dirty="0" smtClean="0"/>
              <a:t>In modern mobile web page, a non-trivial fraction of embedded objects have idle times as long as many user clicks (e.g., requests generated by periodic beacons from third-party analytic services)</a:t>
            </a:r>
          </a:p>
          <a:p>
            <a:endParaRPr lang="ko-KR" altLang="en-US" dirty="0"/>
          </a:p>
        </p:txBody>
      </p:sp>
      <p:pic>
        <p:nvPicPr>
          <p:cNvPr id="4" name="그림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2850" y="4086751"/>
            <a:ext cx="4686300" cy="2492568"/>
          </a:xfrm>
          <a:prstGeom prst="rect">
            <a:avLst/>
          </a:prstGeom>
        </p:spPr>
      </p:pic>
      <p:sp>
        <p:nvSpPr>
          <p:cNvPr id="5" name="슬라이드 번호 개체 틀 4"/>
          <p:cNvSpPr>
            <a:spLocks noGrp="1"/>
          </p:cNvSpPr>
          <p:nvPr>
            <p:ph type="sldNum" sz="quarter" idx="12"/>
          </p:nvPr>
        </p:nvSpPr>
        <p:spPr/>
        <p:txBody>
          <a:bodyPr/>
          <a:lstStyle/>
          <a:p>
            <a:fld id="{E3BD1254-6056-4A25-9DC8-58530DF74501}" type="slidenum">
              <a:rPr lang="ko-KR" altLang="en-US" smtClean="0"/>
              <a:t>5</a:t>
            </a:fld>
            <a:endParaRPr lang="ko-KR" altLang="en-US"/>
          </a:p>
        </p:txBody>
      </p:sp>
      <p:sp>
        <p:nvSpPr>
          <p:cNvPr id="6" name="TextBox 5"/>
          <p:cNvSpPr txBox="1"/>
          <p:nvPr/>
        </p:nvSpPr>
        <p:spPr>
          <a:xfrm>
            <a:off x="3383273" y="2979407"/>
            <a:ext cx="5425460" cy="1508105"/>
          </a:xfrm>
          <a:prstGeom prst="rect">
            <a:avLst/>
          </a:prstGeom>
          <a:solidFill>
            <a:schemeClr val="accent1">
              <a:lumMod val="40000"/>
              <a:lumOff val="60000"/>
            </a:schemeClr>
          </a:solidFill>
        </p:spPr>
        <p:txBody>
          <a:bodyPr wrap="none" rtlCol="0">
            <a:spAutoFit/>
          </a:bodyPr>
          <a:lstStyle/>
          <a:p>
            <a:pPr algn="ctr"/>
            <a:r>
              <a:rPr lang="en-US" altLang="ko-KR" sz="2000" b="1" dirty="0" smtClean="0"/>
              <a:t>Clicks</a:t>
            </a:r>
          </a:p>
          <a:p>
            <a:pPr algn="ctr"/>
            <a:r>
              <a:rPr lang="en-US" altLang="ko-KR" sz="1600" dirty="0" smtClean="0"/>
              <a:t>Requests that are initiated by user activity</a:t>
            </a:r>
          </a:p>
          <a:p>
            <a:pPr algn="ctr"/>
            <a:endParaRPr lang="en-US" altLang="ko-KR" sz="2000" dirty="0"/>
          </a:p>
          <a:p>
            <a:pPr algn="ctr"/>
            <a:r>
              <a:rPr lang="en-US" altLang="ko-KR" sz="2000" b="1" dirty="0" smtClean="0"/>
              <a:t>Embedded Objects</a:t>
            </a:r>
          </a:p>
          <a:p>
            <a:pPr algn="ctr"/>
            <a:r>
              <a:rPr lang="en-US" altLang="ko-KR" sz="1600" dirty="0" smtClean="0"/>
              <a:t>Requests that are initiated automatically by the browser</a:t>
            </a:r>
          </a:p>
        </p:txBody>
      </p:sp>
    </p:spTree>
    <p:extLst>
      <p:ext uri="{BB962C8B-B14F-4D97-AF65-F5344CB8AC3E}">
        <p14:creationId xmlns:p14="http://schemas.microsoft.com/office/powerpoint/2010/main" val="201630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Detecting </a:t>
            </a:r>
            <a:r>
              <a:rPr lang="en-US" altLang="ko-KR" dirty="0" smtClean="0"/>
              <a:t>Click: Approach</a:t>
            </a:r>
            <a:endParaRPr lang="ko-KR" altLang="en-US" dirty="0"/>
          </a:p>
        </p:txBody>
      </p:sp>
      <p:sp>
        <p:nvSpPr>
          <p:cNvPr id="3" name="내용 개체 틀 2"/>
          <p:cNvSpPr>
            <a:spLocks noGrp="1"/>
          </p:cNvSpPr>
          <p:nvPr>
            <p:ph idx="1"/>
          </p:nvPr>
        </p:nvSpPr>
        <p:spPr>
          <a:xfrm>
            <a:off x="838200" y="1289956"/>
            <a:ext cx="10515600" cy="5183579"/>
          </a:xfrm>
        </p:spPr>
        <p:txBody>
          <a:bodyPr>
            <a:normAutofit lnSpcReduction="10000"/>
          </a:bodyPr>
          <a:lstStyle/>
          <a:p>
            <a:r>
              <a:rPr lang="en-US" altLang="ko-KR" dirty="0"/>
              <a:t>Approach</a:t>
            </a:r>
          </a:p>
          <a:p>
            <a:pPr lvl="1"/>
            <a:r>
              <a:rPr lang="en-US" altLang="ko-KR" dirty="0"/>
              <a:t>Based on observation that most the embedded objects are hosted by third party service</a:t>
            </a:r>
            <a:br>
              <a:rPr lang="en-US" altLang="ko-KR" dirty="0"/>
            </a:br>
            <a:r>
              <a:rPr lang="en-US" altLang="ko-KR" dirty="0"/>
              <a:t>(such as advertising agencies, Content Distribution Networks (CDNs) and analytics services)</a:t>
            </a:r>
            <a:br>
              <a:rPr lang="en-US" altLang="ko-KR" dirty="0"/>
            </a:br>
            <a:r>
              <a:rPr lang="en-US" altLang="ko-KR" dirty="0"/>
              <a:t>to distinguish embedded objects from clicks by inspecting request URLs</a:t>
            </a:r>
            <a:r>
              <a:rPr lang="en-US" altLang="ko-KR" dirty="0" smtClean="0"/>
              <a:t>.</a:t>
            </a:r>
          </a:p>
          <a:p>
            <a:endParaRPr lang="en-US" altLang="ko-KR" dirty="0" smtClean="0"/>
          </a:p>
          <a:p>
            <a:r>
              <a:rPr lang="en-US" altLang="ko-KR" dirty="0" smtClean="0"/>
              <a:t>Step 1: Grouping Sessions</a:t>
            </a:r>
          </a:p>
          <a:p>
            <a:pPr lvl="1"/>
            <a:r>
              <a:rPr lang="en-US" altLang="ko-KR" dirty="0" smtClean="0"/>
              <a:t>Group requests into different sessions using the anonymized IMEI and </a:t>
            </a:r>
            <a:r>
              <a:rPr lang="en-US" altLang="ko-KR" dirty="0" err="1" smtClean="0"/>
              <a:t>Referer</a:t>
            </a:r>
            <a:r>
              <a:rPr lang="en-US" altLang="ko-KR" dirty="0" smtClean="0"/>
              <a:t> header information</a:t>
            </a:r>
          </a:p>
          <a:p>
            <a:r>
              <a:rPr lang="en-US" altLang="ko-KR" dirty="0" smtClean="0"/>
              <a:t>Step 2: Extracting Features</a:t>
            </a:r>
          </a:p>
          <a:p>
            <a:pPr lvl="1"/>
            <a:r>
              <a:rPr lang="en-US" altLang="ko-KR" dirty="0" smtClean="0"/>
              <a:t>In order to perform text classification, extract two set of features from the requested URLs</a:t>
            </a:r>
          </a:p>
          <a:p>
            <a:pPr lvl="1"/>
            <a:r>
              <a:rPr lang="en-US" altLang="ko-KR" dirty="0" smtClean="0"/>
              <a:t>Feature simple</a:t>
            </a:r>
          </a:p>
          <a:p>
            <a:pPr lvl="2"/>
            <a:r>
              <a:rPr lang="en-US" altLang="ko-KR" dirty="0" smtClean="0"/>
              <a:t>www.blog.xyz.com/my/blog/abc.html → &lt;blog, xyz, com&gt;</a:t>
            </a:r>
          </a:p>
          <a:p>
            <a:pPr lvl="1"/>
            <a:r>
              <a:rPr lang="en-US" altLang="ko-KR" dirty="0" smtClean="0"/>
              <a:t>Feature diverse</a:t>
            </a:r>
          </a:p>
          <a:p>
            <a:pPr lvl="2">
              <a:lnSpc>
                <a:spcPct val="110000"/>
              </a:lnSpc>
            </a:pPr>
            <a:r>
              <a:rPr lang="en-US" altLang="ko-KR" dirty="0" smtClean="0"/>
              <a:t>www.blog.xyz.com/my/blog/abc.html → domain = &lt;blog, xyz, com&gt;</a:t>
            </a:r>
            <a:br>
              <a:rPr lang="en-US" altLang="ko-KR" dirty="0" smtClean="0"/>
            </a:br>
            <a:r>
              <a:rPr lang="en-US" altLang="ko-KR" dirty="0" smtClean="0">
                <a:solidFill>
                  <a:schemeClr val="bg1"/>
                </a:solidFill>
              </a:rPr>
              <a:t>www.blog.xyz.com/my/blog/abc.html</a:t>
            </a:r>
            <a:r>
              <a:rPr lang="en-US" altLang="ko-KR" dirty="0" smtClean="0"/>
              <a:t> → urn = &lt;my, blog, abc.html&gt;</a:t>
            </a:r>
          </a:p>
          <a:p>
            <a:pPr lvl="2"/>
            <a:r>
              <a:rPr lang="en-US" altLang="ko-KR" dirty="0" smtClean="0">
                <a:solidFill>
                  <a:schemeClr val="bg1"/>
                </a:solidFill>
              </a:rPr>
              <a:t>www.blog.xyz.com/my/blog/abc.html</a:t>
            </a:r>
            <a:r>
              <a:rPr lang="en-US" altLang="ko-KR" dirty="0" smtClean="0"/>
              <a:t> </a:t>
            </a:r>
            <a:r>
              <a:rPr lang="en-US" altLang="ko-KR" dirty="0"/>
              <a:t>→ </a:t>
            </a:r>
            <a:r>
              <a:rPr lang="en-US" altLang="ko-KR" dirty="0" smtClean="0"/>
              <a:t>type </a:t>
            </a:r>
            <a:r>
              <a:rPr lang="en-US" altLang="ko-KR" dirty="0"/>
              <a:t>= </a:t>
            </a:r>
            <a:r>
              <a:rPr lang="en-US" altLang="ko-KR" dirty="0" smtClean="0"/>
              <a:t>html</a:t>
            </a:r>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6</a:t>
            </a:fld>
            <a:endParaRPr lang="ko-KR" altLang="en-US"/>
          </a:p>
        </p:txBody>
      </p:sp>
      <p:sp>
        <p:nvSpPr>
          <p:cNvPr id="6" name="TextBox 5"/>
          <p:cNvSpPr txBox="1"/>
          <p:nvPr/>
        </p:nvSpPr>
        <p:spPr>
          <a:xfrm>
            <a:off x="1459152" y="2835303"/>
            <a:ext cx="9273693" cy="2092881"/>
          </a:xfrm>
          <a:prstGeom prst="rect">
            <a:avLst/>
          </a:prstGeom>
          <a:solidFill>
            <a:schemeClr val="accent1">
              <a:lumMod val="40000"/>
              <a:lumOff val="60000"/>
            </a:schemeClr>
          </a:solidFill>
        </p:spPr>
        <p:txBody>
          <a:bodyPr wrap="none" rtlCol="0">
            <a:spAutoFit/>
          </a:bodyPr>
          <a:lstStyle/>
          <a:p>
            <a:pPr algn="ctr"/>
            <a:r>
              <a:rPr lang="en-US" altLang="ko-KR" sz="2000" b="1" dirty="0" smtClean="0"/>
              <a:t>IMEI</a:t>
            </a:r>
          </a:p>
          <a:p>
            <a:pPr algn="ctr"/>
            <a:r>
              <a:rPr lang="en-US" altLang="ko-KR" dirty="0"/>
              <a:t>International Mobile Equipment </a:t>
            </a:r>
            <a:r>
              <a:rPr lang="en-US" altLang="ko-KR" dirty="0" smtClean="0"/>
              <a:t>Identity</a:t>
            </a:r>
          </a:p>
          <a:p>
            <a:pPr algn="ctr"/>
            <a:r>
              <a:rPr lang="en-US" altLang="ko-KR" dirty="0" smtClean="0"/>
              <a:t>WCDMA(3G</a:t>
            </a:r>
            <a:r>
              <a:rPr lang="en-US" altLang="ko-KR" dirty="0"/>
              <a:t>) </a:t>
            </a:r>
            <a:r>
              <a:rPr lang="ko-KR" altLang="en-US" dirty="0"/>
              <a:t>휴대폰에 내장되어 있는 </a:t>
            </a:r>
            <a:r>
              <a:rPr lang="en-US" altLang="ko-KR" dirty="0"/>
              <a:t>15</a:t>
            </a:r>
            <a:r>
              <a:rPr lang="ko-KR" altLang="en-US" dirty="0"/>
              <a:t>자리 숫자로 된 번호이며 단말기 고유 </a:t>
            </a:r>
            <a:r>
              <a:rPr lang="ko-KR" altLang="en-US" dirty="0" smtClean="0"/>
              <a:t>일련번호</a:t>
            </a:r>
            <a:endParaRPr lang="en-US" altLang="ko-KR" dirty="0" smtClean="0"/>
          </a:p>
          <a:p>
            <a:pPr algn="ctr"/>
            <a:endParaRPr lang="en-US" altLang="ko-KR" dirty="0"/>
          </a:p>
          <a:p>
            <a:pPr algn="ctr"/>
            <a:r>
              <a:rPr lang="en-US" altLang="ko-KR" sz="2000" b="1" dirty="0" err="1" smtClean="0"/>
              <a:t>Referer</a:t>
            </a:r>
            <a:r>
              <a:rPr lang="en-US" altLang="ko-KR" sz="2000" b="1" dirty="0" smtClean="0"/>
              <a:t> header field</a:t>
            </a:r>
            <a:endParaRPr lang="en-US" altLang="ko-KR" sz="2000" b="1" dirty="0"/>
          </a:p>
          <a:p>
            <a:pPr algn="ctr"/>
            <a:r>
              <a:rPr lang="ko-KR" altLang="en-US" dirty="0" smtClean="0"/>
              <a:t>이전 </a:t>
            </a:r>
            <a:r>
              <a:rPr lang="en-US" altLang="ko-KR" dirty="0" smtClean="0"/>
              <a:t>URL </a:t>
            </a:r>
            <a:r>
              <a:rPr lang="ko-KR" altLang="en-US" dirty="0" smtClean="0"/>
              <a:t>정보를 알 수 있는 지표</a:t>
            </a:r>
            <a:endParaRPr lang="en-US" altLang="ko-KR" dirty="0" smtClean="0"/>
          </a:p>
          <a:p>
            <a:pPr algn="ctr"/>
            <a:r>
              <a:rPr lang="en-US" altLang="ko-KR" dirty="0" smtClean="0"/>
              <a:t>‘HTTP_REFERER’ </a:t>
            </a:r>
            <a:r>
              <a:rPr lang="ko-KR" altLang="en-US" dirty="0" smtClean="0"/>
              <a:t>라는 변수로 표현</a:t>
            </a:r>
            <a:endParaRPr lang="en-US" altLang="ko-KR" dirty="0" smtClean="0"/>
          </a:p>
        </p:txBody>
      </p:sp>
      <p:sp>
        <p:nvSpPr>
          <p:cNvPr id="5" name="TextBox 4"/>
          <p:cNvSpPr txBox="1"/>
          <p:nvPr/>
        </p:nvSpPr>
        <p:spPr>
          <a:xfrm>
            <a:off x="2476417" y="3404691"/>
            <a:ext cx="7239161" cy="954107"/>
          </a:xfrm>
          <a:prstGeom prst="rect">
            <a:avLst/>
          </a:prstGeom>
          <a:solidFill>
            <a:schemeClr val="accent1">
              <a:lumMod val="40000"/>
              <a:lumOff val="60000"/>
            </a:schemeClr>
          </a:solidFill>
        </p:spPr>
        <p:txBody>
          <a:bodyPr wrap="none" rtlCol="0">
            <a:spAutoFit/>
          </a:bodyPr>
          <a:lstStyle/>
          <a:p>
            <a:pPr algn="ctr"/>
            <a:r>
              <a:rPr lang="en-US" altLang="ko-KR" sz="2000" b="1" dirty="0" smtClean="0"/>
              <a:t>Syntax) urn</a:t>
            </a:r>
            <a:r>
              <a:rPr lang="en-US" altLang="ko-KR" sz="2000" b="1" dirty="0"/>
              <a:t>:&lt;NID&gt;:&lt;NSS</a:t>
            </a:r>
            <a:r>
              <a:rPr lang="en-US" altLang="ko-KR" sz="2000" b="1" dirty="0" smtClean="0"/>
              <a:t>&gt;</a:t>
            </a:r>
          </a:p>
          <a:p>
            <a:pPr algn="ctr"/>
            <a:r>
              <a:rPr lang="en-US" altLang="ko-KR" dirty="0" smtClean="0"/>
              <a:t>EX) urn:isbn:0451450523</a:t>
            </a:r>
          </a:p>
          <a:p>
            <a:pPr algn="ctr"/>
            <a:r>
              <a:rPr lang="en-US" altLang="ko-KR" dirty="0"/>
              <a:t>=&gt;The 1968 book The Last Unicorn, identified by its book number.</a:t>
            </a:r>
            <a:endParaRPr lang="en-US" altLang="ko-KR" dirty="0" smtClean="0"/>
          </a:p>
        </p:txBody>
      </p:sp>
    </p:spTree>
    <p:extLst>
      <p:ext uri="{BB962C8B-B14F-4D97-AF65-F5344CB8AC3E}">
        <p14:creationId xmlns:p14="http://schemas.microsoft.com/office/powerpoint/2010/main" val="376121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Detecting </a:t>
            </a:r>
            <a:r>
              <a:rPr lang="en-US" altLang="ko-KR" dirty="0" smtClean="0"/>
              <a:t>Click: Approach</a:t>
            </a:r>
            <a:endParaRPr lang="ko-KR" altLang="en-US" dirty="0"/>
          </a:p>
        </p:txBody>
      </p:sp>
      <p:sp>
        <p:nvSpPr>
          <p:cNvPr id="3" name="내용 개체 틀 2"/>
          <p:cNvSpPr>
            <a:spLocks noGrp="1"/>
          </p:cNvSpPr>
          <p:nvPr>
            <p:ph idx="1"/>
          </p:nvPr>
        </p:nvSpPr>
        <p:spPr/>
        <p:txBody>
          <a:bodyPr>
            <a:normAutofit/>
          </a:bodyPr>
          <a:lstStyle/>
          <a:p>
            <a:r>
              <a:rPr lang="en-US" altLang="ko-KR" dirty="0" smtClean="0"/>
              <a:t>Step 3: Automatic Labeling to Obtain Training Set</a:t>
            </a:r>
          </a:p>
          <a:p>
            <a:pPr lvl="1"/>
            <a:r>
              <a:rPr lang="en-US" altLang="ko-KR" dirty="0" smtClean="0"/>
              <a:t>Inspect only the very first 10 seconds of every web session</a:t>
            </a:r>
          </a:p>
          <a:p>
            <a:pPr lvl="1"/>
            <a:r>
              <a:rPr lang="en-US" altLang="ko-KR" dirty="0" smtClean="0"/>
              <a:t>Assume that only the first request during this time frame was a click and remaining requests are for embedded objects</a:t>
            </a:r>
          </a:p>
          <a:p>
            <a:pPr lvl="1"/>
            <a:r>
              <a:rPr lang="en-US" altLang="ko-KR" dirty="0" smtClean="0"/>
              <a:t>Enable approach to be applied to any website without any manual labeling or ground truth</a:t>
            </a:r>
          </a:p>
          <a:p>
            <a:endParaRPr lang="en-US" altLang="ko-KR" dirty="0" smtClean="0"/>
          </a:p>
          <a:p>
            <a:r>
              <a:rPr lang="en-US" altLang="ko-KR" dirty="0" smtClean="0"/>
              <a:t>Step 4: Running Classification Algorithm</a:t>
            </a:r>
          </a:p>
          <a:p>
            <a:pPr lvl="1"/>
            <a:r>
              <a:rPr lang="en-US" altLang="ko-KR" dirty="0" smtClean="0"/>
              <a:t>First, learn the classifier model using the training set</a:t>
            </a:r>
          </a:p>
          <a:p>
            <a:pPr lvl="1"/>
            <a:r>
              <a:rPr lang="en-US" altLang="ko-KR" dirty="0" smtClean="0"/>
              <a:t>And then, input the entire dataset and classify each request as the click of embedded object</a:t>
            </a:r>
          </a:p>
          <a:p>
            <a:pPr lvl="1"/>
            <a:r>
              <a:rPr lang="en-US" altLang="ko-KR" dirty="0" smtClean="0"/>
              <a:t>After testing with multiple machine learning algorithms, pick Naïve Bayes to perform the best</a:t>
            </a:r>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7</a:t>
            </a:fld>
            <a:endParaRPr lang="ko-KR" altLang="en-US"/>
          </a:p>
        </p:txBody>
      </p:sp>
      <p:grpSp>
        <p:nvGrpSpPr>
          <p:cNvPr id="8" name="그룹 7"/>
          <p:cNvGrpSpPr/>
          <p:nvPr/>
        </p:nvGrpSpPr>
        <p:grpSpPr>
          <a:xfrm>
            <a:off x="3438938" y="2249216"/>
            <a:ext cx="5314122" cy="2968487"/>
            <a:chOff x="3432313" y="2385391"/>
            <a:chExt cx="5314122" cy="2968487"/>
          </a:xfrm>
        </p:grpSpPr>
        <p:sp>
          <p:nvSpPr>
            <p:cNvPr id="5" name="직사각형 4"/>
            <p:cNvSpPr/>
            <p:nvPr/>
          </p:nvSpPr>
          <p:spPr>
            <a:xfrm>
              <a:off x="3432313" y="2385391"/>
              <a:ext cx="5314122" cy="296848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6" name="그림 5"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2850" y="2625675"/>
              <a:ext cx="4686300" cy="2492568"/>
            </a:xfrm>
            <a:prstGeom prst="rect">
              <a:avLst/>
            </a:prstGeom>
          </p:spPr>
        </p:pic>
      </p:grpSp>
      <mc:AlternateContent xmlns:mc="http://schemas.openxmlformats.org/markup-compatibility/2006" xmlns:a14="http://schemas.microsoft.com/office/drawing/2010/main">
        <mc:Choice Requires="a14">
          <p:sp>
            <p:nvSpPr>
              <p:cNvPr id="7" name="TextBox 6"/>
              <p:cNvSpPr txBox="1"/>
              <p:nvPr/>
            </p:nvSpPr>
            <p:spPr>
              <a:xfrm>
                <a:off x="3054354" y="2326663"/>
                <a:ext cx="6096541" cy="2813591"/>
              </a:xfrm>
              <a:prstGeom prst="rect">
                <a:avLst/>
              </a:prstGeom>
              <a:solidFill>
                <a:schemeClr val="accent1">
                  <a:lumMod val="40000"/>
                  <a:lumOff val="60000"/>
                </a:schemeClr>
              </a:solidFill>
            </p:spPr>
            <p:txBody>
              <a:bodyPr wrap="none" rtlCol="0">
                <a:spAutoFit/>
              </a:bodyPr>
              <a:lstStyle/>
              <a:p>
                <a:pPr algn="ctr"/>
                <a:r>
                  <a:rPr lang="en-US" altLang="ko-KR" sz="2000" b="1" dirty="0" smtClean="0"/>
                  <a:t>Naïve Bayes Classification</a:t>
                </a:r>
              </a:p>
              <a:p>
                <a:pPr algn="ctr"/>
                <a:r>
                  <a:rPr lang="en-US" altLang="ko-KR" sz="1600" dirty="0"/>
                  <a:t>Bayes’ Theorem</a:t>
                </a:r>
                <a:r>
                  <a:rPr lang="ko-KR" altLang="en-US" sz="1600" dirty="0"/>
                  <a:t>에 근거한 분류법</a:t>
                </a:r>
                <a:endParaRPr lang="en-US" altLang="ko-KR" sz="1600" dirty="0" smtClean="0"/>
              </a:p>
              <a:p>
                <a:pPr algn="ctr"/>
                <a:r>
                  <a:rPr lang="en-US" altLang="ko-KR" sz="1600" dirty="0" smtClean="0"/>
                  <a:t>EX) </a:t>
                </a:r>
                <a:r>
                  <a:rPr lang="ko-KR" altLang="en-US" sz="1600" dirty="0" err="1" smtClean="0"/>
                  <a:t>스팸</a:t>
                </a:r>
                <a:r>
                  <a:rPr lang="ko-KR" altLang="en-US" sz="1600" dirty="0" smtClean="0"/>
                  <a:t> 메일 필터 알고리즘</a:t>
                </a:r>
                <a:endParaRPr lang="en-US" altLang="ko-KR" sz="1600" dirty="0" smtClean="0"/>
              </a:p>
              <a:p>
                <a:pPr algn="ctr"/>
                <a:endParaRPr lang="en-US" altLang="ko-KR" sz="2000" dirty="0"/>
              </a:p>
              <a:p>
                <a:pPr algn="ctr"/>
                <a:r>
                  <a:rPr lang="en-US" altLang="ko-KR" sz="2000" b="1" dirty="0" smtClean="0"/>
                  <a:t>Bayes’ Theorem (</a:t>
                </a:r>
                <a:r>
                  <a:rPr lang="ko-KR" altLang="en-US" sz="2000" b="1" dirty="0" err="1" smtClean="0"/>
                  <a:t>베이즈의</a:t>
                </a:r>
                <a:r>
                  <a:rPr lang="ko-KR" altLang="en-US" sz="2000" b="1" dirty="0" smtClean="0"/>
                  <a:t> 정리</a:t>
                </a:r>
                <a:r>
                  <a:rPr lang="en-US" altLang="ko-KR" sz="2000" b="1" dirty="0" smtClean="0"/>
                  <a:t>)</a:t>
                </a:r>
              </a:p>
              <a:p>
                <a:pPr algn="ctr"/>
                <a:r>
                  <a:rPr lang="ko-KR" altLang="en-US" sz="1600" dirty="0" smtClean="0"/>
                  <a:t>사전적 확률 정보를 이용해서 사후적 확률 정보를 예측하는 이론</a:t>
                </a:r>
                <a:endParaRPr lang="en-US" altLang="ko-KR" sz="1600" dirty="0" smtClean="0"/>
              </a:p>
              <a:p>
                <a:pPr algn="ctr"/>
                <a:endParaRPr lang="en-US" altLang="ko-KR" sz="1600" dirty="0" smtClean="0"/>
              </a:p>
              <a:p>
                <a:pPr algn="ctr"/>
                <a14:m>
                  <m:oMathPara xmlns:m="http://schemas.openxmlformats.org/officeDocument/2006/math">
                    <m:oMathParaPr>
                      <m:jc m:val="center"/>
                    </m:oMathParaPr>
                    <m:oMath xmlns:m="http://schemas.openxmlformats.org/officeDocument/2006/math">
                      <m:r>
                        <a:rPr lang="en-US" altLang="ko-KR" sz="2400" b="0" i="1" smtClean="0">
                          <a:latin typeface="Cambria Math" panose="02040503050406030204" pitchFamily="18" charset="0"/>
                        </a:rPr>
                        <m:t>𝑃</m:t>
                      </m:r>
                      <m:d>
                        <m:dPr>
                          <m:ctrlPr>
                            <a:rPr lang="en-US" altLang="ko-KR" sz="2400" b="0" i="1" smtClean="0">
                              <a:latin typeface="Cambria Math" panose="02040503050406030204" pitchFamily="18" charset="0"/>
                            </a:rPr>
                          </m:ctrlPr>
                        </m:dPr>
                        <m:e>
                          <m:r>
                            <a:rPr lang="en-US" altLang="ko-KR" sz="2400" b="0" i="1" smtClean="0">
                              <a:latin typeface="Cambria Math"/>
                            </a:rPr>
                            <m:t>𝐵</m:t>
                          </m:r>
                        </m:e>
                        <m:e>
                          <m:r>
                            <a:rPr lang="en-US" altLang="ko-KR" sz="2400" b="0" i="1" smtClean="0">
                              <a:latin typeface="Cambria Math"/>
                            </a:rPr>
                            <m:t>𝐴</m:t>
                          </m:r>
                        </m:e>
                      </m:d>
                      <m:r>
                        <a:rPr lang="en-US" altLang="ko-KR" sz="2400" b="0" i="1" smtClean="0">
                          <a:latin typeface="Cambria Math" panose="02040503050406030204" pitchFamily="18" charset="0"/>
                        </a:rPr>
                        <m:t>= </m:t>
                      </m:r>
                      <m:f>
                        <m:fPr>
                          <m:ctrlPr>
                            <a:rPr lang="en-US" altLang="ko-KR" sz="2400" b="0" i="1" smtClean="0">
                              <a:latin typeface="Cambria Math" panose="02040503050406030204" pitchFamily="18" charset="0"/>
                            </a:rPr>
                          </m:ctrlPr>
                        </m:fPr>
                        <m:num>
                          <m:r>
                            <a:rPr lang="en-US" altLang="ko-KR" sz="2400" b="0" i="1" smtClean="0">
                              <a:latin typeface="Cambria Math" panose="02040503050406030204" pitchFamily="18" charset="0"/>
                            </a:rPr>
                            <m:t>𝑃</m:t>
                          </m:r>
                          <m:d>
                            <m:dPr>
                              <m:ctrlPr>
                                <a:rPr lang="en-US" altLang="ko-KR" sz="2400" b="0" i="1" smtClean="0">
                                  <a:latin typeface="Cambria Math" panose="02040503050406030204" pitchFamily="18" charset="0"/>
                                </a:rPr>
                              </m:ctrlPr>
                            </m:dPr>
                            <m:e>
                              <m:r>
                                <a:rPr lang="en-US" altLang="ko-KR" sz="2400" b="0" i="1" smtClean="0">
                                  <a:latin typeface="Cambria Math" panose="02040503050406030204" pitchFamily="18" charset="0"/>
                                </a:rPr>
                                <m:t>𝐴</m:t>
                              </m:r>
                            </m:e>
                            <m:e>
                              <m:r>
                                <a:rPr lang="en-US" altLang="ko-KR" sz="2400" b="0" i="1" smtClean="0">
                                  <a:latin typeface="Cambria Math" panose="02040503050406030204" pitchFamily="18" charset="0"/>
                                </a:rPr>
                                <m:t>𝐵</m:t>
                              </m:r>
                            </m:e>
                          </m:d>
                          <m:r>
                            <a:rPr lang="en-US" altLang="ko-KR" sz="2400" b="0" i="1" smtClean="0">
                              <a:latin typeface="Cambria Math" panose="02040503050406030204" pitchFamily="18" charset="0"/>
                            </a:rPr>
                            <m:t>𝑃</m:t>
                          </m:r>
                          <m:r>
                            <a:rPr lang="en-US" altLang="ko-KR" sz="2400" b="0" i="1" smtClean="0">
                              <a:latin typeface="Cambria Math" panose="02040503050406030204" pitchFamily="18" charset="0"/>
                            </a:rPr>
                            <m:t>(</m:t>
                          </m:r>
                          <m:r>
                            <a:rPr lang="en-US" altLang="ko-KR" sz="2400" b="0" i="1" smtClean="0">
                              <a:latin typeface="Cambria Math" panose="02040503050406030204" pitchFamily="18" charset="0"/>
                            </a:rPr>
                            <m:t>𝐵</m:t>
                          </m:r>
                          <m:r>
                            <a:rPr lang="en-US" altLang="ko-KR" sz="2400" b="0" i="1" smtClean="0">
                              <a:latin typeface="Cambria Math" panose="02040503050406030204" pitchFamily="18" charset="0"/>
                            </a:rPr>
                            <m:t>)</m:t>
                          </m:r>
                        </m:num>
                        <m:den>
                          <m:r>
                            <a:rPr lang="en-US" altLang="ko-KR" sz="2400" b="0" i="1" smtClean="0">
                              <a:latin typeface="Cambria Math" panose="02040503050406030204" pitchFamily="18" charset="0"/>
                            </a:rPr>
                            <m:t>𝑃</m:t>
                          </m:r>
                          <m:r>
                            <a:rPr lang="en-US" altLang="ko-KR" sz="2400" b="0" i="1" smtClean="0">
                              <a:latin typeface="Cambria Math" panose="02040503050406030204" pitchFamily="18" charset="0"/>
                            </a:rPr>
                            <m:t>(</m:t>
                          </m:r>
                          <m:r>
                            <a:rPr lang="en-US" altLang="ko-KR" sz="2400" b="0" i="1" smtClean="0">
                              <a:latin typeface="Cambria Math" panose="02040503050406030204" pitchFamily="18" charset="0"/>
                            </a:rPr>
                            <m:t>𝐴</m:t>
                          </m:r>
                          <m:r>
                            <a:rPr lang="en-US" altLang="ko-KR" sz="2400" b="0" i="1" smtClean="0">
                              <a:latin typeface="Cambria Math" panose="02040503050406030204" pitchFamily="18" charset="0"/>
                            </a:rPr>
                            <m:t>)</m:t>
                          </m:r>
                        </m:den>
                      </m:f>
                    </m:oMath>
                  </m:oMathPara>
                </a14:m>
                <a:endParaRPr lang="en-US" altLang="ko-KR" sz="2000" dirty="0" smtClean="0"/>
              </a:p>
            </p:txBody>
          </p:sp>
        </mc:Choice>
        <mc:Fallback xmlns="">
          <p:sp>
            <p:nvSpPr>
              <p:cNvPr id="7" name="TextBox 6"/>
              <p:cNvSpPr txBox="1">
                <a:spLocks noRot="1" noChangeAspect="1" noMove="1" noResize="1" noEditPoints="1" noAdjustHandles="1" noChangeArrowheads="1" noChangeShapeType="1" noTextEdit="1"/>
              </p:cNvSpPr>
              <p:nvPr/>
            </p:nvSpPr>
            <p:spPr>
              <a:xfrm>
                <a:off x="3054354" y="2326663"/>
                <a:ext cx="6096541" cy="2813591"/>
              </a:xfrm>
              <a:prstGeom prst="rect">
                <a:avLst/>
              </a:prstGeom>
              <a:blipFill rotWithShape="1">
                <a:blip r:embed="rId4"/>
                <a:stretch>
                  <a:fillRect t="-1085" r="-1300"/>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289388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Detecting </a:t>
            </a:r>
            <a:r>
              <a:rPr lang="en-US" altLang="ko-KR" dirty="0" smtClean="0"/>
              <a:t>Click: Validation</a:t>
            </a:r>
            <a:endParaRPr lang="ko-KR" altLang="en-US" dirty="0"/>
          </a:p>
        </p:txBody>
      </p:sp>
      <p:sp>
        <p:nvSpPr>
          <p:cNvPr id="3" name="내용 개체 틀 2"/>
          <p:cNvSpPr>
            <a:spLocks noGrp="1"/>
          </p:cNvSpPr>
          <p:nvPr>
            <p:ph idx="1"/>
          </p:nvPr>
        </p:nvSpPr>
        <p:spPr/>
        <p:txBody>
          <a:bodyPr/>
          <a:lstStyle/>
          <a:p>
            <a:r>
              <a:rPr lang="en-US" altLang="ko-KR" dirty="0" smtClean="0"/>
              <a:t>To validate approach, apply it to the three web sites</a:t>
            </a:r>
          </a:p>
          <a:p>
            <a:r>
              <a:rPr lang="en-US" altLang="ko-KR" dirty="0" smtClean="0"/>
              <a:t>Precision: the number of correct clicks identified by the total number of clicks identified</a:t>
            </a:r>
          </a:p>
          <a:p>
            <a:r>
              <a:rPr lang="en-US" altLang="ko-KR" dirty="0" smtClean="0"/>
              <a:t>Recall: the number of correct clicks identified by the total number of clicks</a:t>
            </a:r>
          </a:p>
          <a:p>
            <a:r>
              <a:rPr lang="en-US" altLang="ko-KR" dirty="0" smtClean="0"/>
              <a:t>Feature diverse has higher precision than Feature Simple because it just uses features from the domain name</a:t>
            </a:r>
          </a:p>
        </p:txBody>
      </p:sp>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2867" y="3657120"/>
            <a:ext cx="5000101" cy="2699230"/>
          </a:xfrm>
          <a:prstGeom prst="rect">
            <a:avLst/>
          </a:prstGeom>
        </p:spPr>
      </p:pic>
      <p:sp>
        <p:nvSpPr>
          <p:cNvPr id="4" name="슬라이드 번호 개체 틀 3"/>
          <p:cNvSpPr>
            <a:spLocks noGrp="1"/>
          </p:cNvSpPr>
          <p:nvPr>
            <p:ph type="sldNum" sz="quarter" idx="12"/>
          </p:nvPr>
        </p:nvSpPr>
        <p:spPr/>
        <p:txBody>
          <a:bodyPr/>
          <a:lstStyle/>
          <a:p>
            <a:fld id="{E3BD1254-6056-4A25-9DC8-58530DF74501}" type="slidenum">
              <a:rPr lang="ko-KR" altLang="en-US" smtClean="0"/>
              <a:t>8</a:t>
            </a:fld>
            <a:endParaRPr lang="ko-KR" altLang="en-US"/>
          </a:p>
        </p:txBody>
      </p:sp>
    </p:spTree>
    <p:extLst>
      <p:ext uri="{BB962C8B-B14F-4D97-AF65-F5344CB8AC3E}">
        <p14:creationId xmlns:p14="http://schemas.microsoft.com/office/powerpoint/2010/main" val="37448139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Measuring User Experience</a:t>
            </a:r>
            <a:endParaRPr lang="ko-KR" altLang="en-US" dirty="0"/>
          </a:p>
        </p:txBody>
      </p:sp>
      <p:sp>
        <p:nvSpPr>
          <p:cNvPr id="3" name="내용 개체 틀 2"/>
          <p:cNvSpPr>
            <a:spLocks noGrp="1"/>
          </p:cNvSpPr>
          <p:nvPr>
            <p:ph idx="1"/>
          </p:nvPr>
        </p:nvSpPr>
        <p:spPr>
          <a:xfrm>
            <a:off x="838200" y="1289957"/>
            <a:ext cx="10374086" cy="4887006"/>
          </a:xfrm>
        </p:spPr>
        <p:txBody>
          <a:bodyPr/>
          <a:lstStyle/>
          <a:p>
            <a:r>
              <a:rPr lang="en-US" altLang="ko-KR" dirty="0" smtClean="0"/>
              <a:t>Session length and abandonment rate are two important metrics that the web industry recognizes as representative of user engagement</a:t>
            </a:r>
          </a:p>
          <a:p>
            <a:r>
              <a:rPr lang="en-US" altLang="ko-KR" dirty="0" smtClean="0"/>
              <a:t>Partial Download Ratio is a useful proxy metric for user engagement</a:t>
            </a:r>
          </a:p>
          <a:p>
            <a:r>
              <a:rPr lang="en-US" altLang="ko-KR" dirty="0" smtClean="0"/>
              <a:t>Highlight the need for a user engagement metric that can highlight network problems in sessions of length one</a:t>
            </a:r>
            <a:endParaRPr lang="ko-KR" altLang="en-US" dirty="0"/>
          </a:p>
        </p:txBody>
      </p:sp>
      <p:sp>
        <p:nvSpPr>
          <p:cNvPr id="5" name="슬라이드 번호 개체 틀 4"/>
          <p:cNvSpPr>
            <a:spLocks noGrp="1"/>
          </p:cNvSpPr>
          <p:nvPr>
            <p:ph type="sldNum" sz="quarter" idx="12"/>
          </p:nvPr>
        </p:nvSpPr>
        <p:spPr/>
        <p:txBody>
          <a:bodyPr/>
          <a:lstStyle/>
          <a:p>
            <a:fld id="{E3BD1254-6056-4A25-9DC8-58530DF74501}" type="slidenum">
              <a:rPr lang="ko-KR" altLang="en-US" smtClean="0"/>
              <a:t>9</a:t>
            </a:fld>
            <a:endParaRPr lang="ko-KR" altLang="en-US"/>
          </a:p>
        </p:txBody>
      </p:sp>
      <p:pic>
        <p:nvPicPr>
          <p:cNvPr id="6" name="그림 5" descr="화면 캡처"/>
          <p:cNvPicPr>
            <a:picLocks noChangeAspect="1"/>
          </p:cNvPicPr>
          <p:nvPr/>
        </p:nvPicPr>
        <p:blipFill rotWithShape="1">
          <a:blip r:embed="rId3">
            <a:extLst>
              <a:ext uri="{28A0092B-C50C-407E-A947-70E740481C1C}">
                <a14:useLocalDpi xmlns:a14="http://schemas.microsoft.com/office/drawing/2010/main" val="0"/>
              </a:ext>
            </a:extLst>
          </a:blip>
          <a:srcRect b="53417"/>
          <a:stretch/>
        </p:blipFill>
        <p:spPr>
          <a:xfrm>
            <a:off x="1476902" y="3364151"/>
            <a:ext cx="3394640" cy="2691246"/>
          </a:xfrm>
          <a:prstGeom prst="rect">
            <a:avLst/>
          </a:prstGeom>
        </p:spPr>
      </p:pic>
      <p:pic>
        <p:nvPicPr>
          <p:cNvPr id="7" name="그림 6" descr="화면 캡처"/>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9261" y="3252351"/>
            <a:ext cx="6188339" cy="3350267"/>
          </a:xfrm>
          <a:prstGeom prst="rect">
            <a:avLst/>
          </a:prstGeom>
        </p:spPr>
      </p:pic>
    </p:spTree>
    <p:extLst>
      <p:ext uri="{BB962C8B-B14F-4D97-AF65-F5344CB8AC3E}">
        <p14:creationId xmlns:p14="http://schemas.microsoft.com/office/powerpoint/2010/main" val="9848856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Measuring User Experience</a:t>
            </a:r>
            <a:endParaRPr lang="ko-KR" altLang="en-US" dirty="0"/>
          </a:p>
        </p:txBody>
      </p:sp>
      <p:pic>
        <p:nvPicPr>
          <p:cNvPr id="5" name="내용 개체 틀 4" descr="화면 캡처"/>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488478"/>
            <a:ext cx="10515600" cy="3140843"/>
          </a:xfrm>
        </p:spPr>
      </p:pic>
      <p:sp>
        <p:nvSpPr>
          <p:cNvPr id="3" name="슬라이드 번호 개체 틀 2"/>
          <p:cNvSpPr>
            <a:spLocks noGrp="1"/>
          </p:cNvSpPr>
          <p:nvPr>
            <p:ph type="sldNum" sz="quarter" idx="12"/>
          </p:nvPr>
        </p:nvSpPr>
        <p:spPr/>
        <p:txBody>
          <a:bodyPr/>
          <a:lstStyle/>
          <a:p>
            <a:fld id="{E3BD1254-6056-4A25-9DC8-58530DF74501}" type="slidenum">
              <a:rPr lang="ko-KR" altLang="en-US" smtClean="0"/>
              <a:t>10</a:t>
            </a:fld>
            <a:endParaRPr lang="ko-KR" altLang="en-US"/>
          </a:p>
        </p:txBody>
      </p:sp>
      <p:sp>
        <p:nvSpPr>
          <p:cNvPr id="8" name="TextBox 7"/>
          <p:cNvSpPr txBox="1"/>
          <p:nvPr/>
        </p:nvSpPr>
        <p:spPr>
          <a:xfrm>
            <a:off x="870857" y="4898571"/>
            <a:ext cx="10472057" cy="923330"/>
          </a:xfrm>
          <a:prstGeom prst="rect">
            <a:avLst/>
          </a:prstGeom>
          <a:noFill/>
        </p:spPr>
        <p:txBody>
          <a:bodyPr wrap="square" rtlCol="0">
            <a:spAutoFit/>
          </a:bodyPr>
          <a:lstStyle/>
          <a:p>
            <a:pPr marL="285750" indent="-285750">
              <a:buFont typeface="Arial" pitchFamily="34" charset="0"/>
              <a:buChar char="•"/>
            </a:pPr>
            <a:r>
              <a:rPr lang="en-US" altLang="ko-KR" dirty="0" smtClean="0"/>
              <a:t>Observe </a:t>
            </a:r>
            <a:r>
              <a:rPr lang="en-US" altLang="ko-KR" dirty="0"/>
              <a:t>that the web </a:t>
            </a:r>
            <a:r>
              <a:rPr lang="en-US" altLang="ko-KR" dirty="0" err="1"/>
              <a:t>QoE</a:t>
            </a:r>
            <a:r>
              <a:rPr lang="en-US" altLang="ko-KR" dirty="0"/>
              <a:t> metrics are different </a:t>
            </a:r>
            <a:r>
              <a:rPr lang="en-US" altLang="ko-KR" dirty="0" smtClean="0"/>
              <a:t>across different websites</a:t>
            </a:r>
          </a:p>
          <a:p>
            <a:pPr marL="285750" indent="-285750">
              <a:buFont typeface="Arial" pitchFamily="34" charset="0"/>
              <a:buChar char="•"/>
            </a:pPr>
            <a:r>
              <a:rPr lang="en-US" altLang="ko-KR" dirty="0" smtClean="0"/>
              <a:t>User </a:t>
            </a:r>
            <a:r>
              <a:rPr lang="en-US" altLang="ko-KR" dirty="0"/>
              <a:t>experience is dependent on factors other </a:t>
            </a:r>
            <a:r>
              <a:rPr lang="en-US" altLang="ko-KR" dirty="0" smtClean="0"/>
              <a:t>than network </a:t>
            </a:r>
            <a:r>
              <a:rPr lang="en-US" altLang="ko-KR" dirty="0"/>
              <a:t>quality, such as how mobile-friendly the website is, </a:t>
            </a:r>
            <a:r>
              <a:rPr lang="en-US" altLang="ko-KR" dirty="0" smtClean="0"/>
              <a:t>the number </a:t>
            </a:r>
            <a:r>
              <a:rPr lang="en-US" altLang="ko-KR" dirty="0"/>
              <a:t>of objects, type of objects </a:t>
            </a:r>
            <a:r>
              <a:rPr lang="en-US" altLang="ko-KR" dirty="0" err="1"/>
              <a:t>etc</a:t>
            </a:r>
            <a:endParaRPr lang="ko-KR" altLang="en-US" dirty="0"/>
          </a:p>
        </p:txBody>
      </p:sp>
    </p:spTree>
    <p:extLst>
      <p:ext uri="{BB962C8B-B14F-4D97-AF65-F5344CB8AC3E}">
        <p14:creationId xmlns:p14="http://schemas.microsoft.com/office/powerpoint/2010/main" val="34484553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Analyzing Network Factors</a:t>
            </a:r>
            <a:endParaRPr lang="ko-KR" altLang="en-US" dirty="0"/>
          </a:p>
        </p:txBody>
      </p:sp>
      <p:sp>
        <p:nvSpPr>
          <p:cNvPr id="3" name="내용 개체 틀 2"/>
          <p:cNvSpPr>
            <a:spLocks noGrp="1"/>
          </p:cNvSpPr>
          <p:nvPr>
            <p:ph idx="1"/>
          </p:nvPr>
        </p:nvSpPr>
        <p:spPr/>
        <p:txBody>
          <a:bodyPr>
            <a:normAutofit/>
          </a:bodyPr>
          <a:lstStyle/>
          <a:p>
            <a:r>
              <a:rPr lang="en-US" altLang="ko-KR" dirty="0" smtClean="0"/>
              <a:t>Itemize all radio network factors which may effect web </a:t>
            </a:r>
            <a:r>
              <a:rPr lang="en-US" altLang="ko-KR" dirty="0" err="1" smtClean="0"/>
              <a:t>QoE</a:t>
            </a:r>
            <a:endParaRPr lang="en-US" altLang="ko-KR" dirty="0" smtClean="0"/>
          </a:p>
          <a:p>
            <a:pPr lvl="1"/>
            <a:r>
              <a:rPr lang="en-US" altLang="ko-KR" dirty="0" smtClean="0"/>
              <a:t>Number of soft handovers (SOHO)</a:t>
            </a:r>
          </a:p>
          <a:p>
            <a:pPr lvl="1"/>
            <a:r>
              <a:rPr lang="en-US" altLang="ko-KR" dirty="0" smtClean="0"/>
              <a:t>Number of inter-frequency handovers (IFHO)</a:t>
            </a:r>
          </a:p>
          <a:p>
            <a:pPr lvl="1"/>
            <a:r>
              <a:rPr lang="en-US" altLang="ko-KR" dirty="0" smtClean="0"/>
              <a:t>Number of inter-radio access technology (IRAT) handovers</a:t>
            </a:r>
          </a:p>
          <a:p>
            <a:pPr lvl="1"/>
            <a:r>
              <a:rPr lang="en-US" altLang="ko-KR" dirty="0" smtClean="0"/>
              <a:t>Average Received Signal Code Power (RSCP)</a:t>
            </a:r>
          </a:p>
          <a:p>
            <a:pPr lvl="1"/>
            <a:r>
              <a:rPr lang="en-US" altLang="ko-KR" dirty="0" smtClean="0"/>
              <a:t>Average received energy per chip of the pilot channel over the noise power density (ECNO)</a:t>
            </a:r>
          </a:p>
          <a:p>
            <a:pPr lvl="1"/>
            <a:r>
              <a:rPr lang="en-US" altLang="ko-KR" dirty="0" smtClean="0"/>
              <a:t>Average received Signal Strength Indicator (RSSI)</a:t>
            </a:r>
          </a:p>
          <a:p>
            <a:pPr lvl="1"/>
            <a:r>
              <a:rPr lang="en-US" altLang="ko-KR" dirty="0" smtClean="0"/>
              <a:t>Average uplink and downlink radio data throughput</a:t>
            </a:r>
          </a:p>
          <a:p>
            <a:pPr lvl="1"/>
            <a:r>
              <a:rPr lang="en-US" altLang="ko-KR" dirty="0" smtClean="0"/>
              <a:t>Average number of users in active state</a:t>
            </a:r>
            <a:endParaRPr lang="ko-KR" altLang="en-US" dirty="0"/>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11</a:t>
            </a:fld>
            <a:endParaRPr lang="ko-KR" altLang="en-US"/>
          </a:p>
        </p:txBody>
      </p:sp>
    </p:spTree>
    <p:extLst>
      <p:ext uri="{BB962C8B-B14F-4D97-AF65-F5344CB8AC3E}">
        <p14:creationId xmlns:p14="http://schemas.microsoft.com/office/powerpoint/2010/main" val="2762851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How network factors impact web </a:t>
            </a:r>
            <a:r>
              <a:rPr lang="en-US" altLang="ko-KR" dirty="0" err="1" smtClean="0"/>
              <a:t>QoE</a:t>
            </a:r>
            <a:endParaRPr lang="ko-KR" altLang="en-US" dirty="0"/>
          </a:p>
        </p:txBody>
      </p:sp>
      <p:sp>
        <p:nvSpPr>
          <p:cNvPr id="3" name="내용 개체 틀 2"/>
          <p:cNvSpPr>
            <a:spLocks noGrp="1"/>
          </p:cNvSpPr>
          <p:nvPr>
            <p:ph idx="1"/>
          </p:nvPr>
        </p:nvSpPr>
        <p:spPr/>
        <p:txBody>
          <a:bodyPr/>
          <a:lstStyle/>
          <a:p>
            <a:pPr marL="457200" indent="-457200">
              <a:buFont typeface="+mj-lt"/>
              <a:buAutoNum type="arabicPeriod"/>
            </a:pPr>
            <a:r>
              <a:rPr lang="en-US" altLang="ko-KR" dirty="0" smtClean="0"/>
              <a:t>Higher network load results in worse web </a:t>
            </a:r>
            <a:r>
              <a:rPr lang="en-US" altLang="ko-KR" dirty="0" err="1" smtClean="0"/>
              <a:t>QoE</a:t>
            </a:r>
            <a:endParaRPr lang="en-US" altLang="ko-KR" dirty="0"/>
          </a:p>
          <a:p>
            <a:pPr marL="457200" indent="-457200">
              <a:buFont typeface="+mj-lt"/>
              <a:buAutoNum type="arabicPeriod"/>
            </a:pPr>
            <a:endParaRPr lang="en-US" altLang="ko-KR" dirty="0" smtClean="0"/>
          </a:p>
          <a:p>
            <a:pPr marL="457200" indent="-457200">
              <a:buFont typeface="+mj-lt"/>
              <a:buAutoNum type="arabicPeriod"/>
            </a:pPr>
            <a:endParaRPr lang="en-US" altLang="ko-KR" dirty="0"/>
          </a:p>
          <a:p>
            <a:pPr marL="457200" indent="-457200">
              <a:buFont typeface="+mj-lt"/>
              <a:buAutoNum type="arabicPeriod"/>
            </a:pPr>
            <a:endParaRPr lang="en-US" altLang="ko-KR" dirty="0" smtClean="0"/>
          </a:p>
          <a:p>
            <a:pPr marL="457200" indent="-457200">
              <a:buFont typeface="+mj-lt"/>
              <a:buAutoNum type="arabicPeriod"/>
            </a:pPr>
            <a:endParaRPr lang="en-US" altLang="ko-KR" dirty="0"/>
          </a:p>
          <a:p>
            <a:pPr marL="457200" indent="-457200">
              <a:buFont typeface="+mj-lt"/>
              <a:buAutoNum type="arabicPeriod"/>
            </a:pPr>
            <a:endParaRPr lang="en-US" altLang="ko-KR" dirty="0" smtClean="0"/>
          </a:p>
          <a:p>
            <a:pPr marL="457200" indent="-457200">
              <a:buFont typeface="+mj-lt"/>
              <a:buAutoNum type="arabicPeriod"/>
            </a:pPr>
            <a:endParaRPr lang="en-US" altLang="ko-KR" dirty="0"/>
          </a:p>
          <a:p>
            <a:pPr marL="0" indent="0">
              <a:buNone/>
            </a:pPr>
            <a:endParaRPr lang="en-US" altLang="ko-KR" dirty="0" smtClean="0"/>
          </a:p>
          <a:p>
            <a:r>
              <a:rPr lang="en-US" altLang="ko-KR" dirty="0" smtClean="0"/>
              <a:t>Result: cellular network operators can improve web </a:t>
            </a:r>
            <a:r>
              <a:rPr lang="en-US" altLang="ko-KR" dirty="0" err="1" smtClean="0"/>
              <a:t>QoE</a:t>
            </a:r>
            <a:r>
              <a:rPr lang="en-US" altLang="ko-KR" dirty="0" smtClean="0"/>
              <a:t> by decreasing cell load by deploying more radio cells or re-distributing users across cells</a:t>
            </a:r>
            <a:endParaRPr lang="en-US" altLang="ko-KR" dirty="0"/>
          </a:p>
          <a:p>
            <a:pPr marL="457200" indent="-457200">
              <a:buFont typeface="+mj-lt"/>
              <a:buAutoNum type="arabicPeriod"/>
            </a:pPr>
            <a:endParaRPr lang="en-US" altLang="ko-KR" dirty="0" smtClean="0"/>
          </a:p>
          <a:p>
            <a:pPr marL="457200" indent="-457200">
              <a:buFont typeface="+mj-lt"/>
              <a:buAutoNum type="arabicPeriod"/>
            </a:pPr>
            <a:endParaRPr lang="en-US" altLang="ko-KR" dirty="0"/>
          </a:p>
          <a:p>
            <a:pPr marL="457200" indent="-457200">
              <a:buFont typeface="+mj-lt"/>
              <a:buAutoNum type="arabicPeriod"/>
            </a:pPr>
            <a:endParaRPr lang="en-US" altLang="ko-KR" dirty="0" smtClean="0"/>
          </a:p>
          <a:p>
            <a:pPr marL="457200" indent="-457200">
              <a:buFont typeface="+mj-lt"/>
              <a:buAutoNum type="arabicPeriod"/>
            </a:pPr>
            <a:endParaRPr lang="en-US" altLang="ko-KR" dirty="0" smtClean="0"/>
          </a:p>
          <a:p>
            <a:pPr marL="0" indent="0">
              <a:buNone/>
            </a:pPr>
            <a:endParaRPr lang="en-US" altLang="ko-KR" dirty="0" smtClean="0"/>
          </a:p>
        </p:txBody>
      </p:sp>
      <p:pic>
        <p:nvPicPr>
          <p:cNvPr id="5" name="그림 4"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371" y="1989737"/>
            <a:ext cx="10269257" cy="2714784"/>
          </a:xfrm>
          <a:prstGeom prst="rect">
            <a:avLst/>
          </a:prstGeom>
        </p:spPr>
      </p:pic>
      <p:sp>
        <p:nvSpPr>
          <p:cNvPr id="4" name="슬라이드 번호 개체 틀 3"/>
          <p:cNvSpPr>
            <a:spLocks noGrp="1"/>
          </p:cNvSpPr>
          <p:nvPr>
            <p:ph type="sldNum" sz="quarter" idx="12"/>
          </p:nvPr>
        </p:nvSpPr>
        <p:spPr/>
        <p:txBody>
          <a:bodyPr/>
          <a:lstStyle/>
          <a:p>
            <a:fld id="{E3BD1254-6056-4A25-9DC8-58530DF74501}" type="slidenum">
              <a:rPr lang="ko-KR" altLang="en-US" smtClean="0"/>
              <a:t>12</a:t>
            </a:fld>
            <a:endParaRPr lang="ko-KR" altLang="en-US"/>
          </a:p>
        </p:txBody>
      </p:sp>
    </p:spTree>
    <p:extLst>
      <p:ext uri="{BB962C8B-B14F-4D97-AF65-F5344CB8AC3E}">
        <p14:creationId xmlns:p14="http://schemas.microsoft.com/office/powerpoint/2010/main" val="975344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823" y="2163985"/>
            <a:ext cx="10306354" cy="2739320"/>
          </a:xfrm>
          <a:prstGeom prst="rect">
            <a:avLst/>
          </a:prstGeom>
        </p:spPr>
      </p:pic>
      <p:sp>
        <p:nvSpPr>
          <p:cNvPr id="2" name="제목 1"/>
          <p:cNvSpPr>
            <a:spLocks noGrp="1"/>
          </p:cNvSpPr>
          <p:nvPr>
            <p:ph type="title"/>
          </p:nvPr>
        </p:nvSpPr>
        <p:spPr/>
        <p:txBody>
          <a:bodyPr/>
          <a:lstStyle/>
          <a:p>
            <a:r>
              <a:rPr lang="en-US" altLang="ko-KR" dirty="0" smtClean="0"/>
              <a:t>How network factors impact web </a:t>
            </a:r>
            <a:r>
              <a:rPr lang="en-US" altLang="ko-KR" dirty="0" err="1" smtClean="0"/>
              <a:t>QoE</a:t>
            </a:r>
            <a:endParaRPr lang="ko-KR" altLang="en-US" dirty="0"/>
          </a:p>
        </p:txBody>
      </p:sp>
      <p:sp>
        <p:nvSpPr>
          <p:cNvPr id="3" name="내용 개체 틀 2"/>
          <p:cNvSpPr>
            <a:spLocks noGrp="1"/>
          </p:cNvSpPr>
          <p:nvPr>
            <p:ph idx="1"/>
          </p:nvPr>
        </p:nvSpPr>
        <p:spPr/>
        <p:txBody>
          <a:bodyPr/>
          <a:lstStyle/>
          <a:p>
            <a:pPr marL="457200" indent="-457200">
              <a:buAutoNum type="arabicPeriod" startAt="2"/>
            </a:pPr>
            <a:r>
              <a:rPr lang="en-US" altLang="ko-KR" dirty="0" smtClean="0"/>
              <a:t>Higher signal strength (RSSI) does not necessarily correlate with better user experience, but higher signal energy to interference (ECNO) does</a:t>
            </a:r>
          </a:p>
          <a:p>
            <a:pPr marL="457200" indent="-457200">
              <a:buAutoNum type="arabicPeriod" startAt="2"/>
            </a:pPr>
            <a:endParaRPr lang="en-US" altLang="ko-KR" dirty="0"/>
          </a:p>
          <a:p>
            <a:pPr marL="457200" indent="-457200">
              <a:buAutoNum type="arabicPeriod" startAt="2"/>
            </a:pPr>
            <a:endParaRPr lang="en-US" altLang="ko-KR" dirty="0" smtClean="0"/>
          </a:p>
          <a:p>
            <a:pPr marL="457200" indent="-457200">
              <a:buAutoNum type="arabicPeriod" startAt="2"/>
            </a:pPr>
            <a:endParaRPr lang="en-US" altLang="ko-KR" dirty="0"/>
          </a:p>
          <a:p>
            <a:pPr marL="457200" indent="-457200">
              <a:buAutoNum type="arabicPeriod" startAt="2"/>
            </a:pPr>
            <a:endParaRPr lang="en-US" altLang="ko-KR" dirty="0" smtClean="0"/>
          </a:p>
          <a:p>
            <a:pPr marL="457200" indent="-457200">
              <a:buAutoNum type="arabicPeriod" startAt="2"/>
            </a:pPr>
            <a:endParaRPr lang="en-US" altLang="ko-KR" dirty="0"/>
          </a:p>
          <a:p>
            <a:pPr marL="457200" indent="-457200">
              <a:buAutoNum type="arabicPeriod" startAt="2"/>
            </a:pPr>
            <a:endParaRPr lang="en-US" altLang="ko-KR" dirty="0" smtClean="0"/>
          </a:p>
          <a:p>
            <a:endParaRPr lang="en-US" altLang="ko-KR" dirty="0" smtClean="0"/>
          </a:p>
          <a:p>
            <a:r>
              <a:rPr lang="en-US" altLang="ko-KR" dirty="0" smtClean="0"/>
              <a:t>Result: Web </a:t>
            </a:r>
            <a:r>
              <a:rPr lang="en-US" altLang="ko-KR" dirty="0" err="1" smtClean="0"/>
              <a:t>QoE</a:t>
            </a:r>
            <a:r>
              <a:rPr lang="en-US" altLang="ko-KR" dirty="0" smtClean="0"/>
              <a:t> is interference and noise limited, not power(i.e., coverage) limited</a:t>
            </a:r>
            <a:endParaRPr lang="en-US" altLang="ko-KR" dirty="0"/>
          </a:p>
        </p:txBody>
      </p:sp>
      <p:sp>
        <p:nvSpPr>
          <p:cNvPr id="8" name="직사각형 7"/>
          <p:cNvSpPr/>
          <p:nvPr/>
        </p:nvSpPr>
        <p:spPr>
          <a:xfrm>
            <a:off x="4611757" y="2163985"/>
            <a:ext cx="6742043" cy="2739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7" name="그림 6" descr="화면 캡처"/>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126402"/>
            <a:ext cx="3672992" cy="2814485"/>
          </a:xfrm>
          <a:prstGeom prst="rect">
            <a:avLst/>
          </a:prstGeom>
        </p:spPr>
      </p:pic>
      <p:sp>
        <p:nvSpPr>
          <p:cNvPr id="4" name="슬라이드 번호 개체 틀 3"/>
          <p:cNvSpPr>
            <a:spLocks noGrp="1"/>
          </p:cNvSpPr>
          <p:nvPr>
            <p:ph type="sldNum" sz="quarter" idx="12"/>
          </p:nvPr>
        </p:nvSpPr>
        <p:spPr/>
        <p:txBody>
          <a:bodyPr/>
          <a:lstStyle/>
          <a:p>
            <a:fld id="{E3BD1254-6056-4A25-9DC8-58530DF74501}" type="slidenum">
              <a:rPr lang="ko-KR" altLang="en-US" smtClean="0"/>
              <a:t>13</a:t>
            </a:fld>
            <a:endParaRPr lang="ko-KR" altLang="en-US"/>
          </a:p>
        </p:txBody>
      </p:sp>
    </p:spTree>
    <p:extLst>
      <p:ext uri="{BB962C8B-B14F-4D97-AF65-F5344CB8AC3E}">
        <p14:creationId xmlns:p14="http://schemas.microsoft.com/office/powerpoint/2010/main" val="350767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How network factors impact web </a:t>
            </a:r>
            <a:r>
              <a:rPr lang="en-US" altLang="ko-KR" dirty="0" err="1" smtClean="0"/>
              <a:t>QoE</a:t>
            </a:r>
            <a:endParaRPr lang="ko-KR" altLang="en-US" dirty="0"/>
          </a:p>
        </p:txBody>
      </p:sp>
      <p:sp>
        <p:nvSpPr>
          <p:cNvPr id="3" name="내용 개체 틀 2"/>
          <p:cNvSpPr>
            <a:spLocks noGrp="1"/>
          </p:cNvSpPr>
          <p:nvPr>
            <p:ph idx="1"/>
          </p:nvPr>
        </p:nvSpPr>
        <p:spPr/>
        <p:txBody>
          <a:bodyPr/>
          <a:lstStyle/>
          <a:p>
            <a:pPr marL="457200" indent="-457200">
              <a:buAutoNum type="arabicPeriod" startAt="3"/>
            </a:pPr>
            <a:r>
              <a:rPr lang="en-US" altLang="ko-KR" dirty="0" smtClean="0"/>
              <a:t>IRAT </a:t>
            </a:r>
            <a:r>
              <a:rPr lang="en-US" altLang="ko-KR" dirty="0"/>
              <a:t>handovers lead to worse web </a:t>
            </a:r>
            <a:r>
              <a:rPr lang="en-US" altLang="ko-KR" dirty="0" err="1" smtClean="0"/>
              <a:t>QoE</a:t>
            </a:r>
            <a:endParaRPr lang="en-US" altLang="ko-KR" dirty="0" smtClean="0"/>
          </a:p>
          <a:p>
            <a:pPr marL="457200" indent="-457200">
              <a:buAutoNum type="arabicPeriod" startAt="3"/>
            </a:pPr>
            <a:endParaRPr lang="en-US" altLang="ko-KR" dirty="0"/>
          </a:p>
          <a:p>
            <a:pPr marL="457200" indent="-457200">
              <a:buAutoNum type="arabicPeriod" startAt="3"/>
            </a:pPr>
            <a:endParaRPr lang="en-US" altLang="ko-KR" dirty="0" smtClean="0"/>
          </a:p>
          <a:p>
            <a:pPr marL="457200" indent="-457200">
              <a:buAutoNum type="arabicPeriod" startAt="3"/>
            </a:pPr>
            <a:endParaRPr lang="en-US" altLang="ko-KR" dirty="0"/>
          </a:p>
          <a:p>
            <a:pPr marL="457200" indent="-457200">
              <a:buAutoNum type="arabicPeriod" startAt="3"/>
            </a:pPr>
            <a:endParaRPr lang="en-US" altLang="ko-KR" dirty="0" smtClean="0"/>
          </a:p>
          <a:p>
            <a:pPr marL="457200" indent="-457200">
              <a:buAutoNum type="arabicPeriod" startAt="3"/>
            </a:pPr>
            <a:endParaRPr lang="en-US" altLang="ko-KR" dirty="0"/>
          </a:p>
          <a:p>
            <a:pPr marL="457200" indent="-457200">
              <a:buAutoNum type="arabicPeriod" startAt="3"/>
            </a:pPr>
            <a:endParaRPr lang="en-US" altLang="ko-KR" dirty="0" smtClean="0"/>
          </a:p>
          <a:p>
            <a:pPr marL="457200" indent="-457200">
              <a:buAutoNum type="arabicPeriod" startAt="3"/>
            </a:pPr>
            <a:endParaRPr lang="en-US" altLang="ko-KR" dirty="0"/>
          </a:p>
        </p:txBody>
      </p:sp>
      <p:pic>
        <p:nvPicPr>
          <p:cNvPr id="4" name="그림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897830"/>
            <a:ext cx="10363200" cy="2783220"/>
          </a:xfrm>
          <a:prstGeom prst="rect">
            <a:avLst/>
          </a:prstGeom>
        </p:spPr>
      </p:pic>
      <p:sp>
        <p:nvSpPr>
          <p:cNvPr id="5" name="슬라이드 번호 개체 틀 4"/>
          <p:cNvSpPr>
            <a:spLocks noGrp="1"/>
          </p:cNvSpPr>
          <p:nvPr>
            <p:ph type="sldNum" sz="quarter" idx="12"/>
          </p:nvPr>
        </p:nvSpPr>
        <p:spPr/>
        <p:txBody>
          <a:bodyPr/>
          <a:lstStyle/>
          <a:p>
            <a:fld id="{E3BD1254-6056-4A25-9DC8-58530DF74501}" type="slidenum">
              <a:rPr lang="ko-KR" altLang="en-US" smtClean="0"/>
              <a:t>14</a:t>
            </a:fld>
            <a:endParaRPr lang="ko-KR" altLang="en-US"/>
          </a:p>
        </p:txBody>
      </p:sp>
    </p:spTree>
    <p:extLst>
      <p:ext uri="{BB962C8B-B14F-4D97-AF65-F5344CB8AC3E}">
        <p14:creationId xmlns:p14="http://schemas.microsoft.com/office/powerpoint/2010/main" val="439428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How network factors impact web </a:t>
            </a:r>
            <a:r>
              <a:rPr lang="en-US" altLang="ko-KR" dirty="0" err="1" smtClean="0"/>
              <a:t>QoE</a:t>
            </a:r>
            <a:endParaRPr lang="ko-KR" altLang="en-US" dirty="0"/>
          </a:p>
        </p:txBody>
      </p:sp>
      <p:sp>
        <p:nvSpPr>
          <p:cNvPr id="3" name="내용 개체 틀 2"/>
          <p:cNvSpPr>
            <a:spLocks noGrp="1"/>
          </p:cNvSpPr>
          <p:nvPr>
            <p:ph idx="1"/>
          </p:nvPr>
        </p:nvSpPr>
        <p:spPr/>
        <p:txBody>
          <a:bodyPr/>
          <a:lstStyle/>
          <a:p>
            <a:pPr marL="457200" indent="-457200">
              <a:buAutoNum type="arabicPeriod" startAt="4"/>
            </a:pPr>
            <a:r>
              <a:rPr lang="en-US" altLang="ko-KR" dirty="0" smtClean="0"/>
              <a:t>Higher radio data rate does not necessarily lead to better web </a:t>
            </a:r>
            <a:r>
              <a:rPr lang="en-US" altLang="ko-KR" dirty="0" err="1" smtClean="0"/>
              <a:t>QoE</a:t>
            </a:r>
            <a:endParaRPr lang="en-US" altLang="ko-KR" dirty="0" smtClean="0"/>
          </a:p>
          <a:p>
            <a:pPr marL="457200" indent="-457200">
              <a:buAutoNum type="arabicPeriod" startAt="4"/>
            </a:pPr>
            <a:endParaRPr lang="en-US" altLang="ko-KR" dirty="0"/>
          </a:p>
          <a:p>
            <a:pPr marL="457200" indent="-457200">
              <a:buAutoNum type="arabicPeriod" startAt="4"/>
            </a:pPr>
            <a:endParaRPr lang="en-US" altLang="ko-KR" dirty="0" smtClean="0"/>
          </a:p>
          <a:p>
            <a:pPr marL="457200" indent="-457200">
              <a:buAutoNum type="arabicPeriod" startAt="4"/>
            </a:pPr>
            <a:endParaRPr lang="en-US" altLang="ko-KR" dirty="0"/>
          </a:p>
          <a:p>
            <a:pPr marL="457200" indent="-457200">
              <a:buAutoNum type="arabicPeriod" startAt="4"/>
            </a:pPr>
            <a:endParaRPr lang="en-US" altLang="ko-KR" dirty="0" smtClean="0"/>
          </a:p>
          <a:p>
            <a:pPr marL="457200" indent="-457200">
              <a:buAutoNum type="arabicPeriod" startAt="4"/>
            </a:pPr>
            <a:endParaRPr lang="en-US" altLang="ko-KR" dirty="0"/>
          </a:p>
          <a:p>
            <a:pPr marL="457200" indent="-457200">
              <a:buAutoNum type="arabicPeriod" startAt="4"/>
            </a:pPr>
            <a:endParaRPr lang="en-US" altLang="ko-KR" dirty="0" smtClean="0"/>
          </a:p>
          <a:p>
            <a:pPr marL="457200" indent="-457200">
              <a:buAutoNum type="arabicPeriod" startAt="4"/>
            </a:pPr>
            <a:endParaRPr lang="en-US" altLang="ko-KR" dirty="0"/>
          </a:p>
          <a:p>
            <a:r>
              <a:rPr lang="en-US" altLang="ko-KR" dirty="0" smtClean="0"/>
              <a:t>Result: Web browsing traffic is more latency-limited than throughput-limited</a:t>
            </a:r>
            <a:endParaRPr lang="ko-KR" altLang="en-US" dirty="0"/>
          </a:p>
        </p:txBody>
      </p:sp>
      <p:pic>
        <p:nvPicPr>
          <p:cNvPr id="4" name="그림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9903" y="1895451"/>
            <a:ext cx="3553409" cy="2992798"/>
          </a:xfrm>
          <a:prstGeom prst="rect">
            <a:avLst/>
          </a:prstGeom>
        </p:spPr>
      </p:pic>
      <p:pic>
        <p:nvPicPr>
          <p:cNvPr id="5" name="그림 4" descr="화면 캡처"/>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9327" y="1895451"/>
            <a:ext cx="3478585" cy="2992798"/>
          </a:xfrm>
          <a:prstGeom prst="rect">
            <a:avLst/>
          </a:prstGeom>
        </p:spPr>
      </p:pic>
      <p:sp>
        <p:nvSpPr>
          <p:cNvPr id="6" name="슬라이드 번호 개체 틀 5"/>
          <p:cNvSpPr>
            <a:spLocks noGrp="1"/>
          </p:cNvSpPr>
          <p:nvPr>
            <p:ph type="sldNum" sz="quarter" idx="12"/>
          </p:nvPr>
        </p:nvSpPr>
        <p:spPr/>
        <p:txBody>
          <a:bodyPr/>
          <a:lstStyle/>
          <a:p>
            <a:fld id="{E3BD1254-6056-4A25-9DC8-58530DF74501}" type="slidenum">
              <a:rPr lang="ko-KR" altLang="en-US" smtClean="0"/>
              <a:t>15</a:t>
            </a:fld>
            <a:endParaRPr lang="ko-KR" altLang="en-US"/>
          </a:p>
        </p:txBody>
      </p:sp>
    </p:spTree>
    <p:extLst>
      <p:ext uri="{BB962C8B-B14F-4D97-AF65-F5344CB8AC3E}">
        <p14:creationId xmlns:p14="http://schemas.microsoft.com/office/powerpoint/2010/main" val="30383576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Dependencies and Other Factors</a:t>
            </a:r>
            <a:endParaRPr lang="ko-KR" altLang="en-US" dirty="0"/>
          </a:p>
        </p:txBody>
      </p:sp>
      <p:sp>
        <p:nvSpPr>
          <p:cNvPr id="3" name="내용 개체 틀 2"/>
          <p:cNvSpPr>
            <a:spLocks noGrp="1"/>
          </p:cNvSpPr>
          <p:nvPr>
            <p:ph idx="1"/>
          </p:nvPr>
        </p:nvSpPr>
        <p:spPr/>
        <p:txBody>
          <a:bodyPr/>
          <a:lstStyle/>
          <a:p>
            <a:r>
              <a:rPr lang="en-US" altLang="ko-KR" dirty="0" smtClean="0"/>
              <a:t>The number of users in active state in a cell and ECNO are dependent on each other</a:t>
            </a:r>
          </a:p>
          <a:p>
            <a:endParaRPr lang="en-US" altLang="ko-KR" dirty="0" smtClean="0"/>
          </a:p>
          <a:p>
            <a:endParaRPr lang="en-US" altLang="ko-KR" dirty="0" smtClean="0"/>
          </a:p>
          <a:p>
            <a:endParaRPr lang="en-US" altLang="ko-KR" dirty="0"/>
          </a:p>
          <a:p>
            <a:endParaRPr lang="en-US" altLang="ko-KR" dirty="0" smtClean="0"/>
          </a:p>
          <a:p>
            <a:r>
              <a:rPr lang="en-US" altLang="ko-KR" dirty="0" smtClean="0"/>
              <a:t>Session that experience IRAT handovers also experience lower signal strength (RSSI) and lower signal energy to interference (ECNO)</a:t>
            </a:r>
            <a:endParaRPr lang="ko-KR" altLang="en-US" dirty="0"/>
          </a:p>
        </p:txBody>
      </p:sp>
      <p:pic>
        <p:nvPicPr>
          <p:cNvPr id="4" name="그림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0185" y="1719025"/>
            <a:ext cx="2596386" cy="2108830"/>
          </a:xfrm>
          <a:prstGeom prst="rect">
            <a:avLst/>
          </a:prstGeom>
        </p:spPr>
      </p:pic>
      <p:pic>
        <p:nvPicPr>
          <p:cNvPr id="5" name="그림 4" descr="화면 캡처"/>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1739" y="4757879"/>
            <a:ext cx="5693278" cy="1676787"/>
          </a:xfrm>
          <a:prstGeom prst="rect">
            <a:avLst/>
          </a:prstGeom>
        </p:spPr>
      </p:pic>
      <p:sp>
        <p:nvSpPr>
          <p:cNvPr id="6" name="슬라이드 번호 개체 틀 5"/>
          <p:cNvSpPr>
            <a:spLocks noGrp="1"/>
          </p:cNvSpPr>
          <p:nvPr>
            <p:ph type="sldNum" sz="quarter" idx="12"/>
          </p:nvPr>
        </p:nvSpPr>
        <p:spPr/>
        <p:txBody>
          <a:bodyPr/>
          <a:lstStyle/>
          <a:p>
            <a:fld id="{E3BD1254-6056-4A25-9DC8-58530DF74501}" type="slidenum">
              <a:rPr lang="ko-KR" altLang="en-US" smtClean="0"/>
              <a:t>16</a:t>
            </a:fld>
            <a:endParaRPr lang="ko-KR" altLang="en-US"/>
          </a:p>
        </p:txBody>
      </p:sp>
    </p:spTree>
    <p:extLst>
      <p:ext uri="{BB962C8B-B14F-4D97-AF65-F5344CB8AC3E}">
        <p14:creationId xmlns:p14="http://schemas.microsoft.com/office/powerpoint/2010/main" val="1850765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Dependencies and Other Factors</a:t>
            </a:r>
            <a:endParaRPr lang="ko-KR" altLang="en-US" dirty="0"/>
          </a:p>
        </p:txBody>
      </p:sp>
      <p:sp>
        <p:nvSpPr>
          <p:cNvPr id="3" name="내용 개체 틀 2"/>
          <p:cNvSpPr>
            <a:spLocks noGrp="1"/>
          </p:cNvSpPr>
          <p:nvPr>
            <p:ph idx="1"/>
          </p:nvPr>
        </p:nvSpPr>
        <p:spPr/>
        <p:txBody>
          <a:bodyPr/>
          <a:lstStyle/>
          <a:p>
            <a:r>
              <a:rPr lang="en-US" altLang="ko-KR" dirty="0" smtClean="0"/>
              <a:t>Complex interdependencies between network factors as well as external factors (e.g. time of day) make it very challenging to understand and quantify the true impact of each network factor using correlation analysis</a:t>
            </a:r>
          </a:p>
        </p:txBody>
      </p:sp>
      <p:pic>
        <p:nvPicPr>
          <p:cNvPr id="4" name="내용 개체 틀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9890" y="2985331"/>
            <a:ext cx="6592220" cy="3258005"/>
          </a:xfrm>
          <a:prstGeom prst="rect">
            <a:avLst/>
          </a:prstGeom>
        </p:spPr>
      </p:pic>
      <p:sp>
        <p:nvSpPr>
          <p:cNvPr id="5" name="슬라이드 번호 개체 틀 4"/>
          <p:cNvSpPr>
            <a:spLocks noGrp="1"/>
          </p:cNvSpPr>
          <p:nvPr>
            <p:ph type="sldNum" sz="quarter" idx="12"/>
          </p:nvPr>
        </p:nvSpPr>
        <p:spPr/>
        <p:txBody>
          <a:bodyPr/>
          <a:lstStyle/>
          <a:p>
            <a:fld id="{E3BD1254-6056-4A25-9DC8-58530DF74501}" type="slidenum">
              <a:rPr lang="ko-KR" altLang="en-US" smtClean="0"/>
              <a:t>17</a:t>
            </a:fld>
            <a:endParaRPr lang="ko-KR" altLang="en-US"/>
          </a:p>
        </p:txBody>
      </p:sp>
    </p:spTree>
    <p:extLst>
      <p:ext uri="{BB962C8B-B14F-4D97-AF65-F5344CB8AC3E}">
        <p14:creationId xmlns:p14="http://schemas.microsoft.com/office/powerpoint/2010/main" val="5648892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Modeling Web </a:t>
            </a:r>
            <a:r>
              <a:rPr lang="en-US" altLang="ko-KR" dirty="0" err="1" smtClean="0"/>
              <a:t>QoE</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855133" y="1289957"/>
                <a:ext cx="10515600" cy="4887006"/>
              </a:xfrm>
            </p:spPr>
            <p:txBody>
              <a:bodyPr/>
              <a:lstStyle/>
              <a:p>
                <a:r>
                  <a:rPr lang="en-US" altLang="ko-KR" dirty="0" smtClean="0"/>
                  <a:t>Should be intuitive and accurate</a:t>
                </a:r>
              </a:p>
              <a:p>
                <a:r>
                  <a:rPr lang="en-US" altLang="ko-KR" dirty="0" smtClean="0"/>
                  <a:t>Must be able to predict web </a:t>
                </a:r>
                <a:r>
                  <a:rPr lang="en-US" altLang="ko-KR" dirty="0" err="1" smtClean="0"/>
                  <a:t>QoE</a:t>
                </a:r>
                <a:r>
                  <a:rPr lang="en-US" altLang="ko-KR" dirty="0" smtClean="0"/>
                  <a:t> from network factors alone</a:t>
                </a:r>
              </a:p>
              <a:p>
                <a:r>
                  <a:rPr lang="en-US" altLang="ko-KR" dirty="0" smtClean="0"/>
                  <a:t>Use machine learning to capture the dependencies and relationships</a:t>
                </a:r>
              </a:p>
              <a:p>
                <a:endParaRPr lang="en-US" altLang="ko-KR" dirty="0" smtClean="0"/>
              </a:p>
              <a:p>
                <a:pPr marL="0" indent="0">
                  <a:buNone/>
                </a:pPr>
                <a14:m>
                  <m:oMathPara xmlns:m="http://schemas.openxmlformats.org/officeDocument/2006/math">
                    <m:oMathParaPr>
                      <m:jc m:val="center"/>
                    </m:oMathParaPr>
                    <m:oMath xmlns:m="http://schemas.openxmlformats.org/officeDocument/2006/math">
                      <m:r>
                        <a:rPr lang="en-US" altLang="ko-KR" i="1">
                          <a:latin typeface="Cambria Math"/>
                        </a:rPr>
                        <m:t>𝑊𝑒𝑏𝑄𝑜𝐸</m:t>
                      </m:r>
                      <m:r>
                        <a:rPr lang="en-US" altLang="ko-KR" i="1">
                          <a:latin typeface="Cambria Math"/>
                        </a:rPr>
                        <m:t>=</m:t>
                      </m:r>
                      <m:r>
                        <a:rPr lang="en-US" altLang="ko-KR" b="0" i="1" smtClean="0">
                          <a:latin typeface="Cambria Math"/>
                        </a:rPr>
                        <m:t>𝑓</m:t>
                      </m:r>
                      <m:r>
                        <a:rPr lang="en-US" altLang="ko-KR" b="0" i="1" smtClean="0">
                          <a:latin typeface="Cambria Math"/>
                        </a:rPr>
                        <m:t>(</m:t>
                      </m:r>
                      <m:sSub>
                        <m:sSubPr>
                          <m:ctrlPr>
                            <a:rPr lang="en-US" altLang="ko-KR" b="0" i="1" smtClean="0">
                              <a:latin typeface="Cambria Math" panose="02040503050406030204" pitchFamily="18" charset="0"/>
                            </a:rPr>
                          </m:ctrlPr>
                        </m:sSubPr>
                        <m:e>
                          <m:r>
                            <a:rPr lang="en-US" altLang="ko-KR" i="1">
                              <a:latin typeface="Cambria Math"/>
                            </a:rPr>
                            <m:t>𝑅𝑎𝑑𝑖𝑜𝑁𝑒𝑡𝑤𝑜𝑟𝑘𝑃𝑎𝑟𝑎𝑚𝑒𝑡𝑒𝑟</m:t>
                          </m:r>
                        </m:e>
                        <m:sub>
                          <m:r>
                            <a:rPr lang="en-US" altLang="ko-KR" b="0" i="1" smtClean="0">
                              <a:latin typeface="Cambria Math"/>
                            </a:rPr>
                            <m:t>1..</m:t>
                          </m:r>
                          <m:r>
                            <a:rPr lang="en-US" altLang="ko-KR" b="0" i="1" smtClean="0">
                              <a:latin typeface="Cambria Math"/>
                            </a:rPr>
                            <m:t>𝑛</m:t>
                          </m:r>
                        </m:sub>
                      </m:sSub>
                      <m:r>
                        <a:rPr lang="en-US" altLang="ko-KR" b="0" i="1" smtClean="0">
                          <a:latin typeface="Cambria Math"/>
                        </a:rPr>
                        <m:t>)</m:t>
                      </m:r>
                    </m:oMath>
                  </m:oMathPara>
                </a14:m>
                <a:endParaRPr lang="en-US" altLang="ko-KR" dirty="0" smtClean="0"/>
              </a:p>
              <a:p>
                <a:endParaRPr lang="en-US" altLang="ko-KR" dirty="0" smtClean="0"/>
              </a:p>
              <a:p>
                <a:r>
                  <a:rPr lang="en-US" altLang="ko-KR" dirty="0" err="1" smtClean="0"/>
                  <a:t>webQoE</a:t>
                </a:r>
                <a:r>
                  <a:rPr lang="en-US" altLang="ko-KR" dirty="0" smtClean="0"/>
                  <a:t>: one of the user experience metrics (partial download ratio, abandonment, or session length)</a:t>
                </a:r>
              </a:p>
              <a:p>
                <a14:m>
                  <m:oMath xmlns:m="http://schemas.openxmlformats.org/officeDocument/2006/math">
                    <m:sSub>
                      <m:sSubPr>
                        <m:ctrlPr>
                          <a:rPr lang="en-US" altLang="ko-KR" i="1" smtClean="0">
                            <a:latin typeface="Cambria Math" panose="02040503050406030204" pitchFamily="18" charset="0"/>
                          </a:rPr>
                        </m:ctrlPr>
                      </m:sSubPr>
                      <m:e>
                        <m:r>
                          <m:rPr>
                            <m:nor/>
                          </m:rPr>
                          <a:rPr lang="en-US" altLang="ko-KR" dirty="0"/>
                          <m:t>RadioNetworkParameter</m:t>
                        </m:r>
                      </m:e>
                      <m:sub>
                        <m:r>
                          <a:rPr lang="en-US" altLang="ko-KR" b="0" i="1" smtClean="0">
                            <a:latin typeface="Cambria Math"/>
                          </a:rPr>
                          <m:t>𝑖</m:t>
                        </m:r>
                      </m:sub>
                    </m:sSub>
                  </m:oMath>
                </a14:m>
                <a:r>
                  <a:rPr lang="en-US" altLang="ko-KR" dirty="0" smtClean="0"/>
                  <a:t>: the </a:t>
                </a:r>
                <a14:m>
                  <m:oMath xmlns:m="http://schemas.openxmlformats.org/officeDocument/2006/math">
                    <m:r>
                      <a:rPr lang="en-US" altLang="ko-KR" b="0" i="1" smtClean="0">
                        <a:latin typeface="Cambria Math"/>
                      </a:rPr>
                      <m:t>𝑖</m:t>
                    </m:r>
                  </m:oMath>
                </a14:m>
                <a:r>
                  <a:rPr lang="en-US" altLang="ko-KR" dirty="0" err="1" smtClean="0"/>
                  <a:t>th</a:t>
                </a:r>
                <a:r>
                  <a:rPr lang="en-US" altLang="ko-KR" dirty="0" smtClean="0"/>
                  <a:t> observed radio network parameter (listed in Page 12)</a:t>
                </a: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855133" y="1289957"/>
                <a:ext cx="10515600" cy="4887006"/>
              </a:xfrm>
              <a:blipFill rotWithShape="0">
                <a:blip r:embed="rId3"/>
                <a:stretch>
                  <a:fillRect l="-754" t="-1748"/>
                </a:stretch>
              </a:blipFill>
            </p:spPr>
            <p:txBody>
              <a:bodyPr/>
              <a:lstStyle/>
              <a:p>
                <a:r>
                  <a:rPr lang="ko-KR" altLang="en-US">
                    <a:noFill/>
                  </a:rPr>
                  <a:t> </a:t>
                </a:r>
              </a:p>
            </p:txBody>
          </p:sp>
        </mc:Fallback>
      </mc:AlternateContent>
      <p:sp>
        <p:nvSpPr>
          <p:cNvPr id="4" name="슬라이드 번호 개체 틀 3"/>
          <p:cNvSpPr>
            <a:spLocks noGrp="1"/>
          </p:cNvSpPr>
          <p:nvPr>
            <p:ph type="sldNum" sz="quarter" idx="12"/>
          </p:nvPr>
        </p:nvSpPr>
        <p:spPr/>
        <p:txBody>
          <a:bodyPr/>
          <a:lstStyle/>
          <a:p>
            <a:fld id="{E3BD1254-6056-4A25-9DC8-58530DF74501}" type="slidenum">
              <a:rPr lang="ko-KR" altLang="en-US" smtClean="0"/>
              <a:t>18</a:t>
            </a:fld>
            <a:endParaRPr lang="ko-KR" altLang="en-US"/>
          </a:p>
        </p:txBody>
      </p:sp>
    </p:spTree>
    <p:extLst>
      <p:ext uri="{BB962C8B-B14F-4D97-AF65-F5344CB8AC3E}">
        <p14:creationId xmlns:p14="http://schemas.microsoft.com/office/powerpoint/2010/main" val="1792728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Modeling Web </a:t>
            </a:r>
            <a:r>
              <a:rPr lang="en-US" altLang="ko-KR" dirty="0" err="1" smtClean="0"/>
              <a:t>QoE</a:t>
            </a:r>
            <a:r>
              <a:rPr lang="en-US" altLang="ko-KR" dirty="0" smtClean="0"/>
              <a:t>: Evaluation</a:t>
            </a:r>
            <a:endParaRPr lang="ko-KR" altLang="en-US" dirty="0"/>
          </a:p>
        </p:txBody>
      </p:sp>
      <p:sp>
        <p:nvSpPr>
          <p:cNvPr id="3" name="내용 개체 틀 2"/>
          <p:cNvSpPr>
            <a:spLocks noGrp="1"/>
          </p:cNvSpPr>
          <p:nvPr>
            <p:ph idx="1"/>
          </p:nvPr>
        </p:nvSpPr>
        <p:spPr/>
        <p:txBody>
          <a:bodyPr/>
          <a:lstStyle/>
          <a:p>
            <a:r>
              <a:rPr lang="en-US" altLang="ko-KR" dirty="0" smtClean="0"/>
              <a:t>Evaluating Linear Regression Models</a:t>
            </a:r>
            <a:endParaRPr lang="en-US" altLang="ko-KR" dirty="0"/>
          </a:p>
          <a:p>
            <a:pPr lvl="1"/>
            <a:r>
              <a:rPr lang="en-US" altLang="ko-KR" dirty="0" smtClean="0"/>
              <a:t>To measure the “goodness-of-fit” of linear regression, use the standard measure of root mean squared error (RMSE), where lower RMSE values indicate better prediction</a:t>
            </a:r>
          </a:p>
        </p:txBody>
      </p:sp>
      <p:pic>
        <p:nvPicPr>
          <p:cNvPr id="4" name="그림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247" y="3117816"/>
            <a:ext cx="5140731" cy="3171641"/>
          </a:xfrm>
          <a:prstGeom prst="rect">
            <a:avLst/>
          </a:prstGeom>
        </p:spPr>
      </p:pic>
      <p:pic>
        <p:nvPicPr>
          <p:cNvPr id="6" name="그림 5" descr="화면 캡처"/>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1033" y="3117816"/>
            <a:ext cx="6240970" cy="3171641"/>
          </a:xfrm>
          <a:prstGeom prst="rect">
            <a:avLst/>
          </a:prstGeom>
        </p:spPr>
      </p:pic>
      <p:sp>
        <p:nvSpPr>
          <p:cNvPr id="5" name="슬라이드 번호 개체 틀 4"/>
          <p:cNvSpPr>
            <a:spLocks noGrp="1"/>
          </p:cNvSpPr>
          <p:nvPr>
            <p:ph type="sldNum" sz="quarter" idx="12"/>
          </p:nvPr>
        </p:nvSpPr>
        <p:spPr/>
        <p:txBody>
          <a:bodyPr/>
          <a:lstStyle/>
          <a:p>
            <a:fld id="{E3BD1254-6056-4A25-9DC8-58530DF74501}" type="slidenum">
              <a:rPr lang="ko-KR" altLang="en-US" smtClean="0"/>
              <a:t>19</a:t>
            </a:fld>
            <a:endParaRPr lang="ko-KR" altLang="en-US"/>
          </a:p>
        </p:txBody>
      </p:sp>
      <p:sp>
        <p:nvSpPr>
          <p:cNvPr id="8" name="TextBox 7"/>
          <p:cNvSpPr txBox="1"/>
          <p:nvPr/>
        </p:nvSpPr>
        <p:spPr>
          <a:xfrm>
            <a:off x="3114254" y="3164073"/>
            <a:ext cx="5963492" cy="1138773"/>
          </a:xfrm>
          <a:prstGeom prst="rect">
            <a:avLst/>
          </a:prstGeom>
          <a:solidFill>
            <a:schemeClr val="accent1">
              <a:lumMod val="40000"/>
              <a:lumOff val="60000"/>
            </a:schemeClr>
          </a:solidFill>
        </p:spPr>
        <p:txBody>
          <a:bodyPr wrap="none" rtlCol="0">
            <a:spAutoFit/>
          </a:bodyPr>
          <a:lstStyle/>
          <a:p>
            <a:pPr algn="ctr"/>
            <a:r>
              <a:rPr lang="en-US" altLang="ko-KR" sz="2000" b="1" dirty="0"/>
              <a:t>Linear regression</a:t>
            </a:r>
            <a:endParaRPr lang="en-US" altLang="ko-KR" sz="2000" b="1" dirty="0" smtClean="0"/>
          </a:p>
          <a:p>
            <a:pPr algn="ctr"/>
            <a:r>
              <a:rPr lang="ko-KR" altLang="en-US" sz="1600" dirty="0" smtClean="0"/>
              <a:t>선형 회귀 분석</a:t>
            </a:r>
            <a:endParaRPr lang="en-US" altLang="ko-KR" sz="1600" dirty="0" smtClean="0"/>
          </a:p>
          <a:p>
            <a:pPr algn="ctr"/>
            <a:r>
              <a:rPr lang="ko-KR" altLang="en-US" sz="1600" dirty="0"/>
              <a:t>두 변량 사이의 관계가 직교 좌표 상에 직선으로 표시되는 </a:t>
            </a:r>
            <a:r>
              <a:rPr lang="ko-KR" altLang="en-US" sz="1600" dirty="0" smtClean="0"/>
              <a:t>관계</a:t>
            </a:r>
            <a:endParaRPr lang="en-US" altLang="ko-KR" sz="1600" dirty="0" smtClean="0"/>
          </a:p>
          <a:p>
            <a:pPr algn="ctr"/>
            <a:r>
              <a:rPr lang="en-US" altLang="ko-KR" sz="1600" dirty="0" smtClean="0"/>
              <a:t>EX) </a:t>
            </a:r>
            <a:r>
              <a:rPr lang="ko-KR" altLang="en-US" sz="1600" dirty="0" smtClean="0"/>
              <a:t>연봉 </a:t>
            </a:r>
            <a:r>
              <a:rPr lang="en-US" altLang="ko-KR" sz="1600" dirty="0" smtClean="0"/>
              <a:t>- </a:t>
            </a:r>
            <a:r>
              <a:rPr lang="ko-KR" altLang="en-US" sz="1600" dirty="0" smtClean="0"/>
              <a:t>키</a:t>
            </a:r>
            <a:endParaRPr lang="ko-KR" altLang="en-US" sz="1600" dirty="0"/>
          </a:p>
        </p:txBody>
      </p:sp>
      <p:sp>
        <p:nvSpPr>
          <p:cNvPr id="7" name="TextBox 6"/>
          <p:cNvSpPr txBox="1"/>
          <p:nvPr/>
        </p:nvSpPr>
        <p:spPr>
          <a:xfrm>
            <a:off x="2082722" y="3164073"/>
            <a:ext cx="8026556" cy="1138773"/>
          </a:xfrm>
          <a:prstGeom prst="rect">
            <a:avLst/>
          </a:prstGeom>
          <a:solidFill>
            <a:schemeClr val="accent1">
              <a:lumMod val="40000"/>
              <a:lumOff val="60000"/>
            </a:schemeClr>
          </a:solidFill>
        </p:spPr>
        <p:txBody>
          <a:bodyPr wrap="none" rtlCol="0">
            <a:spAutoFit/>
          </a:bodyPr>
          <a:lstStyle/>
          <a:p>
            <a:pPr algn="ctr"/>
            <a:r>
              <a:rPr lang="en-US" altLang="ko-KR" sz="2000" b="1" dirty="0" smtClean="0"/>
              <a:t>RMSE</a:t>
            </a:r>
          </a:p>
          <a:p>
            <a:pPr algn="ctr"/>
            <a:r>
              <a:rPr lang="ko-KR" altLang="en-US" sz="1600" dirty="0"/>
              <a:t>평균 제곱근 오차</a:t>
            </a:r>
            <a:r>
              <a:rPr lang="en-US" altLang="ko-KR" sz="1600" dirty="0"/>
              <a:t>(Root Mean Square </a:t>
            </a:r>
            <a:r>
              <a:rPr lang="en-US" altLang="ko-KR" sz="1600" dirty="0" smtClean="0"/>
              <a:t>Error)</a:t>
            </a:r>
          </a:p>
          <a:p>
            <a:pPr algn="ctr"/>
            <a:r>
              <a:rPr lang="ko-KR" altLang="en-US" sz="1600" dirty="0" smtClean="0"/>
              <a:t>모델이 </a:t>
            </a:r>
            <a:r>
              <a:rPr lang="ko-KR" altLang="en-US" sz="1600" dirty="0"/>
              <a:t>예측한 값과 실제 환경에서 관찰되는 값의 차이를 다룰 때 흔히 사용하는 </a:t>
            </a:r>
            <a:r>
              <a:rPr lang="ko-KR" altLang="en-US" sz="1600" dirty="0" smtClean="0"/>
              <a:t>측도</a:t>
            </a:r>
            <a:endParaRPr lang="en-US" altLang="ko-KR" sz="1600" dirty="0" smtClean="0"/>
          </a:p>
          <a:p>
            <a:pPr algn="ctr"/>
            <a:r>
              <a:rPr lang="ko-KR" altLang="en-US" sz="1600" dirty="0" smtClean="0"/>
              <a:t>정밀도</a:t>
            </a:r>
            <a:r>
              <a:rPr lang="en-US" altLang="ko-KR" sz="1600" dirty="0"/>
              <a:t>(precision)</a:t>
            </a:r>
            <a:r>
              <a:rPr lang="ko-KR" altLang="en-US" sz="1600" dirty="0"/>
              <a:t>를 표현하는데 </a:t>
            </a:r>
            <a:r>
              <a:rPr lang="ko-KR" altLang="en-US" sz="1600" dirty="0" smtClean="0"/>
              <a:t>적합</a:t>
            </a:r>
            <a:endParaRPr lang="en-US" altLang="ko-KR" sz="1600" dirty="0" smtClean="0"/>
          </a:p>
        </p:txBody>
      </p:sp>
    </p:spTree>
    <p:extLst>
      <p:ext uri="{BB962C8B-B14F-4D97-AF65-F5344CB8AC3E}">
        <p14:creationId xmlns:p14="http://schemas.microsoft.com/office/powerpoint/2010/main" val="208850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7" grpId="0" animBg="1"/>
      <p:bldP spid="7"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Discussion</a:t>
            </a:r>
            <a:endParaRPr lang="ko-KR" altLang="en-US" dirty="0"/>
          </a:p>
        </p:txBody>
      </p:sp>
      <p:sp>
        <p:nvSpPr>
          <p:cNvPr id="3" name="내용 개체 틀 2"/>
          <p:cNvSpPr>
            <a:spLocks noGrp="1"/>
          </p:cNvSpPr>
          <p:nvPr>
            <p:ph idx="1"/>
          </p:nvPr>
        </p:nvSpPr>
        <p:spPr/>
        <p:txBody>
          <a:bodyPr>
            <a:normAutofit/>
          </a:bodyPr>
          <a:lstStyle/>
          <a:p>
            <a:r>
              <a:rPr lang="en-US" altLang="ko-KR" dirty="0" smtClean="0"/>
              <a:t>Other websites</a:t>
            </a:r>
          </a:p>
          <a:p>
            <a:pPr lvl="1"/>
            <a:r>
              <a:rPr lang="en-US" altLang="ko-KR" dirty="0" smtClean="0"/>
              <a:t>Can be easily applied to other websites</a:t>
            </a:r>
          </a:p>
          <a:p>
            <a:endParaRPr lang="en-US" altLang="ko-KR" dirty="0" smtClean="0"/>
          </a:p>
          <a:p>
            <a:r>
              <a:rPr lang="en-US" altLang="ko-KR" dirty="0" smtClean="0"/>
              <a:t>New technologies</a:t>
            </a:r>
          </a:p>
          <a:p>
            <a:pPr lvl="1"/>
            <a:r>
              <a:rPr lang="en-US" altLang="ko-KR" dirty="0" smtClean="0"/>
              <a:t>Expect this methodology and results to generally apply to newer technologies such as 4G Long Term Evolution (LTE)</a:t>
            </a:r>
            <a:endParaRPr lang="en-US" altLang="ko-KR" dirty="0"/>
          </a:p>
          <a:p>
            <a:pPr lvl="2"/>
            <a:r>
              <a:rPr lang="en-US" altLang="ko-KR" dirty="0"/>
              <a:t>R</a:t>
            </a:r>
            <a:r>
              <a:rPr lang="en-US" altLang="ko-KR" dirty="0" smtClean="0"/>
              <a:t>adio network parameters in UMTS have analogous parameters in LTE</a:t>
            </a:r>
          </a:p>
          <a:p>
            <a:pPr lvl="2"/>
            <a:r>
              <a:rPr lang="en-US" altLang="ko-KR" dirty="0" smtClean="0"/>
              <a:t>Since web browsing is more latency-limited than throughput-limited,</a:t>
            </a:r>
            <a:br>
              <a:rPr lang="en-US" altLang="ko-KR" dirty="0" smtClean="0"/>
            </a:br>
            <a:r>
              <a:rPr lang="en-US" altLang="ko-KR" dirty="0" smtClean="0"/>
              <a:t>higher throughput offered by LTE may not have a significant impact on web </a:t>
            </a:r>
            <a:r>
              <a:rPr lang="en-US" altLang="ko-KR" dirty="0" err="1" smtClean="0"/>
              <a:t>QoE</a:t>
            </a:r>
            <a:r>
              <a:rPr lang="en-US" altLang="ko-KR" dirty="0" smtClean="0"/>
              <a:t> </a:t>
            </a:r>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20</a:t>
            </a:fld>
            <a:endParaRPr lang="ko-KR" altLang="en-US"/>
          </a:p>
        </p:txBody>
      </p:sp>
    </p:spTree>
    <p:extLst>
      <p:ext uri="{BB962C8B-B14F-4D97-AF65-F5344CB8AC3E}">
        <p14:creationId xmlns:p14="http://schemas.microsoft.com/office/powerpoint/2010/main" val="18822544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Limitations</a:t>
            </a:r>
            <a:endParaRPr lang="ko-KR" altLang="en-US" dirty="0"/>
          </a:p>
        </p:txBody>
      </p:sp>
      <p:sp>
        <p:nvSpPr>
          <p:cNvPr id="3" name="내용 개체 틀 2"/>
          <p:cNvSpPr>
            <a:spLocks noGrp="1"/>
          </p:cNvSpPr>
          <p:nvPr>
            <p:ph idx="1"/>
          </p:nvPr>
        </p:nvSpPr>
        <p:spPr/>
        <p:txBody>
          <a:bodyPr/>
          <a:lstStyle/>
          <a:p>
            <a:r>
              <a:rPr lang="en-US" altLang="ko-KR" dirty="0" smtClean="0"/>
              <a:t>One of the main constraints faced by a network operator is the lack of client-side instrumentation</a:t>
            </a:r>
          </a:p>
          <a:p>
            <a:pPr lvl="1"/>
            <a:r>
              <a:rPr lang="en-US" altLang="ko-KR" dirty="0" smtClean="0"/>
              <a:t>This makes it difficult to differentiate between the abandonment caused by the lack of user interest from the ones cause by network issues</a:t>
            </a:r>
          </a:p>
          <a:p>
            <a:r>
              <a:rPr lang="en-US" altLang="ko-KR" dirty="0" smtClean="0"/>
              <a:t>Network operators cannot identify cellular-to-</a:t>
            </a:r>
            <a:r>
              <a:rPr lang="en-US" altLang="ko-KR" dirty="0" err="1" smtClean="0"/>
              <a:t>WiFi</a:t>
            </a:r>
            <a:r>
              <a:rPr lang="en-US" altLang="ko-KR" dirty="0" smtClean="0"/>
              <a:t> handovers from cellular network traces alone, and would mistakenly mark such handovers as abandonments</a:t>
            </a:r>
          </a:p>
          <a:p>
            <a:r>
              <a:rPr lang="en-US" altLang="ko-KR" dirty="0" smtClean="0"/>
              <a:t>Nonetheless, a few false positives or negatives introduced by these limitations are unlikely to significantly alter the behavior of aggregate metrics</a:t>
            </a:r>
            <a:endParaRPr lang="ko-KR" altLang="en-US" dirty="0"/>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21</a:t>
            </a:fld>
            <a:endParaRPr lang="ko-KR" altLang="en-US"/>
          </a:p>
        </p:txBody>
      </p:sp>
    </p:spTree>
    <p:extLst>
      <p:ext uri="{BB962C8B-B14F-4D97-AF65-F5344CB8AC3E}">
        <p14:creationId xmlns:p14="http://schemas.microsoft.com/office/powerpoint/2010/main" val="23357238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Conclusion</a:t>
            </a:r>
            <a:endParaRPr lang="ko-KR" altLang="en-US" dirty="0"/>
          </a:p>
        </p:txBody>
      </p:sp>
      <p:sp>
        <p:nvSpPr>
          <p:cNvPr id="3" name="내용 개체 틀 2"/>
          <p:cNvSpPr>
            <a:spLocks noGrp="1"/>
          </p:cNvSpPr>
          <p:nvPr>
            <p:ph idx="1"/>
          </p:nvPr>
        </p:nvSpPr>
        <p:spPr/>
        <p:txBody>
          <a:bodyPr/>
          <a:lstStyle/>
          <a:p>
            <a:r>
              <a:rPr lang="en-US" altLang="ko-KR" dirty="0"/>
              <a:t>Developed and evaluated text-classification-based mechanism</a:t>
            </a:r>
          </a:p>
          <a:p>
            <a:pPr lvl="1"/>
            <a:r>
              <a:rPr lang="en-US" altLang="ko-KR" dirty="0"/>
              <a:t>To extract mobile web browsing session and estimate various web </a:t>
            </a:r>
            <a:r>
              <a:rPr lang="en-US" altLang="ko-KR" dirty="0" err="1"/>
              <a:t>QoE</a:t>
            </a:r>
            <a:r>
              <a:rPr lang="en-US" altLang="ko-KR" dirty="0"/>
              <a:t> metric from network trace</a:t>
            </a:r>
          </a:p>
          <a:p>
            <a:pPr lvl="1"/>
            <a:r>
              <a:rPr lang="en-US" altLang="ko-KR" dirty="0"/>
              <a:t>Classification approach has 20% higher precision than precious state-of-the-art</a:t>
            </a:r>
          </a:p>
          <a:p>
            <a:r>
              <a:rPr lang="en-US" altLang="ko-KR" dirty="0"/>
              <a:t>Analyzed the impact of various radio network factor on web </a:t>
            </a:r>
            <a:r>
              <a:rPr lang="en-US" altLang="ko-KR" dirty="0" err="1"/>
              <a:t>QoE</a:t>
            </a:r>
            <a:endParaRPr lang="en-US" altLang="ko-KR" dirty="0"/>
          </a:p>
          <a:p>
            <a:pPr lvl="1"/>
            <a:r>
              <a:rPr lang="en-US" altLang="ko-KR" dirty="0"/>
              <a:t>Observed that web </a:t>
            </a:r>
            <a:r>
              <a:rPr lang="en-US" altLang="ko-KR" dirty="0" err="1"/>
              <a:t>QoE</a:t>
            </a:r>
            <a:r>
              <a:rPr lang="en-US" altLang="ko-KR" dirty="0"/>
              <a:t> is sensitive to IRAT handovers, ECNO and load in the cell</a:t>
            </a:r>
          </a:p>
          <a:p>
            <a:r>
              <a:rPr lang="en-US" altLang="ko-KR" dirty="0"/>
              <a:t>Developed accurate and intuitive machine learning model that can predict various web </a:t>
            </a:r>
            <a:r>
              <a:rPr lang="en-US" altLang="ko-KR" dirty="0" err="1"/>
              <a:t>QoE</a:t>
            </a:r>
            <a:r>
              <a:rPr lang="en-US" altLang="ko-KR" dirty="0"/>
              <a:t> metrics from network factors alone</a:t>
            </a:r>
          </a:p>
          <a:p>
            <a:pPr lvl="1"/>
            <a:r>
              <a:rPr lang="en-US" altLang="ko-KR" dirty="0"/>
              <a:t>This model can be used by network operators to monitor web </a:t>
            </a:r>
            <a:r>
              <a:rPr lang="en-US" altLang="ko-KR" dirty="0" err="1"/>
              <a:t>QoE</a:t>
            </a:r>
            <a:r>
              <a:rPr lang="en-US" altLang="ko-KR" dirty="0"/>
              <a:t> and prioritize improvement of network factors that have the highest </a:t>
            </a:r>
            <a:r>
              <a:rPr lang="en-US" altLang="ko-KR" dirty="0" smtClean="0"/>
              <a:t>impact</a:t>
            </a:r>
            <a:endParaRPr lang="en-US" altLang="ko-KR" dirty="0"/>
          </a:p>
        </p:txBody>
      </p:sp>
      <p:sp>
        <p:nvSpPr>
          <p:cNvPr id="4" name="슬라이드 번호 개체 틀 3"/>
          <p:cNvSpPr>
            <a:spLocks noGrp="1"/>
          </p:cNvSpPr>
          <p:nvPr>
            <p:ph type="sldNum" sz="quarter" idx="12"/>
          </p:nvPr>
        </p:nvSpPr>
        <p:spPr/>
        <p:txBody>
          <a:bodyPr/>
          <a:lstStyle/>
          <a:p>
            <a:fld id="{E3BD1254-6056-4A25-9DC8-58530DF74501}" type="slidenum">
              <a:rPr lang="ko-KR" altLang="en-US" smtClean="0"/>
              <a:t>22</a:t>
            </a:fld>
            <a:endParaRPr lang="ko-KR" altLang="en-US"/>
          </a:p>
        </p:txBody>
      </p:sp>
    </p:spTree>
    <p:extLst>
      <p:ext uri="{BB962C8B-B14F-4D97-AF65-F5344CB8AC3E}">
        <p14:creationId xmlns:p14="http://schemas.microsoft.com/office/powerpoint/2010/main" val="2531193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7364</TotalTime>
  <Words>1233</Words>
  <Application>Microsoft Office PowerPoint</Application>
  <PresentationFormat>와이드스크린</PresentationFormat>
  <Paragraphs>227</Paragraphs>
  <Slides>22</Slides>
  <Notes>22</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22</vt:i4>
      </vt:variant>
    </vt:vector>
  </HeadingPairs>
  <TitlesOfParts>
    <vt:vector size="28" baseType="lpstr">
      <vt:lpstr>맑은 고딕</vt:lpstr>
      <vt:lpstr>Arial</vt:lpstr>
      <vt:lpstr>Calibri</vt:lpstr>
      <vt:lpstr>Calibri Light</vt:lpstr>
      <vt:lpstr>Cambria Math</vt:lpstr>
      <vt:lpstr>Office 테마</vt:lpstr>
      <vt:lpstr>Modeling Web Quality-of-Experience on Cellular Networks</vt:lpstr>
      <vt:lpstr>Contents</vt:lpstr>
      <vt:lpstr>Introduction</vt:lpstr>
      <vt:lpstr>Extracting User Experience Metrics</vt:lpstr>
      <vt:lpstr>Detecting Click</vt:lpstr>
      <vt:lpstr>Detecting Click: Approach</vt:lpstr>
      <vt:lpstr>Detecting Click: Approach</vt:lpstr>
      <vt:lpstr>Detecting Click: Validation</vt:lpstr>
      <vt:lpstr>Measuring User Experience</vt:lpstr>
      <vt:lpstr>Measuring User Experience</vt:lpstr>
      <vt:lpstr>Analyzing Network Factors</vt:lpstr>
      <vt:lpstr>How network factors impact web QoE</vt:lpstr>
      <vt:lpstr>How network factors impact web QoE</vt:lpstr>
      <vt:lpstr>How network factors impact web QoE</vt:lpstr>
      <vt:lpstr>How network factors impact web QoE</vt:lpstr>
      <vt:lpstr>Dependencies and Other Factors</vt:lpstr>
      <vt:lpstr>Dependencies and Other Factors</vt:lpstr>
      <vt:lpstr>Modeling Web QoE</vt:lpstr>
      <vt:lpstr>Modeling Web QoE: Evaluation</vt:lpstr>
      <vt:lpstr>Discussion</vt:lpstr>
      <vt:lpstr>Limitations</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Web Quality-of-Experience on Cellular Networks</dc:title>
  <dc:creator>jihye</dc:creator>
  <cp:lastModifiedBy>jihye</cp:lastModifiedBy>
  <cp:revision>635</cp:revision>
  <cp:lastPrinted>2014-09-18T13:53:51Z</cp:lastPrinted>
  <dcterms:created xsi:type="dcterms:W3CDTF">2014-08-20T02:04:58Z</dcterms:created>
  <dcterms:modified xsi:type="dcterms:W3CDTF">2014-09-26T05:46:50Z</dcterms:modified>
</cp:coreProperties>
</file>