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1" r:id="rId11"/>
    <p:sldId id="270" r:id="rId12"/>
    <p:sldId id="272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4.6 ARP cache timeout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Dynamic entries</a:t>
            </a:r>
          </a:p>
          <a:p>
            <a:pPr lvl="1"/>
            <a:r>
              <a:rPr lang="en-US" altLang="ko-KR" dirty="0" smtClean="0"/>
              <a:t>Cf. static entries never time out</a:t>
            </a:r>
          </a:p>
          <a:p>
            <a:r>
              <a:rPr lang="en-US" altLang="ko-KR" dirty="0" smtClean="0"/>
              <a:t>Most implementations </a:t>
            </a:r>
            <a:r>
              <a:rPr lang="en-US" altLang="ko-KR" dirty="0"/>
              <a:t>have a timeout of 20 minutes for a completed </a:t>
            </a:r>
            <a:r>
              <a:rPr lang="en-US" altLang="ko-KR" dirty="0" smtClean="0"/>
              <a:t>entry</a:t>
            </a:r>
          </a:p>
          <a:p>
            <a:pPr lvl="1"/>
            <a:r>
              <a:rPr lang="en-US" altLang="ko-KR" dirty="0"/>
              <a:t>F</a:t>
            </a:r>
            <a:r>
              <a:rPr lang="en-US" altLang="ko-KR" dirty="0" smtClean="0"/>
              <a:t>or </a:t>
            </a:r>
            <a:r>
              <a:rPr lang="en-US" altLang="ko-KR" dirty="0"/>
              <a:t>an </a:t>
            </a:r>
            <a:r>
              <a:rPr lang="en-US" altLang="ko-KR" dirty="0" smtClean="0"/>
              <a:t>incomplete entry? implementation dependent</a:t>
            </a:r>
          </a:p>
          <a:p>
            <a:r>
              <a:rPr lang="en-US" altLang="ko-KR" dirty="0" smtClean="0"/>
              <a:t>These </a:t>
            </a:r>
            <a:r>
              <a:rPr lang="en-US" altLang="ko-KR" dirty="0"/>
              <a:t>implementations normally restart the 20-minute timeout for an entry each time the entry </a:t>
            </a:r>
            <a:r>
              <a:rPr lang="en-US" altLang="ko-KR" dirty="0" smtClean="0"/>
              <a:t>is used</a:t>
            </a:r>
          </a:p>
          <a:p>
            <a:pPr lvl="1"/>
            <a:r>
              <a:rPr lang="en-US" altLang="ko-KR" dirty="0" smtClean="0"/>
              <a:t>[</a:t>
            </a:r>
            <a:r>
              <a:rPr lang="en-US" altLang="ko-KR" dirty="0"/>
              <a:t>RFC1122], the Host Requirements RFC, says that this timeout should occur even if the entry is </a:t>
            </a:r>
            <a:r>
              <a:rPr lang="en-US" altLang="ko-KR" dirty="0" smtClean="0"/>
              <a:t>in use</a:t>
            </a:r>
            <a:r>
              <a:rPr lang="en-US" altLang="ko-KR" dirty="0"/>
              <a:t>, but many implementations do not do </a:t>
            </a:r>
            <a:r>
              <a:rPr lang="en-US" altLang="ko-KR" dirty="0" smtClean="0"/>
              <a:t>this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5997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4.7 Proxy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i="1" dirty="0"/>
              <a:t>Proxy </a:t>
            </a:r>
            <a:r>
              <a:rPr lang="en-US" altLang="ko-KR" i="1" dirty="0" smtClean="0"/>
              <a:t>ARP</a:t>
            </a:r>
            <a:r>
              <a:rPr lang="en-US" altLang="ko-KR" dirty="0" smtClean="0"/>
              <a:t> </a:t>
            </a:r>
            <a:r>
              <a:rPr lang="en-US" altLang="ko-KR" dirty="0"/>
              <a:t>lets a system (generally a specially configured router) answer ARP requests for </a:t>
            </a:r>
            <a:r>
              <a:rPr lang="en-US" altLang="ko-KR" dirty="0" smtClean="0"/>
              <a:t>a different host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fools the sender of the ARP request into thinking that the responding system is </a:t>
            </a:r>
            <a:r>
              <a:rPr lang="en-US" altLang="ko-KR" dirty="0" smtClean="0"/>
              <a:t>the destination host when </a:t>
            </a:r>
            <a:r>
              <a:rPr lang="en-US" altLang="ko-KR" dirty="0"/>
              <a:t>in fact the destination host may be elsewhere (or may not exist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Proxy </a:t>
            </a:r>
            <a:r>
              <a:rPr lang="en-US" altLang="ko-KR" dirty="0"/>
              <a:t>ARP is </a:t>
            </a:r>
            <a:r>
              <a:rPr lang="en-US" altLang="ko-KR" dirty="0" smtClean="0"/>
              <a:t>not commonly </a:t>
            </a:r>
            <a:r>
              <a:rPr lang="en-US" altLang="ko-KR" dirty="0"/>
              <a:t>used and is generally to be avoided if </a:t>
            </a:r>
            <a:r>
              <a:rPr lang="en-US" altLang="ko-KR" dirty="0" smtClean="0"/>
              <a:t>possible</a:t>
            </a:r>
            <a:endParaRPr lang="en-US" altLang="ko-KR" dirty="0"/>
          </a:p>
          <a:p>
            <a:r>
              <a:rPr lang="en-US" altLang="ko-KR" dirty="0"/>
              <a:t>Proxy ARP has also been called </a:t>
            </a:r>
            <a:r>
              <a:rPr lang="en-US" altLang="ko-KR" i="1" dirty="0"/>
              <a:t>promiscuous ARP </a:t>
            </a:r>
            <a:r>
              <a:rPr lang="en-US" altLang="ko-KR" dirty="0"/>
              <a:t>or the </a:t>
            </a:r>
            <a:r>
              <a:rPr lang="en-US" altLang="ko-KR" i="1" dirty="0"/>
              <a:t>ARP </a:t>
            </a:r>
            <a:r>
              <a:rPr lang="en-US" altLang="ko-KR" i="1" dirty="0" smtClean="0"/>
              <a:t>hack</a:t>
            </a:r>
          </a:p>
          <a:p>
            <a:pPr lvl="1"/>
            <a:r>
              <a:rPr lang="en-US" altLang="ko-KR" dirty="0" smtClean="0"/>
              <a:t>A router </a:t>
            </a:r>
            <a:r>
              <a:rPr lang="en-US" altLang="ko-KR" dirty="0"/>
              <a:t>in the middle is configured as a proxy ARP agent to respond </a:t>
            </a:r>
            <a:r>
              <a:rPr lang="en-US" altLang="ko-KR" dirty="0" smtClean="0"/>
              <a:t>to ARP </a:t>
            </a:r>
            <a:r>
              <a:rPr lang="en-US" altLang="ko-KR" dirty="0"/>
              <a:t>requests on one network for a host on the other </a:t>
            </a:r>
            <a:r>
              <a:rPr lang="en-US" altLang="ko-KR" dirty="0" smtClean="0"/>
              <a:t>network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technique can be used to “hide” </a:t>
            </a:r>
            <a:r>
              <a:rPr lang="en-US" altLang="ko-KR" dirty="0" smtClean="0"/>
              <a:t>one group </a:t>
            </a:r>
            <a:r>
              <a:rPr lang="en-US" altLang="ko-KR" dirty="0"/>
              <a:t>of hosts from </a:t>
            </a:r>
            <a:r>
              <a:rPr lang="en-US" altLang="ko-KR" dirty="0" smtClean="0"/>
              <a:t>another</a:t>
            </a:r>
          </a:p>
        </p:txBody>
      </p:sp>
    </p:spTree>
    <p:extLst>
      <p:ext uri="{BB962C8B-B14F-4D97-AF65-F5344CB8AC3E}">
        <p14:creationId xmlns:p14="http://schemas.microsoft.com/office/powerpoint/2010/main" val="39444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It </a:t>
            </a:r>
            <a:r>
              <a:rPr lang="en-US" altLang="ko-KR" dirty="0"/>
              <a:t>occurs when a host sends an ARP request looking </a:t>
            </a:r>
            <a:r>
              <a:rPr lang="en-US" altLang="ko-KR" dirty="0" smtClean="0"/>
              <a:t>for its </a:t>
            </a:r>
            <a:r>
              <a:rPr lang="en-US" altLang="ko-KR" i="1" dirty="0"/>
              <a:t>own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is usually done when the interface is configured “up” at bootstrap </a:t>
            </a:r>
            <a:r>
              <a:rPr lang="en-US" altLang="ko-KR" dirty="0" smtClean="0"/>
              <a:t>time</a:t>
            </a:r>
          </a:p>
          <a:p>
            <a:r>
              <a:rPr lang="en-US" altLang="ko-KR" dirty="0" smtClean="0"/>
              <a:t>It </a:t>
            </a:r>
            <a:r>
              <a:rPr lang="en-US" altLang="ko-KR" dirty="0"/>
              <a:t>lets a host determine if another host is already configured with the same IPv4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The host sending </a:t>
            </a:r>
            <a:r>
              <a:rPr lang="en-US" altLang="ko-KR" dirty="0"/>
              <a:t>the gratuitous ARP is not expecting a reply to its </a:t>
            </a:r>
            <a:r>
              <a:rPr lang="en-US" altLang="ko-KR" dirty="0" smtClean="0"/>
              <a:t>request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a reply is received, however</a:t>
            </a:r>
            <a:r>
              <a:rPr lang="en-US" altLang="ko-KR" dirty="0" smtClean="0"/>
              <a:t>, the </a:t>
            </a:r>
            <a:r>
              <a:rPr lang="en-US" altLang="ko-KR" dirty="0"/>
              <a:t>error message “Duplicate IP address sent from Ethernet address . . .” is usually </a:t>
            </a:r>
            <a:r>
              <a:rPr lang="en-US" altLang="ko-KR" dirty="0" smtClean="0"/>
              <a:t>displayed</a:t>
            </a:r>
          </a:p>
          <a:p>
            <a:r>
              <a:rPr lang="en-US" altLang="ko-KR" dirty="0" smtClean="0"/>
              <a:t>If </a:t>
            </a:r>
            <a:r>
              <a:rPr lang="en-US" altLang="ko-KR" dirty="0"/>
              <a:t>the host sending the gratuitous ARP has just changed its hardware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Causes any other </a:t>
            </a:r>
            <a:r>
              <a:rPr lang="en-US" altLang="ko-KR" dirty="0"/>
              <a:t>host receiving the broadcast that has an entry in its cache for the old hardware address </a:t>
            </a:r>
            <a:r>
              <a:rPr lang="en-US" altLang="ko-KR" dirty="0" smtClean="0"/>
              <a:t>to update </a:t>
            </a:r>
            <a:r>
              <a:rPr lang="en-US" altLang="ko-KR" dirty="0"/>
              <a:t>its ARP cache entry </a:t>
            </a:r>
            <a:r>
              <a:rPr lang="en-US" altLang="ko-KR" dirty="0" smtClean="0"/>
              <a:t>accordingly</a:t>
            </a:r>
          </a:p>
        </p:txBody>
      </p:sp>
    </p:spTree>
    <p:extLst>
      <p:ext uri="{BB962C8B-B14F-4D97-AF65-F5344CB8AC3E}">
        <p14:creationId xmlns:p14="http://schemas.microsoft.com/office/powerpoint/2010/main" val="200975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Address </a:t>
            </a:r>
            <a:r>
              <a:rPr lang="en-US" altLang="ko-KR" i="1" dirty="0"/>
              <a:t>Conflict Detection </a:t>
            </a:r>
            <a:r>
              <a:rPr lang="en-US" altLang="ko-KR" dirty="0"/>
              <a:t>(</a:t>
            </a:r>
            <a:r>
              <a:rPr lang="en-US" altLang="ko-KR" dirty="0" smtClean="0"/>
              <a:t>ACD) </a:t>
            </a:r>
            <a:r>
              <a:rPr lang="en-US" altLang="ko-KR" dirty="0"/>
              <a:t>defines </a:t>
            </a:r>
            <a:r>
              <a:rPr lang="en-US" altLang="ko-KR" i="1" dirty="0"/>
              <a:t>ARP probe </a:t>
            </a:r>
            <a:r>
              <a:rPr lang="en-US" altLang="ko-KR" dirty="0"/>
              <a:t>and </a:t>
            </a:r>
            <a:r>
              <a:rPr lang="en-US" altLang="ko-KR" i="1" dirty="0"/>
              <a:t>ARP </a:t>
            </a:r>
            <a:r>
              <a:rPr lang="en-US" altLang="ko-KR" i="1" dirty="0" smtClean="0"/>
              <a:t>announcement </a:t>
            </a:r>
            <a:r>
              <a:rPr lang="en-US" altLang="ko-KR" dirty="0" smtClean="0"/>
              <a:t>packets</a:t>
            </a:r>
          </a:p>
          <a:p>
            <a:pPr lvl="1"/>
            <a:r>
              <a:rPr lang="en-US" altLang="ko-KR" dirty="0" smtClean="0"/>
              <a:t>An </a:t>
            </a:r>
            <a:r>
              <a:rPr lang="en-US" altLang="ko-KR" dirty="0"/>
              <a:t>ARP probe is an ARP request packet </a:t>
            </a:r>
            <a:r>
              <a:rPr lang="en-US" altLang="ko-KR" dirty="0" smtClean="0"/>
              <a:t>where </a:t>
            </a:r>
            <a:r>
              <a:rPr lang="en-US" altLang="ko-KR" i="1" dirty="0" smtClean="0"/>
              <a:t>Sender’s </a:t>
            </a:r>
            <a:r>
              <a:rPr lang="en-US" altLang="ko-KR" i="1" dirty="0"/>
              <a:t>Protocol </a:t>
            </a:r>
            <a:r>
              <a:rPr lang="en-US" altLang="ko-KR" i="1" dirty="0" smtClean="0"/>
              <a:t>Address </a:t>
            </a:r>
            <a:r>
              <a:rPr lang="en-US" altLang="ko-KR" dirty="0" smtClean="0"/>
              <a:t>= 0</a:t>
            </a:r>
          </a:p>
          <a:p>
            <a:pPr lvl="2"/>
            <a:r>
              <a:rPr lang="en-US" altLang="ko-KR" dirty="0" smtClean="0"/>
              <a:t>Used </a:t>
            </a:r>
            <a:r>
              <a:rPr lang="en-US" altLang="ko-KR" dirty="0"/>
              <a:t>to see if a candidate IPv4 address is being used by any other systems in </a:t>
            </a:r>
            <a:r>
              <a:rPr lang="en-US" altLang="ko-KR" dirty="0" smtClean="0"/>
              <a:t>the broadcast domain</a:t>
            </a:r>
          </a:p>
          <a:p>
            <a:pPr lvl="2"/>
            <a:r>
              <a:rPr lang="en-US" altLang="ko-KR" dirty="0" smtClean="0"/>
              <a:t>Setting </a:t>
            </a:r>
            <a:r>
              <a:rPr lang="en-US" altLang="ko-KR" dirty="0"/>
              <a:t>the </a:t>
            </a:r>
            <a:r>
              <a:rPr lang="en-US" altLang="ko-KR" i="1" dirty="0"/>
              <a:t>Sender’s Protocol Address </a:t>
            </a:r>
            <a:r>
              <a:rPr lang="en-US" altLang="ko-KR" dirty="0"/>
              <a:t>field to 0 avoids cache pollution should </a:t>
            </a:r>
            <a:r>
              <a:rPr lang="en-US" altLang="ko-KR" dirty="0" smtClean="0"/>
              <a:t>the candidate </a:t>
            </a:r>
            <a:r>
              <a:rPr lang="en-US" altLang="ko-KR" dirty="0"/>
              <a:t>IPv4 address already be in use by another host, a difference from the way gratuitous </a:t>
            </a:r>
            <a:r>
              <a:rPr lang="en-US" altLang="ko-KR" dirty="0" smtClean="0"/>
              <a:t>ARP works</a:t>
            </a:r>
          </a:p>
          <a:p>
            <a:pPr lvl="1"/>
            <a:r>
              <a:rPr lang="en-US" altLang="ko-KR" dirty="0" smtClean="0"/>
              <a:t>An </a:t>
            </a:r>
            <a:r>
              <a:rPr lang="en-US" altLang="ko-KR" dirty="0"/>
              <a:t>ARP announcement is identical to an ARP probe, except </a:t>
            </a:r>
            <a:r>
              <a:rPr lang="en-US" altLang="ko-KR" dirty="0" smtClean="0"/>
              <a:t> </a:t>
            </a:r>
            <a:r>
              <a:rPr lang="en-US" altLang="ko-KR" i="1" dirty="0"/>
              <a:t>Sender’s Protocol </a:t>
            </a:r>
            <a:r>
              <a:rPr lang="en-US" altLang="ko-KR" i="1" dirty="0" smtClean="0"/>
              <a:t>Address =</a:t>
            </a:r>
            <a:r>
              <a:rPr lang="en-US" altLang="ko-KR" dirty="0" smtClean="0"/>
              <a:t> </a:t>
            </a:r>
            <a:r>
              <a:rPr lang="en-US" altLang="ko-KR" i="1" dirty="0"/>
              <a:t>Target Protocol Address </a:t>
            </a:r>
            <a:r>
              <a:rPr lang="en-US" altLang="ko-KR" dirty="0" smtClean="0"/>
              <a:t>= </a:t>
            </a:r>
            <a:r>
              <a:rPr lang="en-US" altLang="ko-KR" dirty="0"/>
              <a:t>candidate IPv4 </a:t>
            </a:r>
            <a:r>
              <a:rPr lang="en-US" altLang="ko-KR" dirty="0" smtClean="0"/>
              <a:t>address</a:t>
            </a:r>
          </a:p>
          <a:p>
            <a:pPr lvl="2"/>
            <a:r>
              <a:rPr lang="en-US" altLang="ko-KR" dirty="0" smtClean="0"/>
              <a:t>It </a:t>
            </a:r>
            <a:r>
              <a:rPr lang="en-US" altLang="ko-KR" dirty="0"/>
              <a:t>is used </a:t>
            </a:r>
            <a:r>
              <a:rPr lang="en-US" altLang="ko-KR" dirty="0" smtClean="0"/>
              <a:t>to announce </a:t>
            </a:r>
            <a:r>
              <a:rPr lang="en-US" altLang="ko-KR" dirty="0"/>
              <a:t>the sender’s intention to use the candidate IPv4 address as its </a:t>
            </a:r>
            <a:r>
              <a:rPr lang="en-US" altLang="ko-KR" dirty="0" smtClean="0"/>
              <a:t>own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50793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To perform ACD, a host sends an ARP probe when an interface is brought up or out of sleep, or when </a:t>
            </a:r>
            <a:r>
              <a:rPr lang="en-US" altLang="ko-KR" dirty="0" smtClean="0"/>
              <a:t>a new </a:t>
            </a:r>
            <a:r>
              <a:rPr lang="en-US" altLang="ko-KR" dirty="0"/>
              <a:t>link is established </a:t>
            </a:r>
            <a:endParaRPr lang="en-US" altLang="ko-KR" dirty="0" smtClean="0"/>
          </a:p>
          <a:p>
            <a:r>
              <a:rPr lang="en-US" altLang="ko-KR" dirty="0" smtClean="0"/>
              <a:t>It </a:t>
            </a:r>
            <a:r>
              <a:rPr lang="en-US" altLang="ko-KR" dirty="0"/>
              <a:t>first waits </a:t>
            </a:r>
            <a:r>
              <a:rPr lang="en-US" altLang="ko-KR" dirty="0" smtClean="0"/>
              <a:t>a random </a:t>
            </a:r>
            <a:r>
              <a:rPr lang="en-US" altLang="ko-KR" dirty="0"/>
              <a:t>amount of time (in the range 0–1s, distributed uniformly) before sending up to three </a:t>
            </a:r>
            <a:r>
              <a:rPr lang="en-US" altLang="ko-KR" dirty="0" smtClean="0"/>
              <a:t>probe packets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delay is used to avoid power-on congestion when multiple systems powered </a:t>
            </a:r>
            <a:r>
              <a:rPr lang="en-US" altLang="ko-KR" dirty="0" smtClean="0"/>
              <a:t>on simultaneously </a:t>
            </a:r>
            <a:r>
              <a:rPr lang="en-US" altLang="ko-KR" dirty="0"/>
              <a:t>would otherwise attempt to perform ACD at once, leading to a network traffic </a:t>
            </a:r>
            <a:r>
              <a:rPr lang="en-US" altLang="ko-KR" dirty="0" smtClean="0"/>
              <a:t>spike</a:t>
            </a:r>
          </a:p>
          <a:p>
            <a:r>
              <a:rPr lang="en-US" altLang="ko-KR" dirty="0"/>
              <a:t>P</a:t>
            </a:r>
            <a:r>
              <a:rPr lang="en-US" altLang="ko-KR" dirty="0" smtClean="0"/>
              <a:t>robes </a:t>
            </a:r>
            <a:r>
              <a:rPr lang="en-US" altLang="ko-KR" dirty="0"/>
              <a:t>are spaced randomly, with between 1 and 2s of delay (distributed uniformly) placed </a:t>
            </a:r>
            <a:r>
              <a:rPr lang="en-US" altLang="ko-KR" dirty="0" smtClean="0"/>
              <a:t>between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4910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While sending its probes, a requesting station may receive ARP requests or </a:t>
            </a:r>
            <a:r>
              <a:rPr lang="en-US" altLang="ko-KR" dirty="0" smtClean="0"/>
              <a:t>replies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reply to its </a:t>
            </a:r>
            <a:r>
              <a:rPr lang="en-US" altLang="ko-KR" dirty="0" smtClean="0"/>
              <a:t>probe indicates </a:t>
            </a:r>
            <a:r>
              <a:rPr lang="en-US" altLang="ko-KR" dirty="0"/>
              <a:t>that a different station is already using the candidate IP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request containing the </a:t>
            </a:r>
            <a:r>
              <a:rPr lang="en-US" altLang="ko-KR" dirty="0" smtClean="0"/>
              <a:t>same candidate </a:t>
            </a:r>
            <a:r>
              <a:rPr lang="en-US" altLang="ko-KR" dirty="0"/>
              <a:t>IPv4 address in the </a:t>
            </a:r>
            <a:r>
              <a:rPr lang="en-US" altLang="ko-KR" i="1" dirty="0"/>
              <a:t>Target Protocol Address </a:t>
            </a:r>
            <a:r>
              <a:rPr lang="en-US" altLang="ko-KR" dirty="0"/>
              <a:t>field sent from a different system indicates </a:t>
            </a:r>
            <a:r>
              <a:rPr lang="en-US" altLang="ko-KR" dirty="0" smtClean="0"/>
              <a:t>that the </a:t>
            </a:r>
            <a:r>
              <a:rPr lang="en-US" altLang="ko-KR" dirty="0"/>
              <a:t>other system is simultaneously attempting to acquire the candidate IPv4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either case, </a:t>
            </a:r>
            <a:r>
              <a:rPr lang="en-US" altLang="ko-KR" dirty="0" smtClean="0"/>
              <a:t>the system </a:t>
            </a:r>
            <a:r>
              <a:rPr lang="en-US" altLang="ko-KR" dirty="0"/>
              <a:t>should indicate an address conflict message and pursue some alternative </a:t>
            </a:r>
            <a:r>
              <a:rPr lang="en-US" altLang="ko-KR" dirty="0" smtClean="0"/>
              <a:t>address</a:t>
            </a:r>
          </a:p>
          <a:p>
            <a:r>
              <a:rPr lang="en-US" altLang="ko-KR" dirty="0" smtClean="0"/>
              <a:t>[</a:t>
            </a:r>
            <a:r>
              <a:rPr lang="en-US" altLang="ko-KR" dirty="0"/>
              <a:t>RFC5227] places a limit of ten conflicts when trying to </a:t>
            </a:r>
            <a:r>
              <a:rPr lang="en-US" altLang="ko-KR" dirty="0"/>
              <a:t>a</a:t>
            </a:r>
            <a:r>
              <a:rPr lang="en-US" altLang="ko-KR" dirty="0" smtClean="0"/>
              <a:t>cquire </a:t>
            </a:r>
            <a:r>
              <a:rPr lang="en-US" altLang="ko-KR" dirty="0"/>
              <a:t>an address before the requesting </a:t>
            </a:r>
            <a:r>
              <a:rPr lang="en-US" altLang="ko-KR" dirty="0" smtClean="0"/>
              <a:t>host enters </a:t>
            </a:r>
            <a:r>
              <a:rPr lang="en-US" altLang="ko-KR" dirty="0"/>
              <a:t>a rate-limiting phase when it is permitted to perform ACD only once every 60s until </a:t>
            </a:r>
            <a:r>
              <a:rPr lang="en-US" altLang="ko-KR" dirty="0" smtClean="0"/>
              <a:t>successful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4910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If a requesting host does not discover a conflict according to the procedure just described, it sends </a:t>
            </a:r>
            <a:r>
              <a:rPr lang="en-US" altLang="ko-KR" dirty="0" smtClean="0"/>
              <a:t>two ARP </a:t>
            </a:r>
            <a:r>
              <a:rPr lang="en-US" altLang="ko-KR" dirty="0"/>
              <a:t>announcements spaced 2s apart to indicate to systems in the broadcast domain the IPv4 address it </a:t>
            </a:r>
            <a:r>
              <a:rPr lang="en-US" altLang="ko-KR" dirty="0" smtClean="0"/>
              <a:t>is now using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the announcements, both the </a:t>
            </a:r>
            <a:r>
              <a:rPr lang="en-US" altLang="ko-KR" i="1" dirty="0"/>
              <a:t>Sender’s Protocol </a:t>
            </a:r>
            <a:r>
              <a:rPr lang="en-US" altLang="ko-KR" i="1" dirty="0" smtClean="0"/>
              <a:t> Address </a:t>
            </a:r>
            <a:r>
              <a:rPr lang="en-US" altLang="ko-KR" dirty="0"/>
              <a:t>and the </a:t>
            </a:r>
            <a:r>
              <a:rPr lang="en-US" altLang="ko-KR" i="1" dirty="0"/>
              <a:t>Target Protocol </a:t>
            </a:r>
            <a:r>
              <a:rPr lang="en-US" altLang="ko-KR" i="1" dirty="0" smtClean="0"/>
              <a:t>Address </a:t>
            </a:r>
            <a:r>
              <a:rPr lang="en-US" altLang="ko-KR" dirty="0" smtClean="0"/>
              <a:t>fields </a:t>
            </a:r>
            <a:r>
              <a:rPr lang="en-US" altLang="ko-KR" dirty="0"/>
              <a:t>are set to the address being </a:t>
            </a:r>
            <a:r>
              <a:rPr lang="en-US" altLang="ko-KR" dirty="0" smtClean="0"/>
              <a:t>claimed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purpose of sending these announcements is to ensure </a:t>
            </a:r>
            <a:r>
              <a:rPr lang="en-US" altLang="ko-KR" dirty="0" smtClean="0"/>
              <a:t>that any </a:t>
            </a:r>
            <a:r>
              <a:rPr lang="en-US" altLang="ko-KR" dirty="0"/>
              <a:t>preexisting cached address mappings are updated to reflect the sender’s current use of the </a:t>
            </a:r>
            <a:r>
              <a:rPr lang="en-US" altLang="ko-KR" dirty="0" smtClean="0"/>
              <a:t>address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4910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ACD is considered to be an ongoing process, and in this way it differs from gratuitous </a:t>
            </a:r>
            <a:r>
              <a:rPr lang="en-US" altLang="ko-KR" dirty="0" smtClean="0"/>
              <a:t>ARP</a:t>
            </a:r>
          </a:p>
          <a:p>
            <a:pPr lvl="1"/>
            <a:r>
              <a:rPr lang="en-US" altLang="ko-KR" dirty="0" smtClean="0"/>
              <a:t>Once </a:t>
            </a:r>
            <a:r>
              <a:rPr lang="en-US" altLang="ko-KR" dirty="0"/>
              <a:t>a </a:t>
            </a:r>
            <a:r>
              <a:rPr lang="en-US" altLang="ko-KR" dirty="0" smtClean="0"/>
              <a:t>host has </a:t>
            </a:r>
            <a:r>
              <a:rPr lang="en-US" altLang="ko-KR" dirty="0"/>
              <a:t>announced an </a:t>
            </a:r>
            <a:r>
              <a:rPr lang="en-US" altLang="ko-KR" dirty="0" smtClean="0"/>
              <a:t>address, </a:t>
            </a:r>
            <a:r>
              <a:rPr lang="en-US" altLang="ko-KR" dirty="0"/>
              <a:t>it continues inspecting incoming ARP traffic (requests and replies</a:t>
            </a:r>
            <a:r>
              <a:rPr lang="en-US" altLang="ko-KR" dirty="0" smtClean="0"/>
              <a:t>) to </a:t>
            </a:r>
            <a:r>
              <a:rPr lang="en-US" altLang="ko-KR" dirty="0"/>
              <a:t>see if its address appears in the </a:t>
            </a:r>
            <a:r>
              <a:rPr lang="en-US" altLang="ko-KR" i="1" dirty="0"/>
              <a:t>Sender’s Protocol Address </a:t>
            </a:r>
            <a:r>
              <a:rPr lang="en-US" altLang="ko-KR" dirty="0" smtClean="0"/>
              <a:t>field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so, some other system believes </a:t>
            </a:r>
            <a:r>
              <a:rPr lang="en-US" altLang="ko-KR" dirty="0" smtClean="0"/>
              <a:t>it is </a:t>
            </a:r>
            <a:r>
              <a:rPr lang="en-US" altLang="ko-KR" dirty="0"/>
              <a:t>rightfully using the same </a:t>
            </a:r>
            <a:r>
              <a:rPr lang="en-US" altLang="ko-KR" dirty="0" smtClean="0"/>
              <a:t>address; In </a:t>
            </a:r>
            <a:r>
              <a:rPr lang="en-US" altLang="ko-KR" dirty="0"/>
              <a:t>this case, [RFC5227] provides three possible </a:t>
            </a:r>
            <a:r>
              <a:rPr lang="en-US" altLang="ko-KR" dirty="0" smtClean="0"/>
              <a:t>resolution mechanisms</a:t>
            </a:r>
            <a:r>
              <a:rPr lang="en-US" altLang="ko-KR" dirty="0"/>
              <a:t>: </a:t>
            </a:r>
            <a:endParaRPr lang="en-US" altLang="ko-KR" dirty="0" smtClean="0"/>
          </a:p>
          <a:p>
            <a:pPr lvl="2"/>
            <a:r>
              <a:rPr lang="en-US" altLang="ko-KR" dirty="0"/>
              <a:t>C</a:t>
            </a:r>
            <a:r>
              <a:rPr lang="en-US" altLang="ko-KR" dirty="0" smtClean="0"/>
              <a:t>ease </a:t>
            </a:r>
            <a:r>
              <a:rPr lang="en-US" altLang="ko-KR" dirty="0"/>
              <a:t>using the </a:t>
            </a:r>
            <a:r>
              <a:rPr lang="en-US" altLang="ko-KR" dirty="0" smtClean="0"/>
              <a:t>address</a:t>
            </a:r>
          </a:p>
          <a:p>
            <a:pPr lvl="2"/>
            <a:r>
              <a:rPr lang="en-US" altLang="ko-KR" dirty="0"/>
              <a:t>K</a:t>
            </a:r>
            <a:r>
              <a:rPr lang="en-US" altLang="ko-KR" dirty="0" smtClean="0"/>
              <a:t>eep </a:t>
            </a:r>
            <a:r>
              <a:rPr lang="en-US" altLang="ko-KR" dirty="0"/>
              <a:t>the address but send a “defensive” ARP announcement </a:t>
            </a:r>
            <a:r>
              <a:rPr lang="en-US" altLang="ko-KR" dirty="0" smtClean="0"/>
              <a:t>and cease </a:t>
            </a:r>
            <a:r>
              <a:rPr lang="en-US" altLang="ko-KR" dirty="0"/>
              <a:t>using it if the conflict </a:t>
            </a:r>
            <a:r>
              <a:rPr lang="en-US" altLang="ko-KR" dirty="0" smtClean="0"/>
              <a:t>continues</a:t>
            </a:r>
          </a:p>
          <a:p>
            <a:pPr lvl="2"/>
            <a:r>
              <a:rPr lang="en-US" altLang="ko-KR" dirty="0"/>
              <a:t>C</a:t>
            </a:r>
            <a:r>
              <a:rPr lang="en-US" altLang="ko-KR" dirty="0" smtClean="0"/>
              <a:t>ontinue </a:t>
            </a:r>
            <a:r>
              <a:rPr lang="en-US" altLang="ko-KR" dirty="0"/>
              <a:t>to use the address despite the </a:t>
            </a:r>
            <a:r>
              <a:rPr lang="en-US" altLang="ko-KR" dirty="0" smtClean="0"/>
              <a:t>conflict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last </a:t>
            </a:r>
            <a:r>
              <a:rPr lang="en-US" altLang="ko-KR" dirty="0" smtClean="0"/>
              <a:t>option is </a:t>
            </a:r>
            <a:r>
              <a:rPr lang="en-US" altLang="ko-KR" dirty="0"/>
              <a:t>recommended only for systems that truly require a fixed, stable address (e.g., an embedded device </a:t>
            </a:r>
            <a:r>
              <a:rPr lang="en-US" altLang="ko-KR" dirty="0" smtClean="0"/>
              <a:t>such as </a:t>
            </a:r>
            <a:r>
              <a:rPr lang="en-US" altLang="ko-KR" dirty="0"/>
              <a:t>a printer or router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380697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4.8 Gratuitous ARP &amp; Address Conflict Detection (ACD)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[RFC5227] also suggests the potential benefit of having some ARP replies be sent using </a:t>
            </a:r>
            <a:r>
              <a:rPr lang="en-US" altLang="ko-KR" dirty="0" smtClean="0"/>
              <a:t>link-layer broadcast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has not traditionally been the way ARP </a:t>
            </a:r>
            <a:r>
              <a:rPr lang="en-US" altLang="ko-KR" dirty="0" smtClean="0"/>
              <a:t>works</a:t>
            </a:r>
          </a:p>
          <a:p>
            <a:pPr lvl="1"/>
            <a:r>
              <a:rPr lang="en-US" altLang="ko-KR" dirty="0" smtClean="0"/>
              <a:t>At </a:t>
            </a:r>
            <a:r>
              <a:rPr lang="en-US" altLang="ko-KR" dirty="0"/>
              <a:t>the expense of requiring all stations on the same segment to process all ARP </a:t>
            </a:r>
            <a:r>
              <a:rPr lang="en-US" altLang="ko-KR" dirty="0" smtClean="0"/>
              <a:t>traffic</a:t>
            </a:r>
          </a:p>
          <a:p>
            <a:r>
              <a:rPr lang="en-US" altLang="ko-KR" dirty="0" smtClean="0"/>
              <a:t>Broadcast </a:t>
            </a:r>
            <a:r>
              <a:rPr lang="en-US" altLang="ko-KR" dirty="0"/>
              <a:t>replies allow ACD to occur more quickly because all stations will notice the reply </a:t>
            </a:r>
            <a:r>
              <a:rPr lang="en-US" altLang="ko-KR" dirty="0" smtClean="0"/>
              <a:t>and invalidate </a:t>
            </a:r>
            <a:r>
              <a:rPr lang="en-US" altLang="ko-KR" dirty="0"/>
              <a:t>their caches during a </a:t>
            </a:r>
            <a:r>
              <a:rPr lang="en-US" altLang="ko-KR" dirty="0" smtClean="0"/>
              <a:t>conflict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270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Arp commands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a</a:t>
            </a:r>
            <a:r>
              <a:rPr lang="en-US" altLang="ko-KR" dirty="0" err="1" smtClean="0"/>
              <a:t>rp</a:t>
            </a:r>
            <a:r>
              <a:rPr lang="en-US" altLang="ko-KR" dirty="0" smtClean="0"/>
              <a:t> –a</a:t>
            </a:r>
          </a:p>
          <a:p>
            <a:r>
              <a:rPr lang="en-US" altLang="ko-KR" dirty="0" err="1"/>
              <a:t>a</a:t>
            </a:r>
            <a:r>
              <a:rPr lang="en-US" altLang="ko-KR" dirty="0" err="1" smtClean="0"/>
              <a:t>rp</a:t>
            </a:r>
            <a:r>
              <a:rPr lang="en-US" altLang="ko-KR" dirty="0" smtClean="0"/>
              <a:t> –d</a:t>
            </a:r>
          </a:p>
          <a:p>
            <a:r>
              <a:rPr lang="en-US" altLang="ko-KR" dirty="0" err="1"/>
              <a:t>a</a:t>
            </a:r>
            <a:r>
              <a:rPr lang="en-US" altLang="ko-KR" dirty="0" err="1" smtClean="0"/>
              <a:t>rp</a:t>
            </a:r>
            <a:r>
              <a:rPr lang="en-US" altLang="ko-KR" dirty="0" smtClean="0"/>
              <a:t> -s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398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4.11 Attacks involving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Use </a:t>
            </a:r>
            <a:r>
              <a:rPr lang="en-US" altLang="ko-KR" dirty="0"/>
              <a:t>the proxy </a:t>
            </a:r>
            <a:r>
              <a:rPr lang="en-US" altLang="ko-KR" dirty="0" smtClean="0"/>
              <a:t>ARP facility </a:t>
            </a:r>
            <a:r>
              <a:rPr lang="en-US" altLang="ko-KR" dirty="0"/>
              <a:t>to masquerade as some host, responding to ARP requests for </a:t>
            </a:r>
            <a:r>
              <a:rPr lang="en-US" altLang="ko-KR" dirty="0" smtClean="0"/>
              <a:t>it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the victim host is not present</a:t>
            </a:r>
            <a:r>
              <a:rPr lang="en-US" altLang="ko-KR" dirty="0" smtClean="0"/>
              <a:t>, this </a:t>
            </a:r>
            <a:r>
              <a:rPr lang="en-US" altLang="ko-KR" dirty="0"/>
              <a:t>is straightforward and may not be </a:t>
            </a:r>
            <a:r>
              <a:rPr lang="en-US" altLang="ko-KR" dirty="0" smtClean="0"/>
              <a:t>detected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is considerably more difficult if the host is still running</a:t>
            </a:r>
            <a:r>
              <a:rPr lang="en-US" altLang="ko-KR" dirty="0" smtClean="0"/>
              <a:t>, as </a:t>
            </a:r>
            <a:r>
              <a:rPr lang="en-US" altLang="ko-KR" dirty="0"/>
              <a:t>more than one response may be generated per ARP request, which is easily </a:t>
            </a:r>
            <a:r>
              <a:rPr lang="en-US" altLang="ko-KR" dirty="0" smtClean="0"/>
              <a:t>detected</a:t>
            </a:r>
            <a:endParaRPr lang="en-US" altLang="ko-KR" dirty="0"/>
          </a:p>
          <a:p>
            <a:r>
              <a:rPr lang="en-US" altLang="ko-KR" dirty="0" smtClean="0"/>
              <a:t>When </a:t>
            </a:r>
            <a:r>
              <a:rPr lang="en-US" altLang="ko-KR" dirty="0"/>
              <a:t>a machine is attached </a:t>
            </a:r>
            <a:r>
              <a:rPr lang="en-US" altLang="ko-KR" dirty="0" smtClean="0"/>
              <a:t>to more </a:t>
            </a:r>
            <a:r>
              <a:rPr lang="en-US" altLang="ko-KR" dirty="0"/>
              <a:t>than one network, and ARP entries from one interface “leak” over into the ARP table of the other</a:t>
            </a:r>
            <a:r>
              <a:rPr lang="en-US" altLang="ko-KR" dirty="0" smtClean="0"/>
              <a:t>, because </a:t>
            </a:r>
            <a:r>
              <a:rPr lang="en-US" altLang="ko-KR" dirty="0"/>
              <a:t>of a bug in the ARP </a:t>
            </a:r>
            <a:r>
              <a:rPr lang="en-US" altLang="ko-KR" dirty="0" smtClean="0"/>
              <a:t>software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can be exploited to improperly direct traffic onto the </a:t>
            </a:r>
            <a:r>
              <a:rPr lang="en-US" altLang="ko-KR" dirty="0" smtClean="0"/>
              <a:t>wrong network segment</a:t>
            </a:r>
          </a:p>
        </p:txBody>
      </p:sp>
    </p:spTree>
    <p:extLst>
      <p:ext uri="{BB962C8B-B14F-4D97-AF65-F5344CB8AC3E}">
        <p14:creationId xmlns:p14="http://schemas.microsoft.com/office/powerpoint/2010/main" val="2848836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4.11 Attacks involving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Static </a:t>
            </a:r>
            <a:r>
              <a:rPr lang="en-US" altLang="ko-KR" dirty="0"/>
              <a:t>entries may be used to avoid the ARP request/reply when seeking the Ethernet (MAC</a:t>
            </a:r>
            <a:r>
              <a:rPr lang="en-US" altLang="ko-KR" dirty="0" smtClean="0"/>
              <a:t>) address </a:t>
            </a:r>
            <a:r>
              <a:rPr lang="en-US" altLang="ko-KR" dirty="0"/>
              <a:t>corresponding to a particular IP </a:t>
            </a:r>
            <a:r>
              <a:rPr lang="en-US" altLang="ko-KR" dirty="0" smtClean="0"/>
              <a:t>address</a:t>
            </a:r>
          </a:p>
          <a:p>
            <a:r>
              <a:rPr lang="en-US" altLang="ko-KR" dirty="0" smtClean="0"/>
              <a:t>Unfortunately</a:t>
            </a:r>
            <a:r>
              <a:rPr lang="en-US" altLang="ko-KR" dirty="0"/>
              <a:t>, most implementations of ARP </a:t>
            </a:r>
            <a:r>
              <a:rPr lang="en-US" altLang="ko-KR" dirty="0" smtClean="0"/>
              <a:t>have traditionally </a:t>
            </a:r>
            <a:r>
              <a:rPr lang="en-US" altLang="ko-KR" dirty="0"/>
              <a:t>replaced even static cache entries with entries provided by ARP </a:t>
            </a:r>
            <a:r>
              <a:rPr lang="en-US" altLang="ko-KR" dirty="0" smtClean="0"/>
              <a:t>replies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consequence </a:t>
            </a:r>
            <a:r>
              <a:rPr lang="en-US" altLang="ko-KR" dirty="0" smtClean="0"/>
              <a:t>of this </a:t>
            </a:r>
            <a:r>
              <a:rPr lang="en-US" altLang="ko-KR" dirty="0"/>
              <a:t>is that a machine receiving an ARP reply (even if did not send an ARP request) would be coaxed </a:t>
            </a:r>
            <a:r>
              <a:rPr lang="en-US" altLang="ko-KR" dirty="0" smtClean="0"/>
              <a:t>into replacing </a:t>
            </a:r>
            <a:r>
              <a:rPr lang="en-US" altLang="ko-KR" dirty="0"/>
              <a:t>its static entries with those provided by an </a:t>
            </a:r>
            <a:r>
              <a:rPr lang="en-US" altLang="ko-KR" dirty="0" smtClean="0"/>
              <a:t>attacker</a:t>
            </a:r>
          </a:p>
        </p:txBody>
      </p:sp>
    </p:spTree>
    <p:extLst>
      <p:ext uri="{BB962C8B-B14F-4D97-AF65-F5344CB8AC3E}">
        <p14:creationId xmlns:p14="http://schemas.microsoft.com/office/powerpoint/2010/main" val="3638828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1224</Words>
  <Application>Microsoft Office PowerPoint</Application>
  <PresentationFormat>화면 슬라이드 쇼(4:3)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4.6 ARP cache timeout</vt:lpstr>
      <vt:lpstr>4.7 Proxy ARP</vt:lpstr>
      <vt:lpstr>4.8 Gratuitous ARP &amp; Address Conflict Detection (ACD)</vt:lpstr>
      <vt:lpstr>4.8 Gratuitous ARP &amp; Address Conflict Detection (ACD)</vt:lpstr>
      <vt:lpstr>4.8 Gratuitous ARP &amp; Address Conflict Detection (ACD)</vt:lpstr>
      <vt:lpstr>4.8 Gratuitous ARP &amp; Address Conflict Detection (ACD)</vt:lpstr>
      <vt:lpstr>4.8 Gratuitous ARP &amp; Address Conflict Detection (ACD)</vt:lpstr>
      <vt:lpstr>4.8 Gratuitous ARP &amp; Address Conflict Detection (ACD)</vt:lpstr>
      <vt:lpstr>4.8 Gratuitous ARP &amp; Address Conflict Detection (ACD)</vt:lpstr>
      <vt:lpstr>Arp commands</vt:lpstr>
      <vt:lpstr>4.11 Attacks involving ARP</vt:lpstr>
      <vt:lpstr>4.11 Attacks involving ARP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165</cp:revision>
  <dcterms:created xsi:type="dcterms:W3CDTF">2006-10-05T04:04:58Z</dcterms:created>
  <dcterms:modified xsi:type="dcterms:W3CDTF">2015-10-14T02:43:11Z</dcterms:modified>
</cp:coreProperties>
</file>