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2" r:id="rId4"/>
    <p:sldId id="260" r:id="rId5"/>
    <p:sldId id="261" r:id="rId6"/>
    <p:sldId id="266" r:id="rId7"/>
    <p:sldId id="267" r:id="rId8"/>
    <p:sldId id="258" r:id="rId9"/>
    <p:sldId id="263" r:id="rId10"/>
    <p:sldId id="264" r:id="rId11"/>
    <p:sldId id="265" r:id="rId12"/>
    <p:sldId id="268" r:id="rId13"/>
    <p:sldId id="269" r:id="rId14"/>
    <p:sldId id="271" r:id="rId15"/>
    <p:sldId id="270" r:id="rId1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06" autoAdjust="0"/>
    <p:restoredTop sz="94660"/>
  </p:normalViewPr>
  <p:slideViewPr>
    <p:cSldViewPr>
      <p:cViewPr varScale="1">
        <p:scale>
          <a:sx n="89" d="100"/>
          <a:sy n="89" d="100"/>
        </p:scale>
        <p:origin x="1085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6D6AEC-54A2-4A2A-AB48-2AA44F39BEEF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E1D2A9-4F7B-4D68-87BE-04BFB17394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3996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1D2A9-4F7B-4D68-87BE-04BFB1739494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98695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1D2A9-4F7B-4D68-87BE-04BFB1739494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0870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7.5 #: Configuring</a:t>
            </a:r>
            <a:r>
              <a:rPr lang="ko-KR" altLang="en-US" dirty="0" smtClean="0"/>
              <a:t> </a:t>
            </a:r>
            <a:r>
              <a:rPr lang="en-US" altLang="ko-KR" dirty="0" smtClean="0"/>
              <a:t>Packet-Filtering Firewalls and NATs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err="1" smtClean="0"/>
              <a:t>허완</a:t>
            </a:r>
            <a:endParaRPr lang="en-US" altLang="ko-KR" dirty="0" smtClean="0"/>
          </a:p>
          <a:p>
            <a:r>
              <a:rPr lang="en-US" altLang="ko-KR" dirty="0" smtClean="0"/>
              <a:t>2015010644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7.5.1 Firewall Rules (1)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 packet-filtering firewall must be given </a:t>
            </a:r>
            <a:r>
              <a:rPr lang="en-US" altLang="ko-KR" b="1" dirty="0" smtClean="0"/>
              <a:t>a set of instructions</a:t>
            </a:r>
            <a:r>
              <a:rPr lang="en-US" altLang="ko-KR" dirty="0" smtClean="0"/>
              <a:t> indicating criteria for </a:t>
            </a:r>
            <a:r>
              <a:rPr lang="en-US" altLang="ko-KR" b="1" dirty="0" smtClean="0"/>
              <a:t>selecting traffic</a:t>
            </a:r>
            <a:r>
              <a:rPr lang="en-US" altLang="ko-KR" dirty="0" smtClean="0"/>
              <a:t> to be </a:t>
            </a:r>
            <a:r>
              <a:rPr lang="en-US" altLang="ko-KR" b="1" dirty="0" smtClean="0"/>
              <a:t>dropped or forwarded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ACL(Access Control List)</a:t>
            </a:r>
          </a:p>
          <a:p>
            <a:pPr lvl="1"/>
            <a:r>
              <a:rPr lang="en-US" altLang="ko-KR" dirty="0" smtClean="0"/>
              <a:t>Consists of set of rules</a:t>
            </a:r>
          </a:p>
          <a:p>
            <a:pPr lvl="1"/>
            <a:r>
              <a:rPr lang="en-US" altLang="ko-KR" dirty="0" smtClean="0"/>
              <a:t>Each rule contains </a:t>
            </a:r>
            <a:r>
              <a:rPr lang="en-US" altLang="ko-KR" i="1" dirty="0" smtClean="0"/>
              <a:t>pattern-matching criteria</a:t>
            </a:r>
            <a:r>
              <a:rPr lang="en-US" altLang="ko-KR" dirty="0" smtClean="0"/>
              <a:t> and </a:t>
            </a:r>
            <a:r>
              <a:rPr lang="en-US" altLang="ko-KR" i="1" dirty="0" smtClean="0"/>
              <a:t>action</a:t>
            </a:r>
          </a:p>
          <a:p>
            <a:pPr lvl="2"/>
            <a:r>
              <a:rPr lang="en-US" altLang="ko-KR" dirty="0" smtClean="0"/>
              <a:t>The matching criteria allow the rule to express the values of packet fields at either the network or transport layer and a </a:t>
            </a:r>
            <a:r>
              <a:rPr lang="en-US" altLang="ko-KR" i="1" dirty="0" smtClean="0"/>
              <a:t>direction</a:t>
            </a:r>
            <a:r>
              <a:rPr lang="en-US" altLang="ko-KR" dirty="0" smtClean="0"/>
              <a:t> specification</a:t>
            </a:r>
          </a:p>
          <a:p>
            <a:pPr lvl="2"/>
            <a:r>
              <a:rPr lang="en-US" altLang="ko-KR" dirty="0" smtClean="0"/>
              <a:t>The direction pattern matches traffic in a direction-dependent manner and allows for a different set of rules to apply for incoming versus outgoing traffic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950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7.5.1 Firewall Rules </a:t>
            </a:r>
            <a:r>
              <a:rPr lang="en-US" altLang="ko-KR" dirty="0" smtClean="0"/>
              <a:t>(2)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When </a:t>
            </a:r>
            <a:r>
              <a:rPr lang="en-US" altLang="ko-KR" dirty="0"/>
              <a:t>a packet arrives,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The </a:t>
            </a:r>
            <a:r>
              <a:rPr lang="en-US" altLang="ko-KR" dirty="0"/>
              <a:t>matching criteria in the appropriate ACL are consulted in </a:t>
            </a:r>
            <a:r>
              <a:rPr lang="en-US" altLang="ko-KR" dirty="0" smtClean="0"/>
              <a:t>order</a:t>
            </a:r>
          </a:p>
          <a:p>
            <a:pPr lvl="2"/>
            <a:r>
              <a:rPr lang="en-US" altLang="ko-KR" dirty="0" smtClean="0"/>
              <a:t>For most firewalls</a:t>
            </a:r>
            <a:r>
              <a:rPr lang="en-US" altLang="ko-KR" dirty="0"/>
              <a:t>, the first matching rule is acted upon.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Typical </a:t>
            </a:r>
            <a:r>
              <a:rPr lang="en-US" altLang="ko-KR" dirty="0"/>
              <a:t>actions include a specification to block </a:t>
            </a:r>
            <a:r>
              <a:rPr lang="en-US" altLang="ko-KR" dirty="0" smtClean="0"/>
              <a:t>or forward </a:t>
            </a:r>
            <a:r>
              <a:rPr lang="en-US" altLang="ko-KR" dirty="0"/>
              <a:t>the traffic and may also adjust a counter or write a log </a:t>
            </a:r>
            <a:r>
              <a:rPr lang="en-US" altLang="ko-KR" dirty="0" smtClean="0"/>
              <a:t>entry.</a:t>
            </a:r>
          </a:p>
          <a:p>
            <a:pPr lvl="2"/>
            <a:r>
              <a:rPr lang="en-US" altLang="ko-KR" dirty="0" smtClean="0"/>
              <a:t>Some </a:t>
            </a:r>
            <a:r>
              <a:rPr lang="en-US" altLang="ko-KR" dirty="0"/>
              <a:t>firewalls may </a:t>
            </a:r>
            <a:r>
              <a:rPr lang="en-US" altLang="ko-KR" dirty="0" smtClean="0"/>
              <a:t>include additional </a:t>
            </a:r>
            <a:r>
              <a:rPr lang="en-US" altLang="ko-KR" dirty="0"/>
              <a:t>features as well, such as having some packets directed to applications or other hosts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9807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err="1" smtClean="0"/>
              <a:t>iptables</a:t>
            </a:r>
            <a:r>
              <a:rPr lang="en-US" altLang="ko-KR" dirty="0" smtClean="0"/>
              <a:t> (1)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One </a:t>
            </a:r>
            <a:r>
              <a:rPr lang="en-US" altLang="ko-KR" dirty="0" smtClean="0"/>
              <a:t>of the popular systems for building firewalls</a:t>
            </a:r>
            <a:br>
              <a:rPr lang="en-US" altLang="ko-KR" dirty="0" smtClean="0"/>
            </a:br>
            <a:r>
              <a:rPr lang="en-US" altLang="ko-KR" dirty="0" smtClean="0"/>
              <a:t>(included with modern versions of Linux)</a:t>
            </a:r>
          </a:p>
          <a:p>
            <a:r>
              <a:rPr lang="en-US" altLang="ko-KR" dirty="0" smtClean="0"/>
              <a:t>Built </a:t>
            </a:r>
            <a:r>
              <a:rPr lang="en-US" altLang="ko-KR" dirty="0"/>
              <a:t>using a network filtering capability called </a:t>
            </a:r>
            <a:r>
              <a:rPr lang="en-US" altLang="ko-KR" dirty="0" err="1"/>
              <a:t>NetFilter</a:t>
            </a:r>
            <a:endParaRPr lang="en-US" altLang="ko-KR" dirty="0"/>
          </a:p>
          <a:p>
            <a:r>
              <a:rPr lang="en-US" altLang="ko-KR" dirty="0" smtClean="0"/>
              <a:t>Provides </a:t>
            </a:r>
            <a:r>
              <a:rPr lang="en-US" altLang="ko-KR" dirty="0" smtClean="0"/>
              <a:t>stateless and </a:t>
            </a:r>
            <a:r>
              <a:rPr lang="en-US" altLang="ko-KR" dirty="0" err="1" smtClean="0"/>
              <a:t>stateful</a:t>
            </a:r>
            <a:r>
              <a:rPr lang="en-US" altLang="ko-KR" dirty="0" smtClean="0"/>
              <a:t> packet-filtering support as well as NAT and </a:t>
            </a:r>
            <a:r>
              <a:rPr lang="en-US" altLang="ko-KR" dirty="0" smtClean="0"/>
              <a:t>NAPT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08597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err="1" smtClean="0"/>
              <a:t>iptables</a:t>
            </a:r>
            <a:r>
              <a:rPr lang="en-US" altLang="ko-KR" dirty="0" smtClean="0"/>
              <a:t> (2)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Overview(Cont’d)</a:t>
            </a:r>
            <a:endParaRPr lang="en-US" altLang="ko-KR" dirty="0"/>
          </a:p>
          <a:p>
            <a:pPr lvl="1"/>
            <a:r>
              <a:rPr lang="en-US" altLang="ko-KR" dirty="0" smtClean="0"/>
              <a:t>Includes the concepts of filter </a:t>
            </a:r>
            <a:r>
              <a:rPr lang="en-US" altLang="ko-KR" i="1" dirty="0" smtClean="0"/>
              <a:t>tables </a:t>
            </a:r>
            <a:r>
              <a:rPr lang="en-US" altLang="ko-KR" dirty="0" smtClean="0"/>
              <a:t>and filter </a:t>
            </a:r>
            <a:r>
              <a:rPr lang="en-US" altLang="ko-KR" i="1" dirty="0" smtClean="0"/>
              <a:t>chain</a:t>
            </a:r>
            <a:endParaRPr lang="en-US" altLang="ko-KR" i="1" dirty="0"/>
          </a:p>
          <a:p>
            <a:pPr lvl="1"/>
            <a:r>
              <a:rPr lang="en-US" altLang="ko-KR" dirty="0"/>
              <a:t>A </a:t>
            </a:r>
            <a:r>
              <a:rPr lang="en-US" altLang="ko-KR" i="1" dirty="0"/>
              <a:t>table</a:t>
            </a:r>
            <a:r>
              <a:rPr lang="en-US" altLang="ko-KR" dirty="0"/>
              <a:t> contains several predefined chains and may contain zero or more user-defined </a:t>
            </a:r>
            <a:r>
              <a:rPr lang="en-US" altLang="ko-KR" dirty="0" smtClean="0"/>
              <a:t>chains</a:t>
            </a:r>
          </a:p>
          <a:p>
            <a:pPr lvl="1"/>
            <a:r>
              <a:rPr lang="en-US" altLang="ko-KR" dirty="0"/>
              <a:t>Three predefined tables are names as follows :</a:t>
            </a:r>
            <a:br>
              <a:rPr lang="en-US" altLang="ko-KR" dirty="0"/>
            </a:br>
            <a:r>
              <a:rPr lang="en-US" altLang="ko-KR" i="1" dirty="0"/>
              <a:t>filter</a:t>
            </a:r>
            <a:r>
              <a:rPr lang="en-US" altLang="ko-KR" dirty="0"/>
              <a:t>, </a:t>
            </a:r>
            <a:r>
              <a:rPr lang="en-US" altLang="ko-KR" i="1" dirty="0" err="1"/>
              <a:t>nat</a:t>
            </a:r>
            <a:r>
              <a:rPr lang="en-US" altLang="ko-KR" dirty="0"/>
              <a:t>, and </a:t>
            </a:r>
            <a:r>
              <a:rPr lang="en-US" altLang="ko-KR" i="1" dirty="0"/>
              <a:t>mangle</a:t>
            </a:r>
          </a:p>
          <a:p>
            <a:pPr lvl="2"/>
            <a:r>
              <a:rPr lang="en-US" altLang="ko-KR" dirty="0"/>
              <a:t>filter : is for basic packet filtering and contains the predefined chains INPUT, FORWARD, and OUTPUT.</a:t>
            </a:r>
          </a:p>
          <a:p>
            <a:pPr lvl="2"/>
            <a:r>
              <a:rPr lang="en-US" altLang="ko-KR" dirty="0" err="1"/>
              <a:t>nat</a:t>
            </a:r>
            <a:r>
              <a:rPr lang="en-US" altLang="ko-KR" dirty="0"/>
              <a:t> : contains the chains PREROUTING, OUTPUT, and POSTROUTING</a:t>
            </a:r>
          </a:p>
          <a:p>
            <a:pPr lvl="2"/>
            <a:r>
              <a:rPr lang="en-US" altLang="ko-KR" dirty="0"/>
              <a:t>mangle : has all five chains. It is used for arbitrary rewriting of packets</a:t>
            </a:r>
            <a:endParaRPr lang="ko-KR" altLang="en-US" dirty="0"/>
          </a:p>
          <a:p>
            <a:pPr marL="914400" lvl="2" indent="0">
              <a:buNone/>
            </a:pP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76826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err="1" smtClean="0"/>
              <a:t>iptables</a:t>
            </a:r>
            <a:r>
              <a:rPr lang="en-US" altLang="ko-KR" dirty="0" smtClean="0"/>
              <a:t> (3)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Overview</a:t>
            </a:r>
          </a:p>
          <a:p>
            <a:pPr lvl="1"/>
            <a:r>
              <a:rPr lang="en-US" altLang="ko-KR" dirty="0"/>
              <a:t>Each filter </a:t>
            </a:r>
            <a:r>
              <a:rPr lang="en-US" altLang="ko-KR" i="1" dirty="0"/>
              <a:t>chains</a:t>
            </a:r>
            <a:r>
              <a:rPr lang="en-US" altLang="ko-KR" dirty="0"/>
              <a:t> is a list of rules, and each rule has matching criteria and an action</a:t>
            </a:r>
          </a:p>
          <a:p>
            <a:pPr lvl="2"/>
            <a:r>
              <a:rPr lang="en-US" altLang="ko-KR" dirty="0"/>
              <a:t>Action(called </a:t>
            </a:r>
            <a:r>
              <a:rPr lang="en-US" altLang="ko-KR" i="1" dirty="0"/>
              <a:t>target</a:t>
            </a:r>
            <a:r>
              <a:rPr lang="en-US" altLang="ko-KR" dirty="0"/>
              <a:t>)</a:t>
            </a:r>
          </a:p>
          <a:p>
            <a:pPr lvl="3"/>
            <a:r>
              <a:rPr lang="en-US" altLang="ko-KR" dirty="0"/>
              <a:t>ACCEPT means the packet is forwarded</a:t>
            </a:r>
          </a:p>
          <a:p>
            <a:pPr lvl="3"/>
            <a:r>
              <a:rPr lang="en-US" altLang="ko-KR" dirty="0"/>
              <a:t>DROP means the packet is dropped</a:t>
            </a:r>
          </a:p>
          <a:p>
            <a:pPr lvl="3"/>
            <a:r>
              <a:rPr lang="en-US" altLang="ko-KR" dirty="0"/>
              <a:t>QUEUE means the packet is delivered to a user program for arbitrary processing</a:t>
            </a:r>
          </a:p>
          <a:p>
            <a:pPr lvl="3"/>
            <a:r>
              <a:rPr lang="en-US" altLang="ko-KR" dirty="0"/>
              <a:t>RETURN means that processing continues in a previously invoked chain, which forms a sort of packet filter chain subroutine </a:t>
            </a:r>
            <a:r>
              <a:rPr lang="en-US" altLang="ko-KR" dirty="0" smtClean="0"/>
              <a:t>call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3672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03463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US" altLang="ko-KR" dirty="0" err="1" smtClean="0"/>
              <a:t>iptables</a:t>
            </a:r>
            <a:r>
              <a:rPr lang="en-US" altLang="ko-KR" dirty="0" smtClean="0"/>
              <a:t> (4)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53569"/>
            <a:ext cx="8229600" cy="5112568"/>
          </a:xfrm>
        </p:spPr>
        <p:txBody>
          <a:bodyPr/>
          <a:lstStyle/>
          <a:p>
            <a:r>
              <a:rPr lang="en-US" altLang="ko-KR" dirty="0" smtClean="0"/>
              <a:t>An example</a:t>
            </a:r>
            <a:endParaRPr lang="ko-KR" altLang="en-US" dirty="0"/>
          </a:p>
        </p:txBody>
      </p:sp>
      <p:grpSp>
        <p:nvGrpSpPr>
          <p:cNvPr id="6" name="그룹 5"/>
          <p:cNvGrpSpPr/>
          <p:nvPr/>
        </p:nvGrpSpPr>
        <p:grpSpPr>
          <a:xfrm>
            <a:off x="1043609" y="1657626"/>
            <a:ext cx="7560840" cy="3937434"/>
            <a:chOff x="1043608" y="1628800"/>
            <a:chExt cx="8943975" cy="4657725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43608" y="1628800"/>
              <a:ext cx="6953250" cy="6858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3608" y="2314600"/>
              <a:ext cx="8943975" cy="39719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</p:grpSp>
      <p:sp>
        <p:nvSpPr>
          <p:cNvPr id="7" name="TextBox 6"/>
          <p:cNvSpPr txBox="1"/>
          <p:nvPr/>
        </p:nvSpPr>
        <p:spPr>
          <a:xfrm>
            <a:off x="1187624" y="5818038"/>
            <a:ext cx="69986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rgbClr val="0000FF"/>
                </a:solidFill>
              </a:rPr>
              <a:t>-A </a:t>
            </a:r>
            <a:r>
              <a:rPr lang="en-US" altLang="ko-KR" dirty="0">
                <a:solidFill>
                  <a:srgbClr val="0000FF"/>
                </a:solidFill>
              </a:rPr>
              <a:t>: Append one or more rules to the end of the selected chain </a:t>
            </a:r>
            <a:endParaRPr lang="en-US" altLang="ko-KR" dirty="0" smtClean="0">
              <a:solidFill>
                <a:srgbClr val="0000FF"/>
              </a:solidFill>
            </a:endParaRPr>
          </a:p>
          <a:p>
            <a:r>
              <a:rPr lang="en-US" altLang="ko-KR" dirty="0" smtClean="0">
                <a:solidFill>
                  <a:srgbClr val="0000FF"/>
                </a:solidFill>
              </a:rPr>
              <a:t>-j : </a:t>
            </a:r>
            <a:r>
              <a:rPr lang="en-US" altLang="ko-KR" dirty="0">
                <a:solidFill>
                  <a:srgbClr val="0000FF"/>
                </a:solidFill>
              </a:rPr>
              <a:t>This specifies the target of the rule</a:t>
            </a:r>
            <a:endParaRPr lang="en-US" altLang="ko-KR" dirty="0" smtClean="0">
              <a:solidFill>
                <a:srgbClr val="0000FF"/>
              </a:solidFill>
            </a:endParaRPr>
          </a:p>
          <a:p>
            <a:r>
              <a:rPr lang="en-US" altLang="ko-KR" dirty="0" smtClean="0">
                <a:solidFill>
                  <a:srgbClr val="0000FF"/>
                </a:solidFill>
              </a:rPr>
              <a:t>-</a:t>
            </a:r>
            <a:r>
              <a:rPr lang="en-US" altLang="ko-KR" dirty="0" smtClean="0">
                <a:solidFill>
                  <a:srgbClr val="0000FF"/>
                </a:solidFill>
              </a:rPr>
              <a:t>i</a:t>
            </a:r>
            <a:r>
              <a:rPr lang="en-US" altLang="ko-KR" dirty="0" smtClean="0">
                <a:solidFill>
                  <a:srgbClr val="0000FF"/>
                </a:solidFill>
              </a:rPr>
              <a:t> </a:t>
            </a:r>
            <a:r>
              <a:rPr lang="en-US" altLang="ko-KR" dirty="0">
                <a:solidFill>
                  <a:srgbClr val="0000FF"/>
                </a:solidFill>
              </a:rPr>
              <a:t>: Name of an interface via which a packet was received </a:t>
            </a:r>
            <a:endParaRPr lang="ko-KR" alt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843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7.5.2 NAT Rules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C</a:t>
            </a:r>
            <a:r>
              <a:rPr lang="en-US" altLang="ko-KR" dirty="0" smtClean="0"/>
              <a:t>alled </a:t>
            </a:r>
            <a:r>
              <a:rPr lang="en-US" altLang="ko-KR" i="1" dirty="0" smtClean="0"/>
              <a:t>Internet Connection Sharing (ICS)</a:t>
            </a:r>
            <a:r>
              <a:rPr lang="en-US" altLang="ko-KR" dirty="0" smtClean="0"/>
              <a:t> in windows</a:t>
            </a:r>
          </a:p>
          <a:p>
            <a:r>
              <a:rPr lang="en-US" altLang="ko-KR" dirty="0" smtClean="0"/>
              <a:t>Called </a:t>
            </a:r>
            <a:r>
              <a:rPr lang="en-US" altLang="ko-KR" i="1" dirty="0" smtClean="0"/>
              <a:t>IP masquerading</a:t>
            </a:r>
            <a:r>
              <a:rPr lang="en-US" altLang="ko-KR" dirty="0" smtClean="0"/>
              <a:t> in Linux</a:t>
            </a:r>
          </a:p>
          <a:p>
            <a:r>
              <a:rPr lang="en-US" altLang="ko-KR" dirty="0" smtClean="0"/>
              <a:t>NAT in Windows </a:t>
            </a:r>
            <a:r>
              <a:rPr lang="en-US" altLang="ko-KR" dirty="0" smtClean="0"/>
              <a:t>10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Assigns the internal IPv4 address as 192.18.0.1 to the machine running ICS and starts a DHCP server and DNS server</a:t>
            </a:r>
          </a:p>
          <a:p>
            <a:pPr lvl="1"/>
            <a:r>
              <a:rPr lang="en-US" altLang="ko-KR" dirty="0" smtClean="0"/>
              <a:t>Other computers are assigned addresses in the 192.168.0.0/24 subnet, with the ICS machine as DNS </a:t>
            </a:r>
            <a:r>
              <a:rPr lang="en-US" altLang="ko-KR" dirty="0" smtClean="0"/>
              <a:t>server</a:t>
            </a:r>
          </a:p>
          <a:p>
            <a:pPr lvl="2"/>
            <a:r>
              <a:rPr lang="en-US" altLang="ko-KR" dirty="0"/>
              <a:t>ICS should not be enabled on networks where these services are already being provided </a:t>
            </a:r>
            <a:r>
              <a:rPr lang="en-US" altLang="ko-KR" dirty="0" smtClean="0"/>
              <a:t>by another </a:t>
            </a:r>
            <a:r>
              <a:rPr lang="en-US" altLang="ko-KR" dirty="0"/>
              <a:t>computer or router, or where the addresses might conflict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633235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NAT in Windows 10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l="64158" r="13831" b="55990"/>
          <a:stretch/>
        </p:blipFill>
        <p:spPr>
          <a:xfrm>
            <a:off x="611560" y="1196752"/>
            <a:ext cx="3024337" cy="340140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968" y="1192802"/>
            <a:ext cx="4140620" cy="5242686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4644008" y="2204864"/>
            <a:ext cx="3498789" cy="504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331641" y="4068148"/>
            <a:ext cx="2016224" cy="504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7101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NAT in Windows </a:t>
            </a:r>
            <a:r>
              <a:rPr lang="en-US" altLang="ko-KR" dirty="0" smtClean="0"/>
              <a:t>10 (2)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581" y="1803539"/>
            <a:ext cx="8136684" cy="4937829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115616" y="3573016"/>
            <a:ext cx="1584176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6329879" y="2924944"/>
            <a:ext cx="1584176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3854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NAT in Linux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The following </a:t>
            </a:r>
            <a:r>
              <a:rPr lang="en-US" altLang="ko-KR" dirty="0"/>
              <a:t>script configures masquerading in a simple manner. </a:t>
            </a:r>
            <a:endParaRPr lang="en-US" altLang="ko-KR" dirty="0" smtClean="0"/>
          </a:p>
          <a:p>
            <a:r>
              <a:rPr lang="en-US" altLang="ko-KR" dirty="0" smtClean="0"/>
              <a:t>Note that this script is only for illustration and </a:t>
            </a:r>
            <a:r>
              <a:rPr lang="en-US" altLang="ko-KR" b="1" i="1" u="sng" dirty="0" smtClean="0"/>
              <a:t>is not recommended</a:t>
            </a:r>
            <a:r>
              <a:rPr lang="en-US" altLang="ko-KR" dirty="0" smtClean="0"/>
              <a:t> for production use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913954"/>
            <a:ext cx="8682706" cy="27472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4319" y="5661248"/>
            <a:ext cx="83036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rgbClr val="0000FF"/>
                </a:solidFill>
              </a:rPr>
              <a:t>-</a:t>
            </a:r>
            <a:r>
              <a:rPr lang="en-US" altLang="ko-KR" dirty="0">
                <a:solidFill>
                  <a:srgbClr val="0000FF"/>
                </a:solidFill>
              </a:rPr>
              <a:t>t : This option specifies the packet matching table which  the  </a:t>
            </a:r>
            <a:r>
              <a:rPr lang="en-US" altLang="ko-KR" dirty="0" err="1" smtClean="0">
                <a:solidFill>
                  <a:srgbClr val="0000FF"/>
                </a:solidFill>
              </a:rPr>
              <a:t>commmand</a:t>
            </a:r>
            <a:r>
              <a:rPr lang="en-US" altLang="ko-KR" dirty="0" smtClean="0">
                <a:solidFill>
                  <a:srgbClr val="0000FF"/>
                </a:solidFill>
              </a:rPr>
              <a:t>  </a:t>
            </a:r>
            <a:br>
              <a:rPr lang="en-US" altLang="ko-KR" dirty="0" smtClean="0">
                <a:solidFill>
                  <a:srgbClr val="0000FF"/>
                </a:solidFill>
              </a:rPr>
            </a:br>
            <a:r>
              <a:rPr lang="en-US" altLang="ko-KR" dirty="0" smtClean="0">
                <a:solidFill>
                  <a:srgbClr val="0000FF"/>
                </a:solidFill>
              </a:rPr>
              <a:t>     should </a:t>
            </a:r>
            <a:r>
              <a:rPr lang="en-US" altLang="ko-KR" dirty="0">
                <a:solidFill>
                  <a:srgbClr val="0000FF"/>
                </a:solidFill>
              </a:rPr>
              <a:t>operate on</a:t>
            </a:r>
            <a:endParaRPr lang="en-US" altLang="ko-KR" dirty="0" smtClean="0">
              <a:solidFill>
                <a:srgbClr val="0000FF"/>
              </a:solidFill>
            </a:endParaRPr>
          </a:p>
          <a:p>
            <a:r>
              <a:rPr lang="en-US" altLang="ko-KR" dirty="0" smtClean="0">
                <a:solidFill>
                  <a:srgbClr val="0000FF"/>
                </a:solidFill>
              </a:rPr>
              <a:t>-m </a:t>
            </a:r>
            <a:r>
              <a:rPr lang="en-US" altLang="ko-KR" dirty="0">
                <a:solidFill>
                  <a:srgbClr val="0000FF"/>
                </a:solidFill>
              </a:rPr>
              <a:t>: </a:t>
            </a:r>
            <a:r>
              <a:rPr lang="en-US" altLang="ko-KR" dirty="0" smtClean="0">
                <a:solidFill>
                  <a:srgbClr val="0000FF"/>
                </a:solidFill>
              </a:rPr>
              <a:t>Specifies  </a:t>
            </a:r>
            <a:r>
              <a:rPr lang="en-US" altLang="ko-KR" dirty="0">
                <a:solidFill>
                  <a:srgbClr val="0000FF"/>
                </a:solidFill>
              </a:rPr>
              <a:t>a  match  to  use,  that is, an extension module </a:t>
            </a:r>
            <a:r>
              <a:rPr lang="en-US" altLang="ko-KR" dirty="0" smtClean="0">
                <a:solidFill>
                  <a:srgbClr val="0000FF"/>
                </a:solidFill>
              </a:rPr>
              <a:t>that </a:t>
            </a:r>
            <a:br>
              <a:rPr lang="en-US" altLang="ko-KR" dirty="0" smtClean="0">
                <a:solidFill>
                  <a:srgbClr val="0000FF"/>
                </a:solidFill>
              </a:rPr>
            </a:br>
            <a:r>
              <a:rPr lang="en-US" altLang="ko-KR" dirty="0" smtClean="0">
                <a:solidFill>
                  <a:srgbClr val="0000FF"/>
                </a:solidFill>
              </a:rPr>
              <a:t>tests </a:t>
            </a:r>
            <a:r>
              <a:rPr lang="en-US" altLang="ko-KR" dirty="0">
                <a:solidFill>
                  <a:srgbClr val="0000FF"/>
                </a:solidFill>
              </a:rPr>
              <a:t>for a specific </a:t>
            </a:r>
            <a:r>
              <a:rPr lang="en-US" altLang="ko-KR" dirty="0" smtClean="0">
                <a:solidFill>
                  <a:srgbClr val="0000FF"/>
                </a:solidFill>
              </a:rPr>
              <a:t>property</a:t>
            </a:r>
            <a:endParaRPr lang="ko-KR" alt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77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7.5.3 Direct Interaction with NATs and Firewalls: UPnP, NAT-PMP, PCP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A number of protocols have been developed for supporting communication between clients </a:t>
            </a:r>
            <a:r>
              <a:rPr lang="en-US" altLang="ko-KR" dirty="0" smtClean="0"/>
              <a:t>and firewalls</a:t>
            </a:r>
          </a:p>
          <a:p>
            <a:r>
              <a:rPr lang="en-US" altLang="ko-KR" dirty="0" smtClean="0"/>
              <a:t>Universal </a:t>
            </a:r>
            <a:r>
              <a:rPr lang="en-US" altLang="ko-KR" dirty="0"/>
              <a:t>Plug and Play (UPnP</a:t>
            </a:r>
            <a:r>
              <a:rPr lang="en-US" altLang="ko-KR" dirty="0" smtClean="0"/>
              <a:t>)</a:t>
            </a:r>
          </a:p>
          <a:p>
            <a:pPr lvl="1"/>
            <a:r>
              <a:rPr lang="en-US" altLang="ko-KR" dirty="0" smtClean="0"/>
              <a:t>Has native support on Windows</a:t>
            </a:r>
          </a:p>
          <a:p>
            <a:pPr lvl="1"/>
            <a:r>
              <a:rPr lang="en-US" altLang="ko-KR" dirty="0" smtClean="0"/>
              <a:t>Can be added to Mac OS and Linux</a:t>
            </a:r>
          </a:p>
          <a:p>
            <a:r>
              <a:rPr lang="en-US" altLang="ko-KR" dirty="0" smtClean="0"/>
              <a:t>NAT Port Mapping </a:t>
            </a:r>
            <a:r>
              <a:rPr lang="en-US" altLang="ko-KR" dirty="0"/>
              <a:t>Protocol (NAT-PMP</a:t>
            </a:r>
            <a:r>
              <a:rPr lang="en-US" altLang="ko-KR" dirty="0" smtClean="0"/>
              <a:t>)</a:t>
            </a:r>
          </a:p>
          <a:p>
            <a:pPr lvl="1"/>
            <a:r>
              <a:rPr lang="en-US" altLang="ko-KR" dirty="0" smtClean="0"/>
              <a:t>Supported by most Mac OS X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8034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Universal Plug and Play (UPnP)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With UPnP, controlled devices are configured with IP addresses based first upon </a:t>
            </a:r>
            <a:r>
              <a:rPr lang="en-US" altLang="ko-KR" dirty="0" smtClean="0"/>
              <a:t>DHCP</a:t>
            </a:r>
          </a:p>
          <a:p>
            <a:pPr lvl="1"/>
            <a:r>
              <a:rPr lang="en-US" altLang="ko-KR" dirty="0" smtClean="0"/>
              <a:t>Using dynamic </a:t>
            </a:r>
            <a:r>
              <a:rPr lang="en-US" altLang="ko-KR" dirty="0"/>
              <a:t>link-local address configuration </a:t>
            </a:r>
            <a:r>
              <a:rPr lang="en-US" altLang="ko-KR" dirty="0" smtClean="0"/>
              <a:t>if </a:t>
            </a:r>
            <a:r>
              <a:rPr lang="en-US" altLang="ko-KR" dirty="0"/>
              <a:t>DHCP is not </a:t>
            </a:r>
            <a:r>
              <a:rPr lang="en-US" altLang="ko-KR" dirty="0" smtClean="0"/>
              <a:t>available</a:t>
            </a:r>
          </a:p>
          <a:p>
            <a:r>
              <a:rPr lang="en-US" altLang="ko-KR" i="1" dirty="0" smtClean="0"/>
              <a:t>Simple Service </a:t>
            </a:r>
            <a:r>
              <a:rPr lang="en-US" altLang="ko-KR" i="1" dirty="0"/>
              <a:t>Discovery Protocol (SSDP) </a:t>
            </a:r>
            <a:r>
              <a:rPr lang="en-US" altLang="ko-KR" dirty="0"/>
              <a:t>[XIDS] </a:t>
            </a:r>
            <a:r>
              <a:rPr lang="en-US" altLang="ko-KR" b="1" dirty="0"/>
              <a:t>announces the presence of the device </a:t>
            </a:r>
            <a:r>
              <a:rPr lang="en-US" altLang="ko-KR" dirty="0"/>
              <a:t>to </a:t>
            </a:r>
            <a:r>
              <a:rPr lang="en-US" altLang="ko-KR" i="1" u="sng" dirty="0"/>
              <a:t>control </a:t>
            </a:r>
            <a:r>
              <a:rPr lang="en-US" altLang="ko-KR" i="1" u="sng" dirty="0" smtClean="0"/>
              <a:t>points</a:t>
            </a:r>
            <a:r>
              <a:rPr lang="en-US" altLang="ko-KR" dirty="0" smtClean="0"/>
              <a:t> </a:t>
            </a:r>
            <a:r>
              <a:rPr lang="en-US" altLang="ko-KR" dirty="0"/>
              <a:t>and </a:t>
            </a:r>
            <a:r>
              <a:rPr lang="en-US" altLang="ko-KR" b="1" dirty="0"/>
              <a:t>allows the control points to query the devices</a:t>
            </a:r>
            <a:r>
              <a:rPr lang="en-US" altLang="ko-KR" dirty="0"/>
              <a:t> for additional </a:t>
            </a:r>
            <a:r>
              <a:rPr lang="en-US" altLang="ko-KR" dirty="0" smtClean="0"/>
              <a:t>information</a:t>
            </a:r>
          </a:p>
        </p:txBody>
      </p:sp>
    </p:spTree>
    <p:extLst>
      <p:ext uri="{BB962C8B-B14F-4D97-AF65-F5344CB8AC3E}">
        <p14:creationId xmlns:p14="http://schemas.microsoft.com/office/powerpoint/2010/main" val="34091496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Universal Plug and Play (UPnP)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b="1" dirty="0"/>
              <a:t>Subsequent control</a:t>
            </a:r>
            <a:r>
              <a:rPr lang="en-US" altLang="ko-KR" dirty="0"/>
              <a:t> and </a:t>
            </a:r>
            <a:r>
              <a:rPr lang="en-US" altLang="ko-KR" b="1" dirty="0"/>
              <a:t>event notification </a:t>
            </a:r>
            <a:r>
              <a:rPr lang="en-US" altLang="ko-KR" dirty="0"/>
              <a:t>(“</a:t>
            </a:r>
            <a:r>
              <a:rPr lang="en-US" altLang="ko-KR" dirty="0" err="1"/>
              <a:t>eventing</a:t>
            </a:r>
            <a:r>
              <a:rPr lang="en-US" altLang="ko-KR" dirty="0"/>
              <a:t>”) is controlled by the </a:t>
            </a:r>
            <a:r>
              <a:rPr lang="en-US" altLang="ko-KR" i="1" dirty="0"/>
              <a:t>General Event Notification Architecture (GENA)</a:t>
            </a:r>
            <a:r>
              <a:rPr lang="en-US" altLang="ko-KR" dirty="0"/>
              <a:t>, which uses the </a:t>
            </a:r>
            <a:r>
              <a:rPr lang="en-US" altLang="ko-KR" i="1" dirty="0"/>
              <a:t>Simple Object Access Protocol (</a:t>
            </a:r>
            <a:r>
              <a:rPr lang="en-US" altLang="ko-KR" i="1" dirty="0" smtClean="0"/>
              <a:t>SOAP)</a:t>
            </a:r>
          </a:p>
          <a:p>
            <a:r>
              <a:rPr lang="en-US" altLang="ko-KR" dirty="0" smtClean="0"/>
              <a:t>SOAP </a:t>
            </a:r>
            <a:r>
              <a:rPr lang="en-US" altLang="ko-KR" dirty="0"/>
              <a:t>supports a client/server remote procedure call (RPC) mechanism and uses messages encoded in the Extensible Markup Language (XML)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20545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NAT Port Mapping Protocol (NAT-PMP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/>
              <a:t>NAT-PMP provides an alternative specifically targeted at programmatic communications with </a:t>
            </a:r>
            <a:r>
              <a:rPr lang="en-US" altLang="ko-KR" dirty="0" smtClean="0"/>
              <a:t>NAT devices</a:t>
            </a:r>
          </a:p>
          <a:p>
            <a:r>
              <a:rPr lang="en-US" altLang="ko-KR" dirty="0"/>
              <a:t>NAT-PMP is part of Apple’s set of Bonjour specifications for zero configuration </a:t>
            </a:r>
            <a:r>
              <a:rPr lang="en-US" altLang="ko-KR" dirty="0" smtClean="0"/>
              <a:t>networking</a:t>
            </a:r>
          </a:p>
          <a:p>
            <a:r>
              <a:rPr lang="en-US" altLang="ko-KR" dirty="0"/>
              <a:t>NAT-PMP does not use a discovery </a:t>
            </a:r>
            <a:r>
              <a:rPr lang="en-US" altLang="ko-KR" dirty="0" smtClean="0"/>
              <a:t>process</a:t>
            </a:r>
          </a:p>
          <a:p>
            <a:pPr lvl="1"/>
            <a:r>
              <a:rPr lang="en-US" altLang="ko-KR" dirty="0" smtClean="0"/>
              <a:t>as </a:t>
            </a:r>
            <a:r>
              <a:rPr lang="en-US" altLang="ko-KR" dirty="0"/>
              <a:t>the device being managed is usually a system’s </a:t>
            </a:r>
            <a:r>
              <a:rPr lang="en-US" altLang="ko-KR" dirty="0" smtClean="0"/>
              <a:t>default gateway </a:t>
            </a:r>
            <a:r>
              <a:rPr lang="en-US" altLang="ko-KR" dirty="0"/>
              <a:t>as learned by </a:t>
            </a:r>
            <a:r>
              <a:rPr lang="en-US" altLang="ko-KR" dirty="0" smtClean="0"/>
              <a:t>DHCP</a:t>
            </a:r>
          </a:p>
          <a:p>
            <a:r>
              <a:rPr lang="en-US" altLang="ko-KR" dirty="0"/>
              <a:t>It </a:t>
            </a:r>
            <a:r>
              <a:rPr lang="en-US" altLang="ko-KR" dirty="0" smtClean="0"/>
              <a:t>also supports </a:t>
            </a:r>
            <a:r>
              <a:rPr lang="en-US" altLang="ko-KR" dirty="0"/>
              <a:t>a basic </a:t>
            </a:r>
            <a:r>
              <a:rPr lang="en-US" altLang="ko-KR" dirty="0" err="1"/>
              <a:t>eventing</a:t>
            </a:r>
            <a:r>
              <a:rPr lang="en-US" altLang="ko-KR" dirty="0"/>
              <a:t> mechanism that notifies listeners when a NAT outside address </a:t>
            </a:r>
            <a:r>
              <a:rPr lang="en-US" altLang="ko-KR" dirty="0" smtClean="0"/>
              <a:t>changes</a:t>
            </a:r>
          </a:p>
          <a:p>
            <a:pPr lvl="1"/>
            <a:r>
              <a:rPr lang="en-US" altLang="ko-KR" dirty="0" smtClean="0"/>
              <a:t>This is accomplished </a:t>
            </a:r>
            <a:r>
              <a:rPr lang="en-US" altLang="ko-KR" dirty="0"/>
              <a:t>using a UDP multicast message sent to address 224.0.0.1 (the All Hosts address) when </a:t>
            </a:r>
            <a:r>
              <a:rPr lang="en-US" altLang="ko-KR" dirty="0" smtClean="0"/>
              <a:t>the outside </a:t>
            </a:r>
            <a:r>
              <a:rPr lang="en-US" altLang="ko-KR" dirty="0"/>
              <a:t>address changes</a:t>
            </a:r>
          </a:p>
          <a:p>
            <a:r>
              <a:rPr lang="en-US" altLang="ko-KR" dirty="0" smtClean="0"/>
              <a:t>NAT-PMP </a:t>
            </a:r>
            <a:r>
              <a:rPr lang="en-US" altLang="ko-KR" dirty="0"/>
              <a:t>uses UDP port 5350 for client/server interactions and 5351 </a:t>
            </a:r>
            <a:r>
              <a:rPr lang="en-US" altLang="ko-KR" dirty="0" smtClean="0"/>
              <a:t>for multicast </a:t>
            </a:r>
            <a:r>
              <a:rPr lang="en-US" altLang="ko-KR" dirty="0"/>
              <a:t>event notification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00593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3583</TotalTime>
  <Words>769</Words>
  <Application>Microsoft Office PowerPoint</Application>
  <PresentationFormat>화면 슬라이드 쇼(4:3)</PresentationFormat>
  <Paragraphs>79</Paragraphs>
  <Slides>15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8" baseType="lpstr">
      <vt:lpstr>맑은 고딕</vt:lpstr>
      <vt:lpstr>Arial</vt:lpstr>
      <vt:lpstr>Office 테마</vt:lpstr>
      <vt:lpstr>7.5 #: Configuring Packet-Filtering Firewalls and NATs</vt:lpstr>
      <vt:lpstr>7.5.1 Firewall Rules (1)</vt:lpstr>
      <vt:lpstr>7.5.1 Firewall Rules (2)</vt:lpstr>
      <vt:lpstr>iptables (1)</vt:lpstr>
      <vt:lpstr>iptables (2)</vt:lpstr>
      <vt:lpstr>iptables (3)</vt:lpstr>
      <vt:lpstr>iptables (4)</vt:lpstr>
      <vt:lpstr>7.5.2 NAT Rules</vt:lpstr>
      <vt:lpstr>NAT in Windows 10</vt:lpstr>
      <vt:lpstr>NAT in Windows 10 (2)</vt:lpstr>
      <vt:lpstr>NAT in Linux</vt:lpstr>
      <vt:lpstr>7.5.3 Direct Interaction with NATs and Firewalls: UPnP, NAT-PMP, PCP</vt:lpstr>
      <vt:lpstr>Universal Plug and Play (UPnP)</vt:lpstr>
      <vt:lpstr>Universal Plug and Play (UPnP)</vt:lpstr>
      <vt:lpstr>NAT Port Mapping Protocol (NAT-PMP)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WanH</cp:lastModifiedBy>
  <cp:revision>31</cp:revision>
  <dcterms:created xsi:type="dcterms:W3CDTF">2006-10-05T04:04:58Z</dcterms:created>
  <dcterms:modified xsi:type="dcterms:W3CDTF">2015-10-27T16:52:28Z</dcterms:modified>
</cp:coreProperties>
</file>