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92" r:id="rId3"/>
    <p:sldId id="257" r:id="rId4"/>
    <p:sldId id="273" r:id="rId5"/>
    <p:sldId id="293" r:id="rId6"/>
    <p:sldId id="294" r:id="rId7"/>
    <p:sldId id="295" r:id="rId8"/>
    <p:sldId id="296" r:id="rId9"/>
    <p:sldId id="297" r:id="rId10"/>
    <p:sldId id="274" r:id="rId11"/>
    <p:sldId id="276" r:id="rId12"/>
    <p:sldId id="278" r:id="rId13"/>
    <p:sldId id="280" r:id="rId14"/>
    <p:sldId id="260" r:id="rId15"/>
    <p:sldId id="261" r:id="rId16"/>
    <p:sldId id="262" r:id="rId17"/>
    <p:sldId id="263" r:id="rId18"/>
    <p:sldId id="264" r:id="rId19"/>
    <p:sldId id="266" r:id="rId20"/>
    <p:sldId id="291" r:id="rId21"/>
    <p:sldId id="284" r:id="rId22"/>
    <p:sldId id="287" r:id="rId23"/>
    <p:sldId id="288" r:id="rId24"/>
    <p:sldId id="289" r:id="rId25"/>
    <p:sldId id="290" r:id="rId26"/>
  </p:sldIdLst>
  <p:sldSz cx="12192000" cy="6858000"/>
  <p:notesSz cx="6858000" cy="91440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4660"/>
  </p:normalViewPr>
  <p:slideViewPr>
    <p:cSldViewPr snapToGrid="0">
      <p:cViewPr varScale="1">
        <p:scale>
          <a:sx n="111" d="100"/>
          <a:sy n="111" d="100"/>
        </p:scale>
        <p:origin x="39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599A6A-2566-4277-916F-6FAAD10345C8}" type="datetimeFigureOut">
              <a:rPr lang="ko-KR" altLang="en-US" smtClean="0"/>
              <a:t>2014-09-19</a:t>
            </a:fld>
            <a:endParaRPr lang="ko-KR" altLang="en-US"/>
          </a:p>
        </p:txBody>
      </p:sp>
      <p:sp>
        <p:nvSpPr>
          <p:cNvPr id="4" name="슬라이드 이미지 개체 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50789-28A5-4348-8F05-3DB88F0C1ECC}" type="slidenum">
              <a:rPr lang="ko-KR" altLang="en-US" smtClean="0"/>
              <a:t>‹#›</a:t>
            </a:fld>
            <a:endParaRPr lang="ko-KR" altLang="en-US"/>
          </a:p>
        </p:txBody>
      </p:sp>
    </p:spTree>
    <p:extLst>
      <p:ext uri="{BB962C8B-B14F-4D97-AF65-F5344CB8AC3E}">
        <p14:creationId xmlns:p14="http://schemas.microsoft.com/office/powerpoint/2010/main" val="2979414970"/>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en-US" dirty="0" smtClean="0"/>
              <a:t>웹으로 제공하는 정보와 서비스를 융합해서 새로운 소프트웨어나 서비스</a:t>
            </a:r>
            <a:r>
              <a:rPr lang="en-US" altLang="ko-KR" dirty="0" smtClean="0"/>
              <a:t>, </a:t>
            </a:r>
            <a:r>
              <a:rPr lang="ko-KR" altLang="en-US" dirty="0" smtClean="0"/>
              <a:t>데이터베이스를 만드는 것</a:t>
            </a:r>
            <a:endParaRPr lang="en-US" altLang="ko-KR" dirty="0" smtClean="0"/>
          </a:p>
          <a:p>
            <a:r>
              <a:rPr lang="ko-KR" altLang="en-US" dirty="0" err="1" smtClean="0"/>
              <a:t>구글</a:t>
            </a:r>
            <a:r>
              <a:rPr lang="ko-KR" altLang="en-US" dirty="0" smtClean="0"/>
              <a:t> 지도에 부동산 매물 정보 결함 </a:t>
            </a:r>
            <a:r>
              <a:rPr lang="en-US" altLang="ko-KR" dirty="0" smtClean="0"/>
              <a:t>(</a:t>
            </a:r>
            <a:r>
              <a:rPr lang="ko-KR" altLang="en-US" dirty="0" err="1" smtClean="0"/>
              <a:t>하우징</a:t>
            </a:r>
            <a:r>
              <a:rPr lang="ko-KR" altLang="en-US" dirty="0" smtClean="0"/>
              <a:t> </a:t>
            </a:r>
            <a:r>
              <a:rPr lang="ko-KR" altLang="en-US" dirty="0" err="1" smtClean="0"/>
              <a:t>맵스</a:t>
            </a:r>
            <a:r>
              <a:rPr lang="en-US" altLang="ko-KR" dirty="0" smtClean="0"/>
              <a:t>)</a:t>
            </a:r>
          </a:p>
          <a:p>
            <a:endParaRPr lang="ko-KR" altLang="en-US" dirty="0"/>
          </a:p>
        </p:txBody>
      </p:sp>
      <p:sp>
        <p:nvSpPr>
          <p:cNvPr id="4" name="슬라이드 번호 개체 틀 3"/>
          <p:cNvSpPr>
            <a:spLocks noGrp="1"/>
          </p:cNvSpPr>
          <p:nvPr>
            <p:ph type="sldNum" sz="quarter" idx="10"/>
          </p:nvPr>
        </p:nvSpPr>
        <p:spPr/>
        <p:txBody>
          <a:bodyPr/>
          <a:lstStyle/>
          <a:p>
            <a:fld id="{E0450789-28A5-4348-8F05-3DB88F0C1ECC}" type="slidenum">
              <a:rPr lang="ko-KR" altLang="en-US" smtClean="0"/>
              <a:t>8</a:t>
            </a:fld>
            <a:endParaRPr lang="ko-KR" altLang="en-US"/>
          </a:p>
        </p:txBody>
      </p:sp>
    </p:spTree>
    <p:extLst>
      <p:ext uri="{BB962C8B-B14F-4D97-AF65-F5344CB8AC3E}">
        <p14:creationId xmlns:p14="http://schemas.microsoft.com/office/powerpoint/2010/main" val="8654933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kern="1200" dirty="0" err="1" smtClean="0">
                <a:solidFill>
                  <a:schemeClr val="tx1"/>
                </a:solidFill>
                <a:effectLst/>
                <a:latin typeface="+mn-lt"/>
                <a:ea typeface="+mn-ea"/>
                <a:cs typeface="+mn-cs"/>
              </a:rPr>
              <a:t>epresentation</a:t>
            </a:r>
            <a:r>
              <a:rPr lang="en-US" altLang="ko-KR" sz="1200" b="0" i="0" kern="1200" dirty="0" smtClean="0">
                <a:solidFill>
                  <a:schemeClr val="tx1"/>
                </a:solidFill>
                <a:effectLst/>
                <a:latin typeface="+mn-lt"/>
                <a:ea typeface="+mn-ea"/>
                <a:cs typeface="+mn-cs"/>
              </a:rPr>
              <a:t> State Transfer</a:t>
            </a:r>
            <a:r>
              <a:rPr lang="ko-KR" altLang="en-US" sz="1200" b="0" i="0" kern="1200" dirty="0" smtClean="0">
                <a:solidFill>
                  <a:schemeClr val="tx1"/>
                </a:solidFill>
                <a:effectLst/>
                <a:latin typeface="+mn-lt"/>
                <a:ea typeface="+mn-ea"/>
                <a:cs typeface="+mn-cs"/>
              </a:rPr>
              <a:t>의 약자이다</a:t>
            </a:r>
            <a:r>
              <a:rPr lang="en-US" altLang="ko-KR" sz="1200" b="0" i="0" kern="1200" dirty="0" smtClean="0">
                <a:solidFill>
                  <a:schemeClr val="tx1"/>
                </a:solidFill>
                <a:effectLst/>
                <a:latin typeface="+mn-lt"/>
                <a:ea typeface="+mn-ea"/>
                <a:cs typeface="+mn-cs"/>
              </a:rPr>
              <a:t>. </a:t>
            </a:r>
            <a:r>
              <a:rPr lang="ko-KR" altLang="en-US" sz="1200" b="0" i="0" kern="1200" dirty="0" smtClean="0">
                <a:solidFill>
                  <a:schemeClr val="tx1"/>
                </a:solidFill>
                <a:effectLst/>
                <a:latin typeface="+mn-lt"/>
                <a:ea typeface="+mn-ea"/>
                <a:cs typeface="+mn-cs"/>
              </a:rPr>
              <a:t>어떻게 풀어놔도 이해가 </a:t>
            </a:r>
            <a:r>
              <a:rPr lang="ko-KR" altLang="en-US" sz="1200" b="0" i="0" kern="1200" dirty="0" err="1" smtClean="0">
                <a:solidFill>
                  <a:schemeClr val="tx1"/>
                </a:solidFill>
                <a:effectLst/>
                <a:latin typeface="+mn-lt"/>
                <a:ea typeface="+mn-ea"/>
                <a:cs typeface="+mn-cs"/>
              </a:rPr>
              <a:t>안되는가</a:t>
            </a:r>
            <a:endParaRPr lang="ko-KR" altLang="en-US" sz="1200" b="0" i="0" kern="1200" dirty="0" smtClean="0">
              <a:solidFill>
                <a:schemeClr val="tx1"/>
              </a:solidFill>
              <a:effectLst/>
              <a:latin typeface="+mn-lt"/>
              <a:ea typeface="+mn-ea"/>
              <a:cs typeface="+mn-cs"/>
            </a:endParaRPr>
          </a:p>
          <a:p>
            <a:r>
              <a:rPr lang="ko-KR" altLang="en-US" sz="1200" b="0" i="0" kern="1200" dirty="0" smtClean="0">
                <a:solidFill>
                  <a:schemeClr val="tx1"/>
                </a:solidFill>
                <a:effectLst/>
                <a:latin typeface="+mn-lt"/>
                <a:ea typeface="+mn-ea"/>
                <a:cs typeface="+mn-cs"/>
              </a:rPr>
              <a:t> </a:t>
            </a:r>
          </a:p>
          <a:p>
            <a:r>
              <a:rPr lang="ko-KR" altLang="en-US" sz="1200" b="0" i="0" kern="1200" dirty="0" smtClean="0">
                <a:solidFill>
                  <a:schemeClr val="tx1"/>
                </a:solidFill>
                <a:effectLst/>
                <a:latin typeface="+mn-lt"/>
                <a:ea typeface="+mn-ea"/>
                <a:cs typeface="+mn-cs"/>
              </a:rPr>
              <a:t>점점 </a:t>
            </a:r>
            <a:r>
              <a:rPr lang="en-US" altLang="ko-KR" sz="1200" b="0" i="0" kern="1200" dirty="0" smtClean="0">
                <a:solidFill>
                  <a:schemeClr val="tx1"/>
                </a:solidFill>
                <a:effectLst/>
                <a:latin typeface="+mn-lt"/>
                <a:ea typeface="+mn-ea"/>
                <a:cs typeface="+mn-cs"/>
              </a:rPr>
              <a:t>IT</a:t>
            </a:r>
            <a:r>
              <a:rPr lang="ko-KR" altLang="en-US" sz="1200" b="0" i="0" kern="1200" dirty="0" smtClean="0">
                <a:solidFill>
                  <a:schemeClr val="tx1"/>
                </a:solidFill>
                <a:effectLst/>
                <a:latin typeface="+mn-lt"/>
                <a:ea typeface="+mn-ea"/>
                <a:cs typeface="+mn-cs"/>
              </a:rPr>
              <a:t>가 </a:t>
            </a:r>
            <a:r>
              <a:rPr lang="ko-KR" altLang="en-US" sz="1200" b="0" i="0" kern="1200" dirty="0" err="1" smtClean="0">
                <a:solidFill>
                  <a:schemeClr val="tx1"/>
                </a:solidFill>
                <a:effectLst/>
                <a:latin typeface="+mn-lt"/>
                <a:ea typeface="+mn-ea"/>
                <a:cs typeface="+mn-cs"/>
              </a:rPr>
              <a:t>외계어처럼</a:t>
            </a:r>
            <a:r>
              <a:rPr lang="ko-KR" altLang="en-US" sz="1200" b="0" i="0" kern="1200" dirty="0" smtClean="0">
                <a:solidFill>
                  <a:schemeClr val="tx1"/>
                </a:solidFill>
                <a:effectLst/>
                <a:latin typeface="+mn-lt"/>
                <a:ea typeface="+mn-ea"/>
                <a:cs typeface="+mn-cs"/>
              </a:rPr>
              <a:t> 느껴지는 것은 내가 정상인이 되어가는 것이 아니라 </a:t>
            </a:r>
            <a:r>
              <a:rPr lang="en-US" altLang="ko-KR" sz="1200" b="0" i="0" kern="1200" dirty="0" smtClean="0">
                <a:solidFill>
                  <a:schemeClr val="tx1"/>
                </a:solidFill>
                <a:effectLst/>
                <a:latin typeface="+mn-lt"/>
                <a:ea typeface="+mn-ea"/>
                <a:cs typeface="+mn-cs"/>
              </a:rPr>
              <a:t>IT</a:t>
            </a:r>
            <a:r>
              <a:rPr lang="ko-KR" altLang="en-US" sz="1200" b="0" i="0" kern="1200" dirty="0" smtClean="0">
                <a:solidFill>
                  <a:schemeClr val="tx1"/>
                </a:solidFill>
                <a:effectLst/>
                <a:latin typeface="+mn-lt"/>
                <a:ea typeface="+mn-ea"/>
                <a:cs typeface="+mn-cs"/>
              </a:rPr>
              <a:t>의 발전 속도를 내가 따라가지 못해서 생기는 또는 내가 하는 일이 이제 기술이 아니라 사람에 관련된 일일 수도 있다는 생각이 든다</a:t>
            </a:r>
            <a:r>
              <a:rPr lang="en-US" altLang="ko-KR" sz="1200" b="0" i="0" kern="1200" dirty="0" smtClean="0">
                <a:solidFill>
                  <a:schemeClr val="tx1"/>
                </a:solidFill>
                <a:effectLst/>
                <a:latin typeface="+mn-lt"/>
                <a:ea typeface="+mn-ea"/>
                <a:cs typeface="+mn-cs"/>
              </a:rPr>
              <a:t>.</a:t>
            </a:r>
          </a:p>
          <a:p>
            <a:r>
              <a:rPr lang="en-US" altLang="ko-KR" sz="1200" b="0" i="0" kern="1200" dirty="0" smtClean="0">
                <a:solidFill>
                  <a:schemeClr val="tx1"/>
                </a:solidFill>
                <a:effectLst/>
                <a:latin typeface="+mn-lt"/>
                <a:ea typeface="+mn-ea"/>
                <a:cs typeface="+mn-cs"/>
              </a:rPr>
              <a:t> </a:t>
            </a:r>
          </a:p>
          <a:p>
            <a:r>
              <a:rPr lang="en-US" altLang="ko-KR" sz="1200" b="0" i="0" kern="1200" dirty="0" err="1" smtClean="0">
                <a:solidFill>
                  <a:schemeClr val="tx1"/>
                </a:solidFill>
                <a:effectLst/>
                <a:latin typeface="+mn-lt"/>
                <a:ea typeface="+mn-ea"/>
                <a:cs typeface="+mn-cs"/>
              </a:rPr>
              <a:t>Reprsentation</a:t>
            </a:r>
            <a:r>
              <a:rPr lang="en-US" altLang="ko-KR" sz="1200" b="0" i="0" kern="1200" dirty="0" smtClean="0">
                <a:solidFill>
                  <a:schemeClr val="tx1"/>
                </a:solidFill>
                <a:effectLst/>
                <a:latin typeface="+mn-lt"/>
                <a:ea typeface="+mn-ea"/>
                <a:cs typeface="+mn-cs"/>
              </a:rPr>
              <a:t> </a:t>
            </a:r>
            <a:r>
              <a:rPr lang="ko-KR" altLang="en-US" sz="1200" b="0" i="0" kern="1200" dirty="0" smtClean="0">
                <a:solidFill>
                  <a:schemeClr val="tx1"/>
                </a:solidFill>
                <a:effectLst/>
                <a:latin typeface="+mn-lt"/>
                <a:ea typeface="+mn-ea"/>
                <a:cs typeface="+mn-cs"/>
              </a:rPr>
              <a:t>표현 </a:t>
            </a:r>
            <a:r>
              <a:rPr lang="en-US" altLang="ko-KR" sz="1200" b="0" i="0" kern="1200" dirty="0" smtClean="0">
                <a:solidFill>
                  <a:schemeClr val="tx1"/>
                </a:solidFill>
                <a:effectLst/>
                <a:latin typeface="+mn-lt"/>
                <a:ea typeface="+mn-ea"/>
                <a:cs typeface="+mn-cs"/>
              </a:rPr>
              <a:t>- </a:t>
            </a:r>
            <a:r>
              <a:rPr lang="ko-KR" altLang="en-US" sz="1200" b="0" i="0" kern="1200" dirty="0" smtClean="0">
                <a:solidFill>
                  <a:schemeClr val="tx1"/>
                </a:solidFill>
                <a:effectLst/>
                <a:latin typeface="+mn-lt"/>
                <a:ea typeface="+mn-ea"/>
                <a:cs typeface="+mn-cs"/>
              </a:rPr>
              <a:t>이것은 사람이 알기 쉽게 그리고 개발하기 쉽도록 써보자는 취지이다</a:t>
            </a:r>
            <a:r>
              <a:rPr lang="en-US" altLang="ko-KR" sz="1200" b="0" i="0" kern="1200" dirty="0" smtClean="0">
                <a:solidFill>
                  <a:schemeClr val="tx1"/>
                </a:solidFill>
                <a:effectLst/>
                <a:latin typeface="+mn-lt"/>
                <a:ea typeface="+mn-ea"/>
                <a:cs typeface="+mn-cs"/>
              </a:rPr>
              <a:t>. </a:t>
            </a:r>
            <a:br>
              <a:rPr lang="en-US" altLang="ko-KR" sz="1200" b="0" i="0" kern="1200" dirty="0" smtClean="0">
                <a:solidFill>
                  <a:schemeClr val="tx1"/>
                </a:solidFill>
                <a:effectLst/>
                <a:latin typeface="+mn-lt"/>
                <a:ea typeface="+mn-ea"/>
                <a:cs typeface="+mn-cs"/>
              </a:rPr>
            </a:br>
            <a:endParaRPr lang="en-US" altLang="ko-KR" sz="1200" b="0" i="0" kern="1200" dirty="0" smtClean="0">
              <a:solidFill>
                <a:schemeClr val="tx1"/>
              </a:solidFill>
              <a:effectLst/>
              <a:latin typeface="+mn-lt"/>
              <a:ea typeface="+mn-ea"/>
              <a:cs typeface="+mn-cs"/>
            </a:endParaRPr>
          </a:p>
          <a:p>
            <a:r>
              <a:rPr lang="ko-KR" altLang="en-US" sz="1200" b="0" i="0" kern="1200" dirty="0" smtClean="0">
                <a:solidFill>
                  <a:schemeClr val="tx1"/>
                </a:solidFill>
                <a:effectLst/>
                <a:latin typeface="+mn-lt"/>
                <a:ea typeface="+mn-ea"/>
                <a:cs typeface="+mn-cs"/>
              </a:rPr>
              <a:t>이것이 철학이다</a:t>
            </a:r>
            <a:r>
              <a:rPr lang="en-US" altLang="ko-KR" sz="1200" b="0" i="0" kern="1200" dirty="0" smtClean="0">
                <a:solidFill>
                  <a:schemeClr val="tx1"/>
                </a:solidFill>
                <a:effectLst/>
                <a:latin typeface="+mn-lt"/>
                <a:ea typeface="+mn-ea"/>
                <a:cs typeface="+mn-cs"/>
              </a:rPr>
              <a:t>. </a:t>
            </a:r>
            <a:r>
              <a:rPr lang="ko-KR" altLang="en-US" sz="1200" b="0" i="0" kern="1200" dirty="0" smtClean="0">
                <a:solidFill>
                  <a:schemeClr val="tx1"/>
                </a:solidFill>
                <a:effectLst/>
                <a:latin typeface="+mn-lt"/>
                <a:ea typeface="+mn-ea"/>
                <a:cs typeface="+mn-cs"/>
              </a:rPr>
              <a:t>결국 사람을 편리하게 하자는 것</a:t>
            </a:r>
            <a:r>
              <a:rPr lang="en-US" altLang="ko-KR" sz="1200" b="0" i="0" kern="1200" dirty="0" smtClean="0">
                <a:solidFill>
                  <a:schemeClr val="tx1"/>
                </a:solidFill>
                <a:effectLst/>
                <a:latin typeface="+mn-lt"/>
                <a:ea typeface="+mn-ea"/>
                <a:cs typeface="+mn-cs"/>
              </a:rPr>
              <a:t>, </a:t>
            </a:r>
            <a:r>
              <a:rPr lang="ko-KR" altLang="en-US" sz="1200" b="0" i="0" kern="1200" dirty="0" smtClean="0">
                <a:solidFill>
                  <a:schemeClr val="tx1"/>
                </a:solidFill>
                <a:effectLst/>
                <a:latin typeface="+mn-lt"/>
                <a:ea typeface="+mn-ea"/>
                <a:cs typeface="+mn-cs"/>
              </a:rPr>
              <a:t>좀더 사람에게 다가서자는 취지가 </a:t>
            </a:r>
            <a:r>
              <a:rPr lang="ko-KR" altLang="en-US" sz="1200" b="0" i="0" kern="1200" dirty="0" err="1" smtClean="0">
                <a:solidFill>
                  <a:schemeClr val="tx1"/>
                </a:solidFill>
                <a:effectLst/>
                <a:latin typeface="+mn-lt"/>
                <a:ea typeface="+mn-ea"/>
                <a:cs typeface="+mn-cs"/>
              </a:rPr>
              <a:t>아니였나</a:t>
            </a:r>
            <a:r>
              <a:rPr lang="ko-KR" altLang="en-US" sz="1200" b="0" i="0" kern="1200" dirty="0" smtClean="0">
                <a:solidFill>
                  <a:schemeClr val="tx1"/>
                </a:solidFill>
                <a:effectLst/>
                <a:latin typeface="+mn-lt"/>
                <a:ea typeface="+mn-ea"/>
                <a:cs typeface="+mn-cs"/>
              </a:rPr>
              <a:t> 싶다</a:t>
            </a:r>
            <a:r>
              <a:rPr lang="en-US" altLang="ko-KR" sz="1200" b="0" i="0" kern="1200" dirty="0" smtClean="0">
                <a:solidFill>
                  <a:schemeClr val="tx1"/>
                </a:solidFill>
                <a:effectLst/>
                <a:latin typeface="+mn-lt"/>
                <a:ea typeface="+mn-ea"/>
                <a:cs typeface="+mn-cs"/>
              </a:rPr>
              <a:t>.</a:t>
            </a:r>
          </a:p>
          <a:p>
            <a:r>
              <a:rPr lang="en-US" altLang="ko-KR" sz="1200" b="0" i="0" kern="1200" dirty="0" smtClean="0">
                <a:solidFill>
                  <a:schemeClr val="tx1"/>
                </a:solidFill>
                <a:effectLst/>
                <a:latin typeface="+mn-lt"/>
                <a:ea typeface="+mn-ea"/>
                <a:cs typeface="+mn-cs"/>
              </a:rPr>
              <a:t> </a:t>
            </a:r>
          </a:p>
          <a:p>
            <a:r>
              <a:rPr lang="ko-KR" altLang="en-US" sz="1200" b="0" i="0" kern="1200" dirty="0" smtClean="0">
                <a:solidFill>
                  <a:schemeClr val="tx1"/>
                </a:solidFill>
                <a:effectLst/>
                <a:latin typeface="+mn-lt"/>
                <a:ea typeface="+mn-ea"/>
                <a:cs typeface="+mn-cs"/>
              </a:rPr>
              <a:t>그 방식을 보면 기존은 </a:t>
            </a:r>
            <a:r>
              <a:rPr lang="en-US" altLang="ko-KR" sz="1200" b="0" i="0" kern="1200" dirty="0" smtClean="0">
                <a:solidFill>
                  <a:schemeClr val="tx1"/>
                </a:solidFill>
                <a:effectLst/>
                <a:latin typeface="+mn-lt"/>
                <a:ea typeface="+mn-ea"/>
                <a:cs typeface="+mn-cs"/>
              </a:rPr>
              <a:t>URI + action </a:t>
            </a:r>
            <a:r>
              <a:rPr lang="ko-KR" altLang="en-US" sz="1200" b="0" i="0" kern="1200" dirty="0" smtClean="0">
                <a:solidFill>
                  <a:schemeClr val="tx1"/>
                </a:solidFill>
                <a:effectLst/>
                <a:latin typeface="+mn-lt"/>
                <a:ea typeface="+mn-ea"/>
                <a:cs typeface="+mn-cs"/>
              </a:rPr>
              <a:t>관련된 함수 호출 정도였다고 하면 </a:t>
            </a:r>
            <a:br>
              <a:rPr lang="ko-KR" altLang="en-US" sz="1200" b="0" i="0" kern="1200" dirty="0" smtClean="0">
                <a:solidFill>
                  <a:schemeClr val="tx1"/>
                </a:solidFill>
                <a:effectLst/>
                <a:latin typeface="+mn-lt"/>
                <a:ea typeface="+mn-ea"/>
                <a:cs typeface="+mn-cs"/>
              </a:rPr>
            </a:br>
            <a:r>
              <a:rPr lang="ko-KR" altLang="en-US" sz="1200" b="0" i="0" kern="1200" dirty="0" smtClean="0">
                <a:solidFill>
                  <a:schemeClr val="tx1"/>
                </a:solidFill>
                <a:effectLst/>
                <a:latin typeface="+mn-lt"/>
                <a:ea typeface="+mn-ea"/>
                <a:cs typeface="+mn-cs"/>
              </a:rPr>
              <a:t>이제 대상이 나오고 그 대상에 대해서 </a:t>
            </a:r>
            <a:r>
              <a:rPr lang="en-US" altLang="ko-KR" sz="1200" b="0" i="0" kern="1200" dirty="0" smtClean="0">
                <a:solidFill>
                  <a:schemeClr val="tx1"/>
                </a:solidFill>
                <a:effectLst/>
                <a:latin typeface="+mn-lt"/>
                <a:ea typeface="+mn-ea"/>
                <a:cs typeface="+mn-cs"/>
              </a:rPr>
              <a:t>POST, GET, PUT, DELETE</a:t>
            </a:r>
            <a:r>
              <a:rPr lang="ko-KR" altLang="en-US" sz="1200" b="0" i="0" kern="1200" dirty="0" smtClean="0">
                <a:solidFill>
                  <a:schemeClr val="tx1"/>
                </a:solidFill>
                <a:effectLst/>
                <a:latin typeface="+mn-lt"/>
                <a:ea typeface="+mn-ea"/>
                <a:cs typeface="+mn-cs"/>
              </a:rPr>
              <a:t>라는 명령을 통해서 기존 </a:t>
            </a:r>
            <a:r>
              <a:rPr lang="en-US" altLang="ko-KR" sz="1200" b="0" i="0" kern="1200" dirty="0" smtClean="0">
                <a:solidFill>
                  <a:schemeClr val="tx1"/>
                </a:solidFill>
                <a:effectLst/>
                <a:latin typeface="+mn-lt"/>
                <a:ea typeface="+mn-ea"/>
                <a:cs typeface="+mn-cs"/>
              </a:rPr>
              <a:t>DB</a:t>
            </a:r>
            <a:r>
              <a:rPr lang="ko-KR" altLang="en-US" sz="1200" b="0" i="0" kern="1200" dirty="0" smtClean="0">
                <a:solidFill>
                  <a:schemeClr val="tx1"/>
                </a:solidFill>
                <a:effectLst/>
                <a:latin typeface="+mn-lt"/>
                <a:ea typeface="+mn-ea"/>
                <a:cs typeface="+mn-cs"/>
              </a:rPr>
              <a:t>에 가해졌던 </a:t>
            </a:r>
            <a:r>
              <a:rPr lang="en-US" altLang="ko-KR" sz="1200" b="0" i="0" kern="1200" dirty="0" smtClean="0">
                <a:solidFill>
                  <a:schemeClr val="tx1"/>
                </a:solidFill>
                <a:effectLst/>
                <a:latin typeface="+mn-lt"/>
                <a:ea typeface="+mn-ea"/>
                <a:cs typeface="+mn-cs"/>
              </a:rPr>
              <a:t>CRUD(Create, Read, Update, Delete) </a:t>
            </a:r>
            <a:r>
              <a:rPr lang="ko-KR" altLang="en-US" sz="1200" b="0" i="0" kern="1200" dirty="0" smtClean="0">
                <a:solidFill>
                  <a:schemeClr val="tx1"/>
                </a:solidFill>
                <a:effectLst/>
                <a:latin typeface="+mn-lt"/>
                <a:ea typeface="+mn-ea"/>
                <a:cs typeface="+mn-cs"/>
              </a:rPr>
              <a:t>행위를 </a:t>
            </a:r>
            <a:r>
              <a:rPr lang="ko-KR" altLang="en-US" sz="1200" b="0" i="0" kern="1200" dirty="0" err="1" smtClean="0">
                <a:solidFill>
                  <a:schemeClr val="tx1"/>
                </a:solidFill>
                <a:effectLst/>
                <a:latin typeface="+mn-lt"/>
                <a:ea typeface="+mn-ea"/>
                <a:cs typeface="+mn-cs"/>
              </a:rPr>
              <a:t>매핑시켜서</a:t>
            </a:r>
            <a:r>
              <a:rPr lang="ko-KR" altLang="en-US" sz="1200" b="0" i="0" kern="1200" dirty="0" smtClean="0">
                <a:solidFill>
                  <a:schemeClr val="tx1"/>
                </a:solidFill>
                <a:effectLst/>
                <a:latin typeface="+mn-lt"/>
                <a:ea typeface="+mn-ea"/>
                <a:cs typeface="+mn-cs"/>
              </a:rPr>
              <a:t> 하자는 것이다</a:t>
            </a:r>
            <a:r>
              <a:rPr lang="en-US" altLang="ko-KR" sz="1200" b="0" i="0" kern="1200" dirty="0" smtClean="0">
                <a:solidFill>
                  <a:schemeClr val="tx1"/>
                </a:solidFill>
                <a:effectLst/>
                <a:latin typeface="+mn-lt"/>
                <a:ea typeface="+mn-ea"/>
                <a:cs typeface="+mn-cs"/>
              </a:rPr>
              <a:t>. </a:t>
            </a:r>
            <a:r>
              <a:rPr lang="ko-KR" altLang="en-US" sz="1200" b="0" i="0" kern="1200" dirty="0" smtClean="0">
                <a:solidFill>
                  <a:schemeClr val="tx1"/>
                </a:solidFill>
                <a:effectLst/>
                <a:latin typeface="+mn-lt"/>
                <a:ea typeface="+mn-ea"/>
                <a:cs typeface="+mn-cs"/>
              </a:rPr>
              <a:t>즉 </a:t>
            </a:r>
            <a:r>
              <a:rPr lang="en-US" altLang="ko-KR" sz="1200" b="0" i="0" kern="1200" dirty="0" smtClean="0">
                <a:solidFill>
                  <a:schemeClr val="tx1"/>
                </a:solidFill>
                <a:effectLst/>
                <a:latin typeface="+mn-lt"/>
                <a:ea typeface="+mn-ea"/>
                <a:cs typeface="+mn-cs"/>
              </a:rPr>
              <a:t>SQL</a:t>
            </a:r>
            <a:r>
              <a:rPr lang="ko-KR" altLang="en-US" sz="1200" b="0" i="0" kern="1200" dirty="0" smtClean="0">
                <a:solidFill>
                  <a:schemeClr val="tx1"/>
                </a:solidFill>
                <a:effectLst/>
                <a:latin typeface="+mn-lt"/>
                <a:ea typeface="+mn-ea"/>
                <a:cs typeface="+mn-cs"/>
              </a:rPr>
              <a:t>과 </a:t>
            </a:r>
            <a:r>
              <a:rPr lang="ko-KR" altLang="en-US" sz="1200" b="0" i="0" kern="1200" dirty="0" err="1" smtClean="0">
                <a:solidFill>
                  <a:schemeClr val="tx1"/>
                </a:solidFill>
                <a:effectLst/>
                <a:latin typeface="+mn-lt"/>
                <a:ea typeface="+mn-ea"/>
                <a:cs typeface="+mn-cs"/>
              </a:rPr>
              <a:t>매핑이</a:t>
            </a:r>
            <a:r>
              <a:rPr lang="ko-KR" altLang="en-US" sz="1200" b="0" i="0" kern="1200" dirty="0" smtClean="0">
                <a:solidFill>
                  <a:schemeClr val="tx1"/>
                </a:solidFill>
                <a:effectLst/>
                <a:latin typeface="+mn-lt"/>
                <a:ea typeface="+mn-ea"/>
                <a:cs typeface="+mn-cs"/>
              </a:rPr>
              <a:t> 되겠지만</a:t>
            </a:r>
            <a:r>
              <a:rPr lang="en-US" altLang="ko-KR" sz="1200" b="0" i="0" kern="1200" dirty="0" smtClean="0">
                <a:solidFill>
                  <a:schemeClr val="tx1"/>
                </a:solidFill>
                <a:effectLst/>
                <a:latin typeface="+mn-lt"/>
                <a:ea typeface="+mn-ea"/>
                <a:cs typeface="+mn-cs"/>
              </a:rPr>
              <a:t>, URI </a:t>
            </a:r>
            <a:r>
              <a:rPr lang="ko-KR" altLang="en-US" sz="1200" b="0" i="0" kern="1200" dirty="0" smtClean="0">
                <a:solidFill>
                  <a:schemeClr val="tx1"/>
                </a:solidFill>
                <a:effectLst/>
                <a:latin typeface="+mn-lt"/>
                <a:ea typeface="+mn-ea"/>
                <a:cs typeface="+mn-cs"/>
              </a:rPr>
              <a:t>호출을 통해서 해당하는 </a:t>
            </a:r>
            <a:r>
              <a:rPr lang="en-US" altLang="ko-KR" sz="1200" b="0" i="0" kern="1200" dirty="0" smtClean="0">
                <a:solidFill>
                  <a:schemeClr val="tx1"/>
                </a:solidFill>
                <a:effectLst/>
                <a:latin typeface="+mn-lt"/>
                <a:ea typeface="+mn-ea"/>
                <a:cs typeface="+mn-cs"/>
              </a:rPr>
              <a:t>DB</a:t>
            </a:r>
            <a:r>
              <a:rPr lang="ko-KR" altLang="en-US" sz="1200" b="0" i="0" kern="1200" dirty="0" smtClean="0">
                <a:solidFill>
                  <a:schemeClr val="tx1"/>
                </a:solidFill>
                <a:effectLst/>
                <a:latin typeface="+mn-lt"/>
                <a:ea typeface="+mn-ea"/>
                <a:cs typeface="+mn-cs"/>
              </a:rPr>
              <a:t>의 변화를 가질 수 있게 한 것이다</a:t>
            </a:r>
            <a:r>
              <a:rPr lang="en-US" altLang="ko-KR" sz="1200" b="0" i="0" kern="1200" dirty="0" smtClean="0">
                <a:solidFill>
                  <a:schemeClr val="tx1"/>
                </a:solidFill>
                <a:effectLst/>
                <a:latin typeface="+mn-lt"/>
                <a:ea typeface="+mn-ea"/>
                <a:cs typeface="+mn-cs"/>
              </a:rPr>
              <a:t>.</a:t>
            </a:r>
          </a:p>
          <a:p>
            <a:endParaRPr lang="ko-KR" altLang="en-US" b="1" dirty="0"/>
          </a:p>
        </p:txBody>
      </p:sp>
      <p:sp>
        <p:nvSpPr>
          <p:cNvPr id="4" name="슬라이드 번호 개체 틀 3"/>
          <p:cNvSpPr>
            <a:spLocks noGrp="1"/>
          </p:cNvSpPr>
          <p:nvPr>
            <p:ph type="sldNum" sz="quarter" idx="10"/>
          </p:nvPr>
        </p:nvSpPr>
        <p:spPr/>
        <p:txBody>
          <a:bodyPr/>
          <a:lstStyle/>
          <a:p>
            <a:fld id="{E0450789-28A5-4348-8F05-3DB88F0C1ECC}" type="slidenum">
              <a:rPr lang="ko-KR" altLang="en-US" smtClean="0"/>
              <a:t>16</a:t>
            </a:fld>
            <a:endParaRPr lang="ko-KR" altLang="en-US"/>
          </a:p>
        </p:txBody>
      </p:sp>
    </p:spTree>
    <p:extLst>
      <p:ext uri="{BB962C8B-B14F-4D97-AF65-F5344CB8AC3E}">
        <p14:creationId xmlns:p14="http://schemas.microsoft.com/office/powerpoint/2010/main" val="1578858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ko-KR" altLang="en-US" dirty="0" smtClean="0"/>
              <a:t>Rapid Application Development With Physical Mashups </a:t>
            </a:r>
            <a:endParaRPr lang="en-US" altLang="ko-KR" dirty="0" smtClean="0"/>
          </a:p>
          <a:p>
            <a:r>
              <a:rPr lang="ko-KR" altLang="en-US" dirty="0" smtClean="0"/>
              <a:t>With real-world objects as Web Objects, each with their own Active Digital Identity™ on the Web, applications can apply, link and integrate physical things as flexibly as any other content on the Web.</a:t>
            </a:r>
          </a:p>
          <a:p>
            <a:r>
              <a:rPr lang="ko-KR" altLang="en-US" dirty="0" smtClean="0"/>
              <a:t>Object ADI Retailer electronic points of sale (ePOS) equipment Mobile/Web applications (NFC/QR scan) Share interactions with objects socially Social Networks integration ERP/SCM/CRM Systems Integration Logistics tracking technologies  (RFID gates, active location systems)</a:t>
            </a:r>
          </a:p>
          <a:p>
            <a:r>
              <a:rPr lang="ko-KR" altLang="en-US" dirty="0" smtClean="0"/>
              <a:t>Track product path from manufacturer to retailer (time/place) </a:t>
            </a:r>
            <a:endParaRPr lang="en-US" altLang="ko-KR" dirty="0" smtClean="0"/>
          </a:p>
          <a:p>
            <a:r>
              <a:rPr lang="ko-KR" altLang="en-US" dirty="0" smtClean="0"/>
              <a:t>Read/write real-time data about individual objects </a:t>
            </a:r>
            <a:endParaRPr lang="en-US" altLang="ko-KR" dirty="0" smtClean="0"/>
          </a:p>
          <a:p>
            <a:r>
              <a:rPr lang="ko-KR" altLang="en-US" dirty="0" smtClean="0"/>
              <a:t>All data related to objects becomes easily integrable Confirm sale of item along with  time/place </a:t>
            </a:r>
            <a:endParaRPr lang="en-US" altLang="ko-KR" dirty="0" smtClean="0"/>
          </a:p>
          <a:p>
            <a:r>
              <a:rPr lang="ko-KR" altLang="en-US" dirty="0" smtClean="0"/>
              <a:t>Record manufacturing data (QA, times, etc.) Embedded Sensors controller Actuate real-world devices and machines </a:t>
            </a:r>
            <a:endParaRPr lang="en-US" altLang="ko-KR" dirty="0" smtClean="0"/>
          </a:p>
          <a:p>
            <a:r>
              <a:rPr lang="ko-KR" altLang="en-US" dirty="0" smtClean="0"/>
              <a:t>Sense environment and context</a:t>
            </a:r>
            <a:endParaRPr lang="en-US" altLang="ko-KR" dirty="0" smtClean="0"/>
          </a:p>
          <a:p>
            <a:r>
              <a:rPr lang="ko-KR" altLang="en-US" dirty="0" smtClean="0"/>
              <a:t>While traditional Enterprise Resource Planning (ERP) application development has involved complex systems design and development processes to produce special purposed applications, Web 2.0 application development technologies operate in an agile context where applications are formulated by linking variant, active data elements very dynamically, and very rapidly.</a:t>
            </a:r>
          </a:p>
          <a:p>
            <a:r>
              <a:rPr lang="ko-KR" altLang="en-US" dirty="0" smtClean="0"/>
              <a:t>The Active Digital Identity™ for a physical object has semantic capabilities, and can deliver standard metadata descriptions that allow applications to understand and use the object data.</a:t>
            </a:r>
          </a:p>
          <a:p>
            <a:r>
              <a:rPr lang="ko-KR" altLang="en-US" dirty="0" smtClean="0"/>
              <a:t>Managed as a Web Object in a software development process, physical objects can be readily linked to other Web resources and entities such as social network identities, CRM records, content assets, asset identities in ERP systems and soforth. </a:t>
            </a:r>
            <a:endParaRPr lang="en-US" altLang="ko-KR" dirty="0" smtClean="0"/>
          </a:p>
          <a:p>
            <a:r>
              <a:rPr lang="ko-KR" altLang="en-US" dirty="0" smtClean="0"/>
              <a:t>Using tools such as visual editors, applications combining very diverse elements from the Web can be linked with relevant computational rules, algorithms and triggers to rapidly create powerful applications.</a:t>
            </a:r>
          </a:p>
          <a:p>
            <a:endParaRPr lang="ko-KR" altLang="en-US" dirty="0" smtClean="0"/>
          </a:p>
          <a:p>
            <a:endParaRPr lang="ko-KR" altLang="en-US" dirty="0"/>
          </a:p>
        </p:txBody>
      </p:sp>
      <p:sp>
        <p:nvSpPr>
          <p:cNvPr id="4" name="슬라이드 번호 개체 틀 3"/>
          <p:cNvSpPr>
            <a:spLocks noGrp="1"/>
          </p:cNvSpPr>
          <p:nvPr>
            <p:ph type="sldNum" sz="quarter" idx="10"/>
          </p:nvPr>
        </p:nvSpPr>
        <p:spPr/>
        <p:txBody>
          <a:bodyPr/>
          <a:lstStyle/>
          <a:p>
            <a:fld id="{E0450789-28A5-4348-8F05-3DB88F0C1ECC}" type="slidenum">
              <a:rPr lang="ko-KR" altLang="en-US" smtClean="0"/>
              <a:t>17</a:t>
            </a:fld>
            <a:endParaRPr lang="ko-KR" altLang="en-US"/>
          </a:p>
        </p:txBody>
      </p:sp>
    </p:spTree>
    <p:extLst>
      <p:ext uri="{BB962C8B-B14F-4D97-AF65-F5344CB8AC3E}">
        <p14:creationId xmlns:p14="http://schemas.microsoft.com/office/powerpoint/2010/main" val="22961926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1524000" y="1122363"/>
            <a:ext cx="9144000" cy="2387600"/>
          </a:xfrm>
        </p:spPr>
        <p:txBody>
          <a:bodyPr anchor="b"/>
          <a:lstStyle>
            <a:lvl1pPr algn="ctr">
              <a:defRPr sz="6000"/>
            </a:lvl1pPr>
          </a:lstStyle>
          <a:p>
            <a:r>
              <a:rPr lang="ko-KR" altLang="en-US" smtClean="0"/>
              <a:t>마스터 제목 스타일 편집</a:t>
            </a:r>
            <a:endParaRPr lang="ko-KR" altLang="en-US"/>
          </a:p>
        </p:txBody>
      </p:sp>
      <p:sp>
        <p:nvSpPr>
          <p:cNvPr id="3" name="부제목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A3BB3A95-D1DF-4B6D-A39E-417CB1F2AAE1}" type="datetimeFigureOut">
              <a:rPr lang="ko-KR" altLang="en-US" smtClean="0"/>
              <a:t>2014-09-19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3881E19-9E9D-4C99-800A-728E6A5070C7}" type="slidenum">
              <a:rPr lang="ko-KR" altLang="en-US" smtClean="0"/>
              <a:t>‹#›</a:t>
            </a:fld>
            <a:endParaRPr lang="ko-KR" altLang="en-US"/>
          </a:p>
        </p:txBody>
      </p:sp>
    </p:spTree>
    <p:extLst>
      <p:ext uri="{BB962C8B-B14F-4D97-AF65-F5344CB8AC3E}">
        <p14:creationId xmlns:p14="http://schemas.microsoft.com/office/powerpoint/2010/main" val="1312696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A3BB3A95-D1DF-4B6D-A39E-417CB1F2AAE1}" type="datetimeFigureOut">
              <a:rPr lang="ko-KR" altLang="en-US" smtClean="0"/>
              <a:t>2014-09-19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3881E19-9E9D-4C99-800A-728E6A5070C7}" type="slidenum">
              <a:rPr lang="ko-KR" altLang="en-US" smtClean="0"/>
              <a:t>‹#›</a:t>
            </a:fld>
            <a:endParaRPr lang="ko-KR" altLang="en-US"/>
          </a:p>
        </p:txBody>
      </p:sp>
    </p:spTree>
    <p:extLst>
      <p:ext uri="{BB962C8B-B14F-4D97-AF65-F5344CB8AC3E}">
        <p14:creationId xmlns:p14="http://schemas.microsoft.com/office/powerpoint/2010/main" val="11764944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831850" y="1709738"/>
            <a:ext cx="10515600" cy="2852737"/>
          </a:xfrm>
        </p:spPr>
        <p:txBody>
          <a:bodyPr anchor="b"/>
          <a:lstStyle>
            <a:lvl1pPr>
              <a:defRPr sz="6000"/>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A3BB3A95-D1DF-4B6D-A39E-417CB1F2AAE1}" type="datetimeFigureOut">
              <a:rPr lang="ko-KR" altLang="en-US" smtClean="0"/>
              <a:t>2014-09-19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3881E19-9E9D-4C99-800A-728E6A5070C7}" type="slidenum">
              <a:rPr lang="ko-KR" altLang="en-US" smtClean="0"/>
              <a:t>‹#›</a:t>
            </a:fld>
            <a:endParaRPr lang="ko-KR" altLang="en-US"/>
          </a:p>
        </p:txBody>
      </p:sp>
    </p:spTree>
    <p:extLst>
      <p:ext uri="{BB962C8B-B14F-4D97-AF65-F5344CB8AC3E}">
        <p14:creationId xmlns:p14="http://schemas.microsoft.com/office/powerpoint/2010/main" val="4009138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838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6172200" y="1825625"/>
            <a:ext cx="5181600" cy="435133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A3BB3A95-D1DF-4B6D-A39E-417CB1F2AAE1}" type="datetimeFigureOut">
              <a:rPr lang="ko-KR" altLang="en-US" smtClean="0"/>
              <a:t>2014-09-19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73881E19-9E9D-4C99-800A-728E6A5070C7}" type="slidenum">
              <a:rPr lang="ko-KR" altLang="en-US" smtClean="0"/>
              <a:t>‹#›</a:t>
            </a:fld>
            <a:endParaRPr lang="ko-KR" altLang="en-US"/>
          </a:p>
        </p:txBody>
      </p:sp>
    </p:spTree>
    <p:extLst>
      <p:ext uri="{BB962C8B-B14F-4D97-AF65-F5344CB8AC3E}">
        <p14:creationId xmlns:p14="http://schemas.microsoft.com/office/powerpoint/2010/main" val="2025296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839788" y="365125"/>
            <a:ext cx="10515600" cy="1325563"/>
          </a:xfrm>
        </p:spPr>
        <p:txBody>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839788" y="2505075"/>
            <a:ext cx="5157787"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6172200" y="2505075"/>
            <a:ext cx="5183188" cy="3684588"/>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A3BB3A95-D1DF-4B6D-A39E-417CB1F2AAE1}" type="datetimeFigureOut">
              <a:rPr lang="ko-KR" altLang="en-US" smtClean="0"/>
              <a:t>2014-09-19</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73881E19-9E9D-4C99-800A-728E6A5070C7}" type="slidenum">
              <a:rPr lang="ko-KR" altLang="en-US" smtClean="0"/>
              <a:t>‹#›</a:t>
            </a:fld>
            <a:endParaRPr lang="ko-KR" altLang="en-US"/>
          </a:p>
        </p:txBody>
      </p:sp>
    </p:spTree>
    <p:extLst>
      <p:ext uri="{BB962C8B-B14F-4D97-AF65-F5344CB8AC3E}">
        <p14:creationId xmlns:p14="http://schemas.microsoft.com/office/powerpoint/2010/main" val="1584866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A3BB3A95-D1DF-4B6D-A39E-417CB1F2AAE1}" type="datetimeFigureOut">
              <a:rPr lang="ko-KR" altLang="en-US" smtClean="0"/>
              <a:t>2014-09-19</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73881E19-9E9D-4C99-800A-728E6A5070C7}" type="slidenum">
              <a:rPr lang="ko-KR" altLang="en-US" smtClean="0"/>
              <a:t>‹#›</a:t>
            </a:fld>
            <a:endParaRPr lang="ko-KR" altLang="en-US"/>
          </a:p>
        </p:txBody>
      </p:sp>
    </p:spTree>
    <p:extLst>
      <p:ext uri="{BB962C8B-B14F-4D97-AF65-F5344CB8AC3E}">
        <p14:creationId xmlns:p14="http://schemas.microsoft.com/office/powerpoint/2010/main" val="25039549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A3BB3A95-D1DF-4B6D-A39E-417CB1F2AAE1}" type="datetimeFigureOut">
              <a:rPr lang="ko-KR" altLang="en-US" smtClean="0"/>
              <a:t>2014-09-19</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73881E19-9E9D-4C99-800A-728E6A5070C7}" type="slidenum">
              <a:rPr lang="ko-KR" altLang="en-US" smtClean="0"/>
              <a:t>‹#›</a:t>
            </a:fld>
            <a:endParaRPr lang="ko-KR" altLang="en-US"/>
          </a:p>
        </p:txBody>
      </p:sp>
    </p:spTree>
    <p:extLst>
      <p:ext uri="{BB962C8B-B14F-4D97-AF65-F5344CB8AC3E}">
        <p14:creationId xmlns:p14="http://schemas.microsoft.com/office/powerpoint/2010/main" val="2715776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내용 개체 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A3BB3A95-D1DF-4B6D-A39E-417CB1F2AAE1}" type="datetimeFigureOut">
              <a:rPr lang="ko-KR" altLang="en-US" smtClean="0"/>
              <a:t>2014-09-19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73881E19-9E9D-4C99-800A-728E6A5070C7}" type="slidenum">
              <a:rPr lang="ko-KR" altLang="en-US" smtClean="0"/>
              <a:t>‹#›</a:t>
            </a:fld>
            <a:endParaRPr lang="ko-KR" altLang="en-US"/>
          </a:p>
        </p:txBody>
      </p:sp>
    </p:spTree>
    <p:extLst>
      <p:ext uri="{BB962C8B-B14F-4D97-AF65-F5344CB8AC3E}">
        <p14:creationId xmlns:p14="http://schemas.microsoft.com/office/powerpoint/2010/main" val="39084047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839788" y="457200"/>
            <a:ext cx="3932237" cy="1600200"/>
          </a:xfrm>
        </p:spPr>
        <p:txBody>
          <a:bodyPr anchor="b"/>
          <a:lstStyle>
            <a:lvl1pPr>
              <a:defRPr sz="3200"/>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A3BB3A95-D1DF-4B6D-A39E-417CB1F2AAE1}" type="datetimeFigureOut">
              <a:rPr lang="ko-KR" altLang="en-US" smtClean="0"/>
              <a:t>2014-09-19</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73881E19-9E9D-4C99-800A-728E6A5070C7}" type="slidenum">
              <a:rPr lang="ko-KR" altLang="en-US" smtClean="0"/>
              <a:t>‹#›</a:t>
            </a:fld>
            <a:endParaRPr lang="ko-KR" altLang="en-US"/>
          </a:p>
        </p:txBody>
      </p:sp>
    </p:spTree>
    <p:extLst>
      <p:ext uri="{BB962C8B-B14F-4D97-AF65-F5344CB8AC3E}">
        <p14:creationId xmlns:p14="http://schemas.microsoft.com/office/powerpoint/2010/main" val="2733447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A3BB3A95-D1DF-4B6D-A39E-417CB1F2AAE1}" type="datetimeFigureOut">
              <a:rPr lang="ko-KR" altLang="en-US" smtClean="0"/>
              <a:t>2014-09-19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3881E19-9E9D-4C99-800A-728E6A5070C7}" type="slidenum">
              <a:rPr lang="ko-KR" altLang="en-US" smtClean="0"/>
              <a:t>‹#›</a:t>
            </a:fld>
            <a:endParaRPr lang="ko-KR" altLang="en-US"/>
          </a:p>
        </p:txBody>
      </p:sp>
    </p:spTree>
    <p:extLst>
      <p:ext uri="{BB962C8B-B14F-4D97-AF65-F5344CB8AC3E}">
        <p14:creationId xmlns:p14="http://schemas.microsoft.com/office/powerpoint/2010/main" val="3903740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8724900" y="365125"/>
            <a:ext cx="2628900" cy="5811838"/>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838200" y="365125"/>
            <a:ext cx="7734300" cy="5811838"/>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A3BB3A95-D1DF-4B6D-A39E-417CB1F2AAE1}" type="datetimeFigureOut">
              <a:rPr lang="ko-KR" altLang="en-US" smtClean="0"/>
              <a:t>2014-09-19</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73881E19-9E9D-4C99-800A-728E6A5070C7}" type="slidenum">
              <a:rPr lang="ko-KR" altLang="en-US" smtClean="0"/>
              <a:t>‹#›</a:t>
            </a:fld>
            <a:endParaRPr lang="ko-KR" altLang="en-US"/>
          </a:p>
        </p:txBody>
      </p:sp>
    </p:spTree>
    <p:extLst>
      <p:ext uri="{BB962C8B-B14F-4D97-AF65-F5344CB8AC3E}">
        <p14:creationId xmlns:p14="http://schemas.microsoft.com/office/powerpoint/2010/main" val="33120051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B3A95-D1DF-4B6D-A39E-417CB1F2AAE1}" type="datetimeFigureOut">
              <a:rPr lang="ko-KR" altLang="en-US" smtClean="0"/>
              <a:t>2014-09-19</a:t>
            </a:fld>
            <a:endParaRPr lang="ko-KR" altLang="en-US"/>
          </a:p>
        </p:txBody>
      </p:sp>
      <p:sp>
        <p:nvSpPr>
          <p:cNvPr id="5" name="바닥글 개체 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881E19-9E9D-4C99-800A-728E6A5070C7}" type="slidenum">
              <a:rPr lang="ko-KR" altLang="en-US" smtClean="0"/>
              <a:t>‹#›</a:t>
            </a:fld>
            <a:endParaRPr lang="ko-KR" altLang="en-US"/>
          </a:p>
        </p:txBody>
      </p:sp>
    </p:spTree>
    <p:extLst>
      <p:ext uri="{BB962C8B-B14F-4D97-AF65-F5344CB8AC3E}">
        <p14:creationId xmlns:p14="http://schemas.microsoft.com/office/powerpoint/2010/main" val="2956035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www.networkworld.com/article/2456421/internet-of-things/a-guide-to-the-confusing-internet-of-things-standards-world.html"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marketwatch.com/story/introducing-thread-a-new-wireless-networking-protocol-for-the-home-2014-07-15" TargetMode="External"/><Relationship Id="rId2" Type="http://schemas.openxmlformats.org/officeDocument/2006/relationships/hyperlink" Target="http://www.reuters.com/article/2014/07/15/us-google-nest-idUSKBN0FK0JX20140715" TargetMode="Externa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hyperlink" Target="https://www.alljoyn.org/about/core-services/onboarding" TargetMode="External"/><Relationship Id="rId2" Type="http://schemas.openxmlformats.org/officeDocument/2006/relationships/hyperlink" Target="https://www.alljoyn.org/about/core-services" TargetMode="External"/><Relationship Id="rId1" Type="http://schemas.openxmlformats.org/officeDocument/2006/relationships/slideLayout" Target="../slideLayouts/slideLayout2.xml"/><Relationship Id="rId6" Type="http://schemas.openxmlformats.org/officeDocument/2006/relationships/hyperlink" Target="https://www.alljoyn.org/about/core-services/audio" TargetMode="External"/><Relationship Id="rId5" Type="http://schemas.openxmlformats.org/officeDocument/2006/relationships/hyperlink" Target="https://www.alljoyn.org/about/core-services/control-panel" TargetMode="External"/><Relationship Id="rId4" Type="http://schemas.openxmlformats.org/officeDocument/2006/relationships/hyperlink" Target="https://www.alljoyn.org/about/core-services/notification" TargetMode="External"/></Relationships>
</file>

<file path=ppt/slides/_rels/slide24.xml.rels><?xml version="1.0" encoding="UTF-8" standalone="yes"?>
<Relationships xmlns="http://schemas.openxmlformats.org/package/2006/relationships"><Relationship Id="rId2" Type="http://schemas.openxmlformats.org/officeDocument/2006/relationships/hyperlink" Target="http://online.wsj.com/article/PR-CO-20140708-900007.html"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blogs.gartner.com/earl-perkins/2014/03/28/the-industrial-internet-of-things-and-the-industrial-internet-consortiu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ctrTitle"/>
          </p:nvPr>
        </p:nvSpPr>
        <p:spPr/>
        <p:txBody>
          <a:bodyPr>
            <a:normAutofit/>
          </a:bodyPr>
          <a:lstStyle/>
          <a:p>
            <a:r>
              <a:rPr lang="en-US" altLang="ko-KR" dirty="0" err="1" smtClean="0"/>
              <a:t>IoT</a:t>
            </a:r>
            <a:r>
              <a:rPr lang="en-US" altLang="ko-KR" dirty="0" smtClean="0"/>
              <a:t> </a:t>
            </a:r>
            <a:r>
              <a:rPr lang="ko-KR" altLang="en-US" dirty="0" smtClean="0"/>
              <a:t>표준화 동향</a:t>
            </a:r>
            <a:endParaRPr lang="ko-KR" altLang="en-US" dirty="0"/>
          </a:p>
        </p:txBody>
      </p:sp>
      <p:sp>
        <p:nvSpPr>
          <p:cNvPr id="3" name="부제목 2"/>
          <p:cNvSpPr>
            <a:spLocks noGrp="1"/>
          </p:cNvSpPr>
          <p:nvPr>
            <p:ph type="subTitle" idx="1"/>
          </p:nvPr>
        </p:nvSpPr>
        <p:spPr/>
        <p:txBody>
          <a:bodyPr/>
          <a:lstStyle/>
          <a:p>
            <a:endParaRPr lang="ko-KR" altLang="en-US" dirty="0"/>
          </a:p>
        </p:txBody>
      </p:sp>
      <p:sp>
        <p:nvSpPr>
          <p:cNvPr id="4" name="TextBox 3"/>
          <p:cNvSpPr txBox="1"/>
          <p:nvPr/>
        </p:nvSpPr>
        <p:spPr>
          <a:xfrm>
            <a:off x="9635698" y="5771072"/>
            <a:ext cx="1784463" cy="369332"/>
          </a:xfrm>
          <a:prstGeom prst="rect">
            <a:avLst/>
          </a:prstGeom>
          <a:noFill/>
        </p:spPr>
        <p:txBody>
          <a:bodyPr wrap="none" rtlCol="0">
            <a:spAutoFit/>
          </a:bodyPr>
          <a:lstStyle/>
          <a:p>
            <a:r>
              <a:rPr lang="ko-KR" altLang="en-US" dirty="0" smtClean="0"/>
              <a:t>발표자</a:t>
            </a:r>
            <a:r>
              <a:rPr lang="en-US" altLang="ko-KR" dirty="0" smtClean="0"/>
              <a:t> </a:t>
            </a:r>
            <a:r>
              <a:rPr lang="en-US" altLang="ko-KR" dirty="0" smtClean="0"/>
              <a:t>: </a:t>
            </a:r>
            <a:r>
              <a:rPr lang="ko-KR" altLang="en-US" dirty="0" smtClean="0"/>
              <a:t>손준서</a:t>
            </a:r>
            <a:endParaRPr lang="ko-KR" altLang="en-US" dirty="0"/>
          </a:p>
        </p:txBody>
      </p:sp>
    </p:spTree>
    <p:extLst>
      <p:ext uri="{BB962C8B-B14F-4D97-AF65-F5344CB8AC3E}">
        <p14:creationId xmlns:p14="http://schemas.microsoft.com/office/powerpoint/2010/main" val="3153134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목차</a:t>
            </a:r>
            <a:endParaRPr lang="ko-KR" altLang="en-US" dirty="0"/>
          </a:p>
        </p:txBody>
      </p:sp>
      <p:sp>
        <p:nvSpPr>
          <p:cNvPr id="3" name="내용 개체 틀 2"/>
          <p:cNvSpPr>
            <a:spLocks noGrp="1"/>
          </p:cNvSpPr>
          <p:nvPr>
            <p:ph idx="1"/>
          </p:nvPr>
        </p:nvSpPr>
        <p:spPr/>
        <p:txBody>
          <a:bodyPr/>
          <a:lstStyle/>
          <a:p>
            <a:r>
              <a:rPr lang="en-US" altLang="ko-KR" dirty="0" smtClean="0"/>
              <a:t>Internet of Things</a:t>
            </a:r>
            <a:r>
              <a:rPr lang="ko-KR" altLang="en-US" dirty="0" smtClean="0"/>
              <a:t>의 정의</a:t>
            </a:r>
            <a:endParaRPr lang="en-US" altLang="ko-KR" dirty="0" smtClean="0"/>
          </a:p>
          <a:p>
            <a:r>
              <a:rPr lang="ko-KR" altLang="en-US" dirty="0" smtClean="0"/>
              <a:t>개방형 </a:t>
            </a:r>
            <a:r>
              <a:rPr lang="en-US" altLang="ko-KR" dirty="0" err="1" smtClean="0"/>
              <a:t>IoT</a:t>
            </a:r>
            <a:r>
              <a:rPr lang="en-US" altLang="ko-KR" dirty="0" smtClean="0"/>
              <a:t> </a:t>
            </a:r>
            <a:r>
              <a:rPr lang="ko-KR" altLang="en-US" dirty="0" smtClean="0"/>
              <a:t>플랫폼</a:t>
            </a:r>
            <a:endParaRPr lang="en-US" altLang="ko-KR" dirty="0" smtClean="0"/>
          </a:p>
          <a:p>
            <a:r>
              <a:rPr lang="en-US" altLang="ko-KR" dirty="0" err="1" smtClean="0"/>
              <a:t>IoT</a:t>
            </a:r>
            <a:r>
              <a:rPr lang="en-US" altLang="ko-KR" dirty="0" smtClean="0"/>
              <a:t> </a:t>
            </a:r>
            <a:r>
              <a:rPr lang="ko-KR" altLang="en-US" dirty="0" smtClean="0"/>
              <a:t>관련 제품 및 서비스</a:t>
            </a:r>
            <a:endParaRPr lang="en-US" altLang="ko-KR" dirty="0" smtClean="0"/>
          </a:p>
          <a:p>
            <a:pPr lvl="1"/>
            <a:r>
              <a:rPr lang="en-US" altLang="ko-KR" dirty="0" err="1" smtClean="0"/>
              <a:t>IoT</a:t>
            </a:r>
            <a:r>
              <a:rPr lang="en-US" altLang="ko-KR" dirty="0" smtClean="0"/>
              <a:t> Device </a:t>
            </a:r>
          </a:p>
          <a:p>
            <a:pPr lvl="1"/>
            <a:r>
              <a:rPr lang="en-US" altLang="ko-KR" dirty="0" smtClean="0"/>
              <a:t>Device Platform</a:t>
            </a:r>
          </a:p>
          <a:p>
            <a:pPr lvl="1"/>
            <a:r>
              <a:rPr lang="en-US" altLang="ko-KR" dirty="0" smtClean="0"/>
              <a:t>Service Platform</a:t>
            </a:r>
          </a:p>
          <a:p>
            <a:r>
              <a:rPr lang="ko-KR" altLang="en-US" dirty="0" smtClean="0"/>
              <a:t>표준화 동향</a:t>
            </a:r>
            <a:endParaRPr lang="en-US" altLang="ko-KR" dirty="0" smtClean="0"/>
          </a:p>
          <a:p>
            <a:endParaRPr lang="en-US" altLang="ko-KR" dirty="0" smtClean="0"/>
          </a:p>
          <a:p>
            <a:endParaRPr lang="ko-KR" altLang="en-US" dirty="0"/>
          </a:p>
        </p:txBody>
      </p:sp>
    </p:spTree>
    <p:extLst>
      <p:ext uri="{BB962C8B-B14F-4D97-AF65-F5344CB8AC3E}">
        <p14:creationId xmlns:p14="http://schemas.microsoft.com/office/powerpoint/2010/main" val="15125023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Arial" panose="020B0604020202020204" pitchFamily="34" charset="0"/>
                <a:ea typeface="돋움" panose="020B0600000101010101" pitchFamily="50" charset="-127"/>
                <a:cs typeface="Arial" panose="020B0604020202020204" pitchFamily="34" charset="0"/>
              </a:rPr>
              <a:t>Internet of Things</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a:xfrm>
            <a:off x="838200" y="1825624"/>
            <a:ext cx="10515600" cy="3833303"/>
          </a:xfrm>
        </p:spPr>
        <p:txBody>
          <a:bodyPr>
            <a:normAutofit fontScale="70000" lnSpcReduction="20000"/>
          </a:bodyPr>
          <a:lstStyle/>
          <a:p>
            <a:pPr>
              <a:lnSpc>
                <a:spcPct val="120000"/>
              </a:lnSpc>
            </a:pPr>
            <a:r>
              <a:rPr lang="ko-KR" altLang="en-US" dirty="0">
                <a:latin typeface="Arial" panose="020B0604020202020204" pitchFamily="34" charset="0"/>
                <a:ea typeface="돋움" panose="020B0600000101010101" pitchFamily="50" charset="-127"/>
                <a:cs typeface="Arial" panose="020B0604020202020204" pitchFamily="34" charset="0"/>
              </a:rPr>
              <a:t>인간과 사물</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서비스 세 가지 분산된 환경 요소에 대해 인간의 </a:t>
            </a:r>
            <a:r>
              <a:rPr lang="ko-KR" altLang="en-US" i="1" u="sng" dirty="0">
                <a:latin typeface="Arial" panose="020B0604020202020204" pitchFamily="34" charset="0"/>
                <a:ea typeface="돋움" panose="020B0600000101010101" pitchFamily="50" charset="-127"/>
                <a:cs typeface="Arial" panose="020B0604020202020204" pitchFamily="34" charset="0"/>
              </a:rPr>
              <a:t>명시적 개입 없이 </a:t>
            </a:r>
            <a:r>
              <a:rPr lang="ko-KR" altLang="en-US" dirty="0">
                <a:latin typeface="Arial" panose="020B0604020202020204" pitchFamily="34" charset="0"/>
                <a:ea typeface="돋움" panose="020B0600000101010101" pitchFamily="50" charset="-127"/>
                <a:cs typeface="Arial" panose="020B0604020202020204" pitchFamily="34" charset="0"/>
              </a:rPr>
              <a:t>상호 </a:t>
            </a:r>
            <a:r>
              <a:rPr lang="ko-KR" altLang="en-US" dirty="0" smtClean="0">
                <a:latin typeface="Arial" panose="020B0604020202020204" pitchFamily="34" charset="0"/>
                <a:ea typeface="돋움" panose="020B0600000101010101" pitchFamily="50" charset="-127"/>
                <a:cs typeface="Arial" panose="020B0604020202020204" pitchFamily="34" charset="0"/>
              </a:rPr>
              <a:t>협력적으로 </a:t>
            </a:r>
            <a:r>
              <a:rPr lang="ko-KR" altLang="en-US" dirty="0" err="1" smtClean="0">
                <a:latin typeface="Arial" panose="020B0604020202020204" pitchFamily="34" charset="0"/>
                <a:ea typeface="돋움" panose="020B0600000101010101" pitchFamily="50" charset="-127"/>
                <a:cs typeface="Arial" panose="020B0604020202020204" pitchFamily="34" charset="0"/>
              </a:rPr>
              <a:t>센싱</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네트워킹</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정보 처리 등 지능적 관계를 형성하는 사물 공간 </a:t>
            </a:r>
            <a:r>
              <a:rPr lang="ko-KR" altLang="en-US" dirty="0" err="1" smtClean="0">
                <a:latin typeface="Arial" panose="020B0604020202020204" pitchFamily="34" charset="0"/>
                <a:ea typeface="돋움" panose="020B0600000101010101" pitchFamily="50" charset="-127"/>
                <a:cs typeface="Arial" panose="020B0604020202020204" pitchFamily="34" charset="0"/>
              </a:rPr>
              <a:t>연결망</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smtClean="0">
                <a:latin typeface="Arial" panose="020B0604020202020204" pitchFamily="34" charset="0"/>
                <a:ea typeface="돋움" panose="020B0600000101010101" pitchFamily="50" charset="-127"/>
                <a:cs typeface="Arial" panose="020B0604020202020204" pitchFamily="34" charset="0"/>
              </a:rPr>
              <a:t>ITU-2005 : </a:t>
            </a:r>
            <a:r>
              <a:rPr lang="ko-KR" altLang="en-US" dirty="0" smtClean="0">
                <a:latin typeface="Arial" panose="020B0604020202020204" pitchFamily="34" charset="0"/>
                <a:ea typeface="돋움" panose="020B0600000101010101" pitchFamily="50" charset="-127"/>
                <a:cs typeface="Arial" panose="020B0604020202020204" pitchFamily="34" charset="0"/>
              </a:rPr>
              <a:t>모든 사물에게까지 네트워크 연결을 제공하는 네트워크의 네트워크</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smtClean="0">
                <a:latin typeface="Arial" panose="020B0604020202020204" pitchFamily="34" charset="0"/>
                <a:ea typeface="돋움" panose="020B0600000101010101" pitchFamily="50" charset="-127"/>
                <a:cs typeface="Arial" panose="020B0604020202020204" pitchFamily="34" charset="0"/>
              </a:rPr>
              <a:t>EU </a:t>
            </a:r>
            <a:r>
              <a:rPr lang="en-US" altLang="ko-KR" dirty="0" smtClean="0">
                <a:latin typeface="Arial" panose="020B0604020202020204" pitchFamily="34" charset="0"/>
                <a:ea typeface="돋움" panose="020B0600000101010101" pitchFamily="50" charset="-127"/>
                <a:cs typeface="Arial" panose="020B0604020202020204" pitchFamily="34" charset="0"/>
              </a:rPr>
              <a:t>policy Outlook RFID </a:t>
            </a:r>
            <a:r>
              <a:rPr lang="ko-KR" altLang="en-US" dirty="0" smtClean="0">
                <a:latin typeface="Arial" panose="020B0604020202020204" pitchFamily="34" charset="0"/>
                <a:ea typeface="돋움" panose="020B0600000101010101" pitchFamily="50" charset="-127"/>
                <a:cs typeface="Arial" panose="020B0604020202020204" pitchFamily="34" charset="0"/>
              </a:rPr>
              <a:t>정의</a:t>
            </a:r>
            <a:r>
              <a:rPr lang="en-US" altLang="ko-KR" dirty="0" smtClean="0">
                <a:latin typeface="Arial" panose="020B0604020202020204" pitchFamily="34" charset="0"/>
                <a:ea typeface="돋움" panose="020B0600000101010101" pitchFamily="50" charset="-127"/>
                <a:cs typeface="Arial" panose="020B0604020202020204" pitchFamily="34" charset="0"/>
              </a:rPr>
              <a:t>2-2007 : </a:t>
            </a:r>
            <a:br>
              <a:rPr lang="en-US" altLang="ko-KR" dirty="0" smtClean="0">
                <a:latin typeface="Arial" panose="020B0604020202020204" pitchFamily="34" charset="0"/>
                <a:ea typeface="돋움" panose="020B0600000101010101" pitchFamily="50" charset="-127"/>
                <a:cs typeface="Arial" panose="020B0604020202020204" pitchFamily="34" charset="0"/>
              </a:rPr>
            </a:br>
            <a:r>
              <a:rPr lang="ko-KR" altLang="en-US" dirty="0" smtClean="0">
                <a:latin typeface="Arial" panose="020B0604020202020204" pitchFamily="34" charset="0"/>
                <a:ea typeface="돋움" panose="020B0600000101010101" pitchFamily="50" charset="-127"/>
                <a:cs typeface="Arial" panose="020B0604020202020204" pitchFamily="34" charset="0"/>
              </a:rPr>
              <a:t>대상물들</a:t>
            </a:r>
            <a:r>
              <a:rPr lang="en-US" altLang="ko-KR" dirty="0">
                <a:latin typeface="Arial" panose="020B0604020202020204" pitchFamily="34" charset="0"/>
                <a:ea typeface="돋움" panose="020B0600000101010101" pitchFamily="50" charset="-127"/>
                <a:cs typeface="Arial" panose="020B0604020202020204" pitchFamily="34" charset="0"/>
              </a:rPr>
              <a:t>(objects)</a:t>
            </a:r>
            <a:r>
              <a:rPr lang="ko-KR" altLang="en-US" dirty="0">
                <a:latin typeface="Arial" panose="020B0604020202020204" pitchFamily="34" charset="0"/>
                <a:ea typeface="돋움" panose="020B0600000101010101" pitchFamily="50" charset="-127"/>
                <a:cs typeface="Arial" panose="020B0604020202020204" pitchFamily="34" charset="0"/>
              </a:rPr>
              <a:t>간에 통신 가능한 </a:t>
            </a:r>
            <a:r>
              <a:rPr lang="ko-KR" altLang="en-US" dirty="0" smtClean="0">
                <a:latin typeface="Arial" panose="020B0604020202020204" pitchFamily="34" charset="0"/>
                <a:ea typeface="돋움" panose="020B0600000101010101" pitchFamily="50" charset="-127"/>
                <a:cs typeface="Arial" panose="020B0604020202020204" pitchFamily="34" charset="0"/>
              </a:rPr>
              <a:t>네트워크와  서비스</a:t>
            </a:r>
            <a:endParaRPr lang="en-US" altLang="ko-KR" dirty="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smtClean="0">
                <a:latin typeface="Arial" panose="020B0604020202020204" pitchFamily="34" charset="0"/>
                <a:ea typeface="돋움" panose="020B0600000101010101" pitchFamily="50" charset="-127"/>
                <a:cs typeface="Arial" panose="020B0604020202020204" pitchFamily="34" charset="0"/>
              </a:rPr>
              <a:t>CASAGRAS Final Report </a:t>
            </a:r>
            <a:r>
              <a:rPr lang="ko-KR" altLang="en-US" dirty="0" smtClean="0">
                <a:latin typeface="Arial" panose="020B0604020202020204" pitchFamily="34" charset="0"/>
                <a:ea typeface="돋움" panose="020B0600000101010101" pitchFamily="50" charset="-127"/>
                <a:cs typeface="Arial" panose="020B0604020202020204" pitchFamily="34" charset="0"/>
              </a:rPr>
              <a:t>정의</a:t>
            </a:r>
            <a:r>
              <a:rPr lang="en-US" altLang="ko-KR" dirty="0" smtClean="0">
                <a:latin typeface="Arial" panose="020B0604020202020204" pitchFamily="34" charset="0"/>
                <a:ea typeface="돋움" panose="020B0600000101010101" pitchFamily="50" charset="-127"/>
                <a:cs typeface="Arial" panose="020B0604020202020204" pitchFamily="34" charset="0"/>
              </a:rPr>
              <a:t>3-2009 </a:t>
            </a:r>
            <a:r>
              <a:rPr lang="en-US" altLang="ko-KR" dirty="0" smtClean="0">
                <a:latin typeface="Arial" panose="020B0604020202020204" pitchFamily="34" charset="0"/>
                <a:ea typeface="돋움" panose="020B0600000101010101" pitchFamily="50" charset="-127"/>
                <a:cs typeface="Arial" panose="020B0604020202020204" pitchFamily="34" charset="0"/>
              </a:rPr>
              <a:t>:</a:t>
            </a:r>
            <a:r>
              <a:rPr lang="en-US" altLang="ko-KR" dirty="0" smtClean="0">
                <a:latin typeface="Arial" panose="020B0604020202020204" pitchFamily="34" charset="0"/>
                <a:ea typeface="돋움" panose="020B0600000101010101" pitchFamily="50" charset="-127"/>
                <a:cs typeface="Arial" panose="020B0604020202020204" pitchFamily="34" charset="0"/>
              </a:rPr>
              <a:t/>
            </a:r>
            <a:br>
              <a:rPr lang="en-US" altLang="ko-KR" dirty="0" smtClean="0">
                <a:latin typeface="Arial" panose="020B0604020202020204" pitchFamily="34" charset="0"/>
                <a:ea typeface="돋움" panose="020B0600000101010101" pitchFamily="50" charset="-127"/>
                <a:cs typeface="Arial" panose="020B0604020202020204" pitchFamily="34" charset="0"/>
              </a:rPr>
            </a:br>
            <a:r>
              <a:rPr lang="ko-KR" altLang="en-US" dirty="0" smtClean="0">
                <a:latin typeface="Arial" panose="020B0604020202020204" pitchFamily="34" charset="0"/>
                <a:ea typeface="돋움" panose="020B0600000101010101" pitchFamily="50" charset="-127"/>
                <a:cs typeface="Arial" panose="020B0604020202020204" pitchFamily="34" charset="0"/>
              </a:rPr>
              <a:t>데이터 </a:t>
            </a:r>
            <a:r>
              <a:rPr lang="ko-KR" altLang="en-US" dirty="0">
                <a:latin typeface="Arial" panose="020B0604020202020204" pitchFamily="34" charset="0"/>
                <a:ea typeface="돋움" panose="020B0600000101010101" pitchFamily="50" charset="-127"/>
                <a:cs typeface="Arial" panose="020B0604020202020204" pitchFamily="34" charset="0"/>
              </a:rPr>
              <a:t>수집과 통신능력을 이용해 </a:t>
            </a:r>
            <a:r>
              <a:rPr lang="ko-KR" altLang="en-US" dirty="0" smtClean="0">
                <a:latin typeface="Arial" panose="020B0604020202020204" pitchFamily="34" charset="0"/>
                <a:ea typeface="돋움" panose="020B0600000101010101" pitchFamily="50" charset="-127"/>
                <a:cs typeface="Arial" panose="020B0604020202020204" pitchFamily="34" charset="0"/>
              </a:rPr>
              <a:t>물리적</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가상적 </a:t>
            </a:r>
            <a:r>
              <a:rPr lang="en-US" altLang="ko-KR" dirty="0" smtClean="0">
                <a:latin typeface="Arial" panose="020B0604020202020204" pitchFamily="34" charset="0"/>
                <a:ea typeface="돋움" panose="020B0600000101010101" pitchFamily="50" charset="-127"/>
                <a:cs typeface="Arial" panose="020B0604020202020204" pitchFamily="34" charset="0"/>
              </a:rPr>
              <a:t/>
            </a:r>
            <a:br>
              <a:rPr lang="en-US" altLang="ko-KR" dirty="0" smtClean="0">
                <a:latin typeface="Arial" panose="020B0604020202020204" pitchFamily="34" charset="0"/>
                <a:ea typeface="돋움" panose="020B0600000101010101" pitchFamily="50" charset="-127"/>
                <a:cs typeface="Arial" panose="020B0604020202020204" pitchFamily="34" charset="0"/>
              </a:rPr>
            </a:br>
            <a:r>
              <a:rPr lang="ko-KR" altLang="en-US" dirty="0" smtClean="0">
                <a:latin typeface="Arial" panose="020B0604020202020204" pitchFamily="34" charset="0"/>
                <a:ea typeface="돋움" panose="020B0600000101010101" pitchFamily="50" charset="-127"/>
                <a:cs typeface="Arial" panose="020B0604020202020204" pitchFamily="34" charset="0"/>
              </a:rPr>
              <a:t>대상들을 </a:t>
            </a:r>
            <a:r>
              <a:rPr lang="ko-KR" altLang="en-US" dirty="0">
                <a:latin typeface="Arial" panose="020B0604020202020204" pitchFamily="34" charset="0"/>
                <a:ea typeface="돋움" panose="020B0600000101010101" pitchFamily="50" charset="-127"/>
                <a:cs typeface="Arial" panose="020B0604020202020204" pitchFamily="34" charset="0"/>
              </a:rPr>
              <a:t>연결하는 글로벌 네트워크 </a:t>
            </a:r>
            <a:r>
              <a:rPr lang="ko-KR" altLang="en-US" dirty="0" smtClean="0">
                <a:latin typeface="Arial" panose="020B0604020202020204" pitchFamily="34" charset="0"/>
                <a:ea typeface="돋움" panose="020B0600000101010101" pitchFamily="50" charset="-127"/>
                <a:cs typeface="Arial" panose="020B0604020202020204" pitchFamily="34" charset="0"/>
              </a:rPr>
              <a:t>인프라</a:t>
            </a:r>
            <a:r>
              <a:rPr lang="en-US" altLang="ko-KR" dirty="0" smtClean="0">
                <a:latin typeface="Arial" panose="020B0604020202020204" pitchFamily="34" charset="0"/>
                <a:ea typeface="돋움" panose="020B0600000101010101" pitchFamily="50" charset="-127"/>
                <a:cs typeface="Arial" panose="020B0604020202020204" pitchFamily="34" charset="0"/>
              </a:rPr>
              <a:t> </a:t>
            </a:r>
            <a:endParaRPr lang="en-US" altLang="ko-KR" dirty="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smtClean="0">
                <a:latin typeface="Arial" panose="020B0604020202020204" pitchFamily="34" charset="0"/>
                <a:ea typeface="돋움" panose="020B0600000101010101" pitchFamily="50" charset="-127"/>
                <a:cs typeface="Arial" panose="020B0604020202020204" pitchFamily="34" charset="0"/>
              </a:rPr>
              <a:t>EU IoT in 2020 </a:t>
            </a:r>
            <a:r>
              <a:rPr lang="ko-KR" altLang="en-US" dirty="0" smtClean="0">
                <a:latin typeface="Arial" panose="020B0604020202020204" pitchFamily="34" charset="0"/>
                <a:ea typeface="돋움" panose="020B0600000101010101" pitchFamily="50" charset="-127"/>
                <a:cs typeface="Arial" panose="020B0604020202020204" pitchFamily="34" charset="0"/>
              </a:rPr>
              <a:t>정의</a:t>
            </a:r>
            <a:r>
              <a:rPr lang="en-US" altLang="ko-KR" dirty="0" smtClean="0">
                <a:latin typeface="Arial" panose="020B0604020202020204" pitchFamily="34" charset="0"/>
                <a:ea typeface="돋움" panose="020B0600000101010101" pitchFamily="50" charset="-127"/>
                <a:cs typeface="Arial" panose="020B0604020202020204" pitchFamily="34" charset="0"/>
              </a:rPr>
              <a:t>4-2008 : </a:t>
            </a:r>
            <a:r>
              <a:rPr lang="ko-KR" altLang="en-US" dirty="0" smtClean="0">
                <a:latin typeface="Arial" panose="020B0604020202020204" pitchFamily="34" charset="0"/>
                <a:ea typeface="돋움" panose="020B0600000101010101" pitchFamily="50" charset="-127"/>
                <a:cs typeface="Arial" panose="020B0604020202020204" pitchFamily="34" charset="0"/>
              </a:rPr>
              <a:t>표준화된 통신</a:t>
            </a:r>
            <a:r>
              <a:rPr lang="en-US" altLang="ko-KR" dirty="0" smtClean="0">
                <a:latin typeface="Arial" panose="020B0604020202020204" pitchFamily="34" charset="0"/>
                <a:ea typeface="돋움" panose="020B0600000101010101" pitchFamily="50" charset="-127"/>
                <a:cs typeface="Arial" panose="020B0604020202020204" pitchFamily="34" charset="0"/>
              </a:rPr>
              <a:t/>
            </a:r>
            <a:br>
              <a:rPr lang="en-US" altLang="ko-KR" dirty="0" smtClean="0">
                <a:latin typeface="Arial" panose="020B0604020202020204" pitchFamily="34" charset="0"/>
                <a:ea typeface="돋움" panose="020B0600000101010101" pitchFamily="50" charset="-127"/>
                <a:cs typeface="Arial" panose="020B0604020202020204" pitchFamily="34" charset="0"/>
              </a:rPr>
            </a:br>
            <a:r>
              <a:rPr lang="ko-KR" altLang="en-US" dirty="0" smtClean="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프로토콜에 기반한 독자적이면서 자체주소를 </a:t>
            </a:r>
            <a:r>
              <a:rPr lang="en-US" altLang="ko-KR" dirty="0" smtClean="0">
                <a:latin typeface="Arial" panose="020B0604020202020204" pitchFamily="34" charset="0"/>
                <a:ea typeface="돋움" panose="020B0600000101010101" pitchFamily="50" charset="-127"/>
                <a:cs typeface="Arial" panose="020B0604020202020204" pitchFamily="34" charset="0"/>
              </a:rPr>
              <a:t/>
            </a:r>
            <a:br>
              <a:rPr lang="en-US" altLang="ko-KR" dirty="0" smtClean="0">
                <a:latin typeface="Arial" panose="020B0604020202020204" pitchFamily="34" charset="0"/>
                <a:ea typeface="돋움" panose="020B0600000101010101" pitchFamily="50" charset="-127"/>
                <a:cs typeface="Arial" panose="020B0604020202020204" pitchFamily="34" charset="0"/>
              </a:rPr>
            </a:br>
            <a:r>
              <a:rPr lang="ko-KR" altLang="en-US" dirty="0" smtClean="0">
                <a:latin typeface="Arial" panose="020B0604020202020204" pitchFamily="34" charset="0"/>
                <a:ea typeface="돋움" panose="020B0600000101010101" pitchFamily="50" charset="-127"/>
                <a:cs typeface="Arial" panose="020B0604020202020204" pitchFamily="34" charset="0"/>
              </a:rPr>
              <a:t>가진 </a:t>
            </a:r>
            <a:r>
              <a:rPr lang="ko-KR" altLang="en-US" dirty="0" err="1">
                <a:latin typeface="Arial" panose="020B0604020202020204" pitchFamily="34" charset="0"/>
                <a:ea typeface="돋움" panose="020B0600000101010101" pitchFamily="50" charset="-127"/>
                <a:cs typeface="Arial" panose="020B0604020202020204" pitchFamily="34" charset="0"/>
              </a:rPr>
              <a:t>상호연결된</a:t>
            </a:r>
            <a:r>
              <a:rPr lang="ko-KR" altLang="en-US" dirty="0">
                <a:latin typeface="Arial" panose="020B0604020202020204" pitchFamily="34" charset="0"/>
                <a:ea typeface="돋움" panose="020B0600000101010101" pitchFamily="50" charset="-127"/>
                <a:cs typeface="Arial" panose="020B0604020202020204" pitchFamily="34" charset="0"/>
              </a:rPr>
              <a:t> 대상물들의 전세계</a:t>
            </a:r>
            <a:r>
              <a:rPr lang="en-US" altLang="ko-KR" dirty="0">
                <a:latin typeface="Arial" panose="020B0604020202020204" pitchFamily="34" charset="0"/>
                <a:ea typeface="돋움" panose="020B0600000101010101" pitchFamily="50" charset="-127"/>
                <a:cs typeface="Arial" panose="020B0604020202020204" pitchFamily="34" charset="0"/>
              </a:rPr>
              <a:t>(world-wide) </a:t>
            </a:r>
            <a:r>
              <a:rPr lang="en-US" altLang="ko-KR" dirty="0" smtClean="0">
                <a:latin typeface="Arial" panose="020B0604020202020204" pitchFamily="34" charset="0"/>
                <a:ea typeface="돋움" panose="020B0600000101010101" pitchFamily="50" charset="-127"/>
                <a:cs typeface="Arial" panose="020B0604020202020204" pitchFamily="34" charset="0"/>
              </a:rPr>
              <a:t/>
            </a:r>
            <a:br>
              <a:rPr lang="en-US" altLang="ko-KR" dirty="0" smtClean="0">
                <a:latin typeface="Arial" panose="020B0604020202020204" pitchFamily="34" charset="0"/>
                <a:ea typeface="돋움" panose="020B0600000101010101" pitchFamily="50" charset="-127"/>
                <a:cs typeface="Arial" panose="020B0604020202020204" pitchFamily="34" charset="0"/>
              </a:rPr>
            </a:br>
            <a:r>
              <a:rPr lang="ko-KR" altLang="en-US" dirty="0" smtClean="0">
                <a:latin typeface="Arial" panose="020B0604020202020204" pitchFamily="34" charset="0"/>
                <a:ea typeface="돋움" panose="020B0600000101010101" pitchFamily="50" charset="-127"/>
                <a:cs typeface="Arial" panose="020B0604020202020204" pitchFamily="34" charset="0"/>
              </a:rPr>
              <a:t>네트워크</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pic>
        <p:nvPicPr>
          <p:cNvPr id="4" name="그림 3"/>
          <p:cNvPicPr>
            <a:picLocks noChangeAspect="1"/>
          </p:cNvPicPr>
          <p:nvPr/>
        </p:nvPicPr>
        <p:blipFill>
          <a:blip r:embed="rId2">
            <a:clrChange>
              <a:clrFrom>
                <a:srgbClr val="FFFFFF"/>
              </a:clrFrom>
              <a:clrTo>
                <a:srgbClr val="FFFFFF">
                  <a:alpha val="0"/>
                </a:srgbClr>
              </a:clrTo>
            </a:clrChange>
          </a:blip>
          <a:stretch>
            <a:fillRect/>
          </a:stretch>
        </p:blipFill>
        <p:spPr>
          <a:xfrm>
            <a:off x="6653353" y="2662385"/>
            <a:ext cx="5046336" cy="2557046"/>
          </a:xfrm>
          <a:prstGeom prst="rect">
            <a:avLst/>
          </a:prstGeom>
        </p:spPr>
      </p:pic>
      <p:sp>
        <p:nvSpPr>
          <p:cNvPr id="5" name="직사각형 4"/>
          <p:cNvSpPr/>
          <p:nvPr/>
        </p:nvSpPr>
        <p:spPr>
          <a:xfrm>
            <a:off x="1082614" y="5466955"/>
            <a:ext cx="10271186" cy="724173"/>
          </a:xfrm>
          <a:prstGeom prst="rect">
            <a:avLst/>
          </a:prstGeom>
        </p:spPr>
        <p:txBody>
          <a:bodyPr wrap="square">
            <a:spAutoFit/>
          </a:bodyPr>
          <a:lstStyle/>
          <a:p>
            <a:pPr>
              <a:lnSpc>
                <a:spcPct val="120000"/>
              </a:lnSpc>
            </a:pPr>
            <a:r>
              <a:rPr lang="ko-KR" altLang="en-US" u="sng" dirty="0">
                <a:latin typeface="Arial" panose="020B0604020202020204" pitchFamily="34" charset="0"/>
                <a:ea typeface="돋움" panose="020B0600000101010101" pitchFamily="50" charset="-127"/>
                <a:cs typeface="Arial" panose="020B0604020202020204" pitchFamily="34" charset="0"/>
              </a:rPr>
              <a:t>표준화가 사물인터넷산업 성장과 서비스 활성화를 위한 </a:t>
            </a:r>
            <a:r>
              <a:rPr lang="ko-KR" altLang="en-US" b="1" i="1" u="sng" dirty="0">
                <a:latin typeface="Arial" panose="020B0604020202020204" pitchFamily="34" charset="0"/>
                <a:ea typeface="돋움" panose="020B0600000101010101" pitchFamily="50" charset="-127"/>
                <a:cs typeface="Arial" panose="020B0604020202020204" pitchFamily="34" charset="0"/>
              </a:rPr>
              <a:t>필수적요인 </a:t>
            </a:r>
            <a:r>
              <a:rPr lang="ko-KR" altLang="en-US" u="sng" dirty="0">
                <a:latin typeface="Arial" panose="020B0604020202020204" pitchFamily="34" charset="0"/>
                <a:ea typeface="돋움" panose="020B0600000101010101" pitchFamily="50" charset="-127"/>
                <a:cs typeface="Arial" panose="020B0604020202020204" pitchFamily="34" charset="0"/>
              </a:rPr>
              <a:t>이라는 점에서</a:t>
            </a:r>
            <a:r>
              <a:rPr lang="en-US" altLang="ko-KR" u="sng" dirty="0">
                <a:latin typeface="Arial" panose="020B0604020202020204" pitchFamily="34" charset="0"/>
                <a:ea typeface="돋움" panose="020B0600000101010101" pitchFamily="50" charset="-127"/>
                <a:cs typeface="Arial" panose="020B0604020202020204" pitchFamily="34" charset="0"/>
              </a:rPr>
              <a:t>, </a:t>
            </a:r>
            <a:r>
              <a:rPr lang="ko-KR" altLang="en-US" u="sng" dirty="0">
                <a:latin typeface="Arial" panose="020B0604020202020204" pitchFamily="34" charset="0"/>
                <a:ea typeface="돋움" panose="020B0600000101010101" pitchFamily="50" charset="-127"/>
                <a:cs typeface="Arial" panose="020B0604020202020204" pitchFamily="34" charset="0"/>
              </a:rPr>
              <a:t>국내 산</a:t>
            </a:r>
            <a:r>
              <a:rPr lang="en-US" altLang="ko-KR" u="sng" dirty="0">
                <a:latin typeface="Arial" panose="020B0604020202020204" pitchFamily="34" charset="0"/>
                <a:ea typeface="돋움" panose="020B0600000101010101" pitchFamily="50" charset="-127"/>
                <a:cs typeface="Arial" panose="020B0604020202020204" pitchFamily="34" charset="0"/>
              </a:rPr>
              <a:t>·</a:t>
            </a:r>
            <a:r>
              <a:rPr lang="ko-KR" altLang="en-US" u="sng" dirty="0">
                <a:latin typeface="Arial" panose="020B0604020202020204" pitchFamily="34" charset="0"/>
                <a:ea typeface="돋움" panose="020B0600000101010101" pitchFamily="50" charset="-127"/>
                <a:cs typeface="Arial" panose="020B0604020202020204" pitchFamily="34" charset="0"/>
              </a:rPr>
              <a:t>학</a:t>
            </a:r>
            <a:r>
              <a:rPr lang="en-US" altLang="ko-KR" u="sng" dirty="0">
                <a:latin typeface="Arial" panose="020B0604020202020204" pitchFamily="34" charset="0"/>
                <a:ea typeface="돋움" panose="020B0600000101010101" pitchFamily="50" charset="-127"/>
                <a:cs typeface="Arial" panose="020B0604020202020204" pitchFamily="34" charset="0"/>
              </a:rPr>
              <a:t>·</a:t>
            </a:r>
            <a:r>
              <a:rPr lang="ko-KR" altLang="en-US" u="sng" dirty="0">
                <a:latin typeface="Arial" panose="020B0604020202020204" pitchFamily="34" charset="0"/>
                <a:ea typeface="돋움" panose="020B0600000101010101" pitchFamily="50" charset="-127"/>
                <a:cs typeface="Arial" panose="020B0604020202020204" pitchFamily="34" charset="0"/>
              </a:rPr>
              <a:t>연 및 정부차원에서 표준화 정립을 위한 적극적인 노력이 필요할 것임</a:t>
            </a:r>
            <a:r>
              <a:rPr lang="en-US" altLang="ko-KR" u="sng" dirty="0" smtClean="0">
                <a:latin typeface="Arial" panose="020B0604020202020204" pitchFamily="34" charset="0"/>
                <a:ea typeface="돋움" panose="020B0600000101010101" pitchFamily="50" charset="-127"/>
                <a:cs typeface="Arial" panose="020B0604020202020204" pitchFamily="34" charset="0"/>
              </a:rPr>
              <a:t>.</a:t>
            </a:r>
          </a:p>
        </p:txBody>
      </p:sp>
    </p:spTree>
    <p:extLst>
      <p:ext uri="{BB962C8B-B14F-4D97-AF65-F5344CB8AC3E}">
        <p14:creationId xmlns:p14="http://schemas.microsoft.com/office/powerpoint/2010/main" val="33460414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latin typeface="Arial" panose="020B0604020202020204" pitchFamily="34" charset="0"/>
                <a:ea typeface="돋움" panose="020B0600000101010101" pitchFamily="50" charset="-127"/>
                <a:cs typeface="Arial" panose="020B0604020202020204" pitchFamily="34" charset="0"/>
              </a:rPr>
              <a:t>개방형 </a:t>
            </a:r>
            <a:r>
              <a:rPr lang="en-US" altLang="ko-KR" dirty="0" err="1" smtClean="0">
                <a:latin typeface="Arial" panose="020B0604020202020204" pitchFamily="34" charset="0"/>
                <a:ea typeface="돋움" panose="020B0600000101010101" pitchFamily="50" charset="-127"/>
                <a:cs typeface="Arial" panose="020B0604020202020204" pitchFamily="34" charset="0"/>
              </a:rPr>
              <a:t>IoT</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플랫폼</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p:txBody>
          <a:bodyPr vert="horz" lIns="91440" tIns="45720" rIns="91440" bIns="45720" rtlCol="0">
            <a:normAutofit fontScale="55000" lnSpcReduction="20000"/>
          </a:bodyPr>
          <a:lstStyle/>
          <a:p>
            <a:pPr>
              <a:lnSpc>
                <a:spcPct val="120000"/>
              </a:lnSpc>
            </a:pPr>
            <a:r>
              <a:rPr lang="en-US" altLang="ko-KR" dirty="0" smtClean="0">
                <a:latin typeface="Arial" panose="020B0604020202020204" pitchFamily="34" charset="0"/>
                <a:ea typeface="돋움" panose="020B0600000101010101" pitchFamily="50" charset="-127"/>
                <a:cs typeface="Arial" panose="020B0604020202020204" pitchFamily="34" charset="0"/>
              </a:rPr>
              <a:t>IoT Platform</a:t>
            </a:r>
            <a:r>
              <a:rPr lang="ko-KR" altLang="en-US" dirty="0" smtClean="0">
                <a:latin typeface="Arial" panose="020B0604020202020204" pitchFamily="34" charset="0"/>
                <a:ea typeface="돋움" panose="020B0600000101010101" pitchFamily="50" charset="-127"/>
                <a:cs typeface="Arial" panose="020B0604020202020204" pitchFamily="34" charset="0"/>
              </a:rPr>
              <a:t>의 특징 </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다양한 사물 </a:t>
            </a:r>
            <a:r>
              <a:rPr lang="ko-KR" altLang="en-US" dirty="0" err="1" smtClean="0">
                <a:latin typeface="Arial" panose="020B0604020202020204" pitchFamily="34" charset="0"/>
                <a:ea typeface="돋움" panose="020B0600000101010101" pitchFamily="50" charset="-127"/>
                <a:cs typeface="Arial" panose="020B0604020202020204" pitchFamily="34" charset="0"/>
              </a:rPr>
              <a:t>센싱</a:t>
            </a:r>
            <a:r>
              <a:rPr lang="ko-KR" altLang="en-US" dirty="0" smtClean="0">
                <a:latin typeface="Arial" panose="020B0604020202020204" pitchFamily="34" charset="0"/>
                <a:ea typeface="돋움" panose="020B0600000101010101" pitchFamily="50" charset="-127"/>
                <a:cs typeface="Arial" panose="020B0604020202020204" pitchFamily="34" charset="0"/>
              </a:rPr>
              <a:t> 정보의 수집 및 제공을 위한 플랫폼으로서 </a:t>
            </a:r>
            <a:r>
              <a:rPr lang="ko-KR" altLang="en-US" b="1" i="1" u="sng" dirty="0" smtClean="0">
                <a:latin typeface="Arial" panose="020B0604020202020204" pitchFamily="34" charset="0"/>
                <a:ea typeface="돋움" panose="020B0600000101010101" pitchFamily="50" charset="-127"/>
                <a:cs typeface="Arial" panose="020B0604020202020204" pitchFamily="34" charset="0"/>
              </a:rPr>
              <a:t>다수의 </a:t>
            </a:r>
            <a:r>
              <a:rPr lang="en-US" altLang="ko-KR" b="1" i="1" u="sng" dirty="0" smtClean="0">
                <a:latin typeface="Arial" panose="020B0604020202020204" pitchFamily="34" charset="0"/>
                <a:ea typeface="돋움" panose="020B0600000101010101" pitchFamily="50" charset="-127"/>
                <a:cs typeface="Arial" panose="020B0604020202020204" pitchFamily="34" charset="0"/>
              </a:rPr>
              <a:t>third party</a:t>
            </a:r>
            <a:r>
              <a:rPr lang="ko-KR" altLang="en-US" b="1" i="1" u="sng" dirty="0" smtClean="0">
                <a:latin typeface="Arial" panose="020B0604020202020204" pitchFamily="34" charset="0"/>
                <a:ea typeface="돋움" panose="020B0600000101010101" pitchFamily="50" charset="-127"/>
                <a:cs typeface="Arial" panose="020B0604020202020204" pitchFamily="34" charset="0"/>
              </a:rPr>
              <a:t> </a:t>
            </a:r>
            <a:r>
              <a:rPr lang="en-US" altLang="ko-KR" dirty="0" smtClean="0">
                <a:latin typeface="Arial" panose="020B0604020202020204" pitchFamily="34" charset="0"/>
                <a:ea typeface="돋움" panose="020B0600000101010101" pitchFamily="50" charset="-127"/>
                <a:cs typeface="Arial" panose="020B0604020202020204" pitchFamily="34" charset="0"/>
              </a:rPr>
              <a:t>CP(Contents Provider)</a:t>
            </a:r>
            <a:r>
              <a:rPr lang="ko-KR" altLang="en-US" dirty="0" smtClean="0">
                <a:latin typeface="Arial" panose="020B0604020202020204" pitchFamily="34" charset="0"/>
                <a:ea typeface="돋움" panose="020B0600000101010101" pitchFamily="50" charset="-127"/>
                <a:cs typeface="Arial" panose="020B0604020202020204" pitchFamily="34" charset="0"/>
              </a:rPr>
              <a:t>를 확보 할 수 있는 개방형 형태로 발전할 </a:t>
            </a:r>
            <a:r>
              <a:rPr lang="ko-KR" altLang="en-US" dirty="0" smtClean="0">
                <a:latin typeface="Arial" panose="020B0604020202020204" pitchFamily="34" charset="0"/>
                <a:ea typeface="돋움" panose="020B0600000101010101" pitchFamily="50" charset="-127"/>
                <a:cs typeface="Arial" panose="020B0604020202020204" pitchFamily="34" charset="0"/>
              </a:rPr>
              <a:t>것</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ko-KR" altLang="en-US" dirty="0" smtClean="0">
                <a:latin typeface="Arial" panose="020B0604020202020204" pitchFamily="34" charset="0"/>
                <a:ea typeface="돋움" panose="020B0600000101010101" pitchFamily="50" charset="-127"/>
                <a:cs typeface="Arial" panose="020B0604020202020204" pitchFamily="34" charset="0"/>
              </a:rPr>
              <a:t>데이터</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관리 관점</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효율성을 고려한 </a:t>
            </a:r>
            <a:r>
              <a:rPr lang="ko-KR" altLang="en-US" dirty="0" err="1" smtClean="0">
                <a:latin typeface="Arial" panose="020B0604020202020204" pitchFamily="34" charset="0"/>
                <a:ea typeface="돋움" panose="020B0600000101010101" pitchFamily="50" charset="-127"/>
                <a:cs typeface="Arial" panose="020B0604020202020204" pitchFamily="34" charset="0"/>
              </a:rPr>
              <a:t>클라우드</a:t>
            </a:r>
            <a:r>
              <a:rPr lang="ko-KR" altLang="en-US" dirty="0" smtClean="0">
                <a:latin typeface="Arial" panose="020B0604020202020204" pitchFamily="34" charset="0"/>
                <a:ea typeface="돋움" panose="020B0600000101010101" pitchFamily="50" charset="-127"/>
                <a:cs typeface="Arial" panose="020B0604020202020204" pitchFamily="34" charset="0"/>
              </a:rPr>
              <a:t> 서비스</a:t>
            </a:r>
            <a:r>
              <a:rPr lang="en-US" altLang="ko-KR" dirty="0" smtClean="0">
                <a:latin typeface="Arial" panose="020B0604020202020204" pitchFamily="34" charset="0"/>
                <a:ea typeface="돋움" panose="020B0600000101010101" pitchFamily="50" charset="-127"/>
                <a:cs typeface="Arial" panose="020B0604020202020204" pitchFamily="34" charset="0"/>
              </a:rPr>
              <a:t>(Public, Private, Hybrid)</a:t>
            </a:r>
            <a:r>
              <a:rPr lang="ko-KR" altLang="en-US" dirty="0" smtClean="0">
                <a:latin typeface="Arial" panose="020B0604020202020204" pitchFamily="34" charset="0"/>
                <a:ea typeface="돋움" panose="020B0600000101010101" pitchFamily="50" charset="-127"/>
                <a:cs typeface="Arial" panose="020B0604020202020204" pitchFamily="34" charset="0"/>
              </a:rPr>
              <a:t>를 접목하여 서비스화 되는 것이 최근의 뚜렷한 </a:t>
            </a:r>
            <a:r>
              <a:rPr lang="ko-KR" altLang="en-US" dirty="0" smtClean="0">
                <a:latin typeface="Arial" panose="020B0604020202020204" pitchFamily="34" charset="0"/>
                <a:ea typeface="돋움" panose="020B0600000101010101" pitchFamily="50" charset="-127"/>
                <a:cs typeface="Arial" panose="020B0604020202020204" pitchFamily="34" charset="0"/>
              </a:rPr>
              <a:t>동향</a:t>
            </a:r>
            <a:r>
              <a:rPr lang="ko-KR" altLang="en-US" dirty="0" smtClean="0">
                <a:latin typeface="Arial" panose="020B0604020202020204" pitchFamily="34" charset="0"/>
                <a:ea typeface="돋움" panose="020B0600000101010101" pitchFamily="50" charset="-127"/>
                <a:cs typeface="Arial" panose="020B0604020202020204" pitchFamily="34" charset="0"/>
              </a:rPr>
              <a:t>임</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센서 </a:t>
            </a:r>
            <a:r>
              <a:rPr lang="ko-KR" altLang="en-US" dirty="0">
                <a:latin typeface="Arial" panose="020B0604020202020204" pitchFamily="34" charset="0"/>
                <a:ea typeface="돋움" panose="020B0600000101010101" pitchFamily="50" charset="-127"/>
                <a:cs typeface="Arial" panose="020B0604020202020204" pitchFamily="34" charset="0"/>
              </a:rPr>
              <a:t>네트워크 추상화</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센서 네트워크 지능화</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오픈 서비스 플랫폼 등을 제공하게 될 </a:t>
            </a:r>
            <a:r>
              <a:rPr lang="ko-KR" altLang="en-US" dirty="0" smtClean="0">
                <a:latin typeface="Arial" panose="020B0604020202020204" pitchFamily="34" charset="0"/>
                <a:ea typeface="돋움" panose="020B0600000101010101" pitchFamily="50" charset="-127"/>
                <a:cs typeface="Arial" panose="020B0604020202020204" pitchFamily="34" charset="0"/>
              </a:rPr>
              <a:t>것임</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ko-KR" altLang="en-US" dirty="0">
                <a:latin typeface="Arial" panose="020B0604020202020204" pitchFamily="34" charset="0"/>
                <a:ea typeface="돋움" panose="020B0600000101010101" pitchFamily="50" charset="-127"/>
                <a:cs typeface="Arial" panose="020B0604020202020204" pitchFamily="34" charset="0"/>
              </a:rPr>
              <a:t>네트워크 </a:t>
            </a:r>
            <a:r>
              <a:rPr lang="ko-KR" altLang="en-US" dirty="0" smtClean="0">
                <a:latin typeface="Arial" panose="020B0604020202020204" pitchFamily="34" charset="0"/>
                <a:ea typeface="돋움" panose="020B0600000101010101" pitchFamily="50" charset="-127"/>
                <a:cs typeface="Arial" panose="020B0604020202020204" pitchFamily="34" charset="0"/>
              </a:rPr>
              <a:t>관점</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다양한 </a:t>
            </a:r>
            <a:r>
              <a:rPr lang="ko-KR" altLang="en-US" dirty="0">
                <a:latin typeface="Arial" panose="020B0604020202020204" pitchFamily="34" charset="0"/>
                <a:ea typeface="돋움" panose="020B0600000101010101" pitchFamily="50" charset="-127"/>
                <a:cs typeface="Arial" panose="020B0604020202020204" pitchFamily="34" charset="0"/>
              </a:rPr>
              <a:t>네트워크 환경을 지원하는 신규 </a:t>
            </a: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프로토콜 표준을 </a:t>
            </a:r>
            <a:r>
              <a:rPr lang="ko-KR" altLang="en-US" dirty="0" smtClean="0">
                <a:latin typeface="Arial" panose="020B0604020202020204" pitchFamily="34" charset="0"/>
                <a:ea typeface="돋움" panose="020B0600000101010101" pitchFamily="50" charset="-127"/>
                <a:cs typeface="Arial" panose="020B0604020202020204" pitchFamily="34" charset="0"/>
              </a:rPr>
              <a:t>정의함</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유연하고 </a:t>
            </a:r>
            <a:r>
              <a:rPr lang="ko-KR" altLang="en-US" dirty="0">
                <a:latin typeface="Arial" panose="020B0604020202020204" pitchFamily="34" charset="0"/>
                <a:ea typeface="돋움" panose="020B0600000101010101" pitchFamily="50" charset="-127"/>
                <a:cs typeface="Arial" panose="020B0604020202020204" pitchFamily="34" charset="0"/>
              </a:rPr>
              <a:t>효율적인 연동 환경을 </a:t>
            </a:r>
            <a:r>
              <a:rPr lang="ko-KR" altLang="en-US" dirty="0" smtClean="0">
                <a:latin typeface="Arial" panose="020B0604020202020204" pitchFamily="34" charset="0"/>
                <a:ea typeface="돋움" panose="020B0600000101010101" pitchFamily="50" charset="-127"/>
                <a:cs typeface="Arial" panose="020B0604020202020204" pitchFamily="34" charset="0"/>
              </a:rPr>
              <a:t>제공</a:t>
            </a:r>
            <a:r>
              <a:rPr lang="en-US" altLang="ko-KR" dirty="0">
                <a:latin typeface="Arial" panose="020B0604020202020204" pitchFamily="34" charset="0"/>
                <a:ea typeface="돋움" panose="020B0600000101010101" pitchFamily="50" charset="-127"/>
                <a:cs typeface="Arial" panose="020B0604020202020204" pitchFamily="34" charset="0"/>
              </a:rPr>
              <a:t>.</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smtClean="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디바이스 및 </a:t>
            </a:r>
            <a:r>
              <a:rPr lang="ko-KR" altLang="en-US" dirty="0" err="1">
                <a:latin typeface="Arial" panose="020B0604020202020204" pitchFamily="34" charset="0"/>
                <a:ea typeface="돋움" panose="020B0600000101010101" pitchFamily="50" charset="-127"/>
                <a:cs typeface="Arial" panose="020B0604020202020204" pitchFamily="34" charset="0"/>
              </a:rPr>
              <a:t>게이트웨이의</a:t>
            </a:r>
            <a:r>
              <a:rPr lang="ko-KR" altLang="en-US" dirty="0">
                <a:latin typeface="Arial" panose="020B0604020202020204" pitchFamily="34" charset="0"/>
                <a:ea typeface="돋움" panose="020B0600000101010101" pitchFamily="50" charset="-127"/>
                <a:cs typeface="Arial" panose="020B0604020202020204" pitchFamily="34" charset="0"/>
              </a:rPr>
              <a:t> </a:t>
            </a:r>
            <a:r>
              <a:rPr lang="en-US" altLang="ko-KR" dirty="0">
                <a:latin typeface="Arial" panose="020B0604020202020204" pitchFamily="34" charset="0"/>
                <a:ea typeface="돋움" panose="020B0600000101010101" pitchFamily="50" charset="-127"/>
                <a:cs typeface="Arial" panose="020B0604020202020204" pitchFamily="34" charset="0"/>
              </a:rPr>
              <a:t>ID</a:t>
            </a:r>
            <a:r>
              <a:rPr lang="ko-KR" altLang="en-US" dirty="0">
                <a:latin typeface="Arial" panose="020B0604020202020204" pitchFamily="34" charset="0"/>
                <a:ea typeface="돋움" panose="020B0600000101010101" pitchFamily="50" charset="-127"/>
                <a:cs typeface="Arial" panose="020B0604020202020204" pitchFamily="34" charset="0"/>
              </a:rPr>
              <a:t>와 </a:t>
            </a:r>
            <a:r>
              <a:rPr lang="en-US" altLang="ko-KR" dirty="0">
                <a:latin typeface="Arial" panose="020B0604020202020204" pitchFamily="34" charset="0"/>
                <a:ea typeface="돋움" panose="020B0600000101010101" pitchFamily="50" charset="-127"/>
                <a:cs typeface="Arial" panose="020B0604020202020204" pitchFamily="34" charset="0"/>
              </a:rPr>
              <a:t>Address</a:t>
            </a:r>
            <a:r>
              <a:rPr lang="ko-KR" altLang="en-US" dirty="0">
                <a:latin typeface="Arial" panose="020B0604020202020204" pitchFamily="34" charset="0"/>
                <a:ea typeface="돋움" panose="020B0600000101010101" pitchFamily="50" charset="-127"/>
                <a:cs typeface="Arial" panose="020B0604020202020204" pitchFamily="34" charset="0"/>
              </a:rPr>
              <a:t>를 분리관리하고 </a:t>
            </a: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네트워크 토폴로지를 관리함으로써 어플리케이션에게 네트워크 추상성을 제공할 수 </a:t>
            </a:r>
            <a:r>
              <a:rPr lang="ko-KR" altLang="en-US" dirty="0" smtClean="0">
                <a:latin typeface="Arial" panose="020B0604020202020204" pitchFamily="34" charset="0"/>
                <a:ea typeface="돋움" panose="020B0600000101010101" pitchFamily="50" charset="-127"/>
                <a:cs typeface="Arial" panose="020B0604020202020204" pitchFamily="34" charset="0"/>
              </a:rPr>
              <a:t>있음</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이동에 </a:t>
            </a:r>
            <a:r>
              <a:rPr lang="ko-KR" altLang="en-US" dirty="0">
                <a:latin typeface="Arial" panose="020B0604020202020204" pitchFamily="34" charset="0"/>
                <a:ea typeface="돋움" panose="020B0600000101010101" pitchFamily="50" charset="-127"/>
                <a:cs typeface="Arial" panose="020B0604020202020204" pitchFamily="34" charset="0"/>
              </a:rPr>
              <a:t>따른 토폴로지 변화를 실시간 반영하여 단말에 대한 이동성</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err="1">
                <a:latin typeface="Arial" panose="020B0604020202020204" pitchFamily="34" charset="0"/>
                <a:ea typeface="돋움" panose="020B0600000101010101" pitchFamily="50" charset="-127"/>
                <a:cs typeface="Arial" panose="020B0604020202020204" pitchFamily="34" charset="0"/>
              </a:rPr>
              <a:t>이기종</a:t>
            </a:r>
            <a:r>
              <a:rPr lang="ko-KR" altLang="en-US" dirty="0">
                <a:latin typeface="Arial" panose="020B0604020202020204" pitchFamily="34" charset="0"/>
                <a:ea typeface="돋움" panose="020B0600000101010101" pitchFamily="50" charset="-127"/>
                <a:cs typeface="Arial" panose="020B0604020202020204" pitchFamily="34" charset="0"/>
              </a:rPr>
              <a:t> 망간 이동</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단말에 대한 실시간 </a:t>
            </a:r>
            <a:r>
              <a:rPr lang="ko-KR" altLang="en-US" dirty="0" err="1">
                <a:latin typeface="Arial" panose="020B0604020202020204" pitchFamily="34" charset="0"/>
                <a:ea typeface="돋움" panose="020B0600000101010101" pitchFamily="50" charset="-127"/>
                <a:cs typeface="Arial" panose="020B0604020202020204" pitchFamily="34" charset="0"/>
              </a:rPr>
              <a:t>트래킹을</a:t>
            </a:r>
            <a:r>
              <a:rPr lang="ko-KR" altLang="en-US" dirty="0">
                <a:latin typeface="Arial" panose="020B0604020202020204" pitchFamily="34" charset="0"/>
                <a:ea typeface="돋움" panose="020B0600000101010101" pitchFamily="50" charset="-127"/>
                <a:cs typeface="Arial" panose="020B0604020202020204" pitchFamily="34" charset="0"/>
              </a:rPr>
              <a:t> 지원함 </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ko-KR" altLang="en-US" dirty="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ko-KR" altLang="en-US" dirty="0" smtClean="0">
                <a:latin typeface="Arial" panose="020B0604020202020204" pitchFamily="34" charset="0"/>
                <a:ea typeface="돋움" panose="020B0600000101010101" pitchFamily="50" charset="-127"/>
                <a:cs typeface="Arial" panose="020B0604020202020204" pitchFamily="34" charset="0"/>
              </a:rPr>
              <a:t>응용 </a:t>
            </a:r>
            <a:r>
              <a:rPr lang="ko-KR" altLang="en-US" dirty="0">
                <a:latin typeface="Arial" panose="020B0604020202020204" pitchFamily="34" charset="0"/>
                <a:ea typeface="돋움" panose="020B0600000101010101" pitchFamily="50" charset="-127"/>
                <a:cs typeface="Arial" panose="020B0604020202020204" pitchFamily="34" charset="0"/>
              </a:rPr>
              <a:t>서비스의 </a:t>
            </a:r>
            <a:r>
              <a:rPr lang="ko-KR" altLang="en-US" dirty="0" smtClean="0">
                <a:latin typeface="Arial" panose="020B0604020202020204" pitchFamily="34" charset="0"/>
                <a:ea typeface="돋움" panose="020B0600000101010101" pitchFamily="50" charset="-127"/>
                <a:cs typeface="Arial" panose="020B0604020202020204" pitchFamily="34" charset="0"/>
              </a:rPr>
              <a:t>관점</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기존 </a:t>
            </a:r>
            <a:r>
              <a:rPr lang="en-US" altLang="ko-KR" dirty="0">
                <a:latin typeface="Arial" panose="020B0604020202020204" pitchFamily="34" charset="0"/>
                <a:ea typeface="돋움" panose="020B0600000101010101" pitchFamily="50" charset="-127"/>
                <a:cs typeface="Arial" panose="020B0604020202020204" pitchFamily="34" charset="0"/>
              </a:rPr>
              <a:t>TCP</a:t>
            </a:r>
            <a:r>
              <a:rPr lang="ko-KR" altLang="en-US" dirty="0">
                <a:latin typeface="Arial" panose="020B0604020202020204" pitchFamily="34" charset="0"/>
                <a:ea typeface="돋움" panose="020B0600000101010101" pitchFamily="50" charset="-127"/>
                <a:cs typeface="Arial" panose="020B0604020202020204" pitchFamily="34" charset="0"/>
              </a:rPr>
              <a:t>방식의 </a:t>
            </a:r>
            <a:r>
              <a:rPr lang="en-US" altLang="ko-KR" dirty="0">
                <a:latin typeface="Arial" panose="020B0604020202020204" pitchFamily="34" charset="0"/>
                <a:ea typeface="돋움" panose="020B0600000101010101" pitchFamily="50" charset="-127"/>
                <a:cs typeface="Arial" panose="020B0604020202020204" pitchFamily="34" charset="0"/>
              </a:rPr>
              <a:t>Closed API</a:t>
            </a:r>
            <a:r>
              <a:rPr lang="ko-KR" altLang="en-US" dirty="0">
                <a:latin typeface="Arial" panose="020B0604020202020204" pitchFamily="34" charset="0"/>
                <a:ea typeface="돋움" panose="020B0600000101010101" pitchFamily="50" charset="-127"/>
                <a:cs typeface="Arial" panose="020B0604020202020204" pitchFamily="34" charset="0"/>
              </a:rPr>
              <a:t>에서 </a:t>
            </a:r>
            <a:r>
              <a:rPr lang="ko-KR" altLang="en-US" dirty="0" err="1">
                <a:latin typeface="Arial" panose="020B0604020202020204" pitchFamily="34" charset="0"/>
                <a:ea typeface="돋움" panose="020B0600000101010101" pitchFamily="50" charset="-127"/>
                <a:cs typeface="Arial" panose="020B0604020202020204" pitchFamily="34" charset="0"/>
              </a:rPr>
              <a:t>웹방식의</a:t>
            </a:r>
            <a:r>
              <a:rPr lang="ko-KR" altLang="en-US" dirty="0">
                <a:latin typeface="Arial" panose="020B0604020202020204" pitchFamily="34" charset="0"/>
                <a:ea typeface="돋움" panose="020B0600000101010101" pitchFamily="50" charset="-127"/>
                <a:cs typeface="Arial" panose="020B0604020202020204" pitchFamily="34" charset="0"/>
              </a:rPr>
              <a:t> </a:t>
            </a:r>
            <a:r>
              <a:rPr lang="en-US" altLang="ko-KR" dirty="0">
                <a:latin typeface="Arial" panose="020B0604020202020204" pitchFamily="34" charset="0"/>
                <a:ea typeface="돋움" panose="020B0600000101010101" pitchFamily="50" charset="-127"/>
                <a:cs typeface="Arial" panose="020B0604020202020204" pitchFamily="34" charset="0"/>
              </a:rPr>
              <a:t>Open API</a:t>
            </a:r>
            <a:r>
              <a:rPr lang="ko-KR" altLang="en-US" dirty="0">
                <a:latin typeface="Arial" panose="020B0604020202020204" pitchFamily="34" charset="0"/>
                <a:ea typeface="돋움" panose="020B0600000101010101" pitchFamily="50" charset="-127"/>
                <a:cs typeface="Arial" panose="020B0604020202020204" pitchFamily="34" charset="0"/>
              </a:rPr>
              <a:t>를 제공하여 어플리케이션에 대한 데이터 접근 유연성을 </a:t>
            </a:r>
            <a:r>
              <a:rPr lang="ko-KR" altLang="en-US" dirty="0" smtClean="0">
                <a:latin typeface="Arial" panose="020B0604020202020204" pitchFamily="34" charset="0"/>
                <a:ea typeface="돋움" panose="020B0600000101010101" pitchFamily="50" charset="-127"/>
                <a:cs typeface="Arial" panose="020B0604020202020204" pitchFamily="34" charset="0"/>
              </a:rPr>
              <a:t>제공</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다양한 </a:t>
            </a: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어플리케이션에서 공통으로 요구되는 서비스 기능을 제공하여 신규 서비스를 추진하는데 소요되는 시간을 </a:t>
            </a:r>
            <a:r>
              <a:rPr lang="ko-KR" altLang="en-US" dirty="0" smtClean="0">
                <a:latin typeface="Arial" panose="020B0604020202020204" pitchFamily="34" charset="0"/>
                <a:ea typeface="돋움" panose="020B0600000101010101" pitchFamily="50" charset="-127"/>
                <a:cs typeface="Arial" panose="020B0604020202020204" pitchFamily="34" charset="0"/>
              </a:rPr>
              <a:t>단축</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Tree>
    <p:extLst>
      <p:ext uri="{BB962C8B-B14F-4D97-AF65-F5344CB8AC3E}">
        <p14:creationId xmlns:p14="http://schemas.microsoft.com/office/powerpoint/2010/main" val="38489057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latin typeface="Arial" panose="020B0604020202020204" pitchFamily="34" charset="0"/>
                <a:ea typeface="돋움" panose="020B0600000101010101" pitchFamily="50" charset="-127"/>
                <a:cs typeface="Arial" panose="020B0604020202020204" pitchFamily="34" charset="0"/>
              </a:rPr>
              <a:t>개방형 </a:t>
            </a:r>
            <a:r>
              <a:rPr lang="en-US" altLang="ko-KR" dirty="0" err="1" smtClean="0">
                <a:latin typeface="Arial" panose="020B0604020202020204" pitchFamily="34" charset="0"/>
                <a:ea typeface="돋움" panose="020B0600000101010101" pitchFamily="50" charset="-127"/>
                <a:cs typeface="Arial" panose="020B0604020202020204" pitchFamily="34" charset="0"/>
              </a:rPr>
              <a:t>IoT</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플랫폼 </a:t>
            </a:r>
            <a:r>
              <a:rPr lang="ko-KR" altLang="en-US" dirty="0" smtClean="0">
                <a:latin typeface="Arial" panose="020B0604020202020204" pitchFamily="34" charset="0"/>
                <a:ea typeface="돋움" panose="020B0600000101010101" pitchFamily="50" charset="-127"/>
                <a:cs typeface="Arial" panose="020B0604020202020204" pitchFamily="34" charset="0"/>
              </a:rPr>
              <a:t>개발 </a:t>
            </a:r>
            <a:r>
              <a:rPr lang="en-US" altLang="ko-KR" dirty="0" smtClean="0">
                <a:latin typeface="Arial" panose="020B0604020202020204" pitchFamily="34" charset="0"/>
                <a:ea typeface="돋움" panose="020B0600000101010101" pitchFamily="50" charset="-127"/>
                <a:cs typeface="Arial" panose="020B0604020202020204" pitchFamily="34" charset="0"/>
              </a:rPr>
              <a:t>(</a:t>
            </a:r>
            <a:r>
              <a:rPr lang="en-US" altLang="ko-KR" dirty="0" smtClean="0">
                <a:latin typeface="Arial" panose="020B0604020202020204" pitchFamily="34" charset="0"/>
                <a:ea typeface="돋움" panose="020B0600000101010101" pitchFamily="50" charset="-127"/>
                <a:cs typeface="Arial" panose="020B0604020202020204" pitchFamily="34" charset="0"/>
              </a:rPr>
              <a:t>Mobius)</a:t>
            </a:r>
            <a:r>
              <a:rPr lang="ko-KR" altLang="en-US" dirty="0" smtClean="0">
                <a:latin typeface="Arial" panose="020B0604020202020204" pitchFamily="34" charset="0"/>
                <a:ea typeface="돋움" panose="020B0600000101010101" pitchFamily="50" charset="-127"/>
                <a:cs typeface="Arial" panose="020B0604020202020204" pitchFamily="34" charset="0"/>
              </a:rPr>
              <a:t> </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a:xfrm>
            <a:off x="838200" y="1825625"/>
            <a:ext cx="6081560" cy="4346575"/>
          </a:xfrm>
        </p:spPr>
        <p:txBody>
          <a:bodyPr vert="horz" lIns="91440" tIns="45720" rIns="91440" bIns="45720" rtlCol="0">
            <a:normAutofit fontScale="55000" lnSpcReduction="20000"/>
          </a:bodyPr>
          <a:lstStyle/>
          <a:p>
            <a:pPr>
              <a:lnSpc>
                <a:spcPct val="120000"/>
              </a:lnSpc>
            </a:pPr>
            <a:r>
              <a:rPr lang="ko-KR" altLang="en-US" dirty="0">
                <a:latin typeface="Arial" panose="020B0604020202020204" pitchFamily="34" charset="0"/>
                <a:ea typeface="돋움" panose="020B0600000101010101" pitchFamily="50" charset="-127"/>
                <a:cs typeface="Arial" panose="020B0604020202020204" pitchFamily="34" charset="0"/>
              </a:rPr>
              <a:t>개방형 </a:t>
            </a: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플랫폼은 </a:t>
            </a: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기술을 매개로 하여 이해당사자들 간에 즉</a:t>
            </a:r>
            <a:r>
              <a:rPr lang="en-US" altLang="ko-KR" dirty="0">
                <a:latin typeface="Arial" panose="020B0604020202020204" pitchFamily="34" charset="0"/>
                <a:ea typeface="돋움" panose="020B0600000101010101" pitchFamily="50" charset="-127"/>
                <a:cs typeface="Arial" panose="020B0604020202020204" pitchFamily="34" charset="0"/>
              </a:rPr>
              <a:t>, IoT </a:t>
            </a:r>
            <a:r>
              <a:rPr lang="ko-KR" altLang="en-US" dirty="0">
                <a:latin typeface="Arial" panose="020B0604020202020204" pitchFamily="34" charset="0"/>
                <a:ea typeface="돋움" panose="020B0600000101010101" pitchFamily="50" charset="-127"/>
                <a:cs typeface="Arial" panose="020B0604020202020204" pitchFamily="34" charset="0"/>
              </a:rPr>
              <a:t>디바이스 제조사</a:t>
            </a:r>
            <a:r>
              <a:rPr lang="en-US" altLang="ko-KR" dirty="0">
                <a:latin typeface="Arial" panose="020B0604020202020204" pitchFamily="34" charset="0"/>
                <a:ea typeface="돋움" panose="020B0600000101010101" pitchFamily="50" charset="-127"/>
                <a:cs typeface="Arial" panose="020B0604020202020204" pitchFamily="34" charset="0"/>
              </a:rPr>
              <a:t>, IoT </a:t>
            </a:r>
            <a:r>
              <a:rPr lang="ko-KR" altLang="en-US" dirty="0">
                <a:latin typeface="Arial" panose="020B0604020202020204" pitchFamily="34" charset="0"/>
                <a:ea typeface="돋움" panose="020B0600000101010101" pitchFamily="50" charset="-127"/>
                <a:cs typeface="Arial" panose="020B0604020202020204" pitchFamily="34" charset="0"/>
              </a:rPr>
              <a:t>서비스 제공자</a:t>
            </a:r>
            <a:r>
              <a:rPr lang="en-US" altLang="ko-KR" dirty="0">
                <a:latin typeface="Arial" panose="020B0604020202020204" pitchFamily="34" charset="0"/>
                <a:ea typeface="돋움" panose="020B0600000101010101" pitchFamily="50" charset="-127"/>
                <a:cs typeface="Arial" panose="020B0604020202020204" pitchFamily="34" charset="0"/>
              </a:rPr>
              <a:t>, </a:t>
            </a:r>
            <a:r>
              <a:rPr lang="en-US" altLang="ko-KR" dirty="0" err="1">
                <a:latin typeface="Arial" panose="020B0604020202020204" pitchFamily="34" charset="0"/>
                <a:ea typeface="돋움" panose="020B0600000101010101" pitchFamily="50" charset="-127"/>
                <a:cs typeface="Arial" panose="020B0604020202020204" pitchFamily="34" charset="0"/>
              </a:rPr>
              <a:t>IoT</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애플리케이션 </a:t>
            </a:r>
            <a:r>
              <a:rPr lang="ko-KR" altLang="en-US" dirty="0">
                <a:latin typeface="Arial" panose="020B0604020202020204" pitchFamily="34" charset="0"/>
                <a:ea typeface="돋움" panose="020B0600000101010101" pitchFamily="50" charset="-127"/>
                <a:cs typeface="Arial" panose="020B0604020202020204" pitchFamily="34" charset="0"/>
              </a:rPr>
              <a:t>개발자</a:t>
            </a:r>
            <a:r>
              <a:rPr lang="en-US" altLang="ko-KR" dirty="0">
                <a:latin typeface="Arial" panose="020B0604020202020204" pitchFamily="34" charset="0"/>
                <a:ea typeface="돋움" panose="020B0600000101010101" pitchFamily="50" charset="-127"/>
                <a:cs typeface="Arial" panose="020B0604020202020204" pitchFamily="34" charset="0"/>
              </a:rPr>
              <a:t>, IoT </a:t>
            </a:r>
            <a:r>
              <a:rPr lang="ko-KR" altLang="en-US" dirty="0">
                <a:latin typeface="Arial" panose="020B0604020202020204" pitchFamily="34" charset="0"/>
                <a:ea typeface="돋움" panose="020B0600000101010101" pitchFamily="50" charset="-127"/>
                <a:cs typeface="Arial" panose="020B0604020202020204" pitchFamily="34" charset="0"/>
              </a:rPr>
              <a:t>서비스 소비자 사이에 원활한 서비스 제공 과 공급을 가능하게 하는 </a:t>
            </a:r>
            <a:r>
              <a:rPr lang="ko-KR" altLang="en-US" dirty="0" smtClean="0">
                <a:latin typeface="Arial" panose="020B0604020202020204" pitchFamily="34" charset="0"/>
                <a:ea typeface="돋움" panose="020B0600000101010101" pitchFamily="50" charset="-127"/>
                <a:cs typeface="Arial" panose="020B0604020202020204" pitchFamily="34" charset="0"/>
              </a:rPr>
              <a:t>플랫폼</a:t>
            </a:r>
            <a:endParaRPr lang="en-US" altLang="ko-KR" dirty="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서비스 </a:t>
            </a:r>
            <a:r>
              <a:rPr lang="ko-KR" altLang="en-US" dirty="0" smtClean="0">
                <a:latin typeface="Arial" panose="020B0604020202020204" pitchFamily="34" charset="0"/>
                <a:ea typeface="돋움" panose="020B0600000101010101" pitchFamily="50" charset="-127"/>
                <a:cs typeface="Arial" panose="020B0604020202020204" pitchFamily="34" charset="0"/>
              </a:rPr>
              <a:t>사용자 </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원하는 </a:t>
            </a: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디바이스를 쉽게 검색하여 서비스를 </a:t>
            </a:r>
            <a:r>
              <a:rPr lang="ko-KR" altLang="en-US" dirty="0" smtClean="0">
                <a:latin typeface="Arial" panose="020B0604020202020204" pitchFamily="34" charset="0"/>
                <a:ea typeface="돋움" panose="020B0600000101010101" pitchFamily="50" charset="-127"/>
                <a:cs typeface="Arial" panose="020B0604020202020204" pitchFamily="34" charset="0"/>
              </a:rPr>
              <a:t>제공받음</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en-US" altLang="ko-KR" dirty="0" err="1" smtClean="0">
                <a:latin typeface="Arial" panose="020B0604020202020204" pitchFamily="34" charset="0"/>
                <a:ea typeface="돋움" panose="020B0600000101010101" pitchFamily="50" charset="-127"/>
                <a:cs typeface="Arial" panose="020B0604020202020204" pitchFamily="34" charset="0"/>
              </a:rPr>
              <a:t>IoT</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애플리케이션 </a:t>
            </a:r>
            <a:r>
              <a:rPr lang="ko-KR" altLang="en-US" dirty="0" smtClean="0">
                <a:latin typeface="Arial" panose="020B0604020202020204" pitchFamily="34" charset="0"/>
                <a:ea typeface="돋움" panose="020B0600000101010101" pitchFamily="50" charset="-127"/>
                <a:cs typeface="Arial" panose="020B0604020202020204" pitchFamily="34" charset="0"/>
              </a:rPr>
              <a:t>개발자 </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디바이스와 </a:t>
            </a:r>
            <a:r>
              <a:rPr lang="ko-KR" altLang="en-US" dirty="0">
                <a:latin typeface="Arial" panose="020B0604020202020204" pitchFamily="34" charset="0"/>
                <a:ea typeface="돋움" panose="020B0600000101010101" pitchFamily="50" charset="-127"/>
                <a:cs typeface="Arial" panose="020B0604020202020204" pitchFamily="34" charset="0"/>
              </a:rPr>
              <a:t>관련된 개방형</a:t>
            </a:r>
            <a:r>
              <a:rPr lang="en-US" altLang="ko-KR" dirty="0">
                <a:latin typeface="Arial" panose="020B0604020202020204" pitchFamily="34" charset="0"/>
                <a:ea typeface="돋움" panose="020B0600000101010101" pitchFamily="50" charset="-127"/>
                <a:cs typeface="Arial" panose="020B0604020202020204" pitchFamily="34" charset="0"/>
              </a:rPr>
              <a:t>API </a:t>
            </a:r>
            <a:r>
              <a:rPr lang="ko-KR" altLang="en-US" dirty="0">
                <a:latin typeface="Arial" panose="020B0604020202020204" pitchFamily="34" charset="0"/>
                <a:ea typeface="돋움" panose="020B0600000101010101" pitchFamily="50" charset="-127"/>
                <a:cs typeface="Arial" panose="020B0604020202020204" pitchFamily="34" charset="0"/>
              </a:rPr>
              <a:t>를 활용해 애플리케이션을 개발하여 마켓에 올려 </a:t>
            </a:r>
            <a:r>
              <a:rPr lang="ko-KR" altLang="en-US" dirty="0" smtClean="0">
                <a:latin typeface="Arial" panose="020B0604020202020204" pitchFamily="34" charset="0"/>
                <a:ea typeface="돋움" panose="020B0600000101010101" pitchFamily="50" charset="-127"/>
                <a:cs typeface="Arial" panose="020B0604020202020204" pitchFamily="34" charset="0"/>
              </a:rPr>
              <a:t>수익 창출</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en-US" altLang="ko-KR" dirty="0" err="1" smtClean="0">
                <a:latin typeface="Arial" panose="020B0604020202020204" pitchFamily="34" charset="0"/>
                <a:ea typeface="돋움" panose="020B0600000101010101" pitchFamily="50" charset="-127"/>
                <a:cs typeface="Arial" panose="020B0604020202020204" pitchFamily="34" charset="0"/>
              </a:rPr>
              <a:t>IoT</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서비스 제공자 및 </a:t>
            </a: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디바이스 </a:t>
            </a:r>
            <a:r>
              <a:rPr lang="ko-KR" altLang="en-US" dirty="0" smtClean="0">
                <a:latin typeface="Arial" panose="020B0604020202020204" pitchFamily="34" charset="0"/>
                <a:ea typeface="돋움" panose="020B0600000101010101" pitchFamily="50" charset="-127"/>
                <a:cs typeface="Arial" panose="020B0604020202020204" pitchFamily="34" charset="0"/>
              </a:rPr>
              <a:t>제조사 </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개방형 </a:t>
            </a:r>
            <a:r>
              <a:rPr lang="ko-KR" altLang="en-US" dirty="0">
                <a:latin typeface="Arial" panose="020B0604020202020204" pitchFamily="34" charset="0"/>
                <a:ea typeface="돋움" panose="020B0600000101010101" pitchFamily="50" charset="-127"/>
                <a:cs typeface="Arial" panose="020B0604020202020204" pitchFamily="34" charset="0"/>
              </a:rPr>
              <a:t>플랫폼을 통해 </a:t>
            </a:r>
            <a:r>
              <a:rPr lang="en-US" altLang="ko-KR" dirty="0">
                <a:latin typeface="Arial" panose="020B0604020202020204" pitchFamily="34" charset="0"/>
                <a:ea typeface="돋움" panose="020B0600000101010101" pitchFamily="50" charset="-127"/>
                <a:cs typeface="Arial" panose="020B0604020202020204" pitchFamily="34" charset="0"/>
              </a:rPr>
              <a:t>API </a:t>
            </a:r>
            <a:r>
              <a:rPr lang="ko-KR" altLang="en-US" dirty="0">
                <a:latin typeface="Arial" panose="020B0604020202020204" pitchFamily="34" charset="0"/>
                <a:ea typeface="돋움" panose="020B0600000101010101" pitchFamily="50" charset="-127"/>
                <a:cs typeface="Arial" panose="020B0604020202020204" pitchFamily="34" charset="0"/>
              </a:rPr>
              <a:t>및 서비스 </a:t>
            </a:r>
            <a:r>
              <a:rPr lang="ko-KR" altLang="en-US" dirty="0" smtClean="0">
                <a:latin typeface="Arial" panose="020B0604020202020204" pitchFamily="34" charset="0"/>
                <a:ea typeface="돋움" panose="020B0600000101010101" pitchFamily="50" charset="-127"/>
                <a:cs typeface="Arial" panose="020B0604020202020204" pitchFamily="34" charset="0"/>
              </a:rPr>
              <a:t>공급</a:t>
            </a:r>
            <a:endParaRPr lang="en-US" altLang="ko-KR" dirty="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ko-KR" altLang="en-US" dirty="0">
                <a:latin typeface="Arial" panose="020B0604020202020204" pitchFamily="34" charset="0"/>
                <a:ea typeface="돋움" panose="020B0600000101010101" pitchFamily="50" charset="-127"/>
                <a:cs typeface="Arial" panose="020B0604020202020204" pitchFamily="34" charset="0"/>
              </a:rPr>
              <a:t>개방형 </a:t>
            </a: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플랫폼은 </a:t>
            </a:r>
            <a:r>
              <a:rPr lang="en-US" altLang="ko-KR" dirty="0">
                <a:latin typeface="Arial" panose="020B0604020202020204" pitchFamily="34" charset="0"/>
                <a:ea typeface="돋움" panose="020B0600000101010101" pitchFamily="50" charset="-127"/>
                <a:cs typeface="Arial" panose="020B0604020202020204" pitchFamily="34" charset="0"/>
              </a:rPr>
              <a:t>D-</a:t>
            </a:r>
            <a:r>
              <a:rPr lang="ko-KR" altLang="en-US" dirty="0">
                <a:latin typeface="Arial" panose="020B0604020202020204" pitchFamily="34" charset="0"/>
                <a:ea typeface="돋움" panose="020B0600000101010101" pitchFamily="50" charset="-127"/>
                <a:cs typeface="Arial" panose="020B0604020202020204" pitchFamily="34" charset="0"/>
              </a:rPr>
              <a:t>플랫폼</a:t>
            </a:r>
            <a:r>
              <a:rPr lang="en-US" altLang="ko-KR" dirty="0">
                <a:latin typeface="Arial" panose="020B0604020202020204" pitchFamily="34" charset="0"/>
                <a:ea typeface="돋움" panose="020B0600000101010101" pitchFamily="50" charset="-127"/>
                <a:cs typeface="Arial" panose="020B0604020202020204" pitchFamily="34" charset="0"/>
              </a:rPr>
              <a:t>, P-</a:t>
            </a:r>
            <a:r>
              <a:rPr lang="ko-KR" altLang="en-US" dirty="0">
                <a:latin typeface="Arial" panose="020B0604020202020204" pitchFamily="34" charset="0"/>
                <a:ea typeface="돋움" panose="020B0600000101010101" pitchFamily="50" charset="-127"/>
                <a:cs typeface="Arial" panose="020B0604020202020204" pitchFamily="34" charset="0"/>
              </a:rPr>
              <a:t>플랫폼</a:t>
            </a:r>
            <a:r>
              <a:rPr lang="en-US" altLang="ko-KR" dirty="0">
                <a:latin typeface="Arial" panose="020B0604020202020204" pitchFamily="34" charset="0"/>
                <a:ea typeface="돋움" panose="020B0600000101010101" pitchFamily="50" charset="-127"/>
                <a:cs typeface="Arial" panose="020B0604020202020204" pitchFamily="34" charset="0"/>
              </a:rPr>
              <a:t>, M-</a:t>
            </a:r>
            <a:r>
              <a:rPr lang="ko-KR" altLang="en-US" dirty="0">
                <a:latin typeface="Arial" panose="020B0604020202020204" pitchFamily="34" charset="0"/>
                <a:ea typeface="돋움" panose="020B0600000101010101" pitchFamily="50" charset="-127"/>
                <a:cs typeface="Arial" panose="020B0604020202020204" pitchFamily="34" charset="0"/>
              </a:rPr>
              <a:t>플랫폼</a:t>
            </a:r>
            <a:r>
              <a:rPr lang="en-US" altLang="ko-KR" dirty="0">
                <a:latin typeface="Arial" panose="020B0604020202020204" pitchFamily="34" charset="0"/>
                <a:ea typeface="돋움" panose="020B0600000101010101" pitchFamily="50" charset="-127"/>
                <a:cs typeface="Arial" panose="020B0604020202020204" pitchFamily="34" charset="0"/>
              </a:rPr>
              <a:t>, S-</a:t>
            </a:r>
            <a:r>
              <a:rPr lang="ko-KR" altLang="en-US" dirty="0" smtClean="0">
                <a:latin typeface="Arial" panose="020B0604020202020204" pitchFamily="34" charset="0"/>
                <a:ea typeface="돋움" panose="020B0600000101010101" pitchFamily="50" charset="-127"/>
                <a:cs typeface="Arial" panose="020B0604020202020204" pitchFamily="34" charset="0"/>
              </a:rPr>
              <a:t>플랫폼의 </a:t>
            </a:r>
            <a:r>
              <a:rPr lang="ko-KR" altLang="en-US" dirty="0" smtClean="0">
                <a:latin typeface="Arial" panose="020B0604020202020204" pitchFamily="34" charset="0"/>
                <a:ea typeface="돋움" panose="020B0600000101010101" pitchFamily="50" charset="-127"/>
                <a:cs typeface="Arial" panose="020B0604020202020204" pitchFamily="34" charset="0"/>
              </a:rPr>
              <a:t>네 가지 </a:t>
            </a:r>
            <a:r>
              <a:rPr lang="ko-KR" altLang="en-US" dirty="0">
                <a:latin typeface="Arial" panose="020B0604020202020204" pitchFamily="34" charset="0"/>
                <a:ea typeface="돋움" panose="020B0600000101010101" pitchFamily="50" charset="-127"/>
                <a:cs typeface="Arial" panose="020B0604020202020204" pitchFamily="34" charset="0"/>
              </a:rPr>
              <a:t>플랫폼을 기반으로 </a:t>
            </a:r>
            <a:r>
              <a:rPr lang="ko-KR" altLang="en-US" dirty="0" smtClean="0">
                <a:latin typeface="Arial" panose="020B0604020202020204" pitchFamily="34" charset="0"/>
                <a:ea typeface="돋움" panose="020B0600000101010101" pitchFamily="50" charset="-127"/>
                <a:cs typeface="Arial" panose="020B0604020202020204" pitchFamily="34" charset="0"/>
              </a:rPr>
              <a:t>구성됨</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ko-KR" altLang="en-US" dirty="0">
                <a:latin typeface="Arial" panose="020B0604020202020204" pitchFamily="34" charset="0"/>
                <a:ea typeface="돋움" panose="020B0600000101010101" pitchFamily="50" charset="-127"/>
                <a:cs typeface="Arial" panose="020B0604020202020204" pitchFamily="34" charset="0"/>
              </a:rPr>
              <a:t>사물인터넷 글로벌 생태계 구축 및 서비스 활성화를 </a:t>
            </a:r>
            <a:r>
              <a:rPr lang="ko-KR" altLang="en-US" dirty="0" smtClean="0">
                <a:latin typeface="Arial" panose="020B0604020202020204" pitchFamily="34" charset="0"/>
                <a:ea typeface="돋움" panose="020B0600000101010101" pitchFamily="50" charset="-127"/>
                <a:cs typeface="Arial" panose="020B0604020202020204" pitchFamily="34" charset="0"/>
              </a:rPr>
              <a:t>위한 개방형 </a:t>
            </a:r>
            <a:r>
              <a:rPr lang="en-US" altLang="ko-KR" dirty="0" err="1">
                <a:latin typeface="Arial" panose="020B0604020202020204" pitchFamily="34" charset="0"/>
                <a:ea typeface="돋움" panose="020B0600000101010101" pitchFamily="50" charset="-127"/>
                <a:cs typeface="Arial" panose="020B0604020202020204" pitchFamily="34" charset="0"/>
              </a:rPr>
              <a:t>IoT</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소프트웨어 플랫폼 </a:t>
            </a:r>
            <a:r>
              <a:rPr lang="ko-KR" altLang="en-US" dirty="0" smtClean="0">
                <a:latin typeface="Arial" panose="020B0604020202020204" pitchFamily="34" charset="0"/>
                <a:ea typeface="돋움" panose="020B0600000101010101" pitchFamily="50" charset="-127"/>
                <a:cs typeface="Arial" panose="020B0604020202020204" pitchFamily="34" charset="0"/>
              </a:rPr>
              <a:t>기술 </a:t>
            </a:r>
            <a:r>
              <a:rPr lang="en-US" altLang="ko-KR" dirty="0" smtClean="0">
                <a:latin typeface="Arial" panose="020B0604020202020204" pitchFamily="34" charset="0"/>
                <a:ea typeface="돋움" panose="020B0600000101010101" pitchFamily="50" charset="-127"/>
                <a:cs typeface="Arial" panose="020B0604020202020204" pitchFamily="34" charset="0"/>
              </a:rPr>
              <a:t>(</a:t>
            </a:r>
            <a:r>
              <a:rPr lang="en-US" altLang="ko-KR" dirty="0" smtClean="0">
                <a:latin typeface="Arial" panose="020B0604020202020204" pitchFamily="34" charset="0"/>
                <a:ea typeface="돋움" panose="020B0600000101010101" pitchFamily="50" charset="-127"/>
                <a:cs typeface="Arial" panose="020B0604020202020204" pitchFamily="34" charset="0"/>
              </a:rPr>
              <a:t>2011~2014. KETI, SKT, MDS </a:t>
            </a:r>
            <a:r>
              <a:rPr lang="ko-KR" altLang="en-US" dirty="0" smtClean="0">
                <a:latin typeface="Arial" panose="020B0604020202020204" pitchFamily="34" charset="0"/>
                <a:ea typeface="돋움" panose="020B0600000101010101" pitchFamily="50" charset="-127"/>
                <a:cs typeface="Arial" panose="020B0604020202020204" pitchFamily="34" charset="0"/>
              </a:rPr>
              <a:t>등</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pic>
        <p:nvPicPr>
          <p:cNvPr id="4" name="그림 3"/>
          <p:cNvPicPr>
            <a:picLocks noChangeAspect="1"/>
          </p:cNvPicPr>
          <p:nvPr/>
        </p:nvPicPr>
        <p:blipFill>
          <a:blip r:embed="rId2"/>
          <a:stretch>
            <a:fillRect/>
          </a:stretch>
        </p:blipFill>
        <p:spPr>
          <a:xfrm>
            <a:off x="6919760" y="2337065"/>
            <a:ext cx="4994428" cy="3323694"/>
          </a:xfrm>
          <a:prstGeom prst="rect">
            <a:avLst/>
          </a:prstGeom>
        </p:spPr>
      </p:pic>
    </p:spTree>
    <p:extLst>
      <p:ext uri="{BB962C8B-B14F-4D97-AF65-F5344CB8AC3E}">
        <p14:creationId xmlns:p14="http://schemas.microsoft.com/office/powerpoint/2010/main" val="315134968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latin typeface="Arial" panose="020B0604020202020204" pitchFamily="34" charset="0"/>
                <a:ea typeface="돋움" panose="020B0600000101010101" pitchFamily="50" charset="-127"/>
                <a:cs typeface="Arial" panose="020B0604020202020204" pitchFamily="34" charset="0"/>
              </a:rPr>
              <a:t>D-</a:t>
            </a:r>
            <a:r>
              <a:rPr lang="ko-KR" altLang="en-US" dirty="0">
                <a:latin typeface="Arial" panose="020B0604020202020204" pitchFamily="34" charset="0"/>
                <a:ea typeface="돋움" panose="020B0600000101010101" pitchFamily="50" charset="-127"/>
                <a:cs typeface="Arial" panose="020B0604020202020204" pitchFamily="34" charset="0"/>
              </a:rPr>
              <a:t>플랫폼 </a:t>
            </a:r>
            <a:r>
              <a:rPr lang="en-US" altLang="ko-KR" dirty="0">
                <a:latin typeface="Arial" panose="020B0604020202020204" pitchFamily="34" charset="0"/>
                <a:ea typeface="돋움" panose="020B0600000101010101" pitchFamily="50" charset="-127"/>
                <a:cs typeface="Arial" panose="020B0604020202020204" pitchFamily="34" charset="0"/>
              </a:rPr>
              <a:t>(Device-Platform) </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p:txBody>
          <a:bodyPr vert="horz" lIns="91440" tIns="45720" rIns="91440" bIns="45720" rtlCol="0">
            <a:normAutofit fontScale="85000" lnSpcReduction="20000"/>
          </a:bodyPr>
          <a:lstStyle/>
          <a:p>
            <a:pPr>
              <a:lnSpc>
                <a:spcPct val="120000"/>
              </a:lnSpc>
            </a:pPr>
            <a:r>
              <a:rPr lang="ko-KR" altLang="en-US" dirty="0">
                <a:latin typeface="Arial" panose="020B0604020202020204" pitchFamily="34" charset="0"/>
                <a:ea typeface="돋움" panose="020B0600000101010101" pitchFamily="50" charset="-127"/>
                <a:cs typeface="Arial" panose="020B0604020202020204" pitchFamily="34" charset="0"/>
              </a:rPr>
              <a:t>다양한 사물을 </a:t>
            </a: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인프라에 연결 시키고 </a:t>
            </a: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서비스 플랫폼 들과의 연동을 통하여 사물이 </a:t>
            </a: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서비스를 제공할 수 있도록 하는 공통 </a:t>
            </a:r>
            <a:r>
              <a:rPr lang="ko-KR" altLang="en-US" dirty="0" smtClean="0">
                <a:latin typeface="Arial" panose="020B0604020202020204" pitchFamily="34" charset="0"/>
                <a:ea typeface="돋움" panose="020B0600000101010101" pitchFamily="50" charset="-127"/>
                <a:cs typeface="Arial" panose="020B0604020202020204" pitchFamily="34" charset="0"/>
              </a:rPr>
              <a:t>소프트웨어</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ko-KR" altLang="en-US" dirty="0" smtClean="0">
                <a:latin typeface="Arial" panose="020B0604020202020204" pitchFamily="34" charset="0"/>
                <a:ea typeface="돋움" panose="020B0600000101010101" pitchFamily="50" charset="-127"/>
                <a:cs typeface="Arial" panose="020B0604020202020204" pitchFamily="34" charset="0"/>
              </a:rPr>
              <a:t>역할</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smtClean="0">
                <a:latin typeface="Arial" panose="020B0604020202020204" pitchFamily="34" charset="0"/>
                <a:ea typeface="돋움" panose="020B0600000101010101" pitchFamily="50" charset="-127"/>
                <a:cs typeface="Arial" panose="020B0604020202020204" pitchFamily="34" charset="0"/>
              </a:rPr>
              <a:t>D-</a:t>
            </a:r>
            <a:r>
              <a:rPr lang="ko-KR" altLang="en-US" dirty="0">
                <a:latin typeface="Arial" panose="020B0604020202020204" pitchFamily="34" charset="0"/>
                <a:ea typeface="돋움" panose="020B0600000101010101" pitchFamily="50" charset="-127"/>
                <a:cs typeface="Arial" panose="020B0604020202020204" pitchFamily="34" charset="0"/>
              </a:rPr>
              <a:t>플랫폼은 </a:t>
            </a:r>
            <a:r>
              <a:rPr lang="en-US" altLang="ko-KR" dirty="0">
                <a:latin typeface="Arial" panose="020B0604020202020204" pitchFamily="34" charset="0"/>
                <a:ea typeface="돋움" panose="020B0600000101010101" pitchFamily="50" charset="-127"/>
                <a:cs typeface="Arial" panose="020B0604020202020204" pitchFamily="34" charset="0"/>
              </a:rPr>
              <a:t>P/M/S </a:t>
            </a:r>
            <a:r>
              <a:rPr lang="ko-KR" altLang="en-US" dirty="0">
                <a:latin typeface="Arial" panose="020B0604020202020204" pitchFamily="34" charset="0"/>
                <a:ea typeface="돋움" panose="020B0600000101010101" pitchFamily="50" charset="-127"/>
                <a:cs typeface="Arial" panose="020B0604020202020204" pitchFamily="34" charset="0"/>
              </a:rPr>
              <a:t>플랫폼들과의 연동을 </a:t>
            </a:r>
            <a:r>
              <a:rPr lang="ko-KR" altLang="en-US" dirty="0" smtClean="0">
                <a:latin typeface="Arial" panose="020B0604020202020204" pitchFamily="34" charset="0"/>
                <a:ea typeface="돋움" panose="020B0600000101010101" pitchFamily="50" charset="-127"/>
                <a:cs typeface="Arial" panose="020B0604020202020204" pitchFamily="34" charset="0"/>
              </a:rPr>
              <a:t>지원</a:t>
            </a:r>
            <a:r>
              <a:rPr lang="en-US" altLang="ko-KR" dirty="0" smtClean="0">
                <a:latin typeface="Arial" panose="020B0604020202020204" pitchFamily="34" charset="0"/>
                <a:ea typeface="돋움" panose="020B0600000101010101" pitchFamily="50" charset="-127"/>
                <a:cs typeface="Arial" panose="020B0604020202020204" pitchFamily="34" charset="0"/>
              </a:rPr>
              <a:t>.</a:t>
            </a:r>
          </a:p>
          <a:p>
            <a:pPr lvl="1">
              <a:lnSpc>
                <a:spcPct val="120000"/>
              </a:lnSpc>
              <a:buFont typeface="Wingdings" panose="05000000000000000000" pitchFamily="2" charset="2"/>
              <a:buChar char="ü"/>
            </a:pPr>
            <a:r>
              <a:rPr lang="en-US" altLang="ko-KR" dirty="0" err="1" smtClean="0">
                <a:latin typeface="Arial" panose="020B0604020202020204" pitchFamily="34" charset="0"/>
                <a:ea typeface="돋움" panose="020B0600000101010101" pitchFamily="50" charset="-127"/>
                <a:cs typeface="Arial" panose="020B0604020202020204" pitchFamily="34" charset="0"/>
              </a:rPr>
              <a:t>IoT</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디바이스 개발사가 쉽게 서비스를 개발할 수 있도록 </a:t>
            </a:r>
            <a:r>
              <a:rPr lang="ko-KR" altLang="en-US" dirty="0" smtClean="0">
                <a:latin typeface="Arial" panose="020B0604020202020204" pitchFamily="34" charset="0"/>
                <a:ea typeface="돋움" panose="020B0600000101010101" pitchFamily="50" charset="-127"/>
                <a:cs typeface="Arial" panose="020B0604020202020204" pitchFamily="34" charset="0"/>
              </a:rPr>
              <a:t>개방형 </a:t>
            </a:r>
            <a:r>
              <a:rPr lang="en-US" altLang="ko-KR" dirty="0">
                <a:latin typeface="Arial" panose="020B0604020202020204" pitchFamily="34" charset="0"/>
                <a:ea typeface="돋움" panose="020B0600000101010101" pitchFamily="50" charset="-127"/>
                <a:cs typeface="Arial" panose="020B0604020202020204" pitchFamily="34" charset="0"/>
              </a:rPr>
              <a:t>API</a:t>
            </a:r>
            <a:r>
              <a:rPr lang="ko-KR" altLang="en-US" dirty="0">
                <a:latin typeface="Arial" panose="020B0604020202020204" pitchFamily="34" charset="0"/>
                <a:ea typeface="돋움" panose="020B0600000101010101" pitchFamily="50" charset="-127"/>
                <a:cs typeface="Arial" panose="020B0604020202020204" pitchFamily="34" charset="0"/>
              </a:rPr>
              <a:t>를 </a:t>
            </a:r>
            <a:r>
              <a:rPr lang="ko-KR" altLang="en-US" dirty="0" smtClean="0">
                <a:latin typeface="Arial" panose="020B0604020202020204" pitchFamily="34" charset="0"/>
                <a:ea typeface="돋움" panose="020B0600000101010101" pitchFamily="50" charset="-127"/>
                <a:cs typeface="Arial" panose="020B0604020202020204" pitchFamily="34" charset="0"/>
              </a:rPr>
              <a:t>지원</a:t>
            </a:r>
            <a:r>
              <a:rPr lang="en-US" altLang="ko-KR" dirty="0" smtClean="0">
                <a:latin typeface="Arial" panose="020B0604020202020204" pitchFamily="34" charset="0"/>
                <a:ea typeface="돋움" panose="020B0600000101010101" pitchFamily="50" charset="-127"/>
                <a:cs typeface="Arial" panose="020B0604020202020204" pitchFamily="34" charset="0"/>
              </a:rPr>
              <a:t>.</a:t>
            </a: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디바이스의 </a:t>
            </a:r>
            <a:r>
              <a:rPr lang="ko-KR" altLang="en-US" dirty="0">
                <a:latin typeface="Arial" panose="020B0604020202020204" pitchFamily="34" charset="0"/>
                <a:ea typeface="돋움" panose="020B0600000101010101" pitchFamily="50" charset="-127"/>
                <a:cs typeface="Arial" panose="020B0604020202020204" pitchFamily="34" charset="0"/>
              </a:rPr>
              <a:t>정보를 웹 기반으로 획득하거나 제어가 </a:t>
            </a:r>
            <a:r>
              <a:rPr lang="ko-KR" altLang="en-US" dirty="0" smtClean="0">
                <a:latin typeface="Arial" panose="020B0604020202020204" pitchFamily="34" charset="0"/>
                <a:ea typeface="돋움" panose="020B0600000101010101" pitchFamily="50" charset="-127"/>
                <a:cs typeface="Arial" panose="020B0604020202020204" pitchFamily="34" charset="0"/>
              </a:rPr>
              <a:t>가능하도록 함</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디바이스의 프로파일 및 </a:t>
            </a:r>
            <a:r>
              <a:rPr lang="ko-KR" altLang="en-US" dirty="0" err="1" smtClean="0">
                <a:latin typeface="Arial" panose="020B0604020202020204" pitchFamily="34" charset="0"/>
                <a:ea typeface="돋움" panose="020B0600000101010101" pitchFamily="50" charset="-127"/>
                <a:cs typeface="Arial" panose="020B0604020202020204" pitchFamily="34" charset="0"/>
              </a:rPr>
              <a:t>센싱</a:t>
            </a:r>
            <a:r>
              <a:rPr lang="ko-KR" altLang="en-US" dirty="0" smtClean="0">
                <a:latin typeface="Arial" panose="020B0604020202020204" pitchFamily="34" charset="0"/>
                <a:ea typeface="돋움" panose="020B0600000101010101" pitchFamily="50" charset="-127"/>
                <a:cs typeface="Arial" panose="020B0604020202020204" pitchFamily="34" charset="0"/>
              </a:rPr>
              <a:t> 데이터</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보안 및 제어 등과 관련된 </a:t>
            </a:r>
            <a:r>
              <a:rPr lang="en-US" altLang="ko-KR" dirty="0" err="1">
                <a:latin typeface="Arial" panose="020B0604020202020204" pitchFamily="34" charset="0"/>
                <a:ea typeface="돋움" panose="020B0600000101010101" pitchFamily="50" charset="-127"/>
                <a:cs typeface="Arial" panose="020B0604020202020204" pitchFamily="34" charset="0"/>
              </a:rPr>
              <a:t>IoT</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디바이스를 </a:t>
            </a:r>
            <a:r>
              <a:rPr lang="ko-KR" altLang="en-US" dirty="0">
                <a:latin typeface="Arial" panose="020B0604020202020204" pitchFamily="34" charset="0"/>
                <a:ea typeface="돋움" panose="020B0600000101010101" pitchFamily="50" charset="-127"/>
                <a:cs typeface="Arial" panose="020B0604020202020204" pitchFamily="34" charset="0"/>
              </a:rPr>
              <a:t>위한 소프트웨어 기반의 </a:t>
            </a:r>
            <a:r>
              <a:rPr lang="ko-KR" altLang="en-US" b="1" i="1" dirty="0">
                <a:latin typeface="Arial" panose="020B0604020202020204" pitchFamily="34" charset="0"/>
                <a:ea typeface="돋움" panose="020B0600000101010101" pitchFamily="50" charset="-127"/>
                <a:cs typeface="Arial" panose="020B0604020202020204" pitchFamily="34" charset="0"/>
              </a:rPr>
              <a:t>공통 데이터 </a:t>
            </a:r>
            <a:r>
              <a:rPr lang="ko-KR" altLang="en-US" b="1" i="1" dirty="0" smtClean="0">
                <a:latin typeface="Arial" panose="020B0604020202020204" pitchFamily="34" charset="0"/>
                <a:ea typeface="돋움" panose="020B0600000101010101" pitchFamily="50" charset="-127"/>
                <a:cs typeface="Arial" panose="020B0604020202020204" pitchFamily="34" charset="0"/>
              </a:rPr>
              <a:t>구조</a:t>
            </a:r>
            <a:r>
              <a:rPr lang="ko-KR" altLang="en-US" dirty="0" smtClean="0">
                <a:latin typeface="Arial" panose="020B0604020202020204" pitchFamily="34" charset="0"/>
                <a:ea typeface="돋움" panose="020B0600000101010101" pitchFamily="50" charset="-127"/>
                <a:cs typeface="Arial" panose="020B0604020202020204" pitchFamily="34" charset="0"/>
              </a:rPr>
              <a:t> 제공</a:t>
            </a:r>
            <a:r>
              <a:rPr lang="en-US" altLang="ko-KR" dirty="0" smtClean="0">
                <a:latin typeface="Arial" panose="020B0604020202020204" pitchFamily="34" charset="0"/>
                <a:ea typeface="돋움" panose="020B0600000101010101" pitchFamily="50" charset="-127"/>
                <a:cs typeface="Arial" panose="020B0604020202020204" pitchFamily="34" charset="0"/>
              </a:rPr>
              <a:t>.</a:t>
            </a:r>
          </a:p>
          <a:p>
            <a:pPr>
              <a:lnSpc>
                <a:spcPct val="120000"/>
              </a:lnSpc>
            </a:pPr>
            <a:r>
              <a:rPr lang="ko-KR" altLang="en-US" dirty="0" smtClean="0">
                <a:latin typeface="Arial" panose="020B0604020202020204" pitchFamily="34" charset="0"/>
                <a:ea typeface="돋움" panose="020B0600000101010101" pitchFamily="50" charset="-127"/>
                <a:cs typeface="Arial" panose="020B0604020202020204" pitchFamily="34" charset="0"/>
              </a:rPr>
              <a:t>하드웨어 </a:t>
            </a:r>
            <a:r>
              <a:rPr lang="ko-KR" altLang="en-US" dirty="0">
                <a:latin typeface="Arial" panose="020B0604020202020204" pitchFamily="34" charset="0"/>
                <a:ea typeface="돋움" panose="020B0600000101010101" pitchFamily="50" charset="-127"/>
                <a:cs typeface="Arial" panose="020B0604020202020204" pitchFamily="34" charset="0"/>
              </a:rPr>
              <a:t>통신 모듈을 통해서 </a:t>
            </a:r>
            <a:r>
              <a:rPr lang="ko-KR" altLang="en-US" dirty="0" err="1" smtClean="0">
                <a:latin typeface="Arial" panose="020B0604020202020204" pitchFamily="34" charset="0"/>
                <a:ea typeface="돋움" panose="020B0600000101010101" pitchFamily="50" charset="-127"/>
                <a:cs typeface="Arial" panose="020B0604020202020204" pitchFamily="34" charset="0"/>
              </a:rPr>
              <a:t>지그비</a:t>
            </a:r>
            <a:r>
              <a:rPr lang="ko-KR" altLang="en-US" dirty="0" smtClean="0">
                <a:latin typeface="Arial" panose="020B0604020202020204" pitchFamily="34" charset="0"/>
                <a:ea typeface="돋움" panose="020B0600000101010101" pitchFamily="50" charset="-127"/>
                <a:cs typeface="Arial" panose="020B0604020202020204" pitchFamily="34" charset="0"/>
              </a:rPr>
              <a:t> 통신과 </a:t>
            </a:r>
            <a:r>
              <a:rPr lang="en-US" altLang="ko-KR" dirty="0">
                <a:latin typeface="Arial" panose="020B0604020202020204" pitchFamily="34" charset="0"/>
                <a:ea typeface="돋움" panose="020B0600000101010101" pitchFamily="50" charset="-127"/>
                <a:cs typeface="Arial" panose="020B0604020202020204" pitchFamily="34" charset="0"/>
              </a:rPr>
              <a:t>3G/4G </a:t>
            </a:r>
            <a:r>
              <a:rPr lang="ko-KR" altLang="en-US" dirty="0">
                <a:latin typeface="Arial" panose="020B0604020202020204" pitchFamily="34" charset="0"/>
                <a:ea typeface="돋움" panose="020B0600000101010101" pitchFamily="50" charset="-127"/>
                <a:cs typeface="Arial" panose="020B0604020202020204" pitchFamily="34" charset="0"/>
              </a:rPr>
              <a:t>기반 </a:t>
            </a:r>
            <a:r>
              <a:rPr lang="ko-KR" altLang="en-US" dirty="0" smtClean="0">
                <a:latin typeface="Arial" panose="020B0604020202020204" pitchFamily="34" charset="0"/>
                <a:ea typeface="돋움" panose="020B0600000101010101" pitchFamily="50" charset="-127"/>
                <a:cs typeface="Arial" panose="020B0604020202020204" pitchFamily="34" charset="0"/>
              </a:rPr>
              <a:t>이동통신 </a:t>
            </a:r>
            <a:r>
              <a:rPr lang="ko-KR" altLang="en-US" dirty="0">
                <a:latin typeface="Arial" panose="020B0604020202020204" pitchFamily="34" charset="0"/>
                <a:ea typeface="돋움" panose="020B0600000101010101" pitchFamily="50" charset="-127"/>
                <a:cs typeface="Arial" panose="020B0604020202020204" pitchFamily="34" charset="0"/>
              </a:rPr>
              <a:t>또는 </a:t>
            </a:r>
            <a:r>
              <a:rPr lang="en-US" altLang="ko-KR" dirty="0" err="1">
                <a:latin typeface="Arial" panose="020B0604020202020204" pitchFamily="34" charset="0"/>
                <a:ea typeface="돋움" panose="020B0600000101010101" pitchFamily="50" charset="-127"/>
                <a:cs typeface="Arial" panose="020B0604020202020204" pitchFamily="34" charset="0"/>
              </a:rPr>
              <a:t>WiFi</a:t>
            </a:r>
            <a:r>
              <a:rPr lang="en-US" altLang="ko-KR" dirty="0">
                <a:latin typeface="Arial" panose="020B0604020202020204" pitchFamily="34" charset="0"/>
                <a:ea typeface="돋움" panose="020B0600000101010101" pitchFamily="50" charset="-127"/>
                <a:cs typeface="Arial" panose="020B0604020202020204" pitchFamily="34" charset="0"/>
              </a:rPr>
              <a:t>/Ethernet </a:t>
            </a:r>
            <a:r>
              <a:rPr lang="ko-KR" altLang="en-US" dirty="0">
                <a:latin typeface="Arial" panose="020B0604020202020204" pitchFamily="34" charset="0"/>
                <a:ea typeface="돋움" panose="020B0600000101010101" pitchFamily="50" charset="-127"/>
                <a:cs typeface="Arial" panose="020B0604020202020204" pitchFamily="34" charset="0"/>
              </a:rPr>
              <a:t>기반 </a:t>
            </a:r>
            <a:r>
              <a:rPr lang="en-US" altLang="ko-KR" dirty="0">
                <a:latin typeface="Arial" panose="020B0604020202020204" pitchFamily="34" charset="0"/>
                <a:ea typeface="돋움" panose="020B0600000101010101" pitchFamily="50" charset="-127"/>
                <a:cs typeface="Arial" panose="020B0604020202020204" pitchFamily="34" charset="0"/>
              </a:rPr>
              <a:t>IP </a:t>
            </a:r>
            <a:r>
              <a:rPr lang="ko-KR" altLang="en-US" dirty="0">
                <a:latin typeface="Arial" panose="020B0604020202020204" pitchFamily="34" charset="0"/>
                <a:ea typeface="돋움" panose="020B0600000101010101" pitchFamily="50" charset="-127"/>
                <a:cs typeface="Arial" panose="020B0604020202020204" pitchFamily="34" charset="0"/>
              </a:rPr>
              <a:t>통신을 변환하는 통신 </a:t>
            </a:r>
            <a:r>
              <a:rPr lang="ko-KR" altLang="en-US" dirty="0" smtClean="0">
                <a:latin typeface="Arial" panose="020B0604020202020204" pitchFamily="34" charset="0"/>
                <a:ea typeface="돋움" panose="020B0600000101010101" pitchFamily="50" charset="-127"/>
                <a:cs typeface="Arial" panose="020B0604020202020204" pitchFamily="34" charset="0"/>
              </a:rPr>
              <a:t>어댑터의 </a:t>
            </a:r>
            <a:r>
              <a:rPr lang="ko-KR" altLang="en-US" dirty="0">
                <a:latin typeface="Arial" panose="020B0604020202020204" pitchFamily="34" charset="0"/>
                <a:ea typeface="돋움" panose="020B0600000101010101" pitchFamily="50" charset="-127"/>
                <a:cs typeface="Arial" panose="020B0604020202020204" pitchFamily="34" charset="0"/>
              </a:rPr>
              <a:t>기능을 </a:t>
            </a:r>
            <a:r>
              <a:rPr lang="ko-KR" altLang="en-US" dirty="0" smtClean="0">
                <a:latin typeface="Arial" panose="020B0604020202020204" pitchFamily="34" charset="0"/>
                <a:ea typeface="돋움" panose="020B0600000101010101" pitchFamily="50" charset="-127"/>
                <a:cs typeface="Arial" panose="020B0604020202020204" pitchFamily="34" charset="0"/>
              </a:rPr>
              <a:t>제공</a:t>
            </a:r>
            <a:r>
              <a:rPr lang="en-US" altLang="ko-KR" dirty="0">
                <a:latin typeface="Arial" panose="020B0604020202020204" pitchFamily="34" charset="0"/>
                <a:ea typeface="돋움" panose="020B0600000101010101" pitchFamily="50" charset="-127"/>
                <a:cs typeface="Arial" panose="020B0604020202020204" pitchFamily="34" charset="0"/>
              </a:rPr>
              <a:t>.</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Tree>
    <p:extLst>
      <p:ext uri="{BB962C8B-B14F-4D97-AF65-F5344CB8AC3E}">
        <p14:creationId xmlns:p14="http://schemas.microsoft.com/office/powerpoint/2010/main" val="10310313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Arial" panose="020B0604020202020204" pitchFamily="34" charset="0"/>
                <a:ea typeface="돋움" panose="020B0600000101010101" pitchFamily="50" charset="-127"/>
                <a:cs typeface="Arial" panose="020B0604020202020204" pitchFamily="34" charset="0"/>
              </a:rPr>
              <a:t>P-</a:t>
            </a:r>
            <a:r>
              <a:rPr lang="ko-KR" altLang="en-US" dirty="0">
                <a:latin typeface="Arial" panose="020B0604020202020204" pitchFamily="34" charset="0"/>
                <a:ea typeface="돋움" panose="020B0600000101010101" pitchFamily="50" charset="-127"/>
                <a:cs typeface="Arial" panose="020B0604020202020204" pitchFamily="34" charset="0"/>
              </a:rPr>
              <a:t>플랫폼 </a:t>
            </a:r>
            <a:r>
              <a:rPr lang="en-US" altLang="ko-KR" dirty="0">
                <a:latin typeface="Arial" panose="020B0604020202020204" pitchFamily="34" charset="0"/>
                <a:ea typeface="돋움" panose="020B0600000101010101" pitchFamily="50" charset="-127"/>
                <a:cs typeface="Arial" panose="020B0604020202020204" pitchFamily="34" charset="0"/>
              </a:rPr>
              <a:t>(Planet-Platform) </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p:txBody>
          <a:bodyPr vert="horz" lIns="91440" tIns="45720" rIns="91440" bIns="45720" rtlCol="0">
            <a:normAutofit/>
          </a:bodyPr>
          <a:lstStyle/>
          <a:p>
            <a:pPr>
              <a:lnSpc>
                <a:spcPct val="120000"/>
              </a:lnSpc>
            </a:pP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디바이스의 글로벌 환경에서 등록 및 검색을 지원하기 위한 </a:t>
            </a:r>
            <a:r>
              <a:rPr lang="ko-KR" altLang="en-US" dirty="0" smtClean="0">
                <a:latin typeface="Arial" panose="020B0604020202020204" pitchFamily="34" charset="0"/>
                <a:ea typeface="돋움" panose="020B0600000101010101" pitchFamily="50" charset="-127"/>
                <a:cs typeface="Arial" panose="020B0604020202020204" pitchFamily="34" charset="0"/>
              </a:rPr>
              <a:t>플랫폼</a:t>
            </a:r>
            <a:r>
              <a:rPr lang="en-US" altLang="ko-KR" dirty="0" smtClean="0">
                <a:latin typeface="Arial" panose="020B0604020202020204" pitchFamily="34" charset="0"/>
                <a:ea typeface="돋움" panose="020B0600000101010101" pitchFamily="50" charset="-127"/>
                <a:cs typeface="Arial" panose="020B0604020202020204" pitchFamily="34" charset="0"/>
              </a:rPr>
              <a:t> </a:t>
            </a:r>
            <a:endParaRPr lang="en-US" altLang="ko-KR" dirty="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ko-KR" altLang="en-US" dirty="0" smtClean="0">
                <a:latin typeface="Arial" panose="020B0604020202020204" pitchFamily="34" charset="0"/>
                <a:ea typeface="돋움" panose="020B0600000101010101" pitchFamily="50" charset="-127"/>
                <a:cs typeface="Arial" panose="020B0604020202020204" pitchFamily="34" charset="0"/>
              </a:rPr>
              <a:t>역할</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err="1" smtClean="0">
                <a:latin typeface="Arial" panose="020B0604020202020204" pitchFamily="34" charset="0"/>
                <a:ea typeface="돋움" panose="020B0600000101010101" pitchFamily="50" charset="-127"/>
                <a:cs typeface="Arial" panose="020B0604020202020204" pitchFamily="34" charset="0"/>
              </a:rPr>
              <a:t>IoT</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디바이스와 관련된 </a:t>
            </a:r>
            <a:r>
              <a:rPr lang="ko-KR" altLang="en-US" dirty="0" smtClean="0">
                <a:latin typeface="Arial" panose="020B0604020202020204" pitchFamily="34" charset="0"/>
                <a:ea typeface="돋움" panose="020B0600000101010101" pitchFamily="50" charset="-127"/>
                <a:cs typeface="Arial" panose="020B0604020202020204" pitchFamily="34" charset="0"/>
              </a:rPr>
              <a:t>프로파일</a:t>
            </a:r>
            <a:r>
              <a:rPr lang="en-US" altLang="ko-KR" dirty="0" smtClean="0">
                <a:latin typeface="Arial" panose="020B0604020202020204" pitchFamily="34" charset="0"/>
                <a:ea typeface="돋움" panose="020B0600000101010101" pitchFamily="50" charset="-127"/>
                <a:cs typeface="Arial" panose="020B0604020202020204" pitchFamily="34" charset="0"/>
              </a:rPr>
              <a:t>(</a:t>
            </a:r>
            <a:r>
              <a:rPr lang="ko-KR" altLang="en-US" dirty="0" smtClean="0">
                <a:latin typeface="Arial" panose="020B0604020202020204" pitchFamily="34" charset="0"/>
                <a:ea typeface="돋움" panose="020B0600000101010101" pitchFamily="50" charset="-127"/>
                <a:cs typeface="Arial" panose="020B0604020202020204" pitchFamily="34" charset="0"/>
              </a:rPr>
              <a:t>디바이스 </a:t>
            </a:r>
            <a:r>
              <a:rPr lang="en-US" altLang="ko-KR" dirty="0">
                <a:latin typeface="Arial" panose="020B0604020202020204" pitchFamily="34" charset="0"/>
                <a:ea typeface="돋움" panose="020B0600000101010101" pitchFamily="50" charset="-127"/>
                <a:cs typeface="Arial" panose="020B0604020202020204" pitchFamily="34" charset="0"/>
              </a:rPr>
              <a:t>ID, </a:t>
            </a:r>
            <a:r>
              <a:rPr lang="ko-KR" altLang="en-US" dirty="0">
                <a:latin typeface="Arial" panose="020B0604020202020204" pitchFamily="34" charset="0"/>
                <a:ea typeface="돋움" panose="020B0600000101010101" pitchFamily="50" charset="-127"/>
                <a:cs typeface="Arial" panose="020B0604020202020204" pitchFamily="34" charset="0"/>
              </a:rPr>
              <a:t>디바이스 이름</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디바이스 위치 및 접근 네트워크 주소</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디바이스 관련 키워드 </a:t>
            </a:r>
            <a:r>
              <a:rPr lang="ko-KR" altLang="en-US" dirty="0" smtClean="0">
                <a:latin typeface="Arial" panose="020B0604020202020204" pitchFamily="34" charset="0"/>
                <a:ea typeface="돋움" panose="020B0600000101010101" pitchFamily="50" charset="-127"/>
                <a:cs typeface="Arial" panose="020B0604020202020204" pitchFamily="34" charset="0"/>
              </a:rPr>
              <a:t>등</a:t>
            </a:r>
            <a:r>
              <a:rPr lang="en-US" altLang="ko-KR" dirty="0" smtClean="0">
                <a:latin typeface="Arial" panose="020B0604020202020204" pitchFamily="34" charset="0"/>
                <a:ea typeface="돋움" panose="020B0600000101010101" pitchFamily="50" charset="-127"/>
                <a:cs typeface="Arial" panose="020B0604020202020204" pitchFamily="34" charset="0"/>
              </a:rPr>
              <a:t>)</a:t>
            </a:r>
            <a:r>
              <a:rPr lang="ko-KR" altLang="en-US" dirty="0" smtClean="0">
                <a:latin typeface="Arial" panose="020B0604020202020204" pitchFamily="34" charset="0"/>
                <a:ea typeface="돋움" panose="020B0600000101010101" pitchFamily="50" charset="-127"/>
                <a:cs typeface="Arial" panose="020B0604020202020204" pitchFamily="34" charset="0"/>
              </a:rPr>
              <a:t>이 </a:t>
            </a:r>
            <a:r>
              <a:rPr lang="ko-KR" altLang="en-US" dirty="0">
                <a:latin typeface="Arial" panose="020B0604020202020204" pitchFamily="34" charset="0"/>
                <a:ea typeface="돋움" panose="020B0600000101010101" pitchFamily="50" charset="-127"/>
                <a:cs typeface="Arial" panose="020B0604020202020204" pitchFamily="34" charset="0"/>
              </a:rPr>
              <a:t>등록이 </a:t>
            </a:r>
            <a:r>
              <a:rPr lang="ko-KR" altLang="en-US" dirty="0" smtClean="0">
                <a:latin typeface="Arial" panose="020B0604020202020204" pitchFamily="34" charset="0"/>
                <a:ea typeface="돋움" panose="020B0600000101010101" pitchFamily="50" charset="-127"/>
                <a:cs typeface="Arial" panose="020B0604020202020204" pitchFamily="34" charset="0"/>
              </a:rPr>
              <a:t>됨</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정보를 </a:t>
            </a:r>
            <a:r>
              <a:rPr lang="ko-KR" altLang="en-US" dirty="0">
                <a:latin typeface="Arial" panose="020B0604020202020204" pitchFamily="34" charset="0"/>
                <a:ea typeface="돋움" panose="020B0600000101010101" pitchFamily="50" charset="-127"/>
                <a:cs typeface="Arial" panose="020B0604020202020204" pitchFamily="34" charset="0"/>
              </a:rPr>
              <a:t>인덱싱하고 데이터베이스화 하여 검색 </a:t>
            </a:r>
            <a:r>
              <a:rPr lang="ko-KR" altLang="en-US" dirty="0" smtClean="0">
                <a:latin typeface="Arial" panose="020B0604020202020204" pitchFamily="34" charset="0"/>
                <a:ea typeface="돋움" panose="020B0600000101010101" pitchFamily="50" charset="-127"/>
                <a:cs typeface="Arial" panose="020B0604020202020204" pitchFamily="34" charset="0"/>
              </a:rPr>
              <a:t>질의에 </a:t>
            </a:r>
            <a:r>
              <a:rPr lang="ko-KR" altLang="en-US" dirty="0">
                <a:latin typeface="Arial" panose="020B0604020202020204" pitchFamily="34" charset="0"/>
                <a:ea typeface="돋움" panose="020B0600000101010101" pitchFamily="50" charset="-127"/>
                <a:cs typeface="Arial" panose="020B0604020202020204" pitchFamily="34" charset="0"/>
              </a:rPr>
              <a:t>대한 응답을 </a:t>
            </a:r>
            <a:r>
              <a:rPr lang="ko-KR" altLang="en-US" dirty="0" smtClean="0">
                <a:latin typeface="Arial" panose="020B0604020202020204" pitchFamily="34" charset="0"/>
                <a:ea typeface="돋움" panose="020B0600000101010101" pitchFamily="50" charset="-127"/>
                <a:cs typeface="Arial" panose="020B0604020202020204" pitchFamily="34" charset="0"/>
              </a:rPr>
              <a:t>제공</a:t>
            </a:r>
            <a:r>
              <a:rPr lang="en-US" altLang="ko-KR" dirty="0" smtClean="0">
                <a:latin typeface="Arial" panose="020B0604020202020204" pitchFamily="34" charset="0"/>
                <a:ea typeface="돋움" panose="020B0600000101010101" pitchFamily="50" charset="-127"/>
                <a:cs typeface="Arial" panose="020B0604020202020204" pitchFamily="34" charset="0"/>
              </a:rPr>
              <a:t> </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Tree>
    <p:extLst>
      <p:ext uri="{BB962C8B-B14F-4D97-AF65-F5344CB8AC3E}">
        <p14:creationId xmlns:p14="http://schemas.microsoft.com/office/powerpoint/2010/main" val="30051026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t>M-</a:t>
            </a:r>
            <a:r>
              <a:rPr lang="ko-KR" altLang="en-US" dirty="0"/>
              <a:t>플랫폼 </a:t>
            </a:r>
            <a:r>
              <a:rPr lang="en-US" altLang="ko-KR" dirty="0"/>
              <a:t>(</a:t>
            </a:r>
            <a:r>
              <a:rPr lang="en-US" altLang="ko-KR" dirty="0" smtClean="0"/>
              <a:t>Mashup-Platform) </a:t>
            </a:r>
            <a:endParaRPr lang="ko-KR" altLang="en-US" dirty="0"/>
          </a:p>
        </p:txBody>
      </p:sp>
      <p:sp>
        <p:nvSpPr>
          <p:cNvPr id="3" name="내용 개체 틀 2"/>
          <p:cNvSpPr>
            <a:spLocks noGrp="1"/>
          </p:cNvSpPr>
          <p:nvPr>
            <p:ph idx="1"/>
          </p:nvPr>
        </p:nvSpPr>
        <p:spPr/>
        <p:txBody>
          <a:bodyPr vert="horz" lIns="91440" tIns="45720" rIns="91440" bIns="45720" rtlCol="0">
            <a:normAutofit fontScale="70000" lnSpcReduction="20000"/>
          </a:bodyPr>
          <a:lstStyle/>
          <a:p>
            <a:pPr>
              <a:lnSpc>
                <a:spcPct val="120000"/>
              </a:lnSpc>
            </a:pPr>
            <a:r>
              <a:rPr lang="en-US" altLang="ko-KR" dirty="0" err="1" smtClean="0">
                <a:latin typeface="돋움" panose="020B0600000101010101" pitchFamily="50" charset="-127"/>
                <a:ea typeface="돋움" panose="020B0600000101010101" pitchFamily="50" charset="-127"/>
              </a:rPr>
              <a:t>IoT</a:t>
            </a:r>
            <a:r>
              <a:rPr lang="ko-KR" altLang="en-US" dirty="0" smtClean="0">
                <a:latin typeface="돋움" panose="020B0600000101010101" pitchFamily="50" charset="-127"/>
                <a:ea typeface="돋움" panose="020B0600000101010101" pitchFamily="50" charset="-127"/>
              </a:rPr>
              <a:t>디바이스로 부터 데이터를 수집하고 </a:t>
            </a:r>
            <a:r>
              <a:rPr lang="ko-KR" altLang="en-US" dirty="0" smtClean="0">
                <a:latin typeface="돋움" panose="020B0600000101010101" pitchFamily="50" charset="-127"/>
                <a:ea typeface="돋움" panose="020B0600000101010101" pitchFamily="50" charset="-127"/>
              </a:rPr>
              <a:t>수집된 </a:t>
            </a:r>
            <a:r>
              <a:rPr lang="ko-KR" altLang="en-US" dirty="0" smtClean="0">
                <a:latin typeface="돋움" panose="020B0600000101010101" pitchFamily="50" charset="-127"/>
                <a:ea typeface="돋움" panose="020B0600000101010101" pitchFamily="50" charset="-127"/>
              </a:rPr>
              <a:t>데이터를 기반으로 </a:t>
            </a:r>
            <a:r>
              <a:rPr lang="ko-KR" altLang="en-US" dirty="0" err="1" smtClean="0">
                <a:latin typeface="돋움" panose="020B0600000101010101" pitchFamily="50" charset="-127"/>
                <a:ea typeface="돋움" panose="020B0600000101010101" pitchFamily="50" charset="-127"/>
              </a:rPr>
              <a:t>매쉬업</a:t>
            </a:r>
            <a:r>
              <a:rPr lang="ko-KR" altLang="en-US" dirty="0" smtClean="0">
                <a:latin typeface="돋움" panose="020B0600000101010101" pitchFamily="50" charset="-127"/>
                <a:ea typeface="돋움" panose="020B0600000101010101" pitchFamily="50" charset="-127"/>
              </a:rPr>
              <a:t> 서비스를 제공하는 플랫폼</a:t>
            </a:r>
            <a:endParaRPr lang="en-US" altLang="ko-KR" dirty="0" smtClean="0">
              <a:latin typeface="돋움" panose="020B0600000101010101" pitchFamily="50" charset="-127"/>
              <a:ea typeface="돋움" panose="020B0600000101010101" pitchFamily="50" charset="-127"/>
            </a:endParaRPr>
          </a:p>
          <a:p>
            <a:pPr>
              <a:lnSpc>
                <a:spcPct val="120000"/>
              </a:lnSpc>
            </a:pPr>
            <a:r>
              <a:rPr lang="ko-KR" altLang="en-US" dirty="0" smtClean="0">
                <a:latin typeface="돋움" panose="020B0600000101010101" pitchFamily="50" charset="-127"/>
                <a:ea typeface="돋움" panose="020B0600000101010101" pitchFamily="50" charset="-127"/>
              </a:rPr>
              <a:t>역할</a:t>
            </a:r>
            <a:endParaRPr lang="en-US" altLang="ko-KR" dirty="0" smtClean="0">
              <a:latin typeface="돋움" panose="020B0600000101010101" pitchFamily="50" charset="-127"/>
              <a:ea typeface="돋움" panose="020B0600000101010101" pitchFamily="50" charset="-127"/>
            </a:endParaRPr>
          </a:p>
          <a:p>
            <a:pPr lvl="1">
              <a:lnSpc>
                <a:spcPct val="120000"/>
              </a:lnSpc>
              <a:buFont typeface="Wingdings" panose="05000000000000000000" pitchFamily="2" charset="2"/>
              <a:buChar char="ü"/>
            </a:pPr>
            <a:r>
              <a:rPr lang="en-US" altLang="ko-KR" dirty="0" err="1" smtClean="0">
                <a:latin typeface="돋움" panose="020B0600000101010101" pitchFamily="50" charset="-127"/>
                <a:ea typeface="돋움" panose="020B0600000101010101" pitchFamily="50" charset="-127"/>
              </a:rPr>
              <a:t>IoT</a:t>
            </a:r>
            <a:r>
              <a:rPr lang="en-US" altLang="ko-KR" dirty="0" smtClean="0">
                <a:latin typeface="돋움" panose="020B0600000101010101" pitchFamily="50" charset="-127"/>
                <a:ea typeface="돋움" panose="020B0600000101010101" pitchFamily="50" charset="-127"/>
              </a:rPr>
              <a:t> </a:t>
            </a:r>
            <a:r>
              <a:rPr lang="ko-KR" altLang="en-US" dirty="0">
                <a:latin typeface="돋움" panose="020B0600000101010101" pitchFamily="50" charset="-127"/>
                <a:ea typeface="돋움" panose="020B0600000101010101" pitchFamily="50" charset="-127"/>
              </a:rPr>
              <a:t>디바이스에 대한 주기적인 데이터를 전달받아 </a:t>
            </a:r>
            <a:r>
              <a:rPr lang="ko-KR" altLang="en-US" dirty="0" smtClean="0">
                <a:latin typeface="돋움" panose="020B0600000101010101" pitchFamily="50" charset="-127"/>
                <a:ea typeface="돋움" panose="020B0600000101010101" pitchFamily="50" charset="-127"/>
              </a:rPr>
              <a:t>보관</a:t>
            </a:r>
            <a:endParaRPr lang="en-US" altLang="ko-KR" dirty="0" smtClean="0">
              <a:latin typeface="돋움" panose="020B0600000101010101" pitchFamily="50" charset="-127"/>
              <a:ea typeface="돋움" panose="020B0600000101010101" pitchFamily="50" charset="-127"/>
            </a:endParaRPr>
          </a:p>
          <a:p>
            <a:pPr lvl="1">
              <a:lnSpc>
                <a:spcPct val="120000"/>
              </a:lnSpc>
              <a:buFont typeface="Wingdings" panose="05000000000000000000" pitchFamily="2" charset="2"/>
              <a:buChar char="ü"/>
            </a:pPr>
            <a:r>
              <a:rPr lang="en-US" altLang="ko-KR" dirty="0" err="1" smtClean="0">
                <a:latin typeface="돋움" panose="020B0600000101010101" pitchFamily="50" charset="-127"/>
                <a:ea typeface="돋움" panose="020B0600000101010101" pitchFamily="50" charset="-127"/>
              </a:rPr>
              <a:t>IoT</a:t>
            </a:r>
            <a:r>
              <a:rPr lang="en-US" altLang="ko-KR" dirty="0" smtClean="0">
                <a:latin typeface="돋움" panose="020B0600000101010101" pitchFamily="50" charset="-127"/>
                <a:ea typeface="돋움" panose="020B0600000101010101" pitchFamily="50" charset="-127"/>
              </a:rPr>
              <a:t> </a:t>
            </a:r>
            <a:r>
              <a:rPr lang="ko-KR" altLang="en-US" dirty="0">
                <a:latin typeface="돋움" panose="020B0600000101010101" pitchFamily="50" charset="-127"/>
                <a:ea typeface="돋움" panose="020B0600000101010101" pitchFamily="50" charset="-127"/>
              </a:rPr>
              <a:t>디바이스 데이터에 관한 </a:t>
            </a:r>
            <a:r>
              <a:rPr lang="ko-KR" altLang="en-US" dirty="0" err="1">
                <a:latin typeface="돋움" panose="020B0600000101010101" pitchFamily="50" charset="-127"/>
                <a:ea typeface="돋움" panose="020B0600000101010101" pitchFamily="50" charset="-127"/>
              </a:rPr>
              <a:t>시계열</a:t>
            </a:r>
            <a:r>
              <a:rPr lang="ko-KR" altLang="en-US" dirty="0">
                <a:latin typeface="돋움" panose="020B0600000101010101" pitchFamily="50" charset="-127"/>
                <a:ea typeface="돋움" panose="020B0600000101010101" pitchFamily="50" charset="-127"/>
              </a:rPr>
              <a:t> 통계정보 및 상관성 있는 </a:t>
            </a:r>
            <a:r>
              <a:rPr lang="en-US" altLang="ko-KR" dirty="0">
                <a:latin typeface="돋움" panose="020B0600000101010101" pitchFamily="50" charset="-127"/>
                <a:ea typeface="돋움" panose="020B0600000101010101" pitchFamily="50" charset="-127"/>
              </a:rPr>
              <a:t>IoT </a:t>
            </a:r>
            <a:r>
              <a:rPr lang="ko-KR" altLang="en-US" dirty="0">
                <a:latin typeface="돋움" panose="020B0600000101010101" pitchFamily="50" charset="-127"/>
                <a:ea typeface="돋움" panose="020B0600000101010101" pitchFamily="50" charset="-127"/>
              </a:rPr>
              <a:t>디바이스 데이터들 사이에 융합을 통해 유용한 정보를 </a:t>
            </a:r>
            <a:r>
              <a:rPr lang="ko-KR" altLang="en-US" dirty="0" smtClean="0">
                <a:latin typeface="돋움" panose="020B0600000101010101" pitchFamily="50" charset="-127"/>
                <a:ea typeface="돋움" panose="020B0600000101010101" pitchFamily="50" charset="-127"/>
              </a:rPr>
              <a:t>사용자에게 제공</a:t>
            </a:r>
            <a:endParaRPr lang="en-US" altLang="ko-KR" dirty="0">
              <a:latin typeface="돋움" panose="020B0600000101010101" pitchFamily="50" charset="-127"/>
              <a:ea typeface="돋움" panose="020B0600000101010101" pitchFamily="50" charset="-127"/>
            </a:endParaRPr>
          </a:p>
          <a:p>
            <a:pPr>
              <a:lnSpc>
                <a:spcPct val="120000"/>
              </a:lnSpc>
            </a:pPr>
            <a:r>
              <a:rPr lang="en-US" altLang="ko-KR" dirty="0">
                <a:latin typeface="돋움" panose="020B0600000101010101" pitchFamily="50" charset="-127"/>
                <a:ea typeface="돋움" panose="020B0600000101010101" pitchFamily="50" charset="-127"/>
              </a:rPr>
              <a:t>IoT </a:t>
            </a:r>
            <a:r>
              <a:rPr lang="ko-KR" altLang="en-US" dirty="0">
                <a:latin typeface="돋움" panose="020B0600000101010101" pitchFamily="50" charset="-127"/>
                <a:ea typeface="돋움" panose="020B0600000101010101" pitchFamily="50" charset="-127"/>
              </a:rPr>
              <a:t>디바이스는 검색을 위해서 </a:t>
            </a:r>
            <a:r>
              <a:rPr lang="en-US" altLang="ko-KR" dirty="0">
                <a:latin typeface="돋움" panose="020B0600000101010101" pitchFamily="50" charset="-127"/>
                <a:ea typeface="돋움" panose="020B0600000101010101" pitchFamily="50" charset="-127"/>
              </a:rPr>
              <a:t>P-</a:t>
            </a:r>
            <a:r>
              <a:rPr lang="ko-KR" altLang="en-US" dirty="0">
                <a:latin typeface="돋움" panose="020B0600000101010101" pitchFamily="50" charset="-127"/>
                <a:ea typeface="돋움" panose="020B0600000101010101" pitchFamily="50" charset="-127"/>
              </a:rPr>
              <a:t>플랫폼에 </a:t>
            </a:r>
            <a:r>
              <a:rPr lang="ko-KR" altLang="en-US" dirty="0" smtClean="0">
                <a:latin typeface="돋움" panose="020B0600000101010101" pitchFamily="50" charset="-127"/>
                <a:ea typeface="돋움" panose="020B0600000101010101" pitchFamily="50" charset="-127"/>
              </a:rPr>
              <a:t>등록 </a:t>
            </a:r>
            <a:r>
              <a:rPr lang="en-US" altLang="ko-KR" dirty="0" smtClean="0">
                <a:latin typeface="돋움" panose="020B0600000101010101" pitchFamily="50" charset="-127"/>
                <a:ea typeface="돋움" panose="020B0600000101010101" pitchFamily="50" charset="-127"/>
                <a:sym typeface="Wingdings" panose="05000000000000000000" pitchFamily="2" charset="2"/>
              </a:rPr>
              <a:t> </a:t>
            </a:r>
            <a:r>
              <a:rPr lang="en-US" altLang="ko-KR" dirty="0" err="1" smtClean="0">
                <a:latin typeface="돋움" panose="020B0600000101010101" pitchFamily="50" charset="-127"/>
                <a:ea typeface="돋움" panose="020B0600000101010101" pitchFamily="50" charset="-127"/>
              </a:rPr>
              <a:t>IoT</a:t>
            </a:r>
            <a:r>
              <a:rPr lang="en-US" altLang="ko-KR" dirty="0" smtClean="0">
                <a:latin typeface="돋움" panose="020B0600000101010101" pitchFamily="50" charset="-127"/>
                <a:ea typeface="돋움" panose="020B0600000101010101" pitchFamily="50" charset="-127"/>
              </a:rPr>
              <a:t> </a:t>
            </a:r>
            <a:r>
              <a:rPr lang="ko-KR" altLang="en-US" dirty="0">
                <a:latin typeface="돋움" panose="020B0600000101010101" pitchFamily="50" charset="-127"/>
                <a:ea typeface="돋움" panose="020B0600000101010101" pitchFamily="50" charset="-127"/>
              </a:rPr>
              <a:t>디바이스가 생산하는 </a:t>
            </a:r>
            <a:r>
              <a:rPr lang="ko-KR" altLang="en-US" dirty="0" err="1">
                <a:latin typeface="돋움" panose="020B0600000101010101" pitchFamily="50" charset="-127"/>
                <a:ea typeface="돋움" panose="020B0600000101010101" pitchFamily="50" charset="-127"/>
              </a:rPr>
              <a:t>센싱데이터</a:t>
            </a:r>
            <a:r>
              <a:rPr lang="ko-KR" altLang="en-US" dirty="0">
                <a:latin typeface="돋움" panose="020B0600000101010101" pitchFamily="50" charset="-127"/>
                <a:ea typeface="돋움" panose="020B0600000101010101" pitchFamily="50" charset="-127"/>
              </a:rPr>
              <a:t> 등을 </a:t>
            </a:r>
            <a:r>
              <a:rPr lang="en-US" altLang="ko-KR" dirty="0">
                <a:latin typeface="돋움" panose="020B0600000101010101" pitchFamily="50" charset="-127"/>
                <a:ea typeface="돋움" panose="020B0600000101010101" pitchFamily="50" charset="-127"/>
              </a:rPr>
              <a:t>M-</a:t>
            </a:r>
            <a:r>
              <a:rPr lang="ko-KR" altLang="en-US" dirty="0">
                <a:latin typeface="돋움" panose="020B0600000101010101" pitchFamily="50" charset="-127"/>
                <a:ea typeface="돋움" panose="020B0600000101010101" pitchFamily="50" charset="-127"/>
              </a:rPr>
              <a:t>플랫폼에 </a:t>
            </a:r>
            <a:r>
              <a:rPr lang="ko-KR" altLang="en-US" dirty="0" smtClean="0">
                <a:latin typeface="돋움" panose="020B0600000101010101" pitchFamily="50" charset="-127"/>
                <a:ea typeface="돋움" panose="020B0600000101010101" pitchFamily="50" charset="-127"/>
              </a:rPr>
              <a:t>전달 </a:t>
            </a:r>
            <a:r>
              <a:rPr lang="en-US" altLang="ko-KR" dirty="0" smtClean="0">
                <a:latin typeface="돋움" panose="020B0600000101010101" pitchFamily="50" charset="-127"/>
                <a:ea typeface="돋움" panose="020B0600000101010101" pitchFamily="50" charset="-127"/>
                <a:sym typeface="Wingdings" panose="05000000000000000000" pitchFamily="2" charset="2"/>
              </a:rPr>
              <a:t></a:t>
            </a:r>
            <a:r>
              <a:rPr lang="ko-KR" altLang="en-US" dirty="0" smtClean="0">
                <a:latin typeface="돋움" panose="020B0600000101010101" pitchFamily="50" charset="-127"/>
                <a:ea typeface="돋움" panose="020B0600000101010101" pitchFamily="50" charset="-127"/>
              </a:rPr>
              <a:t> </a:t>
            </a:r>
            <a:r>
              <a:rPr lang="ko-KR" altLang="en-US" dirty="0">
                <a:latin typeface="돋움" panose="020B0600000101010101" pitchFamily="50" charset="-127"/>
                <a:ea typeface="돋움" panose="020B0600000101010101" pitchFamily="50" charset="-127"/>
              </a:rPr>
              <a:t>사용자에게 데이터 가공 및 융합을 통해 유용한 정보를 </a:t>
            </a:r>
            <a:r>
              <a:rPr lang="ko-KR" altLang="en-US" dirty="0" smtClean="0">
                <a:latin typeface="돋움" panose="020B0600000101010101" pitchFamily="50" charset="-127"/>
                <a:ea typeface="돋움" panose="020B0600000101010101" pitchFamily="50" charset="-127"/>
              </a:rPr>
              <a:t>전달</a:t>
            </a:r>
            <a:endParaRPr lang="en-US" altLang="ko-KR" dirty="0" smtClean="0">
              <a:latin typeface="돋움" panose="020B0600000101010101" pitchFamily="50" charset="-127"/>
              <a:ea typeface="돋움" panose="020B0600000101010101" pitchFamily="50" charset="-127"/>
            </a:endParaRPr>
          </a:p>
          <a:p>
            <a:pPr>
              <a:lnSpc>
                <a:spcPct val="120000"/>
              </a:lnSpc>
            </a:pPr>
            <a:r>
              <a:rPr lang="en-US" altLang="ko-KR" dirty="0" err="1" smtClean="0">
                <a:latin typeface="돋움" panose="020B0600000101010101" pitchFamily="50" charset="-127"/>
                <a:ea typeface="돋움" panose="020B0600000101010101" pitchFamily="50" charset="-127"/>
              </a:rPr>
              <a:t>IoT</a:t>
            </a:r>
            <a:r>
              <a:rPr lang="en-US" altLang="ko-KR" dirty="0" smtClean="0">
                <a:latin typeface="돋움" panose="020B0600000101010101" pitchFamily="50" charset="-127"/>
                <a:ea typeface="돋움" panose="020B0600000101010101" pitchFamily="50" charset="-127"/>
              </a:rPr>
              <a:t> </a:t>
            </a:r>
            <a:r>
              <a:rPr lang="ko-KR" altLang="en-US" dirty="0">
                <a:latin typeface="돋움" panose="020B0600000101010101" pitchFamily="50" charset="-127"/>
                <a:ea typeface="돋움" panose="020B0600000101010101" pitchFamily="50" charset="-127"/>
              </a:rPr>
              <a:t>단말간에 직접 적인 네트워크 접속이 어려운 경우에 대해서 요청 </a:t>
            </a:r>
            <a:r>
              <a:rPr lang="en-US" altLang="ko-KR" dirty="0" err="1">
                <a:latin typeface="돋움" panose="020B0600000101010101" pitchFamily="50" charset="-127"/>
                <a:ea typeface="돋움" panose="020B0600000101010101" pitchFamily="50" charset="-127"/>
              </a:rPr>
              <a:t>IoT</a:t>
            </a:r>
            <a:r>
              <a:rPr lang="en-US" altLang="ko-KR" dirty="0">
                <a:latin typeface="돋움" panose="020B0600000101010101" pitchFamily="50" charset="-127"/>
                <a:ea typeface="돋움" panose="020B0600000101010101" pitchFamily="50" charset="-127"/>
              </a:rPr>
              <a:t> </a:t>
            </a:r>
            <a:r>
              <a:rPr lang="ko-KR" altLang="en-US" dirty="0" smtClean="0">
                <a:latin typeface="돋움" panose="020B0600000101010101" pitchFamily="50" charset="-127"/>
                <a:ea typeface="돋움" panose="020B0600000101010101" pitchFamily="50" charset="-127"/>
              </a:rPr>
              <a:t>디바이스가 </a:t>
            </a:r>
            <a:r>
              <a:rPr lang="en-US" altLang="ko-KR" dirty="0">
                <a:latin typeface="돋움" panose="020B0600000101010101" pitchFamily="50" charset="-127"/>
                <a:ea typeface="돋움" panose="020B0600000101010101" pitchFamily="50" charset="-127"/>
              </a:rPr>
              <a:t>M-</a:t>
            </a:r>
            <a:r>
              <a:rPr lang="ko-KR" altLang="en-US" dirty="0">
                <a:latin typeface="돋움" panose="020B0600000101010101" pitchFamily="50" charset="-127"/>
                <a:ea typeface="돋움" panose="020B0600000101010101" pitchFamily="50" charset="-127"/>
              </a:rPr>
              <a:t>플랫폼에 접속하여 데이터를 전달받거나 목적 </a:t>
            </a:r>
            <a:r>
              <a:rPr lang="en-US" altLang="ko-KR" dirty="0">
                <a:latin typeface="돋움" panose="020B0600000101010101" pitchFamily="50" charset="-127"/>
                <a:ea typeface="돋움" panose="020B0600000101010101" pitchFamily="50" charset="-127"/>
              </a:rPr>
              <a:t>IoT </a:t>
            </a:r>
            <a:r>
              <a:rPr lang="ko-KR" altLang="en-US" dirty="0">
                <a:latin typeface="돋움" panose="020B0600000101010101" pitchFamily="50" charset="-127"/>
                <a:ea typeface="돋움" panose="020B0600000101010101" pitchFamily="50" charset="-127"/>
              </a:rPr>
              <a:t>디바이스로의 제어명령을 </a:t>
            </a:r>
            <a:r>
              <a:rPr lang="en-US" altLang="ko-KR" dirty="0">
                <a:latin typeface="돋움" panose="020B0600000101010101" pitchFamily="50" charset="-127"/>
                <a:ea typeface="돋움" panose="020B0600000101010101" pitchFamily="50" charset="-127"/>
              </a:rPr>
              <a:t>M-</a:t>
            </a:r>
            <a:r>
              <a:rPr lang="ko-KR" altLang="en-US" dirty="0">
                <a:latin typeface="돋움" panose="020B0600000101010101" pitchFamily="50" charset="-127"/>
                <a:ea typeface="돋움" panose="020B0600000101010101" pitchFamily="50" charset="-127"/>
              </a:rPr>
              <a:t>플랫폼에게 요청할 수 있는 구조를 갖고 </a:t>
            </a:r>
            <a:r>
              <a:rPr lang="ko-KR" altLang="en-US" dirty="0" smtClean="0">
                <a:latin typeface="돋움" panose="020B0600000101010101" pitchFamily="50" charset="-127"/>
                <a:ea typeface="돋움" panose="020B0600000101010101" pitchFamily="50" charset="-127"/>
              </a:rPr>
              <a:t>있음</a:t>
            </a:r>
            <a:endParaRPr lang="ko-KR" altLang="en-US" dirty="0">
              <a:latin typeface="돋움" panose="020B0600000101010101" pitchFamily="50" charset="-127"/>
              <a:ea typeface="돋움" panose="020B0600000101010101" pitchFamily="50" charset="-127"/>
            </a:endParaRPr>
          </a:p>
        </p:txBody>
      </p:sp>
    </p:spTree>
    <p:extLst>
      <p:ext uri="{BB962C8B-B14F-4D97-AF65-F5344CB8AC3E}">
        <p14:creationId xmlns:p14="http://schemas.microsoft.com/office/powerpoint/2010/main" val="18343651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a:latin typeface="Arial" panose="020B0604020202020204" pitchFamily="34" charset="0"/>
                <a:ea typeface="돋움" panose="020B0600000101010101" pitchFamily="50" charset="-127"/>
                <a:cs typeface="Arial" panose="020B0604020202020204" pitchFamily="34" charset="0"/>
              </a:rPr>
              <a:t>S-</a:t>
            </a:r>
            <a:r>
              <a:rPr lang="ko-KR" altLang="en-US" dirty="0">
                <a:latin typeface="Arial" panose="020B0604020202020204" pitchFamily="34" charset="0"/>
                <a:ea typeface="돋움" panose="020B0600000101010101" pitchFamily="50" charset="-127"/>
                <a:cs typeface="Arial" panose="020B0604020202020204" pitchFamily="34" charset="0"/>
              </a:rPr>
              <a:t>플랫폼 </a:t>
            </a:r>
            <a:r>
              <a:rPr lang="en-US" altLang="ko-KR" dirty="0">
                <a:latin typeface="Arial" panose="020B0604020202020204" pitchFamily="34" charset="0"/>
                <a:ea typeface="돋움" panose="020B0600000101010101" pitchFamily="50" charset="-127"/>
                <a:cs typeface="Arial" panose="020B0604020202020204" pitchFamily="34" charset="0"/>
              </a:rPr>
              <a:t>(Store-Platform) </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p:txBody>
          <a:bodyPr vert="horz" lIns="91440" tIns="45720" rIns="91440" bIns="45720" rtlCol="0">
            <a:normAutofit/>
          </a:bodyPr>
          <a:lstStyle/>
          <a:p>
            <a:pPr>
              <a:lnSpc>
                <a:spcPct val="120000"/>
              </a:lnSpc>
            </a:pPr>
            <a:r>
              <a:rPr lang="ko-KR" altLang="en-US" dirty="0">
                <a:latin typeface="Arial" panose="020B0604020202020204" pitchFamily="34" charset="0"/>
                <a:ea typeface="돋움" panose="020B0600000101010101" pitchFamily="50" charset="-127"/>
                <a:cs typeface="Arial" panose="020B0604020202020204" pitchFamily="34" charset="0"/>
              </a:rPr>
              <a:t>개발자는 </a:t>
            </a: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디바이스에 탑재되는 애플리케이션 소프트웨어 를 등록 및 </a:t>
            </a:r>
            <a:r>
              <a:rPr lang="ko-KR" altLang="en-US" dirty="0" err="1">
                <a:latin typeface="Arial" panose="020B0604020202020204" pitchFamily="34" charset="0"/>
                <a:ea typeface="돋움" panose="020B0600000101010101" pitchFamily="50" charset="-127"/>
                <a:cs typeface="Arial" panose="020B0604020202020204" pitchFamily="34" charset="0"/>
              </a:rPr>
              <a:t>업로드할</a:t>
            </a:r>
            <a:r>
              <a:rPr lang="ko-KR" altLang="en-US" dirty="0">
                <a:latin typeface="Arial" panose="020B0604020202020204" pitchFamily="34" charset="0"/>
                <a:ea typeface="돋움" panose="020B0600000101010101" pitchFamily="50" charset="-127"/>
                <a:cs typeface="Arial" panose="020B0604020202020204" pitchFamily="34" charset="0"/>
              </a:rPr>
              <a:t> 수 있고</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사용자는 </a:t>
            </a: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디바이스와 관련된 애플리케이션을 다운로드 할 수 있는 </a:t>
            </a:r>
            <a:r>
              <a:rPr lang="ko-KR" altLang="en-US" dirty="0" smtClean="0">
                <a:latin typeface="Arial" panose="020B0604020202020204" pitchFamily="34" charset="0"/>
                <a:ea typeface="돋움" panose="020B0600000101010101" pitchFamily="50" charset="-127"/>
                <a:cs typeface="Arial" panose="020B0604020202020204" pitchFamily="34" charset="0"/>
              </a:rPr>
              <a:t>플랫폼</a:t>
            </a:r>
            <a:r>
              <a:rPr lang="en-US" altLang="ko-KR" dirty="0" smtClean="0">
                <a:latin typeface="Arial" panose="020B0604020202020204" pitchFamily="34" charset="0"/>
                <a:ea typeface="돋움" panose="020B0600000101010101" pitchFamily="50" charset="-127"/>
                <a:cs typeface="Arial" panose="020B0604020202020204" pitchFamily="34" charset="0"/>
              </a:rPr>
              <a:t> </a:t>
            </a:r>
            <a:endParaRPr lang="en-US" altLang="ko-KR" dirty="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en-US" altLang="ko-KR" dirty="0">
                <a:latin typeface="Arial" panose="020B0604020202020204" pitchFamily="34" charset="0"/>
                <a:ea typeface="돋움" panose="020B0600000101010101" pitchFamily="50" charset="-127"/>
                <a:cs typeface="Arial" panose="020B0604020202020204" pitchFamily="34" charset="0"/>
              </a:rPr>
              <a:t>S-</a:t>
            </a:r>
            <a:r>
              <a:rPr lang="ko-KR" altLang="en-US" dirty="0">
                <a:latin typeface="Arial" panose="020B0604020202020204" pitchFamily="34" charset="0"/>
                <a:ea typeface="돋움" panose="020B0600000101010101" pitchFamily="50" charset="-127"/>
                <a:cs typeface="Arial" panose="020B0604020202020204" pitchFamily="34" charset="0"/>
              </a:rPr>
              <a:t>플랫폼에 등록되는 </a:t>
            </a: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소프트웨어는 </a:t>
            </a:r>
            <a:r>
              <a:rPr lang="en-US" altLang="ko-KR" dirty="0">
                <a:latin typeface="Arial" panose="020B0604020202020204" pitchFamily="34" charset="0"/>
                <a:ea typeface="돋움" panose="020B0600000101010101" pitchFamily="50" charset="-127"/>
                <a:cs typeface="Arial" panose="020B0604020202020204" pitchFamily="34" charset="0"/>
              </a:rPr>
              <a:t>D-</a:t>
            </a:r>
            <a:r>
              <a:rPr lang="ko-KR" altLang="en-US" dirty="0">
                <a:latin typeface="Arial" panose="020B0604020202020204" pitchFamily="34" charset="0"/>
                <a:ea typeface="돋움" panose="020B0600000101010101" pitchFamily="50" charset="-127"/>
                <a:cs typeface="Arial" panose="020B0604020202020204" pitchFamily="34" charset="0"/>
              </a:rPr>
              <a:t>플랫폼의 개방형 </a:t>
            </a:r>
            <a:r>
              <a:rPr lang="en-US" altLang="ko-KR" dirty="0">
                <a:latin typeface="Arial" panose="020B0604020202020204" pitchFamily="34" charset="0"/>
                <a:ea typeface="돋움" panose="020B0600000101010101" pitchFamily="50" charset="-127"/>
                <a:cs typeface="Arial" panose="020B0604020202020204" pitchFamily="34" charset="0"/>
              </a:rPr>
              <a:t>API</a:t>
            </a:r>
            <a:r>
              <a:rPr lang="ko-KR" altLang="en-US" dirty="0">
                <a:latin typeface="Arial" panose="020B0604020202020204" pitchFamily="34" charset="0"/>
                <a:ea typeface="돋움" panose="020B0600000101010101" pitchFamily="50" charset="-127"/>
                <a:cs typeface="Arial" panose="020B0604020202020204" pitchFamily="34" charset="0"/>
              </a:rPr>
              <a:t>를 갖는 소프트웨어 즉</a:t>
            </a:r>
            <a:r>
              <a:rPr lang="en-US" altLang="ko-KR" dirty="0">
                <a:latin typeface="Arial" panose="020B0604020202020204" pitchFamily="34" charset="0"/>
                <a:ea typeface="돋움" panose="020B0600000101010101" pitchFamily="50" charset="-127"/>
                <a:cs typeface="Arial" panose="020B0604020202020204" pitchFamily="34" charset="0"/>
              </a:rPr>
              <a:t>, Device App</a:t>
            </a:r>
            <a:r>
              <a:rPr lang="ko-KR" altLang="en-US" dirty="0">
                <a:latin typeface="Arial" panose="020B0604020202020204" pitchFamily="34" charset="0"/>
                <a:ea typeface="돋움" panose="020B0600000101010101" pitchFamily="50" charset="-127"/>
                <a:cs typeface="Arial" panose="020B0604020202020204" pitchFamily="34" charset="0"/>
              </a:rPr>
              <a:t>과 </a:t>
            </a:r>
            <a:r>
              <a:rPr lang="en-US" altLang="ko-KR" dirty="0">
                <a:latin typeface="Arial" panose="020B0604020202020204" pitchFamily="34" charset="0"/>
                <a:ea typeface="돋움" panose="020B0600000101010101" pitchFamily="50" charset="-127"/>
                <a:cs typeface="Arial" panose="020B0604020202020204" pitchFamily="34" charset="0"/>
              </a:rPr>
              <a:t>Device</a:t>
            </a:r>
            <a:r>
              <a:rPr lang="ko-KR" altLang="en-US" dirty="0">
                <a:latin typeface="Arial" panose="020B0604020202020204" pitchFamily="34" charset="0"/>
                <a:ea typeface="돋움" panose="020B0600000101010101" pitchFamily="50" charset="-127"/>
                <a:cs typeface="Arial" panose="020B0604020202020204" pitchFamily="34" charset="0"/>
              </a:rPr>
              <a:t>와 연동하여 사용자에게 유용한 정보를 제공하는 서비스 애플리케이션 기능을 하는 </a:t>
            </a:r>
            <a:r>
              <a:rPr lang="en-US" altLang="ko-KR" dirty="0">
                <a:latin typeface="Arial" panose="020B0604020202020204" pitchFamily="34" charset="0"/>
                <a:ea typeface="돋움" panose="020B0600000101010101" pitchFamily="50" charset="-127"/>
                <a:cs typeface="Arial" panose="020B0604020202020204" pitchFamily="34" charset="0"/>
              </a:rPr>
              <a:t>User App</a:t>
            </a:r>
            <a:r>
              <a:rPr lang="ko-KR" altLang="en-US" dirty="0">
                <a:latin typeface="Arial" panose="020B0604020202020204" pitchFamily="34" charset="0"/>
                <a:ea typeface="돋움" panose="020B0600000101010101" pitchFamily="50" charset="-127"/>
                <a:cs typeface="Arial" panose="020B0604020202020204" pitchFamily="34" charset="0"/>
              </a:rPr>
              <a:t>을 모두 </a:t>
            </a:r>
            <a:r>
              <a:rPr lang="ko-KR" altLang="en-US" dirty="0" smtClean="0">
                <a:latin typeface="Arial" panose="020B0604020202020204" pitchFamily="34" charset="0"/>
                <a:ea typeface="돋움" panose="020B0600000101010101" pitchFamily="50" charset="-127"/>
                <a:cs typeface="Arial" panose="020B0604020202020204" pitchFamily="34" charset="0"/>
              </a:rPr>
              <a:t>포함</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Tree>
    <p:extLst>
      <p:ext uri="{BB962C8B-B14F-4D97-AF65-F5344CB8AC3E}">
        <p14:creationId xmlns:p14="http://schemas.microsoft.com/office/powerpoint/2010/main" val="3519531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ko-KR" altLang="en-US" dirty="0" smtClean="0">
                <a:latin typeface="Arial" panose="020B0604020202020204" pitchFamily="34" charset="0"/>
                <a:ea typeface="돋움" panose="020B0600000101010101" pitchFamily="50" charset="-127"/>
                <a:cs typeface="Arial" panose="020B0604020202020204" pitchFamily="34" charset="0"/>
              </a:rPr>
              <a:t>창의적 </a:t>
            </a:r>
            <a:r>
              <a:rPr lang="en-US" altLang="ko-KR" dirty="0" err="1">
                <a:latin typeface="Arial" panose="020B0604020202020204" pitchFamily="34" charset="0"/>
                <a:ea typeface="돋움" panose="020B0600000101010101" pitchFamily="50" charset="-127"/>
                <a:cs typeface="Arial" panose="020B0604020202020204" pitchFamily="34" charset="0"/>
              </a:rPr>
              <a:t>IoT</a:t>
            </a:r>
            <a:r>
              <a:rPr lang="en-US" altLang="ko-KR" dirty="0">
                <a:latin typeface="Arial" panose="020B0604020202020204" pitchFamily="34" charset="0"/>
                <a:ea typeface="돋움" panose="020B0600000101010101" pitchFamily="50" charset="-127"/>
                <a:cs typeface="Arial" panose="020B0604020202020204" pitchFamily="34" charset="0"/>
              </a:rPr>
              <a:t> </a:t>
            </a:r>
            <a:r>
              <a:rPr lang="en-US" altLang="ko-KR" dirty="0" smtClean="0">
                <a:latin typeface="Arial" panose="020B0604020202020204" pitchFamily="34" charset="0"/>
                <a:ea typeface="돋움" panose="020B0600000101010101" pitchFamily="50" charset="-127"/>
                <a:cs typeface="Arial" panose="020B0604020202020204" pitchFamily="34" charset="0"/>
              </a:rPr>
              <a:t>device</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a:xfrm>
            <a:off x="838200" y="1825625"/>
            <a:ext cx="6224081" cy="4351338"/>
          </a:xfrm>
        </p:spPr>
        <p:txBody>
          <a:bodyPr vert="horz" lIns="91440" tIns="45720" rIns="91440" bIns="45720" rtlCol="0">
            <a:normAutofit fontScale="92500" lnSpcReduction="20000"/>
          </a:bodyPr>
          <a:lstStyle/>
          <a:p>
            <a:pPr>
              <a:lnSpc>
                <a:spcPct val="120000"/>
              </a:lnSpc>
            </a:pPr>
            <a:r>
              <a:rPr lang="en-US" altLang="ko-KR" dirty="0" smtClean="0">
                <a:latin typeface="Arial" panose="020B0604020202020204" pitchFamily="34" charset="0"/>
                <a:ea typeface="돋움" panose="020B0600000101010101" pitchFamily="50" charset="-127"/>
                <a:cs typeface="Arial" panose="020B0604020202020204" pitchFamily="34" charset="0"/>
              </a:rPr>
              <a:t>Belkin </a:t>
            </a:r>
            <a:r>
              <a:rPr lang="en-US" altLang="ko-KR" dirty="0" err="1" smtClean="0">
                <a:latin typeface="Arial" panose="020B0604020202020204" pitchFamily="34" charset="0"/>
                <a:ea typeface="돋움" panose="020B0600000101010101" pitchFamily="50" charset="-127"/>
                <a:cs typeface="Arial" panose="020B0604020202020204" pitchFamily="34" charset="0"/>
              </a:rPr>
              <a:t>WeMo</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가정용</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전자기기를 무선으로 제어할 수 있도록 해주는 제어장치</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스케줄 기반의 제어 기능 제공</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모션 감지를 통한 전원 자동 인가 </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차단</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en-US" altLang="ko-KR" dirty="0" err="1" smtClean="0">
                <a:latin typeface="Arial" panose="020B0604020202020204" pitchFamily="34" charset="0"/>
                <a:ea typeface="돋움" panose="020B0600000101010101" pitchFamily="50" charset="-127"/>
                <a:cs typeface="Arial" panose="020B0604020202020204" pitchFamily="34" charset="0"/>
              </a:rPr>
              <a:t>GlowCap</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a:latin typeface="Arial" panose="020B0604020202020204" pitchFamily="34" charset="0"/>
                <a:ea typeface="돋움" panose="020B0600000101010101" pitchFamily="50" charset="-127"/>
                <a:cs typeface="Arial" panose="020B0604020202020204" pitchFamily="34" charset="0"/>
              </a:rPr>
              <a:t> AT&amp;T </a:t>
            </a:r>
            <a:r>
              <a:rPr lang="ko-KR" altLang="en-US" dirty="0">
                <a:latin typeface="Arial" panose="020B0604020202020204" pitchFamily="34" charset="0"/>
                <a:ea typeface="돋움" panose="020B0600000101010101" pitchFamily="50" charset="-127"/>
                <a:cs typeface="Arial" panose="020B0604020202020204" pitchFamily="34" charset="0"/>
              </a:rPr>
              <a:t>와 협력하여 개발한 스마트 </a:t>
            </a:r>
            <a:r>
              <a:rPr lang="ko-KR" altLang="en-US" dirty="0" smtClean="0">
                <a:latin typeface="Arial" panose="020B0604020202020204" pitchFamily="34" charset="0"/>
                <a:ea typeface="돋움" panose="020B0600000101010101" pitchFamily="50" charset="-127"/>
                <a:cs typeface="Arial" panose="020B0604020202020204" pitchFamily="34" charset="0"/>
              </a:rPr>
              <a:t>약병</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불빛</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오디오</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전화</a:t>
            </a:r>
            <a:r>
              <a:rPr lang="en-US" altLang="ko-KR" dirty="0">
                <a:latin typeface="Arial" panose="020B0604020202020204" pitchFamily="34" charset="0"/>
                <a:ea typeface="돋움" panose="020B0600000101010101" pitchFamily="50" charset="-127"/>
                <a:cs typeface="Arial" panose="020B0604020202020204" pitchFamily="34" charset="0"/>
              </a:rPr>
              <a:t>, SMS </a:t>
            </a:r>
            <a:r>
              <a:rPr lang="ko-KR" altLang="en-US" dirty="0">
                <a:latin typeface="Arial" panose="020B0604020202020204" pitchFamily="34" charset="0"/>
                <a:ea typeface="돋움" panose="020B0600000101010101" pitchFamily="50" charset="-127"/>
                <a:cs typeface="Arial" panose="020B0604020202020204" pitchFamily="34" charset="0"/>
              </a:rPr>
              <a:t>메시지 등을 통해 정기적으로 약을 복용하고 있는 환자에게 정확한 시간에 약을 복용할 수 있도록 </a:t>
            </a:r>
            <a:r>
              <a:rPr lang="ko-KR" altLang="en-US" dirty="0" smtClean="0">
                <a:latin typeface="Arial" panose="020B0604020202020204" pitchFamily="34" charset="0"/>
                <a:ea typeface="돋움" panose="020B0600000101010101" pitchFamily="50" charset="-127"/>
                <a:cs typeface="Arial" panose="020B0604020202020204" pitchFamily="34" charset="0"/>
              </a:rPr>
              <a:t>도와주는 </a:t>
            </a:r>
            <a:r>
              <a:rPr lang="en-US" altLang="ko-KR" dirty="0" err="1">
                <a:latin typeface="Arial" panose="020B0604020202020204" pitchFamily="34" charset="0"/>
                <a:ea typeface="돋움" panose="020B0600000101010101" pitchFamily="50" charset="-127"/>
                <a:cs typeface="Arial" panose="020B0604020202020204" pitchFamily="34" charset="0"/>
              </a:rPr>
              <a:t>IoT</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서비스를 </a:t>
            </a:r>
            <a:r>
              <a:rPr lang="ko-KR" altLang="en-US" dirty="0" smtClean="0">
                <a:latin typeface="Arial" panose="020B0604020202020204" pitchFamily="34" charset="0"/>
                <a:ea typeface="돋움" panose="020B0600000101010101" pitchFamily="50" charset="-127"/>
                <a:cs typeface="Arial" panose="020B0604020202020204" pitchFamily="34" charset="0"/>
              </a:rPr>
              <a:t>제공</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2">
              <a:lnSpc>
                <a:spcPct val="120000"/>
              </a:lnSpc>
            </a:pP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pic>
        <p:nvPicPr>
          <p:cNvPr id="4" name="그림 3"/>
          <p:cNvPicPr>
            <a:picLocks noChangeAspect="1"/>
          </p:cNvPicPr>
          <p:nvPr/>
        </p:nvPicPr>
        <p:blipFill>
          <a:blip r:embed="rId2"/>
          <a:stretch>
            <a:fillRect/>
          </a:stretch>
        </p:blipFill>
        <p:spPr>
          <a:xfrm>
            <a:off x="7227983" y="1825625"/>
            <a:ext cx="3386846" cy="2122610"/>
          </a:xfrm>
          <a:prstGeom prst="rect">
            <a:avLst/>
          </a:prstGeom>
        </p:spPr>
      </p:pic>
      <p:pic>
        <p:nvPicPr>
          <p:cNvPr id="5" name="그림 4"/>
          <p:cNvPicPr>
            <a:picLocks noChangeAspect="1"/>
          </p:cNvPicPr>
          <p:nvPr/>
        </p:nvPicPr>
        <p:blipFill>
          <a:blip r:embed="rId3"/>
          <a:stretch>
            <a:fillRect/>
          </a:stretch>
        </p:blipFill>
        <p:spPr>
          <a:xfrm>
            <a:off x="7227983" y="4098284"/>
            <a:ext cx="4282079" cy="2078679"/>
          </a:xfrm>
          <a:prstGeom prst="rect">
            <a:avLst/>
          </a:prstGeom>
        </p:spPr>
      </p:pic>
    </p:spTree>
    <p:extLst>
      <p:ext uri="{BB962C8B-B14F-4D97-AF65-F5344CB8AC3E}">
        <p14:creationId xmlns:p14="http://schemas.microsoft.com/office/powerpoint/2010/main" val="28658434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latin typeface="Arial" panose="020B0604020202020204" pitchFamily="34" charset="0"/>
                <a:ea typeface="돋움" panose="020B0600000101010101" pitchFamily="50" charset="-127"/>
                <a:cs typeface="Arial" panose="020B0604020202020204" pitchFamily="34" charset="0"/>
              </a:rPr>
              <a:t>창의적 </a:t>
            </a:r>
            <a:r>
              <a:rPr lang="en-US" altLang="ko-KR" dirty="0" err="1">
                <a:latin typeface="Arial" panose="020B0604020202020204" pitchFamily="34" charset="0"/>
                <a:ea typeface="돋움" panose="020B0600000101010101" pitchFamily="50" charset="-127"/>
                <a:cs typeface="Arial" panose="020B0604020202020204" pitchFamily="34" charset="0"/>
              </a:rPr>
              <a:t>IoT</a:t>
            </a:r>
            <a:r>
              <a:rPr lang="en-US" altLang="ko-KR" dirty="0">
                <a:latin typeface="Arial" panose="020B0604020202020204" pitchFamily="34" charset="0"/>
                <a:ea typeface="돋움" panose="020B0600000101010101" pitchFamily="50" charset="-127"/>
                <a:cs typeface="Arial" panose="020B0604020202020204" pitchFamily="34" charset="0"/>
              </a:rPr>
              <a:t> </a:t>
            </a:r>
            <a:r>
              <a:rPr lang="en-US" altLang="ko-KR" dirty="0" smtClean="0">
                <a:latin typeface="Arial" panose="020B0604020202020204" pitchFamily="34" charset="0"/>
                <a:ea typeface="돋움" panose="020B0600000101010101" pitchFamily="50" charset="-127"/>
                <a:cs typeface="Arial" panose="020B0604020202020204" pitchFamily="34" charset="0"/>
              </a:rPr>
              <a:t>device</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a:xfrm>
            <a:off x="838200" y="1825625"/>
            <a:ext cx="6802539" cy="4351338"/>
          </a:xfrm>
        </p:spPr>
        <p:txBody>
          <a:bodyPr vert="horz" lIns="91440" tIns="45720" rIns="91440" bIns="45720" rtlCol="0">
            <a:normAutofit fontScale="62500" lnSpcReduction="20000"/>
          </a:bodyPr>
          <a:lstStyle/>
          <a:p>
            <a:pPr>
              <a:lnSpc>
                <a:spcPct val="120000"/>
              </a:lnSpc>
            </a:pPr>
            <a:r>
              <a:rPr lang="en-US" altLang="ko-KR" dirty="0" smtClean="0">
                <a:latin typeface="Arial" panose="020B0604020202020204" pitchFamily="34" charset="0"/>
                <a:ea typeface="돋움" panose="020B0600000101010101" pitchFamily="50" charset="-127"/>
                <a:cs typeface="Arial" panose="020B0604020202020204" pitchFamily="34" charset="0"/>
              </a:rPr>
              <a:t>LIFX</a:t>
            </a:r>
            <a:endParaRPr lang="en-US" altLang="ko-KR" dirty="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sz="2800" dirty="0" err="1">
                <a:latin typeface="Arial" panose="020B0604020202020204" pitchFamily="34" charset="0"/>
                <a:ea typeface="돋움" panose="020B0600000101010101" pitchFamily="50" charset="-127"/>
                <a:cs typeface="Arial" panose="020B0604020202020204" pitchFamily="34" charset="0"/>
              </a:rPr>
              <a:t>WiFi</a:t>
            </a:r>
            <a:r>
              <a:rPr lang="en-US" altLang="ko-KR" sz="2800" dirty="0">
                <a:latin typeface="Arial" panose="020B0604020202020204" pitchFamily="34" charset="0"/>
                <a:ea typeface="돋움" panose="020B0600000101010101" pitchFamily="50" charset="-127"/>
                <a:cs typeface="Arial" panose="020B0604020202020204" pitchFamily="34" charset="0"/>
              </a:rPr>
              <a:t> </a:t>
            </a:r>
            <a:r>
              <a:rPr lang="ko-KR" altLang="en-US" sz="2800" dirty="0">
                <a:latin typeface="Arial" panose="020B0604020202020204" pitchFamily="34" charset="0"/>
                <a:ea typeface="돋움" panose="020B0600000101010101" pitchFamily="50" charset="-127"/>
                <a:cs typeface="Arial" panose="020B0604020202020204" pitchFamily="34" charset="0"/>
              </a:rPr>
              <a:t>를 통해 인터넷에 연결되어 스마트기기를 통해 무선 제어가 가능한 에너지 효율이 높은 스마트 </a:t>
            </a:r>
            <a:r>
              <a:rPr lang="en-US" altLang="ko-KR" sz="2800" dirty="0">
                <a:latin typeface="Arial" panose="020B0604020202020204" pitchFamily="34" charset="0"/>
                <a:ea typeface="돋움" panose="020B0600000101010101" pitchFamily="50" charset="-127"/>
                <a:cs typeface="Arial" panose="020B0604020202020204" pitchFamily="34" charset="0"/>
              </a:rPr>
              <a:t>LED </a:t>
            </a:r>
            <a:r>
              <a:rPr lang="ko-KR" altLang="en-US" sz="2800" dirty="0" smtClean="0">
                <a:latin typeface="Arial" panose="020B0604020202020204" pitchFamily="34" charset="0"/>
                <a:ea typeface="돋움" panose="020B0600000101010101" pitchFamily="50" charset="-127"/>
                <a:cs typeface="Arial" panose="020B0604020202020204" pitchFamily="34" charset="0"/>
              </a:rPr>
              <a:t>전구</a:t>
            </a:r>
            <a:endParaRPr lang="en-US" altLang="ko-KR" sz="2800"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sz="2800" dirty="0" err="1">
                <a:latin typeface="Arial" panose="020B0604020202020204" pitchFamily="34" charset="0"/>
                <a:ea typeface="돋움" panose="020B0600000101010101" pitchFamily="50" charset="-127"/>
                <a:cs typeface="Arial" panose="020B0604020202020204" pitchFamily="34" charset="0"/>
              </a:rPr>
              <a:t>앱을</a:t>
            </a:r>
            <a:r>
              <a:rPr lang="ko-KR" altLang="en-US" sz="2800" dirty="0">
                <a:latin typeface="Arial" panose="020B0604020202020204" pitchFamily="34" charset="0"/>
                <a:ea typeface="돋움" panose="020B0600000101010101" pitchFamily="50" charset="-127"/>
                <a:cs typeface="Arial" panose="020B0604020202020204" pitchFamily="34" charset="0"/>
              </a:rPr>
              <a:t> 스마트기기에 다운로드 하여 무선 제어가 </a:t>
            </a:r>
            <a:r>
              <a:rPr lang="ko-KR" altLang="en-US" sz="2800" dirty="0" smtClean="0">
                <a:latin typeface="Arial" panose="020B0604020202020204" pitchFamily="34" charset="0"/>
                <a:ea typeface="돋움" panose="020B0600000101010101" pitchFamily="50" charset="-127"/>
                <a:cs typeface="Arial" panose="020B0604020202020204" pitchFamily="34" charset="0"/>
              </a:rPr>
              <a:t>가능</a:t>
            </a:r>
            <a:endParaRPr lang="en-US" altLang="ko-KR" sz="2800"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sz="2800" dirty="0" err="1" smtClean="0">
                <a:latin typeface="Arial" panose="020B0604020202020204" pitchFamily="34" charset="0"/>
                <a:ea typeface="돋움" panose="020B0600000101010101" pitchFamily="50" charset="-127"/>
                <a:cs typeface="Arial" panose="020B0604020202020204" pitchFamily="34" charset="0"/>
              </a:rPr>
              <a:t>온오프</a:t>
            </a:r>
            <a:r>
              <a:rPr lang="en-US" altLang="ko-KR" sz="2800" dirty="0">
                <a:latin typeface="Arial" panose="020B0604020202020204" pitchFamily="34" charset="0"/>
                <a:ea typeface="돋움" panose="020B0600000101010101" pitchFamily="50" charset="-127"/>
                <a:cs typeface="Arial" panose="020B0604020202020204" pitchFamily="34" charset="0"/>
              </a:rPr>
              <a:t>, </a:t>
            </a:r>
            <a:r>
              <a:rPr lang="ko-KR" altLang="en-US" sz="2800" dirty="0" err="1">
                <a:latin typeface="Arial" panose="020B0604020202020204" pitchFamily="34" charset="0"/>
                <a:ea typeface="돋움" panose="020B0600000101010101" pitchFamily="50" charset="-127"/>
                <a:cs typeface="Arial" panose="020B0604020202020204" pitchFamily="34" charset="0"/>
              </a:rPr>
              <a:t>디밍</a:t>
            </a:r>
            <a:r>
              <a:rPr lang="en-US" altLang="ko-KR" sz="2800" dirty="0">
                <a:latin typeface="Arial" panose="020B0604020202020204" pitchFamily="34" charset="0"/>
                <a:ea typeface="돋움" panose="020B0600000101010101" pitchFamily="50" charset="-127"/>
                <a:cs typeface="Arial" panose="020B0604020202020204" pitchFamily="34" charset="0"/>
              </a:rPr>
              <a:t>, </a:t>
            </a:r>
            <a:r>
              <a:rPr lang="ko-KR" altLang="en-US" sz="2800" dirty="0">
                <a:latin typeface="Arial" panose="020B0604020202020204" pitchFamily="34" charset="0"/>
                <a:ea typeface="돋움" panose="020B0600000101010101" pitchFamily="50" charset="-127"/>
                <a:cs typeface="Arial" panose="020B0604020202020204" pitchFamily="34" charset="0"/>
              </a:rPr>
              <a:t>색 조절이 가능하며 타이머를 이용한 스케줄링</a:t>
            </a:r>
            <a:r>
              <a:rPr lang="en-US" altLang="ko-KR" sz="2800" dirty="0">
                <a:latin typeface="Arial" panose="020B0604020202020204" pitchFamily="34" charset="0"/>
                <a:ea typeface="돋움" panose="020B0600000101010101" pitchFamily="50" charset="-127"/>
                <a:cs typeface="Arial" panose="020B0604020202020204" pitchFamily="34" charset="0"/>
              </a:rPr>
              <a:t>, </a:t>
            </a:r>
            <a:r>
              <a:rPr lang="ko-KR" altLang="en-US" sz="2800" dirty="0">
                <a:latin typeface="Arial" panose="020B0604020202020204" pitchFamily="34" charset="0"/>
                <a:ea typeface="돋움" panose="020B0600000101010101" pitchFamily="50" charset="-127"/>
                <a:cs typeface="Arial" panose="020B0604020202020204" pitchFamily="34" charset="0"/>
              </a:rPr>
              <a:t>메일이나 </a:t>
            </a:r>
            <a:r>
              <a:rPr lang="ko-KR" altLang="en-US" sz="2800" dirty="0" err="1">
                <a:latin typeface="Arial" panose="020B0604020202020204" pitchFamily="34" charset="0"/>
                <a:ea typeface="돋움" panose="020B0600000101010101" pitchFamily="50" charset="-127"/>
                <a:cs typeface="Arial" panose="020B0604020202020204" pitchFamily="34" charset="0"/>
              </a:rPr>
              <a:t>트위터에</a:t>
            </a:r>
            <a:r>
              <a:rPr lang="ko-KR" altLang="en-US" sz="2800" dirty="0">
                <a:latin typeface="Arial" panose="020B0604020202020204" pitchFamily="34" charset="0"/>
                <a:ea typeface="돋움" panose="020B0600000101010101" pitchFamily="50" charset="-127"/>
                <a:cs typeface="Arial" panose="020B0604020202020204" pitchFamily="34" charset="0"/>
              </a:rPr>
              <a:t> 연동되는 </a:t>
            </a:r>
            <a:r>
              <a:rPr lang="ko-KR" altLang="en-US" sz="2800" dirty="0" err="1">
                <a:latin typeface="Arial" panose="020B0604020202020204" pitchFamily="34" charset="0"/>
                <a:ea typeface="돋움" panose="020B0600000101010101" pitchFamily="50" charset="-127"/>
                <a:cs typeface="Arial" panose="020B0604020202020204" pitchFamily="34" charset="0"/>
              </a:rPr>
              <a:t>알림기능</a:t>
            </a:r>
            <a:r>
              <a:rPr lang="en-US" altLang="ko-KR" sz="2800" dirty="0">
                <a:latin typeface="Arial" panose="020B0604020202020204" pitchFamily="34" charset="0"/>
                <a:ea typeface="돋움" panose="020B0600000101010101" pitchFamily="50" charset="-127"/>
                <a:cs typeface="Arial" panose="020B0604020202020204" pitchFamily="34" charset="0"/>
              </a:rPr>
              <a:t>, </a:t>
            </a:r>
            <a:r>
              <a:rPr lang="ko-KR" altLang="en-US" sz="2800" dirty="0">
                <a:latin typeface="Arial" panose="020B0604020202020204" pitchFamily="34" charset="0"/>
                <a:ea typeface="돋움" panose="020B0600000101010101" pitchFamily="50" charset="-127"/>
                <a:cs typeface="Arial" panose="020B0604020202020204" pitchFamily="34" charset="0"/>
              </a:rPr>
              <a:t>음악 패턴에 따른 색깔 표현과 같은 엔터테인먼트 기능을 </a:t>
            </a:r>
            <a:r>
              <a:rPr lang="ko-KR" altLang="en-US" sz="2800" dirty="0" smtClean="0">
                <a:latin typeface="Arial" panose="020B0604020202020204" pitchFamily="34" charset="0"/>
                <a:ea typeface="돋움" panose="020B0600000101010101" pitchFamily="50" charset="-127"/>
                <a:cs typeface="Arial" panose="020B0604020202020204" pitchFamily="34" charset="0"/>
              </a:rPr>
              <a:t>제공</a:t>
            </a:r>
            <a:endParaRPr lang="en-US" altLang="ko-KR" sz="2800" dirty="0" smtClean="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en-US" altLang="ko-KR" dirty="0" err="1">
                <a:latin typeface="Arial" panose="020B0604020202020204" pitchFamily="34" charset="0"/>
                <a:ea typeface="돋움" panose="020B0600000101010101" pitchFamily="50" charset="-127"/>
                <a:cs typeface="Arial" panose="020B0604020202020204" pitchFamily="34" charset="0"/>
              </a:rPr>
              <a:t>Withings</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스마트 체중계</a:t>
            </a:r>
            <a:endParaRPr lang="en-US" altLang="ko-KR" dirty="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sz="2800" dirty="0" smtClean="0">
                <a:latin typeface="Arial" panose="020B0604020202020204" pitchFamily="34" charset="0"/>
                <a:ea typeface="돋움" panose="020B0600000101010101" pitchFamily="50" charset="-127"/>
                <a:cs typeface="Arial" panose="020B0604020202020204" pitchFamily="34" charset="0"/>
              </a:rPr>
              <a:t>사용자의 </a:t>
            </a:r>
            <a:r>
              <a:rPr lang="ko-KR" altLang="en-US" sz="2800" dirty="0">
                <a:latin typeface="Arial" panose="020B0604020202020204" pitchFamily="34" charset="0"/>
                <a:ea typeface="돋움" panose="020B0600000101010101" pitchFamily="50" charset="-127"/>
                <a:cs typeface="Arial" panose="020B0604020202020204" pitchFamily="34" charset="0"/>
              </a:rPr>
              <a:t>체중</a:t>
            </a:r>
            <a:r>
              <a:rPr lang="en-US" altLang="ko-KR" sz="2800" dirty="0">
                <a:latin typeface="Arial" panose="020B0604020202020204" pitchFamily="34" charset="0"/>
                <a:ea typeface="돋움" panose="020B0600000101010101" pitchFamily="50" charset="-127"/>
                <a:cs typeface="Arial" panose="020B0604020202020204" pitchFamily="34" charset="0"/>
              </a:rPr>
              <a:t>, </a:t>
            </a:r>
            <a:r>
              <a:rPr lang="ko-KR" altLang="en-US" sz="2800" dirty="0">
                <a:latin typeface="Arial" panose="020B0604020202020204" pitchFamily="34" charset="0"/>
                <a:ea typeface="돋움" panose="020B0600000101010101" pitchFamily="50" charset="-127"/>
                <a:cs typeface="Arial" panose="020B0604020202020204" pitchFamily="34" charset="0"/>
              </a:rPr>
              <a:t>체지방</a:t>
            </a:r>
            <a:r>
              <a:rPr lang="en-US" altLang="ko-KR" sz="2800" dirty="0">
                <a:latin typeface="Arial" panose="020B0604020202020204" pitchFamily="34" charset="0"/>
                <a:ea typeface="돋움" panose="020B0600000101010101" pitchFamily="50" charset="-127"/>
                <a:cs typeface="Arial" panose="020B0604020202020204" pitchFamily="34" charset="0"/>
              </a:rPr>
              <a:t>, </a:t>
            </a:r>
            <a:r>
              <a:rPr lang="ko-KR" altLang="en-US" sz="2800" dirty="0" err="1">
                <a:latin typeface="Arial" panose="020B0604020202020204" pitchFamily="34" charset="0"/>
                <a:ea typeface="돋움" panose="020B0600000101010101" pitchFamily="50" charset="-127"/>
                <a:cs typeface="Arial" panose="020B0604020202020204" pitchFamily="34" charset="0"/>
              </a:rPr>
              <a:t>심박수</a:t>
            </a:r>
            <a:r>
              <a:rPr lang="ko-KR" altLang="en-US" sz="2800" dirty="0">
                <a:latin typeface="Arial" panose="020B0604020202020204" pitchFamily="34" charset="0"/>
                <a:ea typeface="돋움" panose="020B0600000101010101" pitchFamily="50" charset="-127"/>
                <a:cs typeface="Arial" panose="020B0604020202020204" pitchFamily="34" charset="0"/>
              </a:rPr>
              <a:t> 등 측정 데이터를 인터넷을 통해 서버로 전달하고 이러한 측정 치들을 </a:t>
            </a:r>
            <a:r>
              <a:rPr lang="en-US" altLang="ko-KR" sz="2800" dirty="0" err="1">
                <a:latin typeface="Arial" panose="020B0604020202020204" pitchFamily="34" charset="0"/>
                <a:ea typeface="돋움" panose="020B0600000101010101" pitchFamily="50" charset="-127"/>
                <a:cs typeface="Arial" panose="020B0604020202020204" pitchFamily="34" charset="0"/>
              </a:rPr>
              <a:t>Withings</a:t>
            </a:r>
            <a:r>
              <a:rPr lang="en-US" altLang="ko-KR" sz="2800" dirty="0">
                <a:latin typeface="Arial" panose="020B0604020202020204" pitchFamily="34" charset="0"/>
                <a:ea typeface="돋움" panose="020B0600000101010101" pitchFamily="50" charset="-127"/>
                <a:cs typeface="Arial" panose="020B0604020202020204" pitchFamily="34" charset="0"/>
              </a:rPr>
              <a:t> </a:t>
            </a:r>
            <a:r>
              <a:rPr lang="ko-KR" altLang="en-US" sz="2800" dirty="0">
                <a:latin typeface="Arial" panose="020B0604020202020204" pitchFamily="34" charset="0"/>
                <a:ea typeface="돋움" panose="020B0600000101010101" pitchFamily="50" charset="-127"/>
                <a:cs typeface="Arial" panose="020B0604020202020204" pitchFamily="34" charset="0"/>
              </a:rPr>
              <a:t>에서 제공하는 스마트기기 </a:t>
            </a:r>
            <a:r>
              <a:rPr lang="ko-KR" altLang="en-US" sz="2800" dirty="0" err="1">
                <a:latin typeface="Arial" panose="020B0604020202020204" pitchFamily="34" charset="0"/>
                <a:ea typeface="돋움" panose="020B0600000101010101" pitchFamily="50" charset="-127"/>
                <a:cs typeface="Arial" panose="020B0604020202020204" pitchFamily="34" charset="0"/>
              </a:rPr>
              <a:t>앱을</a:t>
            </a:r>
            <a:r>
              <a:rPr lang="ko-KR" altLang="en-US" sz="2800" dirty="0">
                <a:latin typeface="Arial" panose="020B0604020202020204" pitchFamily="34" charset="0"/>
                <a:ea typeface="돋움" panose="020B0600000101010101" pitchFamily="50" charset="-127"/>
                <a:cs typeface="Arial" panose="020B0604020202020204" pitchFamily="34" charset="0"/>
              </a:rPr>
              <a:t> 통해 </a:t>
            </a:r>
            <a:r>
              <a:rPr lang="ko-KR" altLang="en-US" sz="2800" dirty="0" smtClean="0">
                <a:latin typeface="Arial" panose="020B0604020202020204" pitchFamily="34" charset="0"/>
                <a:ea typeface="돋움" panose="020B0600000101010101" pitchFamily="50" charset="-127"/>
                <a:cs typeface="Arial" panose="020B0604020202020204" pitchFamily="34" charset="0"/>
              </a:rPr>
              <a:t>사용자에게</a:t>
            </a:r>
            <a:r>
              <a:rPr lang="en-US" altLang="ko-KR" sz="2800" dirty="0" smtClean="0">
                <a:latin typeface="Arial" panose="020B0604020202020204" pitchFamily="34" charset="0"/>
                <a:ea typeface="돋움" panose="020B0600000101010101" pitchFamily="50" charset="-127"/>
                <a:cs typeface="Arial" panose="020B0604020202020204" pitchFamily="34" charset="0"/>
              </a:rPr>
              <a:t> </a:t>
            </a:r>
            <a:r>
              <a:rPr lang="ko-KR" altLang="en-US" sz="2800" dirty="0" smtClean="0">
                <a:latin typeface="Arial" panose="020B0604020202020204" pitchFamily="34" charset="0"/>
                <a:ea typeface="돋움" panose="020B0600000101010101" pitchFamily="50" charset="-127"/>
                <a:cs typeface="Arial" panose="020B0604020202020204" pitchFamily="34" charset="0"/>
              </a:rPr>
              <a:t>제공</a:t>
            </a:r>
            <a:endParaRPr lang="ko-KR" altLang="en-US" sz="2800" dirty="0">
              <a:latin typeface="Arial" panose="020B0604020202020204" pitchFamily="34" charset="0"/>
              <a:ea typeface="돋움" panose="020B0600000101010101" pitchFamily="50" charset="-127"/>
              <a:cs typeface="Arial" panose="020B0604020202020204" pitchFamily="34" charset="0"/>
            </a:endParaRPr>
          </a:p>
          <a:p>
            <a:pPr lvl="1">
              <a:lnSpc>
                <a:spcPct val="120000"/>
              </a:lnSpc>
            </a:pPr>
            <a:endParaRPr lang="ko-KR" altLang="en-US" sz="2800" dirty="0">
              <a:latin typeface="Arial" panose="020B0604020202020204" pitchFamily="34" charset="0"/>
              <a:ea typeface="돋움" panose="020B0600000101010101" pitchFamily="50" charset="-127"/>
              <a:cs typeface="Arial" panose="020B0604020202020204" pitchFamily="34" charset="0"/>
            </a:endParaRPr>
          </a:p>
        </p:txBody>
      </p:sp>
      <p:pic>
        <p:nvPicPr>
          <p:cNvPr id="4" name="그림 3"/>
          <p:cNvPicPr>
            <a:picLocks noChangeAspect="1"/>
          </p:cNvPicPr>
          <p:nvPr/>
        </p:nvPicPr>
        <p:blipFill>
          <a:blip r:embed="rId2"/>
          <a:stretch>
            <a:fillRect/>
          </a:stretch>
        </p:blipFill>
        <p:spPr>
          <a:xfrm>
            <a:off x="7640739" y="1903448"/>
            <a:ext cx="4148565" cy="1893034"/>
          </a:xfrm>
          <a:prstGeom prst="rect">
            <a:avLst/>
          </a:prstGeom>
        </p:spPr>
      </p:pic>
      <p:pic>
        <p:nvPicPr>
          <p:cNvPr id="5" name="그림 4"/>
          <p:cNvPicPr>
            <a:picLocks noChangeAspect="1"/>
          </p:cNvPicPr>
          <p:nvPr/>
        </p:nvPicPr>
        <p:blipFill>
          <a:blip r:embed="rId3"/>
          <a:stretch>
            <a:fillRect/>
          </a:stretch>
        </p:blipFill>
        <p:spPr>
          <a:xfrm>
            <a:off x="7640739" y="4085517"/>
            <a:ext cx="4148565" cy="2002158"/>
          </a:xfrm>
          <a:prstGeom prst="rect">
            <a:avLst/>
          </a:prstGeom>
        </p:spPr>
      </p:pic>
    </p:spTree>
    <p:extLst>
      <p:ext uri="{BB962C8B-B14F-4D97-AF65-F5344CB8AC3E}">
        <p14:creationId xmlns:p14="http://schemas.microsoft.com/office/powerpoint/2010/main" val="3273524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latin typeface="Arial" panose="020B0604020202020204" pitchFamily="34" charset="0"/>
                <a:ea typeface="돋움" panose="020B0600000101010101" pitchFamily="50" charset="-127"/>
                <a:cs typeface="Arial" panose="020B0604020202020204" pitchFamily="34" charset="0"/>
              </a:rPr>
              <a:t>창의적 </a:t>
            </a:r>
            <a:r>
              <a:rPr lang="en-US" altLang="ko-KR" dirty="0" err="1">
                <a:latin typeface="Arial" panose="020B0604020202020204" pitchFamily="34" charset="0"/>
                <a:ea typeface="돋움" panose="020B0600000101010101" pitchFamily="50" charset="-127"/>
                <a:cs typeface="Arial" panose="020B0604020202020204" pitchFamily="34" charset="0"/>
              </a:rPr>
              <a:t>IoT</a:t>
            </a:r>
            <a:r>
              <a:rPr lang="en-US" altLang="ko-KR" dirty="0">
                <a:latin typeface="Arial" panose="020B0604020202020204" pitchFamily="34" charset="0"/>
                <a:ea typeface="돋움" panose="020B0600000101010101" pitchFamily="50" charset="-127"/>
                <a:cs typeface="Arial" panose="020B0604020202020204" pitchFamily="34" charset="0"/>
              </a:rPr>
              <a:t> </a:t>
            </a:r>
            <a:r>
              <a:rPr lang="en-US" altLang="ko-KR" dirty="0" smtClean="0">
                <a:latin typeface="Arial" panose="020B0604020202020204" pitchFamily="34" charset="0"/>
                <a:ea typeface="돋움" panose="020B0600000101010101" pitchFamily="50" charset="-127"/>
                <a:cs typeface="Arial" panose="020B0604020202020204" pitchFamily="34" charset="0"/>
              </a:rPr>
              <a:t>device</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a:xfrm>
            <a:off x="838200" y="1825625"/>
            <a:ext cx="6632643" cy="4351338"/>
          </a:xfrm>
        </p:spPr>
        <p:txBody>
          <a:bodyPr vert="horz" lIns="91440" tIns="45720" rIns="91440" bIns="45720" rtlCol="0">
            <a:normAutofit fontScale="92500" lnSpcReduction="10000"/>
          </a:bodyPr>
          <a:lstStyle/>
          <a:p>
            <a:pPr>
              <a:lnSpc>
                <a:spcPct val="120000"/>
              </a:lnSpc>
            </a:pPr>
            <a:r>
              <a:rPr lang="en-US" altLang="ko-KR" dirty="0" err="1" smtClean="0">
                <a:latin typeface="Arial" panose="020B0604020202020204" pitchFamily="34" charset="0"/>
                <a:ea typeface="돋움" panose="020B0600000101010101" pitchFamily="50" charset="-127"/>
                <a:cs typeface="Arial" panose="020B0604020202020204" pitchFamily="34" charset="0"/>
              </a:rPr>
              <a:t>Withings</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스마트 혈압계</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smtClean="0">
                <a:latin typeface="Arial" panose="020B0604020202020204" pitchFamily="34" charset="0"/>
                <a:ea typeface="돋움" panose="020B0600000101010101" pitchFamily="50" charset="-127"/>
                <a:cs typeface="Arial" panose="020B0604020202020204" pitchFamily="34" charset="0"/>
              </a:rPr>
              <a:t>Plug &amp; Play</a:t>
            </a:r>
            <a:r>
              <a:rPr lang="ko-KR" altLang="en-US" dirty="0" smtClean="0">
                <a:latin typeface="Arial" panose="020B0604020202020204" pitchFamily="34" charset="0"/>
                <a:ea typeface="돋움" panose="020B0600000101010101" pitchFamily="50" charset="-127"/>
                <a:cs typeface="Arial" panose="020B0604020202020204" pitchFamily="34" charset="0"/>
              </a:rPr>
              <a:t> 측정 방식을 통해 사용자의 혈압에 관한 모든 정보를 손쉽게 스마트기기에 저장하고 측정결과를 사용자 가 확인할 수 있음</a:t>
            </a:r>
            <a:r>
              <a:rPr lang="en-US" altLang="ko-KR" dirty="0" smtClean="0">
                <a:latin typeface="Arial" panose="020B0604020202020204" pitchFamily="34" charset="0"/>
                <a:ea typeface="돋움" panose="020B0600000101010101" pitchFamily="50" charset="-127"/>
                <a:cs typeface="Arial" panose="020B0604020202020204" pitchFamily="34" charset="0"/>
              </a:rPr>
              <a:t>.</a:t>
            </a:r>
          </a:p>
          <a:p>
            <a:pPr>
              <a:lnSpc>
                <a:spcPct val="120000"/>
              </a:lnSpc>
            </a:pPr>
            <a:r>
              <a:rPr lang="en-US" altLang="ko-KR" dirty="0" err="1" smtClean="0">
                <a:latin typeface="Arial" panose="020B0604020202020204" pitchFamily="34" charset="0"/>
                <a:ea typeface="돋움" panose="020B0600000101010101" pitchFamily="50" charset="-127"/>
                <a:cs typeface="Arial" panose="020B0604020202020204" pitchFamily="34" charset="0"/>
              </a:rPr>
              <a:t>Withings</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스마트 베이비 모니터</a:t>
            </a:r>
            <a:endParaRPr lang="en-US" altLang="ko-KR" dirty="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err="1">
                <a:latin typeface="Arial" panose="020B0604020202020204" pitchFamily="34" charset="0"/>
                <a:ea typeface="돋움" panose="020B0600000101010101" pitchFamily="50" charset="-127"/>
                <a:cs typeface="Arial" panose="020B0604020202020204" pitchFamily="34" charset="0"/>
              </a:rPr>
              <a:t>WiFi</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err="1">
                <a:latin typeface="Arial" panose="020B0604020202020204" pitchFamily="34" charset="0"/>
                <a:ea typeface="돋움" panose="020B0600000101010101" pitchFamily="50" charset="-127"/>
                <a:cs typeface="Arial" panose="020B0604020202020204" pitchFamily="34" charset="0"/>
              </a:rPr>
              <a:t>이더넷</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또는 </a:t>
            </a:r>
            <a:r>
              <a:rPr lang="ko-KR" altLang="en-US" dirty="0" err="1" smtClean="0">
                <a:latin typeface="Arial" panose="020B0604020202020204" pitchFamily="34" charset="0"/>
                <a:ea typeface="돋움" panose="020B0600000101010101" pitchFamily="50" charset="-127"/>
                <a:cs typeface="Arial" panose="020B0604020202020204" pitchFamily="34" charset="0"/>
              </a:rPr>
              <a:t>블루투스</a:t>
            </a:r>
            <a:r>
              <a:rPr lang="ko-KR" altLang="en-US" dirty="0" smtClean="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등을 통해 아기의 모습과 상태를 실시간으로 모니터링 할 수 있는 기능을 </a:t>
            </a:r>
            <a:r>
              <a:rPr lang="ko-KR" altLang="en-US" dirty="0" smtClean="0">
                <a:latin typeface="Arial" panose="020B0604020202020204" pitchFamily="34" charset="0"/>
                <a:ea typeface="돋움" panose="020B0600000101010101" pitchFamily="50" charset="-127"/>
                <a:cs typeface="Arial" panose="020B0604020202020204" pitchFamily="34" charset="0"/>
              </a:rPr>
              <a:t>제공</a:t>
            </a:r>
            <a:r>
              <a:rPr lang="en-US" altLang="ko-KR" dirty="0" smtClean="0">
                <a:latin typeface="Arial" panose="020B0604020202020204" pitchFamily="34" charset="0"/>
                <a:ea typeface="돋움" panose="020B0600000101010101" pitchFamily="50" charset="-127"/>
                <a:cs typeface="Arial" panose="020B0604020202020204" pitchFamily="34" charset="0"/>
              </a:rPr>
              <a:t>.</a:t>
            </a: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아기 </a:t>
            </a:r>
            <a:r>
              <a:rPr lang="ko-KR" altLang="en-US" dirty="0">
                <a:latin typeface="Arial" panose="020B0604020202020204" pitchFamily="34" charset="0"/>
                <a:ea typeface="돋움" panose="020B0600000101010101" pitchFamily="50" charset="-127"/>
                <a:cs typeface="Arial" panose="020B0604020202020204" pitchFamily="34" charset="0"/>
              </a:rPr>
              <a:t>주변의 </a:t>
            </a:r>
            <a:r>
              <a:rPr lang="ko-KR" altLang="en-US" dirty="0" err="1">
                <a:latin typeface="Arial" panose="020B0604020202020204" pitchFamily="34" charset="0"/>
                <a:ea typeface="돋움" panose="020B0600000101010101" pitchFamily="50" charset="-127"/>
                <a:cs typeface="Arial" panose="020B0604020202020204" pitchFamily="34" charset="0"/>
              </a:rPr>
              <a:t>온습도</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소음 등 에 관한 환경정보의 변화에 대한 </a:t>
            </a:r>
            <a:r>
              <a:rPr lang="ko-KR" altLang="en-US" dirty="0" err="1">
                <a:latin typeface="Arial" panose="020B0604020202020204" pitchFamily="34" charset="0"/>
                <a:ea typeface="돋움" panose="020B0600000101010101" pitchFamily="50" charset="-127"/>
                <a:cs typeface="Arial" panose="020B0604020202020204" pitchFamily="34" charset="0"/>
              </a:rPr>
              <a:t>알람</a:t>
            </a:r>
            <a:r>
              <a:rPr lang="ko-KR" altLang="en-US" dirty="0">
                <a:latin typeface="Arial" panose="020B0604020202020204" pitchFamily="34" charset="0"/>
                <a:ea typeface="돋움" panose="020B0600000101010101" pitchFamily="50" charset="-127"/>
                <a:cs typeface="Arial" panose="020B0604020202020204" pitchFamily="34" charset="0"/>
              </a:rPr>
              <a:t> 기능을 </a:t>
            </a:r>
            <a:r>
              <a:rPr lang="ko-KR" altLang="en-US" dirty="0" smtClean="0">
                <a:latin typeface="Arial" panose="020B0604020202020204" pitchFamily="34" charset="0"/>
                <a:ea typeface="돋움" panose="020B0600000101010101" pitchFamily="50" charset="-127"/>
                <a:cs typeface="Arial" panose="020B0604020202020204" pitchFamily="34" charset="0"/>
              </a:rPr>
              <a:t>포함</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ko-KR" altLang="en-US" dirty="0">
              <a:latin typeface="Arial" panose="020B0604020202020204" pitchFamily="34" charset="0"/>
              <a:ea typeface="돋움" panose="020B0600000101010101" pitchFamily="50" charset="-127"/>
              <a:cs typeface="Arial" panose="020B0604020202020204" pitchFamily="34" charset="0"/>
            </a:endParaRPr>
          </a:p>
          <a:p>
            <a:pPr lvl="1">
              <a:lnSpc>
                <a:spcPct val="120000"/>
              </a:lnSpc>
            </a:pPr>
            <a:endParaRPr lang="ko-KR" altLang="en-US" sz="2400" dirty="0">
              <a:latin typeface="Arial" panose="020B0604020202020204" pitchFamily="34" charset="0"/>
              <a:ea typeface="돋움" panose="020B0600000101010101" pitchFamily="50" charset="-127"/>
              <a:cs typeface="Arial" panose="020B0604020202020204" pitchFamily="34" charset="0"/>
            </a:endParaRPr>
          </a:p>
        </p:txBody>
      </p:sp>
      <p:pic>
        <p:nvPicPr>
          <p:cNvPr id="6" name="그림 5"/>
          <p:cNvPicPr>
            <a:picLocks noChangeAspect="1"/>
          </p:cNvPicPr>
          <p:nvPr/>
        </p:nvPicPr>
        <p:blipFill>
          <a:blip r:embed="rId2"/>
          <a:stretch>
            <a:fillRect/>
          </a:stretch>
        </p:blipFill>
        <p:spPr>
          <a:xfrm>
            <a:off x="7723762" y="1690688"/>
            <a:ext cx="3978106" cy="1890863"/>
          </a:xfrm>
          <a:prstGeom prst="rect">
            <a:avLst/>
          </a:prstGeom>
        </p:spPr>
      </p:pic>
      <p:pic>
        <p:nvPicPr>
          <p:cNvPr id="7" name="그림 6"/>
          <p:cNvPicPr>
            <a:picLocks noChangeAspect="1"/>
          </p:cNvPicPr>
          <p:nvPr/>
        </p:nvPicPr>
        <p:blipFill>
          <a:blip r:embed="rId3"/>
          <a:stretch>
            <a:fillRect/>
          </a:stretch>
        </p:blipFill>
        <p:spPr>
          <a:xfrm>
            <a:off x="7723762" y="4186687"/>
            <a:ext cx="4022678" cy="1597740"/>
          </a:xfrm>
          <a:prstGeom prst="rect">
            <a:avLst/>
          </a:prstGeom>
        </p:spPr>
      </p:pic>
    </p:spTree>
    <p:extLst>
      <p:ext uri="{BB962C8B-B14F-4D97-AF65-F5344CB8AC3E}">
        <p14:creationId xmlns:p14="http://schemas.microsoft.com/office/powerpoint/2010/main" val="26867509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normAutofit/>
          </a:bodyPr>
          <a:lstStyle/>
          <a:p>
            <a:r>
              <a:rPr lang="ko-KR" altLang="en-US" dirty="0" smtClean="0">
                <a:latin typeface="Arial" panose="020B0604020202020204" pitchFamily="34" charset="0"/>
                <a:ea typeface="돋움" panose="020B0600000101010101" pitchFamily="50" charset="-127"/>
                <a:cs typeface="Arial" panose="020B0604020202020204" pitchFamily="34" charset="0"/>
              </a:rPr>
              <a:t>디바이스 플랫폼 </a:t>
            </a:r>
            <a:r>
              <a:rPr lang="en-US" altLang="ko-KR" dirty="0" smtClean="0">
                <a:latin typeface="Arial" panose="020B0604020202020204" pitchFamily="34" charset="0"/>
                <a:ea typeface="돋움" panose="020B0600000101010101" pitchFamily="50" charset="-127"/>
                <a:cs typeface="Arial" panose="020B0604020202020204" pitchFamily="34" charset="0"/>
              </a:rPr>
              <a:t>(</a:t>
            </a:r>
            <a:r>
              <a:rPr lang="ko-KR" altLang="en-US" dirty="0" smtClean="0">
                <a:latin typeface="Arial" panose="020B0604020202020204" pitchFamily="34" charset="0"/>
                <a:ea typeface="돋움" panose="020B0600000101010101" pitchFamily="50" charset="-127"/>
                <a:cs typeface="Arial" panose="020B0604020202020204" pitchFamily="34" charset="0"/>
              </a:rPr>
              <a:t>개발용</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p:txBody>
          <a:bodyPr vert="horz" lIns="91440" tIns="45720" rIns="91440" bIns="45720" rtlCol="0">
            <a:normAutofit fontScale="85000" lnSpcReduction="20000"/>
          </a:bodyPr>
          <a:lstStyle/>
          <a:p>
            <a:pPr>
              <a:lnSpc>
                <a:spcPct val="120000"/>
              </a:lnSpc>
            </a:pPr>
            <a:r>
              <a:rPr lang="en-US" altLang="ko-KR" dirty="0" err="1" smtClean="0">
                <a:latin typeface="Arial" panose="020B0604020202020204" pitchFamily="34" charset="0"/>
                <a:ea typeface="돋움" panose="020B0600000101010101" pitchFamily="50" charset="-127"/>
                <a:cs typeface="Arial" panose="020B0604020202020204" pitchFamily="34" charset="0"/>
              </a:rPr>
              <a:t>Aduino</a:t>
            </a:r>
            <a:r>
              <a:rPr lang="en-US" altLang="ko-KR" dirty="0" smtClean="0">
                <a:latin typeface="Arial" panose="020B0604020202020204" pitchFamily="34" charset="0"/>
                <a:ea typeface="돋움" panose="020B0600000101010101" pitchFamily="50" charset="-127"/>
                <a:cs typeface="Arial" panose="020B0604020202020204" pitchFamily="34" charset="0"/>
              </a:rPr>
              <a:t> </a:t>
            </a:r>
          </a:p>
          <a:p>
            <a:pPr lvl="1">
              <a:lnSpc>
                <a:spcPct val="120000"/>
              </a:lnSpc>
              <a:buFont typeface="Wingdings" panose="05000000000000000000" pitchFamily="2" charset="2"/>
              <a:buChar char="ü"/>
            </a:pPr>
            <a:r>
              <a:rPr lang="ko-KR" altLang="en-US" dirty="0" err="1" smtClean="0">
                <a:latin typeface="Arial" panose="020B0604020202020204" pitchFamily="34" charset="0"/>
                <a:ea typeface="돋움" panose="020B0600000101010101" pitchFamily="50" charset="-127"/>
                <a:cs typeface="Arial" panose="020B0604020202020204" pitchFamily="34" charset="0"/>
              </a:rPr>
              <a:t>오픈소스</a:t>
            </a:r>
            <a:r>
              <a:rPr lang="ko-KR" altLang="en-US" dirty="0" smtClean="0">
                <a:latin typeface="Arial" panose="020B0604020202020204" pitchFamily="34" charset="0"/>
                <a:ea typeface="돋움" panose="020B0600000101010101" pitchFamily="50" charset="-127"/>
                <a:cs typeface="Arial" panose="020B0604020202020204" pitchFamily="34" charset="0"/>
              </a:rPr>
              <a:t> 형 </a:t>
            </a:r>
            <a:r>
              <a:rPr lang="ko-KR" altLang="en-US" dirty="0" err="1">
                <a:latin typeface="Arial" panose="020B0604020202020204" pitchFamily="34" charset="0"/>
                <a:ea typeface="돋움" panose="020B0600000101010101" pitchFamily="50" charset="-127"/>
                <a:cs typeface="Arial" panose="020B0604020202020204" pitchFamily="34" charset="0"/>
              </a:rPr>
              <a:t>싱글보드</a:t>
            </a:r>
            <a:r>
              <a:rPr lang="ko-KR" altLang="en-US" dirty="0">
                <a:latin typeface="Arial" panose="020B0604020202020204" pitchFamily="34" charset="0"/>
                <a:ea typeface="돋움" panose="020B0600000101010101" pitchFamily="50" charset="-127"/>
                <a:cs typeface="Arial" panose="020B0604020202020204" pitchFamily="34" charset="0"/>
              </a:rPr>
              <a:t> 마이크로 컨트롤러로서 </a:t>
            </a:r>
            <a:r>
              <a:rPr lang="ko-KR" altLang="en-US" dirty="0" smtClean="0">
                <a:latin typeface="Arial" panose="020B0604020202020204" pitchFamily="34" charset="0"/>
                <a:ea typeface="돋움" panose="020B0600000101010101" pitchFamily="50" charset="-127"/>
                <a:cs typeface="Arial" panose="020B0604020202020204" pitchFamily="34" charset="0"/>
              </a:rPr>
              <a:t>다양한 </a:t>
            </a:r>
            <a:r>
              <a:rPr lang="ko-KR" altLang="en-US" dirty="0">
                <a:latin typeface="Arial" panose="020B0604020202020204" pitchFamily="34" charset="0"/>
                <a:ea typeface="돋움" panose="020B0600000101010101" pitchFamily="50" charset="-127"/>
                <a:cs typeface="Arial" panose="020B0604020202020204" pitchFamily="34" charset="0"/>
              </a:rPr>
              <a:t>프로젝트에서 사용되는 전자기기들의 </a:t>
            </a:r>
            <a:r>
              <a:rPr lang="ko-KR" altLang="en-US" dirty="0" err="1">
                <a:latin typeface="Arial" panose="020B0604020202020204" pitchFamily="34" charset="0"/>
                <a:ea typeface="돋움" panose="020B0600000101010101" pitchFamily="50" charset="-127"/>
                <a:cs typeface="Arial" panose="020B0604020202020204" pitchFamily="34" charset="0"/>
              </a:rPr>
              <a:t>접근성을</a:t>
            </a:r>
            <a:r>
              <a:rPr lang="ko-KR" altLang="en-US" dirty="0">
                <a:latin typeface="Arial" panose="020B0604020202020204" pitchFamily="34" charset="0"/>
                <a:ea typeface="돋움" panose="020B0600000101010101" pitchFamily="50" charset="-127"/>
                <a:cs typeface="Arial" panose="020B0604020202020204" pitchFamily="34" charset="0"/>
              </a:rPr>
              <a:t> 용이하게 하기 위한 목적으로 </a:t>
            </a:r>
            <a:r>
              <a:rPr lang="ko-KR" altLang="en-US" dirty="0" smtClean="0">
                <a:latin typeface="Arial" panose="020B0604020202020204" pitchFamily="34" charset="0"/>
                <a:ea typeface="돋움" panose="020B0600000101010101" pitchFamily="50" charset="-127"/>
                <a:cs typeface="Arial" panose="020B0604020202020204" pitchFamily="34" charset="0"/>
              </a:rPr>
              <a:t>개발</a:t>
            </a:r>
            <a:r>
              <a:rPr lang="en-US" altLang="ko-KR" dirty="0" smtClean="0">
                <a:latin typeface="Arial" panose="020B0604020202020204" pitchFamily="34" charset="0"/>
                <a:ea typeface="돋움" panose="020B0600000101010101" pitchFamily="50" charset="-127"/>
                <a:cs typeface="Arial" panose="020B0604020202020204" pitchFamily="34" charset="0"/>
              </a:rPr>
              <a:t>.</a:t>
            </a:r>
          </a:p>
          <a:p>
            <a:pPr>
              <a:lnSpc>
                <a:spcPct val="120000"/>
              </a:lnSpc>
            </a:pPr>
            <a:r>
              <a:rPr lang="en-US" altLang="ko-KR" sz="2800" dirty="0" err="1" smtClean="0">
                <a:latin typeface="Arial" panose="020B0604020202020204" pitchFamily="34" charset="0"/>
                <a:ea typeface="돋움" panose="020B0600000101010101" pitchFamily="50" charset="-127"/>
                <a:cs typeface="Arial" panose="020B0604020202020204" pitchFamily="34" charset="0"/>
              </a:rPr>
              <a:t>ioBridge</a:t>
            </a:r>
            <a:r>
              <a:rPr lang="ko-KR" altLang="en-US" sz="2800" dirty="0" smtClean="0">
                <a:latin typeface="Arial" panose="020B0604020202020204" pitchFamily="34" charset="0"/>
                <a:ea typeface="돋움" panose="020B0600000101010101" pitchFamily="50" charset="-127"/>
                <a:cs typeface="Arial" panose="020B0604020202020204" pitchFamily="34" charset="0"/>
              </a:rPr>
              <a:t>의 </a:t>
            </a:r>
            <a:r>
              <a:rPr lang="en-US" altLang="ko-KR" sz="2800" dirty="0" smtClean="0">
                <a:latin typeface="Arial" panose="020B0604020202020204" pitchFamily="34" charset="0"/>
                <a:ea typeface="돋움" panose="020B0600000101010101" pitchFamily="50" charset="-127"/>
                <a:cs typeface="Arial" panose="020B0604020202020204" pitchFamily="34" charset="0"/>
              </a:rPr>
              <a:t>iota</a:t>
            </a:r>
          </a:p>
          <a:p>
            <a:pPr lvl="1">
              <a:lnSpc>
                <a:spcPct val="120000"/>
              </a:lnSpc>
              <a:buFont typeface="Wingdings" panose="05000000000000000000" pitchFamily="2" charset="2"/>
              <a:buChar char="ü"/>
            </a:pPr>
            <a:r>
              <a:rPr lang="ko-KR" altLang="en-US" dirty="0">
                <a:latin typeface="Arial" panose="020B0604020202020204" pitchFamily="34" charset="0"/>
                <a:ea typeface="돋움" panose="020B0600000101010101" pitchFamily="50" charset="-127"/>
                <a:cs typeface="Arial" panose="020B0604020202020204" pitchFamily="34" charset="0"/>
              </a:rPr>
              <a:t>다양한 </a:t>
            </a:r>
            <a:r>
              <a:rPr lang="en-US" altLang="ko-KR" dirty="0" err="1">
                <a:latin typeface="Arial" panose="020B0604020202020204" pitchFamily="34" charset="0"/>
                <a:ea typeface="돋움" panose="020B0600000101010101" pitchFamily="50" charset="-127"/>
                <a:cs typeface="Arial" panose="020B0604020202020204" pitchFamily="34" charset="0"/>
              </a:rPr>
              <a:t>IoT</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장치에 </a:t>
            </a:r>
            <a:r>
              <a:rPr lang="en-US" altLang="ko-KR" dirty="0">
                <a:latin typeface="Arial" panose="020B0604020202020204" pitchFamily="34" charset="0"/>
                <a:ea typeface="돋움" panose="020B0600000101010101" pitchFamily="50" charset="-127"/>
                <a:cs typeface="Arial" panose="020B0604020202020204" pitchFamily="34" charset="0"/>
              </a:rPr>
              <a:t>iota </a:t>
            </a:r>
            <a:r>
              <a:rPr lang="ko-KR" altLang="en-US" dirty="0">
                <a:latin typeface="Arial" panose="020B0604020202020204" pitchFamily="34" charset="0"/>
                <a:ea typeface="돋움" panose="020B0600000101010101" pitchFamily="50" charset="-127"/>
                <a:cs typeface="Arial" panose="020B0604020202020204" pitchFamily="34" charset="0"/>
              </a:rPr>
              <a:t>모듈을 통 합하는 방식으로 제품을 개발할 수 있도록 지원하고 </a:t>
            </a:r>
            <a:r>
              <a:rPr lang="ko-KR" altLang="en-US" dirty="0" err="1">
                <a:latin typeface="Arial" panose="020B0604020202020204" pitchFamily="34" charset="0"/>
                <a:ea typeface="돋움" panose="020B0600000101010101" pitchFamily="50" charset="-127"/>
                <a:cs typeface="Arial" panose="020B0604020202020204" pitchFamily="34" charset="0"/>
              </a:rPr>
              <a:t>모바일</a:t>
            </a:r>
            <a:r>
              <a:rPr lang="ko-KR" altLang="en-US" dirty="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또는 웹 </a:t>
            </a:r>
            <a:r>
              <a:rPr lang="en-US" altLang="ko-KR" dirty="0" smtClean="0">
                <a:latin typeface="Arial" panose="020B0604020202020204" pitchFamily="34" charset="0"/>
                <a:ea typeface="돋움" panose="020B0600000101010101" pitchFamily="50" charset="-127"/>
                <a:cs typeface="Arial" panose="020B0604020202020204" pitchFamily="34" charset="0"/>
              </a:rPr>
              <a:t>App.</a:t>
            </a:r>
            <a:r>
              <a:rPr lang="ko-KR" altLang="en-US" dirty="0" smtClean="0">
                <a:latin typeface="Arial" panose="020B0604020202020204" pitchFamily="34" charset="0"/>
                <a:ea typeface="돋움" panose="020B0600000101010101" pitchFamily="50" charset="-127"/>
                <a:cs typeface="Arial" panose="020B0604020202020204" pitchFamily="34" charset="0"/>
              </a:rPr>
              <a:t>을 </a:t>
            </a:r>
            <a:r>
              <a:rPr lang="ko-KR" altLang="en-US" dirty="0">
                <a:latin typeface="Arial" panose="020B0604020202020204" pitchFamily="34" charset="0"/>
                <a:ea typeface="돋움" panose="020B0600000101010101" pitchFamily="50" charset="-127"/>
                <a:cs typeface="Arial" panose="020B0604020202020204" pitchFamily="34" charset="0"/>
              </a:rPr>
              <a:t>통해 해당 디바이스에 쉽고 효과적으로 연결할 수 </a:t>
            </a:r>
            <a:r>
              <a:rPr lang="ko-KR" altLang="en-US" dirty="0" smtClean="0">
                <a:latin typeface="Arial" panose="020B0604020202020204" pitchFamily="34" charset="0"/>
                <a:ea typeface="돋움" panose="020B0600000101010101" pitchFamily="50" charset="-127"/>
                <a:cs typeface="Arial" panose="020B0604020202020204" pitchFamily="34" charset="0"/>
              </a:rPr>
              <a:t>있는 </a:t>
            </a:r>
            <a:r>
              <a:rPr lang="ko-KR" altLang="en-US" dirty="0" err="1">
                <a:latin typeface="Arial" panose="020B0604020202020204" pitchFamily="34" charset="0"/>
                <a:ea typeface="돋움" panose="020B0600000101010101" pitchFamily="50" charset="-127"/>
                <a:cs typeface="Arial" panose="020B0604020202020204" pitchFamily="34" charset="0"/>
              </a:rPr>
              <a:t>클라우드</a:t>
            </a:r>
            <a:r>
              <a:rPr lang="ko-KR" altLang="en-US" dirty="0">
                <a:latin typeface="Arial" panose="020B0604020202020204" pitchFamily="34" charset="0"/>
                <a:ea typeface="돋움" panose="020B0600000101010101" pitchFamily="50" charset="-127"/>
                <a:cs typeface="Arial" panose="020B0604020202020204" pitchFamily="34" charset="0"/>
              </a:rPr>
              <a:t> 기반 서비스를 </a:t>
            </a:r>
            <a:r>
              <a:rPr lang="ko-KR" altLang="en-US" dirty="0" smtClean="0">
                <a:latin typeface="Arial" panose="020B0604020202020204" pitchFamily="34" charset="0"/>
                <a:ea typeface="돋움" panose="020B0600000101010101" pitchFamily="50" charset="-127"/>
                <a:cs typeface="Arial" panose="020B0604020202020204" pitchFamily="34" charset="0"/>
              </a:rPr>
              <a:t>제공</a:t>
            </a:r>
            <a:r>
              <a:rPr lang="en-US" altLang="ko-KR" dirty="0" smtClean="0">
                <a:latin typeface="Arial" panose="020B0604020202020204" pitchFamily="34" charset="0"/>
                <a:ea typeface="돋움" panose="020B0600000101010101" pitchFamily="50" charset="-127"/>
                <a:cs typeface="Arial" panose="020B0604020202020204" pitchFamily="34" charset="0"/>
              </a:rPr>
              <a:t>.</a:t>
            </a:r>
          </a:p>
          <a:p>
            <a:pPr>
              <a:lnSpc>
                <a:spcPct val="120000"/>
              </a:lnSpc>
            </a:pPr>
            <a:r>
              <a:rPr lang="en-US" altLang="ko-KR" sz="2800" dirty="0" smtClean="0">
                <a:latin typeface="Arial" panose="020B0604020202020204" pitchFamily="34" charset="0"/>
                <a:ea typeface="돋움" panose="020B0600000101010101" pitchFamily="50" charset="-127"/>
                <a:cs typeface="Arial" panose="020B0604020202020204" pitchFamily="34" charset="0"/>
              </a:rPr>
              <a:t>ARM </a:t>
            </a:r>
            <a:r>
              <a:rPr lang="en-US" altLang="ko-KR" sz="2800" dirty="0" err="1" smtClean="0">
                <a:latin typeface="Arial" panose="020B0604020202020204" pitchFamily="34" charset="0"/>
                <a:ea typeface="돋움" panose="020B0600000101010101" pitchFamily="50" charset="-127"/>
                <a:cs typeface="Arial" panose="020B0604020202020204" pitchFamily="34" charset="0"/>
              </a:rPr>
              <a:t>mbed</a:t>
            </a:r>
            <a:endParaRPr lang="en-US" altLang="ko-KR" sz="2800"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a:latin typeface="Arial" panose="020B0604020202020204" pitchFamily="34" charset="0"/>
                <a:ea typeface="돋움" panose="020B0600000101010101" pitchFamily="50" charset="-127"/>
                <a:cs typeface="Arial" panose="020B0604020202020204" pitchFamily="34" charset="0"/>
              </a:rPr>
              <a:t>ARM </a:t>
            </a:r>
            <a:r>
              <a:rPr lang="en-US" altLang="ko-KR" dirty="0" err="1">
                <a:latin typeface="Arial" panose="020B0604020202020204" pitchFamily="34" charset="0"/>
                <a:ea typeface="돋움" panose="020B0600000101010101" pitchFamily="50" charset="-127"/>
                <a:cs typeface="Arial" panose="020B0604020202020204" pitchFamily="34" charset="0"/>
              </a:rPr>
              <a:t>mbed</a:t>
            </a:r>
            <a:r>
              <a:rPr lang="ko-KR" altLang="en-US" dirty="0">
                <a:latin typeface="Arial" panose="020B0604020202020204" pitchFamily="34" charset="0"/>
                <a:ea typeface="돋움" panose="020B0600000101010101" pitchFamily="50" charset="-127"/>
                <a:cs typeface="Arial" panose="020B0604020202020204" pitchFamily="34" charset="0"/>
              </a:rPr>
              <a:t>는 </a:t>
            </a:r>
            <a:r>
              <a:rPr lang="en-US" altLang="ko-KR" dirty="0">
                <a:latin typeface="Arial" panose="020B0604020202020204" pitchFamily="34" charset="0"/>
                <a:ea typeface="돋움" panose="020B0600000101010101" pitchFamily="50" charset="-127"/>
                <a:cs typeface="Arial" panose="020B0604020202020204" pitchFamily="34" charset="0"/>
              </a:rPr>
              <a:t>LogMeIn</a:t>
            </a:r>
            <a:r>
              <a:rPr lang="ko-KR" altLang="en-US" dirty="0">
                <a:latin typeface="Arial" panose="020B0604020202020204" pitchFamily="34" charset="0"/>
                <a:ea typeface="돋움" panose="020B0600000101010101" pitchFamily="50" charset="-127"/>
                <a:cs typeface="Arial" panose="020B0604020202020204" pitchFamily="34" charset="0"/>
              </a:rPr>
              <a:t>의 상용 서비스 플랫폼인 </a:t>
            </a:r>
            <a:r>
              <a:rPr lang="en-US" altLang="ko-KR" dirty="0" err="1">
                <a:latin typeface="Arial" panose="020B0604020202020204" pitchFamily="34" charset="0"/>
                <a:ea typeface="돋움" panose="020B0600000101010101" pitchFamily="50" charset="-127"/>
                <a:cs typeface="Arial" panose="020B0604020202020204" pitchFamily="34" charset="0"/>
              </a:rPr>
              <a:t>Xively</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err="1" smtClean="0">
                <a:latin typeface="Arial" panose="020B0604020202020204" pitchFamily="34" charset="0"/>
                <a:ea typeface="돋움" panose="020B0600000101010101" pitchFamily="50" charset="-127"/>
                <a:cs typeface="Arial" panose="020B0604020202020204" pitchFamily="34" charset="0"/>
              </a:rPr>
              <a:t>클라우드</a:t>
            </a:r>
            <a:r>
              <a:rPr lang="ko-KR" altLang="en-US" dirty="0" smtClean="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서비스와의 연동을 지원하는 </a:t>
            </a:r>
            <a:r>
              <a:rPr lang="en-US" altLang="ko-KR" dirty="0" err="1">
                <a:latin typeface="Arial" panose="020B0604020202020204" pitchFamily="34" charset="0"/>
                <a:ea typeface="돋움" panose="020B0600000101010101" pitchFamily="50" charset="-127"/>
                <a:cs typeface="Arial" panose="020B0604020202020204" pitchFamily="34" charset="0"/>
              </a:rPr>
              <a:t>IoT</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단말용 플랫폼으로 손쉬운 개발을 지원하기 위한 개발 툴을 </a:t>
            </a:r>
            <a:r>
              <a:rPr lang="ko-KR" altLang="en-US" dirty="0" smtClean="0">
                <a:latin typeface="Arial" panose="020B0604020202020204" pitchFamily="34" charset="0"/>
                <a:ea typeface="돋움" panose="020B0600000101010101" pitchFamily="50" charset="-127"/>
                <a:cs typeface="Arial" panose="020B0604020202020204" pitchFamily="34" charset="0"/>
              </a:rPr>
              <a:t>제공</a:t>
            </a:r>
            <a:r>
              <a:rPr lang="en-US" altLang="ko-KR" dirty="0" smtClean="0">
                <a:latin typeface="Arial" panose="020B0604020202020204" pitchFamily="34" charset="0"/>
                <a:ea typeface="돋움" panose="020B0600000101010101" pitchFamily="50" charset="-127"/>
                <a:cs typeface="Arial" panose="020B0604020202020204" pitchFamily="34" charset="0"/>
              </a:rPr>
              <a:t>.</a:t>
            </a:r>
          </a:p>
          <a:p>
            <a:pPr lvl="1">
              <a:lnSpc>
                <a:spcPct val="120000"/>
              </a:lnSpc>
              <a:buFont typeface="Wingdings" panose="05000000000000000000" pitchFamily="2" charset="2"/>
              <a:buChar char="ü"/>
            </a:pPr>
            <a:r>
              <a:rPr lang="en-US" altLang="ko-KR" dirty="0">
                <a:latin typeface="Arial" panose="020B0604020202020204" pitchFamily="34" charset="0"/>
                <a:ea typeface="돋움" panose="020B0600000101010101" pitchFamily="50" charset="-127"/>
                <a:cs typeface="Arial" panose="020B0604020202020204" pitchFamily="34" charset="0"/>
              </a:rPr>
              <a:t>ARM Cortex-M3 </a:t>
            </a:r>
            <a:r>
              <a:rPr lang="ko-KR" altLang="en-US" dirty="0">
                <a:latin typeface="Arial" panose="020B0604020202020204" pitchFamily="34" charset="0"/>
                <a:ea typeface="돋움" panose="020B0600000101010101" pitchFamily="50" charset="-127"/>
                <a:cs typeface="Arial" panose="020B0604020202020204" pitchFamily="34" charset="0"/>
              </a:rPr>
              <a:t>코어기반에 </a:t>
            </a:r>
            <a:r>
              <a:rPr lang="ko-KR" altLang="en-US" dirty="0" err="1">
                <a:latin typeface="Arial" panose="020B0604020202020204" pitchFamily="34" charset="0"/>
                <a:ea typeface="돋움" panose="020B0600000101010101" pitchFamily="50" charset="-127"/>
                <a:cs typeface="Arial" panose="020B0604020202020204" pitchFamily="34" charset="0"/>
              </a:rPr>
              <a:t>이더넷</a:t>
            </a:r>
            <a:r>
              <a:rPr lang="ko-KR" altLang="en-US" dirty="0">
                <a:latin typeface="Arial" panose="020B0604020202020204" pitchFamily="34" charset="0"/>
                <a:ea typeface="돋움" panose="020B0600000101010101" pitchFamily="50" charset="-127"/>
                <a:cs typeface="Arial" panose="020B0604020202020204" pitchFamily="34" charset="0"/>
              </a:rPr>
              <a:t> 및 다양한 </a:t>
            </a:r>
            <a:r>
              <a:rPr lang="en-US" altLang="ko-KR" dirty="0">
                <a:latin typeface="Arial" panose="020B0604020202020204" pitchFamily="34" charset="0"/>
                <a:ea typeface="돋움" panose="020B0600000101010101" pitchFamily="50" charset="-127"/>
                <a:cs typeface="Arial" panose="020B0604020202020204" pitchFamily="34" charset="0"/>
              </a:rPr>
              <a:t>I/O</a:t>
            </a:r>
            <a:r>
              <a:rPr lang="ko-KR" altLang="en-US" dirty="0">
                <a:latin typeface="Arial" panose="020B0604020202020204" pitchFamily="34" charset="0"/>
                <a:ea typeface="돋움" panose="020B0600000101010101" pitchFamily="50" charset="-127"/>
                <a:cs typeface="Arial" panose="020B0604020202020204" pitchFamily="34" charset="0"/>
              </a:rPr>
              <a:t>를 </a:t>
            </a:r>
            <a:r>
              <a:rPr lang="ko-KR" altLang="en-US" dirty="0" smtClean="0">
                <a:latin typeface="Arial" panose="020B0604020202020204" pitchFamily="34" charset="0"/>
                <a:ea typeface="돋움" panose="020B0600000101010101" pitchFamily="50" charset="-127"/>
                <a:cs typeface="Arial" panose="020B0604020202020204" pitchFamily="34" charset="0"/>
              </a:rPr>
              <a:t>지원</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ko-KR" altLang="en-US" sz="2400" dirty="0">
              <a:latin typeface="Arial" panose="020B0604020202020204" pitchFamily="34" charset="0"/>
              <a:ea typeface="돋움" panose="020B0600000101010101" pitchFamily="50" charset="-127"/>
              <a:cs typeface="Arial" panose="020B0604020202020204" pitchFamily="34" charset="0"/>
            </a:endParaRPr>
          </a:p>
        </p:txBody>
      </p:sp>
    </p:spTree>
    <p:extLst>
      <p:ext uri="{BB962C8B-B14F-4D97-AF65-F5344CB8AC3E}">
        <p14:creationId xmlns:p14="http://schemas.microsoft.com/office/powerpoint/2010/main" val="8735398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latin typeface="Arial" panose="020B0604020202020204" pitchFamily="34" charset="0"/>
                <a:ea typeface="돋움" panose="020B0600000101010101" pitchFamily="50" charset="-127"/>
                <a:cs typeface="Arial" panose="020B0604020202020204" pitchFamily="34" charset="0"/>
              </a:rPr>
              <a:t>서비스 플랫폼</a:t>
            </a:r>
            <a:r>
              <a:rPr lang="en-US" altLang="ko-KR" dirty="0" smtClean="0">
                <a:latin typeface="Arial" panose="020B0604020202020204" pitchFamily="34" charset="0"/>
                <a:ea typeface="돋움" panose="020B0600000101010101" pitchFamily="50" charset="-127"/>
                <a:cs typeface="Arial" panose="020B0604020202020204" pitchFamily="34" charset="0"/>
              </a:rPr>
              <a:t> - </a:t>
            </a:r>
            <a:r>
              <a:rPr lang="en-US" altLang="ko-KR" dirty="0" err="1" smtClean="0">
                <a:latin typeface="Arial" panose="020B0604020202020204" pitchFamily="34" charset="0"/>
                <a:ea typeface="돋움" panose="020B0600000101010101" pitchFamily="50" charset="-127"/>
                <a:cs typeface="Arial" panose="020B0604020202020204" pitchFamily="34" charset="0"/>
              </a:rPr>
              <a:t>Pachube</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en-US" altLang="ko-KR" dirty="0" err="1" smtClean="0">
                <a:latin typeface="Arial" panose="020B0604020202020204" pitchFamily="34" charset="0"/>
                <a:ea typeface="돋움" panose="020B0600000101010101" pitchFamily="50" charset="-127"/>
                <a:cs typeface="Arial" panose="020B0604020202020204" pitchFamily="34" charset="0"/>
              </a:rPr>
              <a:t>Cosm</a:t>
            </a:r>
            <a:r>
              <a:rPr lang="en-US" altLang="ko-KR" dirty="0" smtClean="0">
                <a:latin typeface="Arial" panose="020B0604020202020204" pitchFamily="34" charset="0"/>
                <a:ea typeface="돋움" panose="020B0600000101010101" pitchFamily="50" charset="-127"/>
                <a:cs typeface="Arial" panose="020B0604020202020204" pitchFamily="34" charset="0"/>
              </a:rPr>
              <a:t>) </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p:txBody>
          <a:bodyPr vert="horz" lIns="91440" tIns="45720" rIns="91440" bIns="45720" rtlCol="0">
            <a:normAutofit fontScale="55000" lnSpcReduction="20000"/>
          </a:bodyPr>
          <a:lstStyle/>
          <a:p>
            <a:pPr>
              <a:lnSpc>
                <a:spcPct val="120000"/>
              </a:lnSpc>
            </a:pPr>
            <a:r>
              <a:rPr lang="ko-KR" altLang="en-US" dirty="0" smtClean="0">
                <a:latin typeface="Arial" panose="020B0604020202020204" pitchFamily="34" charset="0"/>
                <a:ea typeface="돋움" panose="020B0600000101010101" pitchFamily="50" charset="-127"/>
                <a:cs typeface="Arial" panose="020B0604020202020204" pitchFamily="34" charset="0"/>
              </a:rPr>
              <a:t>목적 </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사람들과 </a:t>
            </a:r>
            <a:r>
              <a:rPr lang="ko-KR" altLang="en-US" dirty="0">
                <a:latin typeface="Arial" panose="020B0604020202020204" pitchFamily="34" charset="0"/>
                <a:ea typeface="돋움" panose="020B0600000101010101" pitchFamily="50" charset="-127"/>
                <a:cs typeface="Arial" panose="020B0604020202020204" pitchFamily="34" charset="0"/>
              </a:rPr>
              <a:t>사물</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어플리케이션을 </a:t>
            </a:r>
            <a:r>
              <a:rPr lang="en-US" altLang="ko-KR" dirty="0" err="1">
                <a:latin typeface="Arial" panose="020B0604020202020204" pitchFamily="34" charset="0"/>
                <a:ea typeface="돋움" panose="020B0600000101010101" pitchFamily="50" charset="-127"/>
                <a:cs typeface="Arial" panose="020B0604020202020204" pitchFamily="34" charset="0"/>
              </a:rPr>
              <a:t>IoT</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에 이어주기 위한 목적으로 개발된 서비스 플랫폼</a:t>
            </a:r>
            <a:r>
              <a:rPr lang="en-US" altLang="ko-KR" dirty="0">
                <a:latin typeface="Arial" panose="020B0604020202020204" pitchFamily="34" charset="0"/>
                <a:ea typeface="돋움" panose="020B0600000101010101" pitchFamily="50" charset="-127"/>
                <a:cs typeface="Arial" panose="020B0604020202020204" pitchFamily="34" charset="0"/>
              </a:rPr>
              <a:t>.</a:t>
            </a: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사용자와 </a:t>
            </a:r>
            <a:r>
              <a:rPr lang="ko-KR" altLang="en-US" dirty="0">
                <a:latin typeface="Arial" panose="020B0604020202020204" pitchFamily="34" charset="0"/>
                <a:ea typeface="돋움" panose="020B0600000101010101" pitchFamily="50" charset="-127"/>
                <a:cs typeface="Arial" panose="020B0604020202020204" pitchFamily="34" charset="0"/>
              </a:rPr>
              <a:t>사물간의 </a:t>
            </a:r>
            <a:r>
              <a:rPr lang="ko-KR" altLang="en-US" dirty="0" smtClean="0">
                <a:latin typeface="Arial" panose="020B0604020202020204" pitchFamily="34" charset="0"/>
                <a:ea typeface="돋움" panose="020B0600000101010101" pitchFamily="50" charset="-127"/>
                <a:cs typeface="Arial" panose="020B0604020202020204" pitchFamily="34" charset="0"/>
              </a:rPr>
              <a:t>연결 환경에서 </a:t>
            </a:r>
            <a:r>
              <a:rPr lang="ko-KR" altLang="en-US" dirty="0">
                <a:latin typeface="Arial" panose="020B0604020202020204" pitchFamily="34" charset="0"/>
                <a:ea typeface="돋움" panose="020B0600000101010101" pitchFamily="50" charset="-127"/>
                <a:cs typeface="Arial" panose="020B0604020202020204" pitchFamily="34" charset="0"/>
              </a:rPr>
              <a:t>사물 </a:t>
            </a:r>
            <a:r>
              <a:rPr lang="ko-KR" altLang="en-US" dirty="0" smtClean="0">
                <a:latin typeface="Arial" panose="020B0604020202020204" pitchFamily="34" charset="0"/>
                <a:ea typeface="돋움" panose="020B0600000101010101" pitchFamily="50" charset="-127"/>
                <a:cs typeface="Arial" panose="020B0604020202020204" pitchFamily="34" charset="0"/>
              </a:rPr>
              <a:t>센서들로부터 </a:t>
            </a:r>
            <a:r>
              <a:rPr lang="ko-KR" altLang="en-US" dirty="0">
                <a:latin typeface="Arial" panose="020B0604020202020204" pitchFamily="34" charset="0"/>
                <a:ea typeface="돋움" panose="020B0600000101010101" pitchFamily="50" charset="-127"/>
                <a:cs typeface="Arial" panose="020B0604020202020204" pitchFamily="34" charset="0"/>
              </a:rPr>
              <a:t>들어오는 실시간 데이터들을 관리할 목적으로 </a:t>
            </a:r>
            <a:r>
              <a:rPr lang="ko-KR" altLang="en-US" dirty="0" smtClean="0">
                <a:latin typeface="Arial" panose="020B0604020202020204" pitchFamily="34" charset="0"/>
                <a:ea typeface="돋움" panose="020B0600000101010101" pitchFamily="50" charset="-127"/>
                <a:cs typeface="Arial" panose="020B0604020202020204" pitchFamily="34" charset="0"/>
              </a:rPr>
              <a:t>시작된 프로젝트</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smtClean="0">
                <a:latin typeface="Arial" panose="020B0604020202020204" pitchFamily="34" charset="0"/>
                <a:ea typeface="돋움" panose="020B0600000101010101" pitchFamily="50" charset="-127"/>
                <a:cs typeface="Arial" panose="020B0604020202020204" pitchFamily="34" charset="0"/>
              </a:rPr>
              <a:t>2008</a:t>
            </a:r>
            <a:r>
              <a:rPr lang="ko-KR" altLang="en-US" dirty="0">
                <a:latin typeface="Arial" panose="020B0604020202020204" pitchFamily="34" charset="0"/>
                <a:ea typeface="돋움" panose="020B0600000101010101" pitchFamily="50" charset="-127"/>
                <a:cs typeface="Arial" panose="020B0604020202020204" pitchFamily="34" charset="0"/>
              </a:rPr>
              <a:t>년 </a:t>
            </a:r>
            <a:r>
              <a:rPr lang="ko-KR" altLang="en-US" dirty="0" err="1">
                <a:latin typeface="Arial" panose="020B0604020202020204" pitchFamily="34" charset="0"/>
                <a:ea typeface="돋움" panose="020B0600000101010101" pitchFamily="50" charset="-127"/>
                <a:cs typeface="Arial" panose="020B0604020202020204" pitchFamily="34" charset="0"/>
              </a:rPr>
              <a:t>프로토타입을</a:t>
            </a:r>
            <a:r>
              <a:rPr lang="ko-KR" altLang="en-US" dirty="0">
                <a:latin typeface="Arial" panose="020B0604020202020204" pitchFamily="34" charset="0"/>
                <a:ea typeface="돋움" panose="020B0600000101010101" pitchFamily="50" charset="-127"/>
                <a:cs typeface="Arial" panose="020B0604020202020204" pitchFamily="34" charset="0"/>
              </a:rPr>
              <a:t> 발표한 이래 </a:t>
            </a:r>
            <a:r>
              <a:rPr lang="en-US" altLang="ko-KR" dirty="0" smtClean="0">
                <a:latin typeface="Arial" panose="020B0604020202020204" pitchFamily="34" charset="0"/>
                <a:ea typeface="돋움" panose="020B0600000101010101" pitchFamily="50" charset="-127"/>
                <a:cs typeface="Arial" panose="020B0604020202020204" pitchFamily="34" charset="0"/>
              </a:rPr>
              <a:t>2010</a:t>
            </a:r>
            <a:r>
              <a:rPr lang="ko-KR" altLang="en-US" dirty="0" smtClean="0">
                <a:latin typeface="Arial" panose="020B0604020202020204" pitchFamily="34" charset="0"/>
                <a:ea typeface="돋움" panose="020B0600000101010101" pitchFamily="50" charset="-127"/>
                <a:cs typeface="Arial" panose="020B0604020202020204" pitchFamily="34" charset="0"/>
              </a:rPr>
              <a:t>년에 공개함</a:t>
            </a:r>
            <a:r>
              <a:rPr lang="en-US" altLang="ko-KR" dirty="0" smtClean="0">
                <a:latin typeface="Arial" panose="020B0604020202020204" pitchFamily="34" charset="0"/>
                <a:ea typeface="돋움" panose="020B0600000101010101" pitchFamily="50" charset="-127"/>
                <a:cs typeface="Arial" panose="020B0604020202020204" pitchFamily="34" charset="0"/>
              </a:rPr>
              <a:t>..</a:t>
            </a:r>
            <a:r>
              <a:rPr lang="ko-KR" altLang="en-US" dirty="0" smtClean="0">
                <a:latin typeface="Arial" panose="020B0604020202020204" pitchFamily="34" charset="0"/>
                <a:ea typeface="돋움" panose="020B0600000101010101" pitchFamily="50" charset="-127"/>
                <a:cs typeface="Arial" panose="020B0604020202020204" pitchFamily="34" charset="0"/>
              </a:rPr>
              <a:t> </a:t>
            </a:r>
            <a:endParaRPr lang="en-US" altLang="ko-KR" dirty="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ko-KR" altLang="en-US" dirty="0">
                <a:latin typeface="Arial" panose="020B0604020202020204" pitchFamily="34" charset="0"/>
                <a:ea typeface="돋움" panose="020B0600000101010101" pitchFamily="50" charset="-127"/>
                <a:cs typeface="Arial" panose="020B0604020202020204" pitchFamily="34" charset="0"/>
              </a:rPr>
              <a:t>서비스 방식 및 구조</a:t>
            </a:r>
            <a:endParaRPr lang="en-US" altLang="ko-KR" dirty="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웹 </a:t>
            </a:r>
            <a:r>
              <a:rPr lang="ko-KR" altLang="en-US" dirty="0">
                <a:latin typeface="Arial" panose="020B0604020202020204" pitchFamily="34" charset="0"/>
                <a:ea typeface="돋움" panose="020B0600000101010101" pitchFamily="50" charset="-127"/>
                <a:cs typeface="Arial" panose="020B0604020202020204" pitchFamily="34" charset="0"/>
              </a:rPr>
              <a:t>기반 서비스를 통해 전세계의 데이터를 실시간으로 </a:t>
            </a:r>
            <a:r>
              <a:rPr lang="ko-KR" altLang="en-US" dirty="0" smtClean="0">
                <a:latin typeface="Arial" panose="020B0604020202020204" pitchFamily="34" charset="0"/>
                <a:ea typeface="돋움" panose="020B0600000101010101" pitchFamily="50" charset="-127"/>
                <a:cs typeface="Arial" panose="020B0604020202020204" pitchFamily="34" charset="0"/>
              </a:rPr>
              <a:t>관리</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등록한 </a:t>
            </a:r>
            <a:r>
              <a:rPr lang="ko-KR" altLang="en-US" dirty="0">
                <a:latin typeface="Arial" panose="020B0604020202020204" pitchFamily="34" charset="0"/>
                <a:ea typeface="돋움" panose="020B0600000101010101" pitchFamily="50" charset="-127"/>
                <a:cs typeface="Arial" panose="020B0604020202020204" pitchFamily="34" charset="0"/>
              </a:rPr>
              <a:t>사람들에게 전세계로부터 수집한 정보들을 공유 하고 협업할 수 있는 환경을 </a:t>
            </a:r>
            <a:r>
              <a:rPr lang="ko-KR" altLang="en-US" dirty="0" smtClean="0">
                <a:latin typeface="Arial" panose="020B0604020202020204" pitchFamily="34" charset="0"/>
                <a:ea typeface="돋움" panose="020B0600000101010101" pitchFamily="50" charset="-127"/>
                <a:cs typeface="Arial" panose="020B0604020202020204" pitchFamily="34" charset="0"/>
              </a:rPr>
              <a:t>제공</a:t>
            </a:r>
            <a:r>
              <a:rPr lang="en-US" altLang="ko-KR" dirty="0" smtClean="0">
                <a:latin typeface="Arial" panose="020B0604020202020204" pitchFamily="34" charset="0"/>
                <a:ea typeface="돋움" panose="020B0600000101010101" pitchFamily="50" charset="-127"/>
                <a:cs typeface="Arial" panose="020B0604020202020204" pitchFamily="34" charset="0"/>
              </a:rPr>
              <a:t>. </a:t>
            </a:r>
            <a:endParaRPr lang="en-US" altLang="ko-KR" dirty="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수집한 </a:t>
            </a:r>
            <a:r>
              <a:rPr lang="ko-KR" altLang="en-US" dirty="0">
                <a:latin typeface="Arial" panose="020B0604020202020204" pitchFamily="34" charset="0"/>
                <a:ea typeface="돋움" panose="020B0600000101010101" pitchFamily="50" charset="-127"/>
                <a:cs typeface="Arial" panose="020B0604020202020204" pitchFamily="34" charset="0"/>
              </a:rPr>
              <a:t>데이터를 실시간으로 </a:t>
            </a:r>
            <a:r>
              <a:rPr lang="en-US" altLang="ko-KR" dirty="0" err="1">
                <a:latin typeface="Arial" panose="020B0604020202020204" pitchFamily="34" charset="0"/>
                <a:ea typeface="돋움" panose="020B0600000101010101" pitchFamily="50" charset="-127"/>
                <a:cs typeface="Arial" panose="020B0604020202020204" pitchFamily="34" charset="0"/>
              </a:rPr>
              <a:t>Pachube</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서버에 </a:t>
            </a:r>
            <a:r>
              <a:rPr lang="ko-KR" altLang="en-US" dirty="0" smtClean="0">
                <a:latin typeface="Arial" panose="020B0604020202020204" pitchFamily="34" charset="0"/>
                <a:ea typeface="돋움" panose="020B0600000101010101" pitchFamily="50" charset="-127"/>
                <a:cs typeface="Arial" panose="020B0604020202020204" pitchFamily="34" charset="0"/>
              </a:rPr>
              <a:t>전송하고 </a:t>
            </a:r>
            <a:r>
              <a:rPr lang="ko-KR" altLang="en-US" dirty="0">
                <a:latin typeface="Arial" panose="020B0604020202020204" pitchFamily="34" charset="0"/>
                <a:ea typeface="돋움" panose="020B0600000101010101" pitchFamily="50" charset="-127"/>
                <a:cs typeface="Arial" panose="020B0604020202020204" pitchFamily="34" charset="0"/>
              </a:rPr>
              <a:t>수집한 데이터를 누구나 이용할 수 있도록 </a:t>
            </a:r>
            <a:r>
              <a:rPr lang="en-US" altLang="ko-KR" dirty="0">
                <a:latin typeface="Arial" panose="020B0604020202020204" pitchFamily="34" charset="0"/>
                <a:ea typeface="돋움" panose="020B0600000101010101" pitchFamily="50" charset="-127"/>
                <a:cs typeface="Arial" panose="020B0604020202020204" pitchFamily="34" charset="0"/>
              </a:rPr>
              <a:t>Open API </a:t>
            </a:r>
            <a:r>
              <a:rPr lang="ko-KR" altLang="en-US" dirty="0">
                <a:latin typeface="Arial" panose="020B0604020202020204" pitchFamily="34" charset="0"/>
                <a:ea typeface="돋움" panose="020B0600000101010101" pitchFamily="50" charset="-127"/>
                <a:cs typeface="Arial" panose="020B0604020202020204" pitchFamily="34" charset="0"/>
              </a:rPr>
              <a:t>를 </a:t>
            </a:r>
            <a:r>
              <a:rPr lang="ko-KR" altLang="en-US" dirty="0" smtClean="0">
                <a:latin typeface="Arial" panose="020B0604020202020204" pitchFamily="34" charset="0"/>
                <a:ea typeface="돋움" panose="020B0600000101010101" pitchFamily="50" charset="-127"/>
                <a:cs typeface="Arial" panose="020B0604020202020204" pitchFamily="34" charset="0"/>
              </a:rPr>
              <a:t>제공</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ko-KR" altLang="en-US" dirty="0" smtClean="0">
                <a:latin typeface="Arial" panose="020B0604020202020204" pitchFamily="34" charset="0"/>
                <a:ea typeface="돋움" panose="020B0600000101010101" pitchFamily="50" charset="-127"/>
                <a:cs typeface="Arial" panose="020B0604020202020204" pitchFamily="34" charset="0"/>
              </a:rPr>
              <a:t>사례</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현재 </a:t>
            </a:r>
            <a:r>
              <a:rPr lang="en-US" altLang="ko-KR" dirty="0">
                <a:latin typeface="Arial" panose="020B0604020202020204" pitchFamily="34" charset="0"/>
                <a:ea typeface="돋움" panose="020B0600000101010101" pitchFamily="50" charset="-127"/>
                <a:cs typeface="Arial" panose="020B0604020202020204" pitchFamily="34" charset="0"/>
              </a:rPr>
              <a:t>100</a:t>
            </a:r>
            <a:r>
              <a:rPr lang="ko-KR" altLang="en-US" dirty="0">
                <a:latin typeface="Arial" panose="020B0604020202020204" pitchFamily="34" charset="0"/>
                <a:ea typeface="돋움" panose="020B0600000101010101" pitchFamily="50" charset="-127"/>
                <a:cs typeface="Arial" panose="020B0604020202020204" pitchFamily="34" charset="0"/>
              </a:rPr>
              <a:t>개 이상의 </a:t>
            </a:r>
            <a:r>
              <a:rPr lang="ko-KR" altLang="en-US" dirty="0" smtClean="0">
                <a:latin typeface="Arial" panose="020B0604020202020204" pitchFamily="34" charset="0"/>
                <a:ea typeface="돋움" panose="020B0600000101010101" pitchFamily="50" charset="-127"/>
                <a:cs typeface="Arial" panose="020B0604020202020204" pitchFamily="34" charset="0"/>
              </a:rPr>
              <a:t>국가로부터 </a:t>
            </a:r>
            <a:r>
              <a:rPr lang="ko-KR" altLang="en-US" dirty="0">
                <a:latin typeface="Arial" panose="020B0604020202020204" pitchFamily="34" charset="0"/>
                <a:ea typeface="돋움" panose="020B0600000101010101" pitchFamily="50" charset="-127"/>
                <a:cs typeface="Arial" panose="020B0604020202020204" pitchFamily="34" charset="0"/>
              </a:rPr>
              <a:t>수백만 개의 데이터 포인트가 등록되어 있고 이곳에서 측정 한 방사선량</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에너지 소비</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기후 정보를 이용해 공공안전</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농 업</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서비스</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빌딩자동화 등에 </a:t>
            </a:r>
            <a:r>
              <a:rPr lang="ko-KR" altLang="en-US" dirty="0" smtClean="0">
                <a:latin typeface="Arial" panose="020B0604020202020204" pitchFamily="34" charset="0"/>
                <a:ea typeface="돋움" panose="020B0600000101010101" pitchFamily="50" charset="-127"/>
                <a:cs typeface="Arial" panose="020B0604020202020204" pitchFamily="34" charset="0"/>
              </a:rPr>
              <a:t>이용됨</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smtClean="0">
                <a:latin typeface="Arial" panose="020B0604020202020204" pitchFamily="34" charset="0"/>
                <a:ea typeface="돋움" panose="020B0600000101010101" pitchFamily="50" charset="-127"/>
                <a:cs typeface="Arial" panose="020B0604020202020204" pitchFamily="34" charset="0"/>
              </a:rPr>
              <a:t>2011</a:t>
            </a:r>
            <a:r>
              <a:rPr lang="ko-KR" altLang="en-US" dirty="0">
                <a:latin typeface="Arial" panose="020B0604020202020204" pitchFamily="34" charset="0"/>
                <a:ea typeface="돋움" panose="020B0600000101010101" pitchFamily="50" charset="-127"/>
                <a:cs typeface="Arial" panose="020B0604020202020204" pitchFamily="34" charset="0"/>
              </a:rPr>
              <a:t>년도에 일본에 원자력발전소 </a:t>
            </a:r>
            <a:r>
              <a:rPr lang="ko-KR" altLang="en-US" dirty="0" err="1">
                <a:latin typeface="Arial" panose="020B0604020202020204" pitchFamily="34" charset="0"/>
                <a:ea typeface="돋움" panose="020B0600000101010101" pitchFamily="50" charset="-127"/>
                <a:cs typeface="Arial" panose="020B0604020202020204" pitchFamily="34" charset="0"/>
              </a:rPr>
              <a:t>폭발사고때에</a:t>
            </a:r>
            <a:r>
              <a:rPr lang="ko-KR" altLang="en-US" dirty="0">
                <a:latin typeface="Arial" panose="020B0604020202020204" pitchFamily="34" charset="0"/>
                <a:ea typeface="돋움" panose="020B0600000101010101" pitchFamily="50" charset="-127"/>
                <a:cs typeface="Arial" panose="020B0604020202020204" pitchFamily="34" charset="0"/>
              </a:rPr>
              <a:t> 데이터 수집과 활용에 기술이 </a:t>
            </a:r>
            <a:r>
              <a:rPr lang="ko-KR" altLang="en-US" dirty="0" smtClean="0">
                <a:latin typeface="Arial" panose="020B0604020202020204" pitchFamily="34" charset="0"/>
                <a:ea typeface="돋움" panose="020B0600000101010101" pitchFamily="50" charset="-127"/>
                <a:cs typeface="Arial" panose="020B0604020202020204" pitchFamily="34" charset="0"/>
              </a:rPr>
              <a:t>활용</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ko-KR" altLang="en-US" dirty="0" smtClean="0">
                <a:latin typeface="Arial" panose="020B0604020202020204" pitchFamily="34" charset="0"/>
                <a:ea typeface="돋움" panose="020B0600000101010101" pitchFamily="50" charset="-127"/>
                <a:cs typeface="Arial" panose="020B0604020202020204" pitchFamily="34" charset="0"/>
              </a:rPr>
              <a:t>동향</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smtClean="0">
                <a:latin typeface="Arial" panose="020B0604020202020204" pitchFamily="34" charset="0"/>
                <a:ea typeface="돋움" panose="020B0600000101010101" pitchFamily="50" charset="-127"/>
                <a:cs typeface="Arial" panose="020B0604020202020204" pitchFamily="34" charset="0"/>
              </a:rPr>
              <a:t>2011</a:t>
            </a:r>
            <a:r>
              <a:rPr lang="ko-KR" altLang="en-US" dirty="0">
                <a:latin typeface="Arial" panose="020B0604020202020204" pitchFamily="34" charset="0"/>
                <a:ea typeface="돋움" panose="020B0600000101010101" pitchFamily="50" charset="-127"/>
                <a:cs typeface="Arial" panose="020B0604020202020204" pitchFamily="34" charset="0"/>
              </a:rPr>
              <a:t>년 </a:t>
            </a:r>
            <a:r>
              <a:rPr lang="en-US" altLang="ko-KR" dirty="0">
                <a:latin typeface="Arial" panose="020B0604020202020204" pitchFamily="34" charset="0"/>
                <a:ea typeface="돋움" panose="020B0600000101010101" pitchFamily="50" charset="-127"/>
                <a:cs typeface="Arial" panose="020B0604020202020204" pitchFamily="34" charset="0"/>
              </a:rPr>
              <a:t>7</a:t>
            </a:r>
            <a:r>
              <a:rPr lang="ko-KR" altLang="en-US" dirty="0">
                <a:latin typeface="Arial" panose="020B0604020202020204" pitchFamily="34" charset="0"/>
                <a:ea typeface="돋움" panose="020B0600000101010101" pitchFamily="50" charset="-127"/>
                <a:cs typeface="Arial" panose="020B0604020202020204" pitchFamily="34" charset="0"/>
              </a:rPr>
              <a:t>월</a:t>
            </a:r>
            <a:r>
              <a:rPr lang="en-US" altLang="ko-KR" dirty="0">
                <a:latin typeface="Arial" panose="020B0604020202020204" pitchFamily="34" charset="0"/>
                <a:ea typeface="돋움" panose="020B0600000101010101" pitchFamily="50" charset="-127"/>
                <a:cs typeface="Arial" panose="020B0604020202020204" pitchFamily="34" charset="0"/>
              </a:rPr>
              <a:t>, LogMeIn</a:t>
            </a:r>
            <a:r>
              <a:rPr lang="ko-KR" altLang="en-US" dirty="0">
                <a:latin typeface="Arial" panose="020B0604020202020204" pitchFamily="34" charset="0"/>
                <a:ea typeface="돋움" panose="020B0600000101010101" pitchFamily="50" charset="-127"/>
                <a:cs typeface="Arial" panose="020B0604020202020204" pitchFamily="34" charset="0"/>
              </a:rPr>
              <a:t>이라는 회사에 인수된 뒤에 사명이 </a:t>
            </a:r>
            <a:r>
              <a:rPr lang="en-US" altLang="ko-KR" dirty="0">
                <a:latin typeface="Arial" panose="020B0604020202020204" pitchFamily="34" charset="0"/>
                <a:ea typeface="돋움" panose="020B0600000101010101" pitchFamily="50" charset="-127"/>
                <a:cs typeface="Arial" panose="020B0604020202020204" pitchFamily="34" charset="0"/>
              </a:rPr>
              <a:t>COSM</a:t>
            </a:r>
            <a:r>
              <a:rPr lang="ko-KR" altLang="en-US" dirty="0">
                <a:latin typeface="Arial" panose="020B0604020202020204" pitchFamily="34" charset="0"/>
                <a:ea typeface="돋움" panose="020B0600000101010101" pitchFamily="50" charset="-127"/>
                <a:cs typeface="Arial" panose="020B0604020202020204" pitchFamily="34" charset="0"/>
              </a:rPr>
              <a:t>으로 </a:t>
            </a:r>
            <a:r>
              <a:rPr lang="ko-KR" altLang="en-US" dirty="0" smtClean="0">
                <a:latin typeface="Arial" panose="020B0604020202020204" pitchFamily="34" charset="0"/>
                <a:ea typeface="돋움" panose="020B0600000101010101" pitchFamily="50" charset="-127"/>
                <a:cs typeface="Arial" panose="020B0604020202020204" pitchFamily="34" charset="0"/>
              </a:rPr>
              <a:t>변경됨</a:t>
            </a:r>
            <a:r>
              <a:rPr lang="en-US" altLang="ko-KR" dirty="0" smtClean="0">
                <a:latin typeface="Arial" panose="020B0604020202020204" pitchFamily="34" charset="0"/>
                <a:ea typeface="돋움" panose="020B0600000101010101" pitchFamily="50" charset="-127"/>
                <a:cs typeface="Arial" panose="020B0604020202020204" pitchFamily="34" charset="0"/>
              </a:rPr>
              <a:t>. (LogMeIn : </a:t>
            </a:r>
            <a:r>
              <a:rPr lang="ko-KR" altLang="en-US" dirty="0" smtClean="0">
                <a:latin typeface="Arial" panose="020B0604020202020204" pitchFamily="34" charset="0"/>
                <a:ea typeface="돋움" panose="020B0600000101010101" pitchFamily="50" charset="-127"/>
                <a:cs typeface="Arial" panose="020B0604020202020204" pitchFamily="34" charset="0"/>
              </a:rPr>
              <a:t>관리소프트웨어와 </a:t>
            </a:r>
            <a:r>
              <a:rPr lang="ko-KR" altLang="en-US" dirty="0">
                <a:latin typeface="Arial" panose="020B0604020202020204" pitchFamily="34" charset="0"/>
                <a:ea typeface="돋움" panose="020B0600000101010101" pitchFamily="50" charset="-127"/>
                <a:cs typeface="Arial" panose="020B0604020202020204" pitchFamily="34" charset="0"/>
              </a:rPr>
              <a:t>원격 </a:t>
            </a:r>
            <a:r>
              <a:rPr lang="ko-KR" altLang="en-US" dirty="0" err="1">
                <a:latin typeface="Arial" panose="020B0604020202020204" pitchFamily="34" charset="0"/>
                <a:ea typeface="돋움" panose="020B0600000101010101" pitchFamily="50" charset="-127"/>
                <a:cs typeface="Arial" panose="020B0604020202020204" pitchFamily="34" charset="0"/>
              </a:rPr>
              <a:t>엑세스</a:t>
            </a:r>
            <a:r>
              <a:rPr lang="ko-KR" altLang="en-US" dirty="0">
                <a:latin typeface="Arial" panose="020B0604020202020204" pitchFamily="34" charset="0"/>
                <a:ea typeface="돋움" panose="020B0600000101010101" pitchFamily="50" charset="-127"/>
                <a:cs typeface="Arial" panose="020B0604020202020204" pitchFamily="34" charset="0"/>
              </a:rPr>
              <a:t> 솔루션을 </a:t>
            </a:r>
            <a:r>
              <a:rPr lang="ko-KR" altLang="en-US" dirty="0" smtClean="0">
                <a:latin typeface="Arial" panose="020B0604020202020204" pitchFamily="34" charset="0"/>
                <a:ea typeface="돋움" panose="020B0600000101010101" pitchFamily="50" charset="-127"/>
                <a:cs typeface="Arial" panose="020B0604020202020204" pitchFamily="34" charset="0"/>
              </a:rPr>
              <a:t>개발하는 회사</a:t>
            </a:r>
            <a:r>
              <a:rPr lang="en-US" altLang="ko-KR" dirty="0" smtClean="0">
                <a:latin typeface="Arial" panose="020B0604020202020204" pitchFamily="34" charset="0"/>
                <a:ea typeface="돋움" panose="020B0600000101010101" pitchFamily="50" charset="-127"/>
                <a:cs typeface="Arial" panose="020B0604020202020204" pitchFamily="34" charset="0"/>
              </a:rPr>
              <a:t>)</a:t>
            </a:r>
          </a:p>
          <a:p>
            <a:pPr lvl="1">
              <a:lnSpc>
                <a:spcPct val="120000"/>
              </a:lnSpc>
              <a:buFont typeface="Wingdings" panose="05000000000000000000" pitchFamily="2" charset="2"/>
              <a:buChar char="ü"/>
            </a:pPr>
            <a:r>
              <a:rPr lang="en-US" altLang="ko-KR" dirty="0" smtClean="0">
                <a:latin typeface="Arial" panose="020B0604020202020204" pitchFamily="34" charset="0"/>
                <a:ea typeface="돋움" panose="020B0600000101010101" pitchFamily="50" charset="-127"/>
                <a:cs typeface="Arial" panose="020B0604020202020204" pitchFamily="34" charset="0"/>
              </a:rPr>
              <a:t>LogMeIn</a:t>
            </a:r>
            <a:r>
              <a:rPr lang="ko-KR" altLang="en-US" dirty="0" smtClean="0">
                <a:latin typeface="Arial" panose="020B0604020202020204" pitchFamily="34" charset="0"/>
                <a:ea typeface="돋움" panose="020B0600000101010101" pitchFamily="50" charset="-127"/>
                <a:cs typeface="Arial" panose="020B0604020202020204" pitchFamily="34" charset="0"/>
              </a:rPr>
              <a:t>의 </a:t>
            </a:r>
            <a:r>
              <a:rPr lang="en-US" altLang="ko-KR" dirty="0" err="1" smtClean="0">
                <a:latin typeface="Arial" panose="020B0604020202020204" pitchFamily="34" charset="0"/>
                <a:ea typeface="돋움" panose="020B0600000101010101" pitchFamily="50" charset="-127"/>
                <a:cs typeface="Arial" panose="020B0604020202020204" pitchFamily="34" charset="0"/>
              </a:rPr>
              <a:t>IoT</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상용 서비스 플랫폼인 </a:t>
            </a:r>
            <a:r>
              <a:rPr lang="en-US" altLang="ko-KR" dirty="0" err="1">
                <a:latin typeface="Arial" panose="020B0604020202020204" pitchFamily="34" charset="0"/>
                <a:ea typeface="돋움" panose="020B0600000101010101" pitchFamily="50" charset="-127"/>
                <a:cs typeface="Arial" panose="020B0604020202020204" pitchFamily="34" charset="0"/>
              </a:rPr>
              <a:t>Xively</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클라 우드 서비스에 통합 되어 서비스를 제공하고 있음</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a:latin typeface="Arial" panose="020B0604020202020204" pitchFamily="34" charset="0"/>
              <a:ea typeface="돋움" panose="020B0600000101010101" pitchFamily="50" charset="-127"/>
              <a:cs typeface="Arial" panose="020B0604020202020204" pitchFamily="34" charset="0"/>
            </a:endParaRPr>
          </a:p>
        </p:txBody>
      </p:sp>
    </p:spTree>
    <p:extLst>
      <p:ext uri="{BB962C8B-B14F-4D97-AF65-F5344CB8AC3E}">
        <p14:creationId xmlns:p14="http://schemas.microsoft.com/office/powerpoint/2010/main" val="63139636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latin typeface="Arial" panose="020B0604020202020204" pitchFamily="34" charset="0"/>
                <a:ea typeface="돋움" panose="020B0600000101010101" pitchFamily="50" charset="-127"/>
                <a:cs typeface="Arial" panose="020B0604020202020204" pitchFamily="34" charset="0"/>
              </a:rPr>
              <a:t>서비스 플랫폼</a:t>
            </a:r>
            <a:r>
              <a:rPr lang="en-US" altLang="ko-KR" dirty="0">
                <a:latin typeface="Arial" panose="020B0604020202020204" pitchFamily="34" charset="0"/>
                <a:ea typeface="돋움" panose="020B0600000101010101" pitchFamily="50" charset="-127"/>
                <a:cs typeface="Arial" panose="020B0604020202020204" pitchFamily="34" charset="0"/>
              </a:rPr>
              <a:t> - </a:t>
            </a:r>
            <a:r>
              <a:rPr lang="en-US" altLang="ko-KR" dirty="0" err="1">
                <a:latin typeface="Arial" panose="020B0604020202020204" pitchFamily="34" charset="0"/>
                <a:ea typeface="돋움" panose="020B0600000101010101" pitchFamily="50" charset="-127"/>
                <a:cs typeface="Arial" panose="020B0604020202020204" pitchFamily="34" charset="0"/>
              </a:rPr>
              <a:t>Pachube</a:t>
            </a:r>
            <a:r>
              <a:rPr lang="en-US" altLang="ko-KR" dirty="0">
                <a:latin typeface="Arial" panose="020B0604020202020204" pitchFamily="34" charset="0"/>
                <a:ea typeface="돋움" panose="020B0600000101010101" pitchFamily="50" charset="-127"/>
                <a:cs typeface="Arial" panose="020B0604020202020204" pitchFamily="34" charset="0"/>
              </a:rPr>
              <a:t> (</a:t>
            </a:r>
            <a:r>
              <a:rPr lang="en-US" altLang="ko-KR" dirty="0" err="1">
                <a:latin typeface="Arial" panose="020B0604020202020204" pitchFamily="34" charset="0"/>
                <a:ea typeface="돋움" panose="020B0600000101010101" pitchFamily="50" charset="-127"/>
                <a:cs typeface="Arial" panose="020B0604020202020204" pitchFamily="34" charset="0"/>
              </a:rPr>
              <a:t>Cosm</a:t>
            </a:r>
            <a:r>
              <a:rPr lang="en-US" altLang="ko-KR" dirty="0">
                <a:latin typeface="Arial" panose="020B0604020202020204" pitchFamily="34" charset="0"/>
                <a:ea typeface="돋움" panose="020B0600000101010101" pitchFamily="50" charset="-127"/>
                <a:cs typeface="Arial" panose="020B0604020202020204" pitchFamily="34" charset="0"/>
              </a:rPr>
              <a:t>) </a:t>
            </a:r>
            <a:endParaRPr lang="ko-KR" altLang="en-US" dirty="0"/>
          </a:p>
        </p:txBody>
      </p:sp>
      <p:sp>
        <p:nvSpPr>
          <p:cNvPr id="5" name="내용 개체 틀 4"/>
          <p:cNvSpPr>
            <a:spLocks noGrp="1"/>
          </p:cNvSpPr>
          <p:nvPr>
            <p:ph idx="1"/>
          </p:nvPr>
        </p:nvSpPr>
        <p:spPr/>
        <p:txBody>
          <a:bodyPr/>
          <a:lstStyle/>
          <a:p>
            <a:endParaRPr lang="ko-KR" altLang="en-US" dirty="0"/>
          </a:p>
        </p:txBody>
      </p:sp>
      <p:pic>
        <p:nvPicPr>
          <p:cNvPr id="6" name="그림 5"/>
          <p:cNvPicPr>
            <a:picLocks noChangeAspect="1"/>
          </p:cNvPicPr>
          <p:nvPr/>
        </p:nvPicPr>
        <p:blipFill>
          <a:blip r:embed="rId2"/>
          <a:stretch>
            <a:fillRect/>
          </a:stretch>
        </p:blipFill>
        <p:spPr>
          <a:xfrm>
            <a:off x="705615" y="1852613"/>
            <a:ext cx="6248400" cy="4324350"/>
          </a:xfrm>
          <a:prstGeom prst="rect">
            <a:avLst/>
          </a:prstGeom>
        </p:spPr>
      </p:pic>
      <p:pic>
        <p:nvPicPr>
          <p:cNvPr id="7" name="그림 6"/>
          <p:cNvPicPr>
            <a:picLocks noChangeAspect="1"/>
          </p:cNvPicPr>
          <p:nvPr/>
        </p:nvPicPr>
        <p:blipFill>
          <a:blip r:embed="rId3"/>
          <a:stretch>
            <a:fillRect/>
          </a:stretch>
        </p:blipFill>
        <p:spPr>
          <a:xfrm>
            <a:off x="7368702" y="2966010"/>
            <a:ext cx="4673599" cy="2097556"/>
          </a:xfrm>
          <a:prstGeom prst="rect">
            <a:avLst/>
          </a:prstGeom>
        </p:spPr>
      </p:pic>
    </p:spTree>
    <p:extLst>
      <p:ext uri="{BB962C8B-B14F-4D97-AF65-F5344CB8AC3E}">
        <p14:creationId xmlns:p14="http://schemas.microsoft.com/office/powerpoint/2010/main" val="7381006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latin typeface="Arial" panose="020B0604020202020204" pitchFamily="34" charset="0"/>
                <a:ea typeface="돋움" panose="020B0600000101010101" pitchFamily="50" charset="-127"/>
                <a:cs typeface="Arial" panose="020B0604020202020204" pitchFamily="34" charset="0"/>
              </a:rPr>
              <a:t>서비스 플랫폼</a:t>
            </a:r>
            <a:r>
              <a:rPr lang="en-US" altLang="ko-KR" dirty="0" smtClean="0">
                <a:latin typeface="Arial" panose="020B0604020202020204" pitchFamily="34" charset="0"/>
                <a:ea typeface="돋움" panose="020B0600000101010101" pitchFamily="50" charset="-127"/>
                <a:cs typeface="Arial" panose="020B0604020202020204" pitchFamily="34" charset="0"/>
              </a:rPr>
              <a:t>(EVRYTHING)</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p:txBody>
          <a:bodyPr vert="horz" lIns="91440" tIns="45720" rIns="91440" bIns="45720" rtlCol="0">
            <a:normAutofit fontScale="62500" lnSpcReduction="20000"/>
          </a:bodyPr>
          <a:lstStyle/>
          <a:p>
            <a:pPr>
              <a:lnSpc>
                <a:spcPct val="120000"/>
              </a:lnSpc>
            </a:pPr>
            <a:r>
              <a:rPr lang="ko-KR" altLang="en-US" dirty="0" smtClean="0">
                <a:latin typeface="Arial" panose="020B0604020202020204" pitchFamily="34" charset="0"/>
                <a:ea typeface="돋움" panose="020B0600000101010101" pitchFamily="50" charset="-127"/>
                <a:cs typeface="Arial" panose="020B0604020202020204" pitchFamily="34" charset="0"/>
              </a:rPr>
              <a:t>목적</a:t>
            </a:r>
            <a:r>
              <a:rPr lang="en-US" altLang="ko-KR" dirty="0" smtClean="0">
                <a:latin typeface="Arial" panose="020B0604020202020204" pitchFamily="34" charset="0"/>
                <a:ea typeface="돋움" panose="020B0600000101010101" pitchFamily="50" charset="-127"/>
                <a:cs typeface="Arial" panose="020B0604020202020204" pitchFamily="34" charset="0"/>
              </a:rPr>
              <a:t> : </a:t>
            </a:r>
            <a:r>
              <a:rPr lang="ko-KR" altLang="en-US" dirty="0" smtClean="0">
                <a:latin typeface="Arial" panose="020B0604020202020204" pitchFamily="34" charset="0"/>
                <a:ea typeface="돋움" panose="020B0600000101010101" pitchFamily="50" charset="-127"/>
                <a:cs typeface="Arial" panose="020B0604020202020204" pitchFamily="34" charset="0"/>
              </a:rPr>
              <a:t>기존의 </a:t>
            </a:r>
            <a:r>
              <a:rPr lang="ko-KR" altLang="en-US" dirty="0">
                <a:latin typeface="Arial" panose="020B0604020202020204" pitchFamily="34" charset="0"/>
                <a:ea typeface="돋움" panose="020B0600000101010101" pitchFamily="50" charset="-127"/>
                <a:cs typeface="Arial" panose="020B0604020202020204" pitchFamily="34" charset="0"/>
              </a:rPr>
              <a:t>제품을 웹으로 연결하여 사물간 </a:t>
            </a:r>
            <a:r>
              <a:rPr lang="ko-KR" altLang="en-US" dirty="0" smtClean="0">
                <a:latin typeface="Arial" panose="020B0604020202020204" pitchFamily="34" charset="0"/>
                <a:ea typeface="돋움" panose="020B0600000101010101" pitchFamily="50" charset="-127"/>
                <a:cs typeface="Arial" panose="020B0604020202020204" pitchFamily="34" charset="0"/>
              </a:rPr>
              <a:t>정보공유를 </a:t>
            </a:r>
            <a:r>
              <a:rPr lang="ko-KR" altLang="en-US" dirty="0">
                <a:latin typeface="Arial" panose="020B0604020202020204" pitchFamily="34" charset="0"/>
                <a:ea typeface="돋움" panose="020B0600000101010101" pitchFamily="50" charset="-127"/>
                <a:cs typeface="Arial" panose="020B0604020202020204" pitchFamily="34" charset="0"/>
              </a:rPr>
              <a:t>통해 스마트 환경을 제공하는 서비스 </a:t>
            </a:r>
            <a:r>
              <a:rPr lang="ko-KR" altLang="en-US" dirty="0" smtClean="0">
                <a:latin typeface="Arial" panose="020B0604020202020204" pitchFamily="34" charset="0"/>
                <a:ea typeface="돋움" panose="020B0600000101010101" pitchFamily="50" charset="-127"/>
                <a:cs typeface="Arial" panose="020B0604020202020204" pitchFamily="34" charset="0"/>
              </a:rPr>
              <a:t>플랫폼</a:t>
            </a:r>
            <a:r>
              <a:rPr lang="en-US" altLang="ko-KR" dirty="0" smtClean="0">
                <a:latin typeface="Arial" panose="020B0604020202020204" pitchFamily="34" charset="0"/>
                <a:ea typeface="돋움" panose="020B0600000101010101" pitchFamily="50" charset="-127"/>
                <a:cs typeface="Arial" panose="020B0604020202020204" pitchFamily="34" charset="0"/>
              </a:rPr>
              <a:t>.</a:t>
            </a:r>
          </a:p>
          <a:p>
            <a:pPr lvl="1">
              <a:lnSpc>
                <a:spcPct val="120000"/>
              </a:lnSpc>
              <a:buFont typeface="Wingdings" panose="05000000000000000000" pitchFamily="2" charset="2"/>
              <a:buChar char="ü"/>
            </a:pPr>
            <a:r>
              <a:rPr lang="ko-KR" altLang="en-US" dirty="0">
                <a:latin typeface="Arial" panose="020B0604020202020204" pitchFamily="34" charset="0"/>
                <a:ea typeface="돋움" panose="020B0600000101010101" pitchFamily="50" charset="-127"/>
                <a:cs typeface="Arial" panose="020B0604020202020204" pitchFamily="34" charset="0"/>
              </a:rPr>
              <a:t>제품 생산자와 소비자</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파트너를 직접 웹으로 연결시켜주는 서비스를 </a:t>
            </a:r>
            <a:r>
              <a:rPr lang="ko-KR" altLang="en-US" dirty="0" smtClean="0">
                <a:latin typeface="Arial" panose="020B0604020202020204" pitchFamily="34" charset="0"/>
                <a:ea typeface="돋움" panose="020B0600000101010101" pitchFamily="50" charset="-127"/>
                <a:cs typeface="Arial" panose="020B0604020202020204" pitchFamily="34" charset="0"/>
              </a:rPr>
              <a:t>제공</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제품 </a:t>
            </a:r>
            <a:r>
              <a:rPr lang="ko-KR" altLang="en-US" dirty="0">
                <a:latin typeface="Arial" panose="020B0604020202020204" pitchFamily="34" charset="0"/>
                <a:ea typeface="돋움" panose="020B0600000101010101" pitchFamily="50" charset="-127"/>
                <a:cs typeface="Arial" panose="020B0604020202020204" pitchFamily="34" charset="0"/>
              </a:rPr>
              <a:t>생산자가 소비자에게 다가갈 수 있고 제품에 대한 생산</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판매 및 사용에 관련된 실시간 정보를 얻을 수 </a:t>
            </a:r>
            <a:r>
              <a:rPr lang="ko-KR" altLang="en-US" dirty="0" smtClean="0">
                <a:latin typeface="Arial" panose="020B0604020202020204" pitchFamily="34" charset="0"/>
                <a:ea typeface="돋움" panose="020B0600000101010101" pitchFamily="50" charset="-127"/>
                <a:cs typeface="Arial" panose="020B0604020202020204" pitchFamily="34" charset="0"/>
              </a:rPr>
              <a:t>있음</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ko-KR" altLang="en-US" dirty="0" smtClean="0">
                <a:latin typeface="Arial" panose="020B0604020202020204" pitchFamily="34" charset="0"/>
                <a:ea typeface="돋움" panose="020B0600000101010101" pitchFamily="50" charset="-127"/>
                <a:cs typeface="Arial" panose="020B0604020202020204" pitchFamily="34" charset="0"/>
              </a:rPr>
              <a:t>서비스 방식 및 구조</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사물 </a:t>
            </a:r>
            <a:r>
              <a:rPr lang="ko-KR" altLang="en-US" dirty="0">
                <a:latin typeface="Arial" panose="020B0604020202020204" pitchFamily="34" charset="0"/>
                <a:ea typeface="돋움" panose="020B0600000101010101" pitchFamily="50" charset="-127"/>
                <a:cs typeface="Arial" panose="020B0604020202020204" pitchFamily="34" charset="0"/>
              </a:rPr>
              <a:t>기기에 대한 웹에서 식별할 수 있는 유일하고 영구적인 </a:t>
            </a:r>
            <a:r>
              <a:rPr lang="en-US" altLang="ko-KR" dirty="0">
                <a:latin typeface="Arial" panose="020B0604020202020204" pitchFamily="34" charset="0"/>
                <a:ea typeface="돋움" panose="020B0600000101010101" pitchFamily="50" charset="-127"/>
                <a:cs typeface="Arial" panose="020B0604020202020204" pitchFamily="34" charset="0"/>
              </a:rPr>
              <a:t>ID </a:t>
            </a:r>
            <a:r>
              <a:rPr lang="ko-KR" altLang="en-US" dirty="0">
                <a:latin typeface="Arial" panose="020B0604020202020204" pitchFamily="34" charset="0"/>
                <a:ea typeface="돋움" panose="020B0600000101010101" pitchFamily="50" charset="-127"/>
                <a:cs typeface="Arial" panose="020B0604020202020204" pitchFamily="34" charset="0"/>
              </a:rPr>
              <a:t>를 </a:t>
            </a:r>
            <a:r>
              <a:rPr lang="en-US" altLang="ko-KR" dirty="0">
                <a:latin typeface="Arial" panose="020B0604020202020204" pitchFamily="34" charset="0"/>
                <a:ea typeface="돋움" panose="020B0600000101010101" pitchFamily="50" charset="-127"/>
                <a:cs typeface="Arial" panose="020B0604020202020204" pitchFamily="34" charset="0"/>
              </a:rPr>
              <a:t>URI </a:t>
            </a:r>
            <a:r>
              <a:rPr lang="ko-KR" altLang="en-US" dirty="0">
                <a:latin typeface="Arial" panose="020B0604020202020204" pitchFamily="34" charset="0"/>
                <a:ea typeface="돋움" panose="020B0600000101010101" pitchFamily="50" charset="-127"/>
                <a:cs typeface="Arial" panose="020B0604020202020204" pitchFamily="34" charset="0"/>
              </a:rPr>
              <a:t>형식을 통해 제공하고 이를 통해서 유일하게 식별된 </a:t>
            </a:r>
            <a:r>
              <a:rPr lang="ko-KR" altLang="en-US" dirty="0" smtClean="0">
                <a:latin typeface="Arial" panose="020B0604020202020204" pitchFamily="34" charset="0"/>
                <a:ea typeface="돋움" panose="020B0600000101010101" pitchFamily="50" charset="-127"/>
                <a:cs typeface="Arial" panose="020B0604020202020204" pitchFamily="34" charset="0"/>
              </a:rPr>
              <a:t>사물과 </a:t>
            </a:r>
            <a:r>
              <a:rPr lang="ko-KR" altLang="en-US" dirty="0">
                <a:latin typeface="Arial" panose="020B0604020202020204" pitchFamily="34" charset="0"/>
                <a:ea typeface="돋움" panose="020B0600000101010101" pitchFamily="50" charset="-127"/>
                <a:cs typeface="Arial" panose="020B0604020202020204" pitchFamily="34" charset="0"/>
              </a:rPr>
              <a:t>통신을 가능하게 </a:t>
            </a:r>
            <a:r>
              <a:rPr lang="ko-KR" altLang="en-US" dirty="0" smtClean="0">
                <a:latin typeface="Arial" panose="020B0604020202020204" pitchFamily="34" charset="0"/>
                <a:ea typeface="돋움" panose="020B0600000101010101" pitchFamily="50" charset="-127"/>
                <a:cs typeface="Arial" panose="020B0604020202020204" pitchFamily="34" charset="0"/>
              </a:rPr>
              <a:t>함</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err="1" smtClean="0">
                <a:latin typeface="Arial" panose="020B0604020202020204" pitchFamily="34" charset="0"/>
                <a:ea typeface="돋움" panose="020B0600000101010101" pitchFamily="50" charset="-127"/>
                <a:cs typeface="Arial" panose="020B0604020202020204" pitchFamily="34" charset="0"/>
              </a:rPr>
              <a:t>RESTful</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방식의 웹 </a:t>
            </a:r>
            <a:r>
              <a:rPr lang="en-US" altLang="ko-KR" dirty="0">
                <a:latin typeface="Arial" panose="020B0604020202020204" pitchFamily="34" charset="0"/>
                <a:ea typeface="돋움" panose="020B0600000101010101" pitchFamily="50" charset="-127"/>
                <a:cs typeface="Arial" panose="020B0604020202020204" pitchFamily="34" charset="0"/>
              </a:rPr>
              <a:t>API</a:t>
            </a:r>
            <a:r>
              <a:rPr lang="ko-KR" altLang="en-US" dirty="0">
                <a:latin typeface="Arial" panose="020B0604020202020204" pitchFamily="34" charset="0"/>
                <a:ea typeface="돋움" panose="020B0600000101010101" pitchFamily="50" charset="-127"/>
                <a:cs typeface="Arial" panose="020B0604020202020204" pitchFamily="34" charset="0"/>
              </a:rPr>
              <a:t>를 통해서 </a:t>
            </a:r>
            <a:r>
              <a:rPr lang="ko-KR" altLang="en-US" dirty="0" smtClean="0">
                <a:latin typeface="Arial" panose="020B0604020202020204" pitchFamily="34" charset="0"/>
                <a:ea typeface="돋움" panose="020B0600000101010101" pitchFamily="50" charset="-127"/>
                <a:cs typeface="Arial" panose="020B0604020202020204" pitchFamily="34" charset="0"/>
              </a:rPr>
              <a:t>어플리케이션을 </a:t>
            </a:r>
            <a:r>
              <a:rPr lang="ko-KR" altLang="en-US" dirty="0">
                <a:latin typeface="Arial" panose="020B0604020202020204" pitchFamily="34" charset="0"/>
                <a:ea typeface="돋움" panose="020B0600000101010101" pitchFamily="50" charset="-127"/>
                <a:cs typeface="Arial" panose="020B0604020202020204" pitchFamily="34" charset="0"/>
              </a:rPr>
              <a:t>개발할 수 </a:t>
            </a:r>
            <a:r>
              <a:rPr lang="ko-KR" altLang="en-US" dirty="0" smtClean="0">
                <a:latin typeface="Arial" panose="020B0604020202020204" pitchFamily="34" charset="0"/>
                <a:ea typeface="돋움" panose="020B0600000101010101" pitchFamily="50" charset="-127"/>
                <a:cs typeface="Arial" panose="020B0604020202020204" pitchFamily="34" charset="0"/>
              </a:rPr>
              <a:t>있음</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a:latin typeface="Arial" panose="020B0604020202020204" pitchFamily="34" charset="0"/>
                <a:ea typeface="돋움" panose="020B0600000101010101" pitchFamily="50" charset="-127"/>
                <a:cs typeface="Arial" panose="020B0604020202020204" pitchFamily="34" charset="0"/>
              </a:rPr>
              <a:t>물리적 상품과 웹을 연동하여 개 발할 수 있는 개발 툴을 제공하여 모든 상품에 대한 정보가 </a:t>
            </a:r>
            <a:r>
              <a:rPr lang="ko-KR" altLang="en-US" dirty="0" smtClean="0">
                <a:latin typeface="Arial" panose="020B0604020202020204" pitchFamily="34" charset="0"/>
                <a:ea typeface="돋움" panose="020B0600000101010101" pitchFamily="50" charset="-127"/>
                <a:cs typeface="Arial" panose="020B0604020202020204" pitchFamily="34" charset="0"/>
              </a:rPr>
              <a:t>웹에서 </a:t>
            </a:r>
            <a:r>
              <a:rPr lang="ko-KR" altLang="en-US" dirty="0">
                <a:latin typeface="Arial" panose="020B0604020202020204" pitchFamily="34" charset="0"/>
                <a:ea typeface="돋움" panose="020B0600000101010101" pitchFamily="50" charset="-127"/>
                <a:cs typeface="Arial" panose="020B0604020202020204" pitchFamily="34" charset="0"/>
              </a:rPr>
              <a:t>표현되는 기능을 </a:t>
            </a:r>
            <a:r>
              <a:rPr lang="ko-KR" altLang="en-US" dirty="0" smtClean="0">
                <a:latin typeface="Arial" panose="020B0604020202020204" pitchFamily="34" charset="0"/>
                <a:ea typeface="돋움" panose="020B0600000101010101" pitchFamily="50" charset="-127"/>
                <a:cs typeface="Arial" panose="020B0604020202020204" pitchFamily="34" charset="0"/>
              </a:rPr>
              <a:t>제공</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수백 만가지 제품이 한번에 연결될 수 있는 구조를 가짐</a:t>
            </a:r>
            <a:r>
              <a:rPr lang="en-US" altLang="ko-KR" dirty="0" smtClean="0">
                <a:latin typeface="Arial" panose="020B0604020202020204" pitchFamily="34" charset="0"/>
                <a:ea typeface="돋움" panose="020B0600000101010101" pitchFamily="50" charset="-127"/>
                <a:cs typeface="Arial" panose="020B0604020202020204" pitchFamily="34" charset="0"/>
              </a:rPr>
              <a:t>.</a:t>
            </a:r>
          </a:p>
          <a:p>
            <a:pPr lvl="1">
              <a:lnSpc>
                <a:spcPct val="120000"/>
              </a:lnSpc>
              <a:buFont typeface="Wingdings" panose="05000000000000000000" pitchFamily="2" charset="2"/>
              <a:buChar char="ü"/>
            </a:pPr>
            <a:r>
              <a:rPr lang="en-US" altLang="ko-KR" dirty="0" smtClean="0">
                <a:latin typeface="Arial" panose="020B0604020202020204" pitchFamily="34" charset="0"/>
                <a:ea typeface="돋움" panose="020B0600000101010101" pitchFamily="50" charset="-127"/>
                <a:cs typeface="Arial" panose="020B0604020202020204" pitchFamily="34" charset="0"/>
              </a:rPr>
              <a:t>Unique &amp; persistent ADI(Active Digital Identity)</a:t>
            </a:r>
            <a:r>
              <a:rPr lang="ko-KR" altLang="en-US" dirty="0" smtClean="0">
                <a:latin typeface="Arial" panose="020B0604020202020204" pitchFamily="34" charset="0"/>
                <a:ea typeface="돋움" panose="020B0600000101010101" pitchFamily="50" charset="-127"/>
                <a:cs typeface="Arial" panose="020B0604020202020204" pitchFamily="34" charset="0"/>
              </a:rPr>
              <a:t>를 통해서 관리가 이루어짐</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smtClean="0">
                <a:latin typeface="Arial" panose="020B0604020202020204" pitchFamily="34" charset="0"/>
                <a:ea typeface="돋움" panose="020B0600000101010101" pitchFamily="50" charset="-127"/>
                <a:cs typeface="Arial" panose="020B0604020202020204" pitchFamily="34" charset="0"/>
              </a:rPr>
              <a:t>Barcode, QR code, NFC, RFID </a:t>
            </a:r>
            <a:r>
              <a:rPr lang="ko-KR" altLang="en-US" dirty="0" smtClean="0">
                <a:latin typeface="Arial" panose="020B0604020202020204" pitchFamily="34" charset="0"/>
                <a:ea typeface="돋움" panose="020B0600000101010101" pitchFamily="50" charset="-127"/>
                <a:cs typeface="Arial" panose="020B0604020202020204" pitchFamily="34" charset="0"/>
              </a:rPr>
              <a:t>등의 </a:t>
            </a:r>
            <a:r>
              <a:rPr lang="en-US" altLang="ko-KR" dirty="0" smtClean="0">
                <a:latin typeface="Arial" panose="020B0604020202020204" pitchFamily="34" charset="0"/>
                <a:ea typeface="돋움" panose="020B0600000101010101" pitchFamily="50" charset="-127"/>
                <a:cs typeface="Arial" panose="020B0604020202020204" pitchFamily="34" charset="0"/>
              </a:rPr>
              <a:t>tagging </a:t>
            </a:r>
            <a:r>
              <a:rPr lang="ko-KR" altLang="en-US" dirty="0" smtClean="0">
                <a:latin typeface="Arial" panose="020B0604020202020204" pitchFamily="34" charset="0"/>
                <a:ea typeface="돋움" panose="020B0600000101010101" pitchFamily="50" charset="-127"/>
                <a:cs typeface="Arial" panose="020B0604020202020204" pitchFamily="34" charset="0"/>
              </a:rPr>
              <a:t>표준과</a:t>
            </a:r>
            <a:r>
              <a:rPr lang="en-US" altLang="ko-KR" dirty="0" smtClean="0">
                <a:latin typeface="Arial" panose="020B0604020202020204" pitchFamily="34" charset="0"/>
                <a:ea typeface="돋움" panose="020B0600000101010101" pitchFamily="50" charset="-127"/>
                <a:cs typeface="Arial" panose="020B0604020202020204" pitchFamily="34" charset="0"/>
              </a:rPr>
              <a:t>, Arduino, ARM</a:t>
            </a:r>
            <a:r>
              <a:rPr lang="ko-KR" altLang="en-US" dirty="0" smtClean="0">
                <a:latin typeface="Arial" panose="020B0604020202020204" pitchFamily="34" charset="0"/>
                <a:ea typeface="돋움" panose="020B0600000101010101" pitchFamily="50" charset="-127"/>
                <a:cs typeface="Arial" panose="020B0604020202020204" pitchFamily="34" charset="0"/>
              </a:rPr>
              <a:t>등의 디바이스 연결 제공</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a:lnSpc>
                <a:spcPct val="120000"/>
              </a:lnSpc>
            </a:pP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a:lnSpc>
                <a:spcPct val="120000"/>
              </a:lnSpc>
            </a:pP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Tree>
    <p:extLst>
      <p:ext uri="{BB962C8B-B14F-4D97-AF65-F5344CB8AC3E}">
        <p14:creationId xmlns:p14="http://schemas.microsoft.com/office/powerpoint/2010/main" val="283219642"/>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latin typeface="Arial" panose="020B0604020202020204" pitchFamily="34" charset="0"/>
                <a:ea typeface="돋움" panose="020B0600000101010101" pitchFamily="50" charset="-127"/>
                <a:cs typeface="Arial" panose="020B0604020202020204" pitchFamily="34" charset="0"/>
              </a:rPr>
              <a:t>서비스 플랫폼</a:t>
            </a:r>
            <a:r>
              <a:rPr lang="en-US" altLang="ko-KR" dirty="0">
                <a:latin typeface="Arial" panose="020B0604020202020204" pitchFamily="34" charset="0"/>
                <a:ea typeface="돋움" panose="020B0600000101010101" pitchFamily="50" charset="-127"/>
                <a:cs typeface="Arial" panose="020B0604020202020204" pitchFamily="34" charset="0"/>
              </a:rPr>
              <a:t>(EVRYTHING)</a:t>
            </a:r>
            <a:endParaRPr lang="ko-KR" altLang="en-US" dirty="0"/>
          </a:p>
        </p:txBody>
      </p:sp>
      <p:sp>
        <p:nvSpPr>
          <p:cNvPr id="3" name="내용 개체 틀 2"/>
          <p:cNvSpPr>
            <a:spLocks noGrp="1"/>
          </p:cNvSpPr>
          <p:nvPr>
            <p:ph idx="1"/>
          </p:nvPr>
        </p:nvSpPr>
        <p:spPr/>
        <p:txBody>
          <a:bodyPr/>
          <a:lstStyle/>
          <a:p>
            <a:endParaRPr lang="ko-KR" altLang="en-US"/>
          </a:p>
        </p:txBody>
      </p:sp>
      <p:pic>
        <p:nvPicPr>
          <p:cNvPr id="5" name="그림 4"/>
          <p:cNvPicPr>
            <a:picLocks noChangeAspect="1"/>
          </p:cNvPicPr>
          <p:nvPr/>
        </p:nvPicPr>
        <p:blipFill>
          <a:blip r:embed="rId3"/>
          <a:stretch>
            <a:fillRect/>
          </a:stretch>
        </p:blipFill>
        <p:spPr>
          <a:xfrm>
            <a:off x="474134" y="2042584"/>
            <a:ext cx="5095213" cy="3548592"/>
          </a:xfrm>
          <a:prstGeom prst="rect">
            <a:avLst/>
          </a:prstGeom>
        </p:spPr>
      </p:pic>
      <p:pic>
        <p:nvPicPr>
          <p:cNvPr id="6" name="그림 5"/>
          <p:cNvPicPr>
            <a:picLocks noChangeAspect="1"/>
          </p:cNvPicPr>
          <p:nvPr/>
        </p:nvPicPr>
        <p:blipFill>
          <a:blip r:embed="rId4"/>
          <a:stretch>
            <a:fillRect/>
          </a:stretch>
        </p:blipFill>
        <p:spPr>
          <a:xfrm>
            <a:off x="5887508" y="1690688"/>
            <a:ext cx="5466292" cy="4400028"/>
          </a:xfrm>
          <a:prstGeom prst="rect">
            <a:avLst/>
          </a:prstGeom>
        </p:spPr>
      </p:pic>
    </p:spTree>
    <p:extLst>
      <p:ext uri="{BB962C8B-B14F-4D97-AF65-F5344CB8AC3E}">
        <p14:creationId xmlns:p14="http://schemas.microsoft.com/office/powerpoint/2010/main" val="37481527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latin typeface="Arial" panose="020B0604020202020204" pitchFamily="34" charset="0"/>
                <a:ea typeface="돋움" panose="020B0600000101010101" pitchFamily="50" charset="-127"/>
                <a:cs typeface="Arial" panose="020B0604020202020204" pitchFamily="34" charset="0"/>
              </a:rPr>
              <a:t>서비스 플랫폼</a:t>
            </a:r>
            <a:r>
              <a:rPr lang="en-US" altLang="ko-KR" dirty="0" smtClean="0">
                <a:latin typeface="Arial" panose="020B0604020202020204" pitchFamily="34" charset="0"/>
                <a:ea typeface="돋움" panose="020B0600000101010101" pitchFamily="50" charset="-127"/>
                <a:cs typeface="Arial" panose="020B0604020202020204" pitchFamily="34" charset="0"/>
              </a:rPr>
              <a:t>(</a:t>
            </a:r>
            <a:r>
              <a:rPr lang="en-US" altLang="ko-KR" dirty="0" err="1" smtClean="0">
                <a:latin typeface="Arial" panose="020B0604020202020204" pitchFamily="34" charset="0"/>
                <a:ea typeface="돋움" panose="020B0600000101010101" pitchFamily="50" charset="-127"/>
                <a:cs typeface="Arial" panose="020B0604020202020204" pitchFamily="34" charset="0"/>
              </a:rPr>
              <a:t>ThingSpeak</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a:xfrm>
            <a:off x="838199" y="1825625"/>
            <a:ext cx="10829397" cy="4155796"/>
          </a:xfrm>
        </p:spPr>
        <p:txBody>
          <a:bodyPr vert="horz" lIns="91440" tIns="45720" rIns="91440" bIns="45720" rtlCol="0">
            <a:normAutofit fontScale="70000" lnSpcReduction="20000"/>
          </a:bodyPr>
          <a:lstStyle/>
          <a:p>
            <a:pPr>
              <a:lnSpc>
                <a:spcPct val="120000"/>
              </a:lnSpc>
            </a:pPr>
            <a:r>
              <a:rPr lang="ko-KR" altLang="en-US" dirty="0" smtClean="0">
                <a:latin typeface="Arial" panose="020B0604020202020204" pitchFamily="34" charset="0"/>
                <a:ea typeface="돋움" panose="020B0600000101010101" pitchFamily="50" charset="-127"/>
                <a:cs typeface="Arial" panose="020B0604020202020204" pitchFamily="34" charset="0"/>
              </a:rPr>
              <a:t>목적 </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인터넷 </a:t>
            </a:r>
            <a:r>
              <a:rPr lang="ko-KR" altLang="en-US" dirty="0">
                <a:latin typeface="Arial" panose="020B0604020202020204" pitchFamily="34" charset="0"/>
                <a:ea typeface="돋움" panose="020B0600000101010101" pitchFamily="50" charset="-127"/>
                <a:cs typeface="Arial" panose="020B0604020202020204" pitchFamily="34" charset="0"/>
              </a:rPr>
              <a:t>기반 모니터링과 컨트롤 하드웨어 </a:t>
            </a:r>
            <a:r>
              <a:rPr lang="ko-KR" altLang="en-US" dirty="0" smtClean="0">
                <a:latin typeface="Arial" panose="020B0604020202020204" pitchFamily="34" charset="0"/>
                <a:ea typeface="돋움" panose="020B0600000101010101" pitchFamily="50" charset="-127"/>
                <a:cs typeface="Arial" panose="020B0604020202020204" pitchFamily="34" charset="0"/>
              </a:rPr>
              <a:t>제조사인 </a:t>
            </a:r>
            <a:r>
              <a:rPr lang="en-US" altLang="ko-KR" dirty="0" err="1">
                <a:latin typeface="Arial" panose="020B0604020202020204" pitchFamily="34" charset="0"/>
                <a:ea typeface="돋움" panose="020B0600000101010101" pitchFamily="50" charset="-127"/>
                <a:cs typeface="Arial" panose="020B0604020202020204" pitchFamily="34" charset="0"/>
              </a:rPr>
              <a:t>ioBridge</a:t>
            </a:r>
            <a:r>
              <a:rPr lang="ko-KR" altLang="en-US" dirty="0">
                <a:latin typeface="Arial" panose="020B0604020202020204" pitchFamily="34" charset="0"/>
                <a:ea typeface="돋움" panose="020B0600000101010101" pitchFamily="50" charset="-127"/>
                <a:cs typeface="Arial" panose="020B0604020202020204" pitchFamily="34" charset="0"/>
              </a:rPr>
              <a:t>를 통해서 </a:t>
            </a:r>
            <a:r>
              <a:rPr lang="en-US" altLang="ko-KR" dirty="0">
                <a:latin typeface="Arial" panose="020B0604020202020204" pitchFamily="34" charset="0"/>
                <a:ea typeface="돋움" panose="020B0600000101010101" pitchFamily="50" charset="-127"/>
                <a:cs typeface="Arial" panose="020B0604020202020204" pitchFamily="34" charset="0"/>
              </a:rPr>
              <a:t>2011</a:t>
            </a:r>
            <a:r>
              <a:rPr lang="ko-KR" altLang="en-US" dirty="0">
                <a:latin typeface="Arial" panose="020B0604020202020204" pitchFamily="34" charset="0"/>
                <a:ea typeface="돋움" panose="020B0600000101010101" pitchFamily="50" charset="-127"/>
                <a:cs typeface="Arial" panose="020B0604020202020204" pitchFamily="34" charset="0"/>
              </a:rPr>
              <a:t>년에 공개된 </a:t>
            </a:r>
            <a:r>
              <a:rPr lang="ko-KR" altLang="en-US" dirty="0" err="1">
                <a:latin typeface="Arial" panose="020B0604020202020204" pitchFamily="34" charset="0"/>
                <a:ea typeface="돋움" panose="020B0600000101010101" pitchFamily="50" charset="-127"/>
                <a:cs typeface="Arial" panose="020B0604020202020204" pitchFamily="34" charset="0"/>
              </a:rPr>
              <a:t>오픈소스</a:t>
            </a:r>
            <a:r>
              <a:rPr lang="ko-KR" altLang="en-US" dirty="0">
                <a:latin typeface="Arial" panose="020B0604020202020204" pitchFamily="34" charset="0"/>
                <a:ea typeface="돋움" panose="020B0600000101010101" pitchFamily="50" charset="-127"/>
                <a:cs typeface="Arial" panose="020B0604020202020204" pitchFamily="34" charset="0"/>
              </a:rPr>
              <a:t> </a:t>
            </a: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smtClean="0">
                <a:latin typeface="Arial" panose="020B0604020202020204" pitchFamily="34" charset="0"/>
                <a:ea typeface="돋움" panose="020B0600000101010101" pitchFamily="50" charset="-127"/>
                <a:cs typeface="Arial" panose="020B0604020202020204" pitchFamily="34" charset="0"/>
              </a:rPr>
              <a:t>서비스 플랫폼</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ko-KR" altLang="en-US" dirty="0" smtClean="0">
                <a:latin typeface="Arial" panose="020B0604020202020204" pitchFamily="34" charset="0"/>
                <a:ea typeface="돋움" panose="020B0600000101010101" pitchFamily="50" charset="-127"/>
                <a:cs typeface="Arial" panose="020B0604020202020204" pitchFamily="34" charset="0"/>
              </a:rPr>
              <a:t>서비스 방식 및 구조</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데이터 </a:t>
            </a:r>
            <a:r>
              <a:rPr lang="ko-KR" altLang="en-US" dirty="0">
                <a:latin typeface="Arial" panose="020B0604020202020204" pitchFamily="34" charset="0"/>
                <a:ea typeface="돋움" panose="020B0600000101010101" pitchFamily="50" charset="-127"/>
                <a:cs typeface="Arial" panose="020B0604020202020204" pitchFamily="34" charset="0"/>
              </a:rPr>
              <a:t>저장</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데이터 </a:t>
            </a:r>
            <a:r>
              <a:rPr lang="ko-KR" altLang="en-US" dirty="0" err="1">
                <a:latin typeface="Arial" panose="020B0604020202020204" pitchFamily="34" charset="0"/>
                <a:ea typeface="돋움" panose="020B0600000101010101" pitchFamily="50" charset="-127"/>
                <a:cs typeface="Arial" panose="020B0604020202020204" pitchFamily="34" charset="0"/>
              </a:rPr>
              <a:t>프로세싱</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데이터 전달</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위치 기반 서비스</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상태 업데이트</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err="1">
                <a:latin typeface="Arial" panose="020B0604020202020204" pitchFamily="34" charset="0"/>
                <a:ea typeface="돋움" panose="020B0600000101010101" pitchFamily="50" charset="-127"/>
                <a:cs typeface="Arial" panose="020B0604020202020204" pitchFamily="34" charset="0"/>
              </a:rPr>
              <a:t>소셜</a:t>
            </a:r>
            <a:r>
              <a:rPr lang="ko-KR" altLang="en-US" dirty="0">
                <a:latin typeface="Arial" panose="020B0604020202020204" pitchFamily="34" charset="0"/>
                <a:ea typeface="돋움" panose="020B0600000101010101" pitchFamily="50" charset="-127"/>
                <a:cs typeface="Arial" panose="020B0604020202020204" pitchFamily="34" charset="0"/>
              </a:rPr>
              <a:t> 네트워크 통합 </a:t>
            </a:r>
            <a:r>
              <a:rPr lang="ko-KR" altLang="en-US" dirty="0" err="1">
                <a:latin typeface="Arial" panose="020B0604020202020204" pitchFamily="34" charset="0"/>
                <a:ea typeface="돋움" panose="020B0600000101010101" pitchFamily="50" charset="-127"/>
                <a:cs typeface="Arial" panose="020B0604020202020204" pitchFamily="34" charset="0"/>
              </a:rPr>
              <a:t>플러그인을</a:t>
            </a:r>
            <a:r>
              <a:rPr lang="ko-KR" altLang="en-US" dirty="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지원</a:t>
            </a:r>
            <a:r>
              <a:rPr lang="en-US" altLang="ko-KR" dirty="0" smtClean="0">
                <a:latin typeface="Arial" panose="020B0604020202020204" pitchFamily="34" charset="0"/>
                <a:ea typeface="돋움" panose="020B0600000101010101" pitchFamily="50" charset="-127"/>
                <a:cs typeface="Arial" panose="020B0604020202020204" pitchFamily="34" charset="0"/>
              </a:rPr>
              <a:t>. </a:t>
            </a:r>
            <a:endParaRPr lang="en-US" altLang="ko-KR" dirty="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err="1">
                <a:latin typeface="Arial" panose="020B0604020202020204" pitchFamily="34" charset="0"/>
                <a:ea typeface="돋움" panose="020B0600000101010101" pitchFamily="50" charset="-127"/>
                <a:cs typeface="Arial" panose="020B0604020202020204" pitchFamily="34" charset="0"/>
              </a:rPr>
              <a:t>웹기반으로</a:t>
            </a:r>
            <a:r>
              <a:rPr lang="ko-KR" altLang="en-US" dirty="0">
                <a:latin typeface="Arial" panose="020B0604020202020204" pitchFamily="34" charset="0"/>
                <a:ea typeface="돋움" panose="020B0600000101010101" pitchFamily="50" charset="-127"/>
                <a:cs typeface="Arial" panose="020B0604020202020204" pitchFamily="34" charset="0"/>
              </a:rPr>
              <a:t> </a:t>
            </a:r>
            <a:r>
              <a:rPr lang="en-US" altLang="ko-KR" dirty="0">
                <a:latin typeface="Arial" panose="020B0604020202020204" pitchFamily="34" charset="0"/>
                <a:ea typeface="돋움" panose="020B0600000101010101" pitchFamily="50" charset="-127"/>
                <a:cs typeface="Arial" panose="020B0604020202020204" pitchFamily="34" charset="0"/>
              </a:rPr>
              <a:t>HTTP </a:t>
            </a:r>
            <a:r>
              <a:rPr lang="ko-KR" altLang="en-US" dirty="0">
                <a:latin typeface="Arial" panose="020B0604020202020204" pitchFamily="34" charset="0"/>
                <a:ea typeface="돋움" panose="020B0600000101010101" pitchFamily="50" charset="-127"/>
                <a:cs typeface="Arial" panose="020B0604020202020204" pitchFamily="34" charset="0"/>
              </a:rPr>
              <a:t>메시지 를 통해서 </a:t>
            </a:r>
            <a:r>
              <a:rPr lang="ko-KR" altLang="en-US" dirty="0" smtClean="0">
                <a:latin typeface="Arial" panose="020B0604020202020204" pitchFamily="34" charset="0"/>
                <a:ea typeface="돋움" panose="020B0600000101010101" pitchFamily="50" charset="-127"/>
                <a:cs typeface="Arial" panose="020B0604020202020204" pitchFamily="34" charset="0"/>
              </a:rPr>
              <a:t>데이터를 보내고 </a:t>
            </a:r>
            <a:r>
              <a:rPr lang="ko-KR" altLang="en-US" dirty="0">
                <a:latin typeface="Arial" panose="020B0604020202020204" pitchFamily="34" charset="0"/>
                <a:ea typeface="돋움" panose="020B0600000101010101" pitchFamily="50" charset="-127"/>
                <a:cs typeface="Arial" panose="020B0604020202020204" pitchFamily="34" charset="0"/>
              </a:rPr>
              <a:t>받을 </a:t>
            </a:r>
            <a:r>
              <a:rPr lang="ko-KR" altLang="en-US" dirty="0" smtClean="0">
                <a:latin typeface="Arial" panose="020B0604020202020204" pitchFamily="34" charset="0"/>
                <a:ea typeface="돋움" panose="020B0600000101010101" pitchFamily="50" charset="-127"/>
                <a:cs typeface="Arial" panose="020B0604020202020204" pitchFamily="34" charset="0"/>
              </a:rPr>
              <a:t>수 있음</a:t>
            </a:r>
            <a:r>
              <a:rPr lang="en-US" altLang="ko-KR" dirty="0" smtClean="0">
                <a:latin typeface="Arial" panose="020B0604020202020204" pitchFamily="34" charset="0"/>
                <a:ea typeface="돋움" panose="020B0600000101010101" pitchFamily="50" charset="-127"/>
                <a:cs typeface="Arial" panose="020B0604020202020204" pitchFamily="34" charset="0"/>
              </a:rPr>
              <a:t>.</a:t>
            </a: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데이터에 </a:t>
            </a:r>
            <a:r>
              <a:rPr lang="ko-KR" altLang="en-US" dirty="0">
                <a:latin typeface="Arial" panose="020B0604020202020204" pitchFamily="34" charset="0"/>
                <a:ea typeface="돋움" panose="020B0600000101010101" pitchFamily="50" charset="-127"/>
                <a:cs typeface="Arial" panose="020B0604020202020204" pitchFamily="34" charset="0"/>
              </a:rPr>
              <a:t>대한 </a:t>
            </a:r>
            <a:r>
              <a:rPr lang="ko-KR" altLang="en-US" dirty="0" err="1" smtClean="0">
                <a:latin typeface="Arial" panose="020B0604020202020204" pitchFamily="34" charset="0"/>
                <a:ea typeface="돋움" panose="020B0600000101010101" pitchFamily="50" charset="-127"/>
                <a:cs typeface="Arial" panose="020B0604020202020204" pitchFamily="34" charset="0"/>
              </a:rPr>
              <a:t>필터링을</a:t>
            </a:r>
            <a:r>
              <a:rPr lang="ko-KR" altLang="en-US" dirty="0" smtClean="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지원하여 평균</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합산</a:t>
            </a:r>
            <a:r>
              <a:rPr lang="en-US" altLang="ko-KR" dirty="0" smtClean="0">
                <a:latin typeface="Arial" panose="020B0604020202020204" pitchFamily="34" charset="0"/>
                <a:ea typeface="돋움" panose="020B0600000101010101" pitchFamily="50" charset="-127"/>
                <a:cs typeface="Arial" panose="020B0604020202020204" pitchFamily="34" charset="0"/>
              </a:rPr>
              <a:t/>
            </a:r>
            <a:br>
              <a:rPr lang="en-US" altLang="ko-KR" dirty="0" smtClean="0">
                <a:latin typeface="Arial" panose="020B0604020202020204" pitchFamily="34" charset="0"/>
                <a:ea typeface="돋움" panose="020B0600000101010101" pitchFamily="50" charset="-127"/>
                <a:cs typeface="Arial" panose="020B0604020202020204" pitchFamily="34" charset="0"/>
              </a:rPr>
            </a:br>
            <a:r>
              <a:rPr lang="ko-KR" altLang="en-US" dirty="0" smtClean="0">
                <a:latin typeface="Arial" panose="020B0604020202020204" pitchFamily="34" charset="0"/>
                <a:ea typeface="돋움" panose="020B0600000101010101" pitchFamily="50" charset="-127"/>
                <a:cs typeface="Arial" panose="020B0604020202020204" pitchFamily="34" charset="0"/>
              </a:rPr>
              <a:t>과 </a:t>
            </a:r>
            <a:r>
              <a:rPr lang="ko-KR" altLang="en-US" dirty="0">
                <a:latin typeface="Arial" panose="020B0604020202020204" pitchFamily="34" charset="0"/>
                <a:ea typeface="돋움" panose="020B0600000101010101" pitchFamily="50" charset="-127"/>
                <a:cs typeface="Arial" panose="020B0604020202020204" pitchFamily="34" charset="0"/>
              </a:rPr>
              <a:t>같은 데이터 처리 </a:t>
            </a:r>
            <a:r>
              <a:rPr lang="ko-KR" altLang="en-US" dirty="0" smtClean="0">
                <a:latin typeface="Arial" panose="020B0604020202020204" pitchFamily="34" charset="0"/>
                <a:ea typeface="돋움" panose="020B0600000101010101" pitchFamily="50" charset="-127"/>
                <a:cs typeface="Arial" panose="020B0604020202020204" pitchFamily="34" charset="0"/>
              </a:rPr>
              <a:t>옵션</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smtClean="0">
                <a:latin typeface="Arial" panose="020B0604020202020204" pitchFamily="34" charset="0"/>
                <a:ea typeface="돋움" panose="020B0600000101010101" pitchFamily="50" charset="-127"/>
                <a:cs typeface="Arial" panose="020B0604020202020204" pitchFamily="34" charset="0"/>
              </a:rPr>
              <a:t>Twitter </a:t>
            </a:r>
            <a:r>
              <a:rPr lang="ko-KR" altLang="en-US" dirty="0">
                <a:latin typeface="Arial" panose="020B0604020202020204" pitchFamily="34" charset="0"/>
                <a:ea typeface="돋움" panose="020B0600000101010101" pitchFamily="50" charset="-127"/>
                <a:cs typeface="Arial" panose="020B0604020202020204" pitchFamily="34" charset="0"/>
              </a:rPr>
              <a:t>기반의 </a:t>
            </a:r>
            <a:r>
              <a:rPr lang="en-US" altLang="ko-KR" dirty="0">
                <a:latin typeface="Arial" panose="020B0604020202020204" pitchFamily="34" charset="0"/>
                <a:ea typeface="돋움" panose="020B0600000101010101" pitchFamily="50" charset="-127"/>
                <a:cs typeface="Arial" panose="020B0604020202020204" pitchFamily="34" charset="0"/>
              </a:rPr>
              <a:t>API</a:t>
            </a:r>
            <a:r>
              <a:rPr lang="ko-KR" altLang="en-US" dirty="0">
                <a:latin typeface="Arial" panose="020B0604020202020204" pitchFamily="34" charset="0"/>
                <a:ea typeface="돋움" panose="020B0600000101010101" pitchFamily="50" charset="-127"/>
                <a:cs typeface="Arial" panose="020B0604020202020204" pitchFamily="34" charset="0"/>
              </a:rPr>
              <a:t>를 </a:t>
            </a:r>
            <a:r>
              <a:rPr lang="ko-KR" altLang="en-US" dirty="0" smtClean="0">
                <a:latin typeface="Arial" panose="020B0604020202020204" pitchFamily="34" charset="0"/>
                <a:ea typeface="돋움" panose="020B0600000101010101" pitchFamily="50" charset="-127"/>
                <a:cs typeface="Arial" panose="020B0604020202020204" pitchFamily="34" charset="0"/>
              </a:rPr>
              <a:t>제공</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en-US" altLang="ko-KR" dirty="0" err="1" smtClean="0">
                <a:latin typeface="Arial" panose="020B0604020202020204" pitchFamily="34" charset="0"/>
                <a:ea typeface="돋움" panose="020B0600000101010101" pitchFamily="50" charset="-127"/>
                <a:cs typeface="Arial" panose="020B0604020202020204" pitchFamily="34" charset="0"/>
              </a:rPr>
              <a:t>ThingSpeak</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채널에 저장된 데이터를 </a:t>
            </a:r>
            <a:r>
              <a:rPr lang="en-US" altLang="ko-KR" dirty="0">
                <a:latin typeface="Arial" panose="020B0604020202020204" pitchFamily="34" charset="0"/>
                <a:ea typeface="돋움" panose="020B0600000101010101" pitchFamily="50" charset="-127"/>
                <a:cs typeface="Arial" panose="020B0604020202020204" pitchFamily="34" charset="0"/>
              </a:rPr>
              <a:t>Twitter</a:t>
            </a:r>
            <a:r>
              <a:rPr lang="ko-KR" altLang="en-US" dirty="0" smtClean="0">
                <a:latin typeface="Arial" panose="020B0604020202020204" pitchFamily="34" charset="0"/>
                <a:ea typeface="돋움" panose="020B0600000101010101" pitchFamily="50" charset="-127"/>
                <a:cs typeface="Arial" panose="020B0604020202020204" pitchFamily="34" charset="0"/>
              </a:rPr>
              <a:t>로</a:t>
            </a:r>
            <a:r>
              <a:rPr lang="en-US" altLang="ko-KR" dirty="0" smtClean="0">
                <a:latin typeface="Arial" panose="020B0604020202020204" pitchFamily="34" charset="0"/>
                <a:ea typeface="돋움" panose="020B0600000101010101" pitchFamily="50" charset="-127"/>
                <a:cs typeface="Arial" panose="020B0604020202020204" pitchFamily="34" charset="0"/>
              </a:rPr>
              <a:t/>
            </a:r>
            <a:br>
              <a:rPr lang="en-US" altLang="ko-KR" dirty="0" smtClean="0">
                <a:latin typeface="Arial" panose="020B0604020202020204" pitchFamily="34" charset="0"/>
                <a:ea typeface="돋움" panose="020B0600000101010101" pitchFamily="50" charset="-127"/>
                <a:cs typeface="Arial" panose="020B0604020202020204" pitchFamily="34" charset="0"/>
              </a:rPr>
            </a:br>
            <a:r>
              <a:rPr lang="ko-KR" altLang="en-US" dirty="0" smtClean="0">
                <a:latin typeface="Arial" panose="020B0604020202020204" pitchFamily="34" charset="0"/>
                <a:ea typeface="돋움" panose="020B0600000101010101" pitchFamily="50" charset="-127"/>
                <a:cs typeface="Arial" panose="020B0604020202020204" pitchFamily="34" charset="0"/>
              </a:rPr>
              <a:t>보낼 </a:t>
            </a:r>
            <a:r>
              <a:rPr lang="ko-KR" altLang="en-US" dirty="0">
                <a:latin typeface="Arial" panose="020B0604020202020204" pitchFamily="34" charset="0"/>
                <a:ea typeface="돋움" panose="020B0600000101010101" pitchFamily="50" charset="-127"/>
                <a:cs typeface="Arial" panose="020B0604020202020204" pitchFamily="34" charset="0"/>
              </a:rPr>
              <a:t>수 있고 데이터 공개 여부 및 데이터에 </a:t>
            </a:r>
            <a:r>
              <a:rPr lang="en-US" altLang="ko-KR" dirty="0" smtClean="0">
                <a:latin typeface="Arial" panose="020B0604020202020204" pitchFamily="34" charset="0"/>
                <a:ea typeface="돋움" panose="020B0600000101010101" pitchFamily="50" charset="-127"/>
                <a:cs typeface="Arial" panose="020B0604020202020204" pitchFamily="34" charset="0"/>
              </a:rPr>
              <a:t/>
            </a:r>
            <a:br>
              <a:rPr lang="en-US" altLang="ko-KR" dirty="0" smtClean="0">
                <a:latin typeface="Arial" panose="020B0604020202020204" pitchFamily="34" charset="0"/>
                <a:ea typeface="돋움" panose="020B0600000101010101" pitchFamily="50" charset="-127"/>
                <a:cs typeface="Arial" panose="020B0604020202020204" pitchFamily="34" charset="0"/>
              </a:rPr>
            </a:br>
            <a:r>
              <a:rPr lang="ko-KR" altLang="en-US" dirty="0" smtClean="0">
                <a:latin typeface="Arial" panose="020B0604020202020204" pitchFamily="34" charset="0"/>
                <a:ea typeface="돋움" panose="020B0600000101010101" pitchFamily="50" charset="-127"/>
                <a:cs typeface="Arial" panose="020B0604020202020204" pitchFamily="34" charset="0"/>
              </a:rPr>
              <a:t>접근하는 </a:t>
            </a:r>
            <a:r>
              <a:rPr lang="ko-KR" altLang="en-US" dirty="0">
                <a:latin typeface="Arial" panose="020B0604020202020204" pitchFamily="34" charset="0"/>
                <a:ea typeface="돋움" panose="020B0600000101010101" pitchFamily="50" charset="-127"/>
                <a:cs typeface="Arial" panose="020B0604020202020204" pitchFamily="34" charset="0"/>
              </a:rPr>
              <a:t>사용자에 대한 권한 설정 등의 </a:t>
            </a:r>
            <a:r>
              <a:rPr lang="en-US" altLang="ko-KR" dirty="0" smtClean="0">
                <a:latin typeface="Arial" panose="020B0604020202020204" pitchFamily="34" charset="0"/>
                <a:ea typeface="돋움" panose="020B0600000101010101" pitchFamily="50" charset="-127"/>
                <a:cs typeface="Arial" panose="020B0604020202020204" pitchFamily="34" charset="0"/>
              </a:rPr>
              <a:t/>
            </a:r>
            <a:br>
              <a:rPr lang="en-US" altLang="ko-KR" dirty="0" smtClean="0">
                <a:latin typeface="Arial" panose="020B0604020202020204" pitchFamily="34" charset="0"/>
                <a:ea typeface="돋움" panose="020B0600000101010101" pitchFamily="50" charset="-127"/>
                <a:cs typeface="Arial" panose="020B0604020202020204" pitchFamily="34" charset="0"/>
              </a:rPr>
            </a:br>
            <a:r>
              <a:rPr lang="ko-KR" altLang="en-US" dirty="0" smtClean="0">
                <a:latin typeface="Arial" panose="020B0604020202020204" pitchFamily="34" charset="0"/>
                <a:ea typeface="돋움" panose="020B0600000101010101" pitchFamily="50" charset="-127"/>
                <a:cs typeface="Arial" panose="020B0604020202020204" pitchFamily="34" charset="0"/>
              </a:rPr>
              <a:t>프라이버시를 </a:t>
            </a:r>
            <a:r>
              <a:rPr lang="ko-KR" altLang="en-US" dirty="0">
                <a:latin typeface="Arial" panose="020B0604020202020204" pitchFamily="34" charset="0"/>
                <a:ea typeface="돋움" panose="020B0600000101010101" pitchFamily="50" charset="-127"/>
                <a:cs typeface="Arial" panose="020B0604020202020204" pitchFamily="34" charset="0"/>
              </a:rPr>
              <a:t>위한 선택사항을 </a:t>
            </a:r>
            <a:r>
              <a:rPr lang="ko-KR" altLang="en-US" dirty="0" smtClean="0">
                <a:latin typeface="Arial" panose="020B0604020202020204" pitchFamily="34" charset="0"/>
                <a:ea typeface="돋움" panose="020B0600000101010101" pitchFamily="50" charset="-127"/>
                <a:cs typeface="Arial" panose="020B0604020202020204" pitchFamily="34" charset="0"/>
              </a:rPr>
              <a:t>제공</a:t>
            </a:r>
            <a:endParaRPr lang="en-US" altLang="ko-KR" dirty="0">
              <a:latin typeface="Arial" panose="020B0604020202020204" pitchFamily="34" charset="0"/>
              <a:ea typeface="돋움" panose="020B0600000101010101" pitchFamily="50" charset="-127"/>
              <a:cs typeface="Arial" panose="020B0604020202020204" pitchFamily="34" charset="0"/>
            </a:endParaRPr>
          </a:p>
        </p:txBody>
      </p:sp>
      <p:pic>
        <p:nvPicPr>
          <p:cNvPr id="4" name="내용 개체 틀 3"/>
          <p:cNvPicPr>
            <a:picLocks noChangeAspect="1"/>
          </p:cNvPicPr>
          <p:nvPr/>
        </p:nvPicPr>
        <p:blipFill>
          <a:blip r:embed="rId2"/>
          <a:stretch>
            <a:fillRect/>
          </a:stretch>
        </p:blipFill>
        <p:spPr>
          <a:xfrm>
            <a:off x="6510866" y="3903523"/>
            <a:ext cx="5156730" cy="2211109"/>
          </a:xfrm>
          <a:prstGeom prst="rect">
            <a:avLst/>
          </a:prstGeom>
        </p:spPr>
      </p:pic>
    </p:spTree>
    <p:extLst>
      <p:ext uri="{BB962C8B-B14F-4D97-AF65-F5344CB8AC3E}">
        <p14:creationId xmlns:p14="http://schemas.microsoft.com/office/powerpoint/2010/main" val="33848066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latin typeface="Arial" panose="020B0604020202020204" pitchFamily="34" charset="0"/>
                <a:ea typeface="돋움" panose="020B0600000101010101" pitchFamily="50" charset="-127"/>
                <a:cs typeface="Arial" panose="020B0604020202020204" pitchFamily="34" charset="0"/>
              </a:rPr>
              <a:t>서비스 플랫폼</a:t>
            </a:r>
            <a:r>
              <a:rPr lang="en-US" altLang="ko-KR" dirty="0" smtClean="0">
                <a:latin typeface="Arial" panose="020B0604020202020204" pitchFamily="34" charset="0"/>
                <a:ea typeface="돋움" panose="020B0600000101010101" pitchFamily="50" charset="-127"/>
                <a:cs typeface="Arial" panose="020B0604020202020204" pitchFamily="34" charset="0"/>
              </a:rPr>
              <a:t>(</a:t>
            </a:r>
            <a:r>
              <a:rPr lang="en-US" altLang="ko-KR" dirty="0" err="1" smtClean="0">
                <a:latin typeface="Arial" panose="020B0604020202020204" pitchFamily="34" charset="0"/>
                <a:ea typeface="돋움" panose="020B0600000101010101" pitchFamily="50" charset="-127"/>
                <a:cs typeface="Arial" panose="020B0604020202020204" pitchFamily="34" charset="0"/>
              </a:rPr>
              <a:t>ThingWorx</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a:xfrm>
            <a:off x="838200" y="1825625"/>
            <a:ext cx="6019800" cy="4351338"/>
          </a:xfrm>
        </p:spPr>
        <p:txBody>
          <a:bodyPr vert="horz" lIns="91440" tIns="45720" rIns="91440" bIns="45720" rtlCol="0">
            <a:normAutofit fontScale="70000" lnSpcReduction="20000"/>
          </a:bodyPr>
          <a:lstStyle/>
          <a:p>
            <a:pPr>
              <a:lnSpc>
                <a:spcPct val="120000"/>
              </a:lnSpc>
            </a:pPr>
            <a:r>
              <a:rPr lang="ko-KR" altLang="en-US" dirty="0" smtClean="0">
                <a:latin typeface="Arial" panose="020B0604020202020204" pitchFamily="34" charset="0"/>
                <a:ea typeface="돋움" panose="020B0600000101010101" pitchFamily="50" charset="-127"/>
                <a:cs typeface="Arial" panose="020B0604020202020204" pitchFamily="34" charset="0"/>
              </a:rPr>
              <a:t>목적 </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폭발적 </a:t>
            </a:r>
            <a:r>
              <a:rPr lang="ko-KR" altLang="en-US" dirty="0">
                <a:latin typeface="Arial" panose="020B0604020202020204" pitchFamily="34" charset="0"/>
                <a:ea typeface="돋움" panose="020B0600000101010101" pitchFamily="50" charset="-127"/>
                <a:cs typeface="Arial" panose="020B0604020202020204" pitchFamily="34" charset="0"/>
              </a:rPr>
              <a:t>증가하고 있는 센서</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디바이스의 연결 을 위해서 고안된 </a:t>
            </a:r>
            <a:r>
              <a:rPr lang="en-US" altLang="ko-KR" dirty="0">
                <a:latin typeface="Arial" panose="020B0604020202020204" pitchFamily="34" charset="0"/>
                <a:ea typeface="돋움" panose="020B0600000101010101" pitchFamily="50" charset="-127"/>
                <a:cs typeface="Arial" panose="020B0604020202020204" pitchFamily="34" charset="0"/>
              </a:rPr>
              <a:t>IoT </a:t>
            </a:r>
            <a:r>
              <a:rPr lang="ko-KR" altLang="en-US" dirty="0">
                <a:latin typeface="Arial" panose="020B0604020202020204" pitchFamily="34" charset="0"/>
                <a:ea typeface="돋움" panose="020B0600000101010101" pitchFamily="50" charset="-127"/>
                <a:cs typeface="Arial" panose="020B0604020202020204" pitchFamily="34" charset="0"/>
              </a:rPr>
              <a:t>서비스 플랫폼으로 </a:t>
            </a:r>
            <a:r>
              <a:rPr lang="en-US" altLang="ko-KR" dirty="0">
                <a:latin typeface="Arial" panose="020B0604020202020204" pitchFamily="34" charset="0"/>
                <a:ea typeface="돋움" panose="020B0600000101010101" pitchFamily="50" charset="-127"/>
                <a:cs typeface="Arial" panose="020B0604020202020204" pitchFamily="34" charset="0"/>
              </a:rPr>
              <a:t>2009</a:t>
            </a:r>
            <a:r>
              <a:rPr lang="ko-KR" altLang="en-US" dirty="0">
                <a:latin typeface="Arial" panose="020B0604020202020204" pitchFamily="34" charset="0"/>
                <a:ea typeface="돋움" panose="020B0600000101010101" pitchFamily="50" charset="-127"/>
                <a:cs typeface="Arial" panose="020B0604020202020204" pitchFamily="34" charset="0"/>
              </a:rPr>
              <a:t>년 </a:t>
            </a:r>
            <a:r>
              <a:rPr lang="ko-KR" altLang="en-US" dirty="0" smtClean="0">
                <a:latin typeface="Arial" panose="020B0604020202020204" pitchFamily="34" charset="0"/>
                <a:ea typeface="돋움" panose="020B0600000101010101" pitchFamily="50" charset="-127"/>
                <a:cs typeface="Arial" panose="020B0604020202020204" pitchFamily="34" charset="0"/>
              </a:rPr>
              <a:t>공개</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ko-KR" altLang="en-US" dirty="0" smtClean="0">
                <a:latin typeface="Arial" panose="020B0604020202020204" pitchFamily="34" charset="0"/>
                <a:ea typeface="돋움" panose="020B0600000101010101" pitchFamily="50" charset="-127"/>
                <a:cs typeface="Arial" panose="020B0604020202020204" pitchFamily="34" charset="0"/>
              </a:rPr>
              <a:t>서비스 방식 및 구조</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연결된 </a:t>
            </a:r>
            <a:r>
              <a:rPr lang="ko-KR" altLang="en-US" dirty="0">
                <a:latin typeface="Arial" panose="020B0604020202020204" pitchFamily="34" charset="0"/>
                <a:ea typeface="돋움" panose="020B0600000101010101" pitchFamily="50" charset="-127"/>
                <a:cs typeface="Arial" panose="020B0604020202020204" pitchFamily="34" charset="0"/>
              </a:rPr>
              <a:t>디바이스</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센서와 </a:t>
            </a:r>
            <a:r>
              <a:rPr lang="ko-KR" altLang="en-US" dirty="0" smtClean="0">
                <a:latin typeface="Arial" panose="020B0604020202020204" pitchFamily="34" charset="0"/>
                <a:ea typeface="돋움" panose="020B0600000101010101" pitchFamily="50" charset="-127"/>
                <a:cs typeface="Arial" panose="020B0604020202020204" pitchFamily="34" charset="0"/>
              </a:rPr>
              <a:t>시스템으로부터 </a:t>
            </a:r>
            <a:r>
              <a:rPr lang="ko-KR" altLang="en-US" dirty="0">
                <a:latin typeface="Arial" panose="020B0604020202020204" pitchFamily="34" charset="0"/>
                <a:ea typeface="돋움" panose="020B0600000101010101" pitchFamily="50" charset="-127"/>
                <a:cs typeface="Arial" panose="020B0604020202020204" pitchFamily="34" charset="0"/>
              </a:rPr>
              <a:t>데이터 획득</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제어</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통신이 </a:t>
            </a:r>
            <a:r>
              <a:rPr lang="ko-KR" altLang="en-US" dirty="0" smtClean="0">
                <a:latin typeface="Arial" panose="020B0604020202020204" pitchFamily="34" charset="0"/>
                <a:ea typeface="돋움" panose="020B0600000101010101" pitchFamily="50" charset="-127"/>
                <a:cs typeface="Arial" panose="020B0604020202020204" pitchFamily="34" charset="0"/>
              </a:rPr>
              <a:t>가능</a:t>
            </a:r>
            <a:r>
              <a:rPr lang="en-US" altLang="ko-KR" dirty="0" smtClean="0">
                <a:latin typeface="Arial" panose="020B0604020202020204" pitchFamily="34" charset="0"/>
                <a:ea typeface="돋움" panose="020B0600000101010101" pitchFamily="50" charset="-127"/>
                <a:cs typeface="Arial" panose="020B0604020202020204" pitchFamily="34" charset="0"/>
              </a:rPr>
              <a:t>.</a:t>
            </a: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웹 </a:t>
            </a:r>
            <a:r>
              <a:rPr lang="ko-KR" altLang="en-US" dirty="0">
                <a:latin typeface="Arial" panose="020B0604020202020204" pitchFamily="34" charset="0"/>
                <a:ea typeface="돋움" panose="020B0600000101010101" pitchFamily="50" charset="-127"/>
                <a:cs typeface="Arial" panose="020B0604020202020204" pitchFamily="34" charset="0"/>
              </a:rPr>
              <a:t>기반 검색</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err="1">
                <a:latin typeface="Arial" panose="020B0604020202020204" pitchFamily="34" charset="0"/>
                <a:ea typeface="돋움" panose="020B0600000101010101" pitchFamily="50" charset="-127"/>
                <a:cs typeface="Arial" panose="020B0604020202020204" pitchFamily="34" charset="0"/>
              </a:rPr>
              <a:t>소셜</a:t>
            </a:r>
            <a:r>
              <a:rPr lang="ko-KR" altLang="en-US" dirty="0">
                <a:latin typeface="Arial" panose="020B0604020202020204" pitchFamily="34" charset="0"/>
                <a:ea typeface="돋움" panose="020B0600000101010101" pitchFamily="50" charset="-127"/>
                <a:cs typeface="Arial" panose="020B0604020202020204" pitchFamily="34" charset="0"/>
              </a:rPr>
              <a:t> 서비스를 위한 중요 기능을 </a:t>
            </a:r>
            <a:r>
              <a:rPr lang="ko-KR" altLang="en-US" dirty="0" smtClean="0">
                <a:latin typeface="Arial" panose="020B0604020202020204" pitchFamily="34" charset="0"/>
                <a:ea typeface="돋움" panose="020B0600000101010101" pitchFamily="50" charset="-127"/>
                <a:cs typeface="Arial" panose="020B0604020202020204" pitchFamily="34" charset="0"/>
              </a:rPr>
              <a:t>포함함</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smtClean="0">
                <a:latin typeface="Arial" panose="020B0604020202020204" pitchFamily="34" charset="0"/>
                <a:ea typeface="돋움" panose="020B0600000101010101" pitchFamily="50" charset="-127"/>
                <a:cs typeface="Arial" panose="020B0604020202020204" pitchFamily="34" charset="0"/>
              </a:rPr>
              <a:t>코드를 </a:t>
            </a:r>
            <a:r>
              <a:rPr lang="ko-KR" altLang="en-US" dirty="0">
                <a:latin typeface="Arial" panose="020B0604020202020204" pitchFamily="34" charset="0"/>
                <a:ea typeface="돋움" panose="020B0600000101010101" pitchFamily="50" charset="-127"/>
                <a:cs typeface="Arial" panose="020B0604020202020204" pitchFamily="34" charset="0"/>
              </a:rPr>
              <a:t>작성하지 않고도 </a:t>
            </a:r>
            <a:r>
              <a:rPr lang="en-US" altLang="ko-KR" dirty="0" smtClean="0">
                <a:latin typeface="Arial" panose="020B0604020202020204" pitchFamily="34" charset="0"/>
                <a:ea typeface="돋움" panose="020B0600000101010101" pitchFamily="50" charset="-127"/>
                <a:cs typeface="Arial" panose="020B0604020202020204" pitchFamily="34" charset="0"/>
              </a:rPr>
              <a:t>drag &amp; drop</a:t>
            </a:r>
            <a:r>
              <a:rPr lang="ko-KR" altLang="en-US" dirty="0" smtClean="0">
                <a:latin typeface="Arial" panose="020B0604020202020204" pitchFamily="34" charset="0"/>
                <a:ea typeface="돋움" panose="020B0600000101010101" pitchFamily="50" charset="-127"/>
                <a:cs typeface="Arial" panose="020B0604020202020204" pitchFamily="34" charset="0"/>
              </a:rPr>
              <a:t>과 </a:t>
            </a:r>
            <a:r>
              <a:rPr lang="ko-KR" altLang="en-US" dirty="0">
                <a:latin typeface="Arial" panose="020B0604020202020204" pitchFamily="34" charset="0"/>
                <a:ea typeface="돋움" panose="020B0600000101010101" pitchFamily="50" charset="-127"/>
                <a:cs typeface="Arial" panose="020B0604020202020204" pitchFamily="34" charset="0"/>
              </a:rPr>
              <a:t>같은 쉬운 인터페이스를 제공하여 관련한 </a:t>
            </a:r>
            <a:r>
              <a:rPr lang="en-US" altLang="ko-KR" dirty="0" err="1">
                <a:latin typeface="Arial" panose="020B0604020202020204" pitchFamily="34" charset="0"/>
                <a:ea typeface="돋움" panose="020B0600000101010101" pitchFamily="50" charset="-127"/>
                <a:cs typeface="Arial" panose="020B0604020202020204" pitchFamily="34" charset="0"/>
              </a:rPr>
              <a:t>IoT</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서비스를 </a:t>
            </a:r>
            <a:r>
              <a:rPr lang="ko-KR" altLang="en-US" dirty="0">
                <a:latin typeface="Arial" panose="020B0604020202020204" pitchFamily="34" charset="0"/>
                <a:ea typeface="돋움" panose="020B0600000101010101" pitchFamily="50" charset="-127"/>
                <a:cs typeface="Arial" panose="020B0604020202020204" pitchFamily="34" charset="0"/>
              </a:rPr>
              <a:t>빠르게 개발할 수 있는 개발환경을 </a:t>
            </a:r>
            <a:r>
              <a:rPr lang="ko-KR" altLang="en-US" dirty="0" smtClean="0">
                <a:latin typeface="Arial" panose="020B0604020202020204" pitchFamily="34" charset="0"/>
                <a:ea typeface="돋움" panose="020B0600000101010101" pitchFamily="50" charset="-127"/>
                <a:cs typeface="Arial" panose="020B0604020202020204" pitchFamily="34" charset="0"/>
              </a:rPr>
              <a:t>제공</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en-US" altLang="ko-KR" dirty="0">
              <a:latin typeface="Arial" panose="020B0604020202020204" pitchFamily="34" charset="0"/>
              <a:ea typeface="돋움" panose="020B0600000101010101" pitchFamily="50" charset="-127"/>
              <a:cs typeface="Arial" panose="020B0604020202020204" pitchFamily="34" charset="0"/>
            </a:endParaRPr>
          </a:p>
          <a:p>
            <a:pPr lvl="1">
              <a:lnSpc>
                <a:spcPct val="120000"/>
              </a:lnSpc>
              <a:buFont typeface="Wingdings" panose="05000000000000000000" pitchFamily="2" charset="2"/>
              <a:buChar char="ü"/>
            </a:pPr>
            <a:r>
              <a:rPr lang="ko-KR" altLang="en-US" dirty="0">
                <a:latin typeface="Arial" panose="020B0604020202020204" pitchFamily="34" charset="0"/>
                <a:ea typeface="돋움" panose="020B0600000101010101" pitchFamily="50" charset="-127"/>
                <a:cs typeface="Arial" panose="020B0604020202020204" pitchFamily="34" charset="0"/>
              </a:rPr>
              <a:t>디바이스가 어디에 위치하든 상관없이 빠르고 안전한 접근 제어 및 상시 </a:t>
            </a:r>
            <a:r>
              <a:rPr lang="ko-KR" altLang="en-US" dirty="0" smtClean="0">
                <a:latin typeface="Arial" panose="020B0604020202020204" pitchFamily="34" charset="0"/>
                <a:ea typeface="돋움" panose="020B0600000101010101" pitchFamily="50" charset="-127"/>
                <a:cs typeface="Arial" panose="020B0604020202020204" pitchFamily="34" charset="0"/>
              </a:rPr>
              <a:t>연결을 </a:t>
            </a:r>
            <a:r>
              <a:rPr lang="ko-KR" altLang="en-US" dirty="0">
                <a:latin typeface="Arial" panose="020B0604020202020204" pitchFamily="34" charset="0"/>
                <a:ea typeface="돋움" panose="020B0600000101010101" pitchFamily="50" charset="-127"/>
                <a:cs typeface="Arial" panose="020B0604020202020204" pitchFamily="34" charset="0"/>
              </a:rPr>
              <a:t>지원하며 데이터 스토리를 통한 </a:t>
            </a:r>
            <a:r>
              <a:rPr lang="en-US" altLang="ko-KR" dirty="0">
                <a:latin typeface="Arial" panose="020B0604020202020204" pitchFamily="34" charset="0"/>
                <a:ea typeface="돋움" panose="020B0600000101010101" pitchFamily="50" charset="-127"/>
                <a:cs typeface="Arial" panose="020B0604020202020204" pitchFamily="34" charset="0"/>
              </a:rPr>
              <a:t>10</a:t>
            </a:r>
            <a:r>
              <a:rPr lang="ko-KR" altLang="en-US" dirty="0">
                <a:latin typeface="Arial" panose="020B0604020202020204" pitchFamily="34" charset="0"/>
                <a:ea typeface="돋움" panose="020B0600000101010101" pitchFamily="50" charset="-127"/>
                <a:cs typeface="Arial" panose="020B0604020202020204" pitchFamily="34" charset="0"/>
              </a:rPr>
              <a:t>만개 이상의 디바이스 에 대한 데이터 저장</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분석</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실행</a:t>
            </a:r>
            <a:r>
              <a:rPr lang="en-US" altLang="ko-KR" dirty="0">
                <a:latin typeface="Arial" panose="020B0604020202020204" pitchFamily="34" charset="0"/>
                <a:ea typeface="돋움" panose="020B0600000101010101" pitchFamily="50" charset="-127"/>
                <a:cs typeface="Arial" panose="020B0604020202020204" pitchFamily="34" charset="0"/>
              </a:rPr>
              <a:t>, </a:t>
            </a:r>
            <a:r>
              <a:rPr lang="ko-KR" altLang="en-US" dirty="0">
                <a:latin typeface="Arial" panose="020B0604020202020204" pitchFamily="34" charset="0"/>
                <a:ea typeface="돋움" panose="020B0600000101010101" pitchFamily="50" charset="-127"/>
                <a:cs typeface="Arial" panose="020B0604020202020204" pitchFamily="34" charset="0"/>
              </a:rPr>
              <a:t>협동 기능을 </a:t>
            </a:r>
            <a:r>
              <a:rPr lang="ko-KR" altLang="en-US" dirty="0" smtClean="0">
                <a:latin typeface="Arial" panose="020B0604020202020204" pitchFamily="34" charset="0"/>
                <a:ea typeface="돋움" panose="020B0600000101010101" pitchFamily="50" charset="-127"/>
                <a:cs typeface="Arial" panose="020B0604020202020204" pitchFamily="34" charset="0"/>
              </a:rPr>
              <a:t>제공</a:t>
            </a:r>
            <a:r>
              <a:rPr lang="en-US" altLang="ko-KR" dirty="0" smtClean="0">
                <a:latin typeface="Arial" panose="020B0604020202020204" pitchFamily="34" charset="0"/>
                <a:ea typeface="돋움" panose="020B0600000101010101" pitchFamily="50" charset="-127"/>
                <a:cs typeface="Arial" panose="020B0604020202020204" pitchFamily="34" charset="0"/>
              </a:rPr>
              <a:t>. </a:t>
            </a:r>
            <a:endParaRPr lang="en-US" altLang="ko-KR" dirty="0">
              <a:latin typeface="Arial" panose="020B0604020202020204" pitchFamily="34" charset="0"/>
              <a:ea typeface="돋움" panose="020B0600000101010101" pitchFamily="50" charset="-127"/>
              <a:cs typeface="Arial" panose="020B0604020202020204" pitchFamily="34" charset="0"/>
            </a:endParaRPr>
          </a:p>
        </p:txBody>
      </p:sp>
      <p:pic>
        <p:nvPicPr>
          <p:cNvPr id="4" name="내용 개체 틀 3"/>
          <p:cNvPicPr>
            <a:picLocks noChangeAspect="1"/>
          </p:cNvPicPr>
          <p:nvPr/>
        </p:nvPicPr>
        <p:blipFill rotWithShape="1">
          <a:blip r:embed="rId2"/>
          <a:srcRect r="49275"/>
          <a:stretch/>
        </p:blipFill>
        <p:spPr>
          <a:xfrm>
            <a:off x="7118688" y="1604424"/>
            <a:ext cx="3750595" cy="2438288"/>
          </a:xfrm>
          <a:prstGeom prst="rect">
            <a:avLst/>
          </a:prstGeom>
        </p:spPr>
      </p:pic>
      <p:pic>
        <p:nvPicPr>
          <p:cNvPr id="5" name="내용 개체 틀 3"/>
          <p:cNvPicPr>
            <a:picLocks noChangeAspect="1"/>
          </p:cNvPicPr>
          <p:nvPr/>
        </p:nvPicPr>
        <p:blipFill rotWithShape="1">
          <a:blip r:embed="rId2">
            <a:clrChange>
              <a:clrFrom>
                <a:srgbClr val="FFFFFF"/>
              </a:clrFrom>
              <a:clrTo>
                <a:srgbClr val="FFFFFF">
                  <a:alpha val="0"/>
                </a:srgbClr>
              </a:clrTo>
            </a:clrChange>
          </a:blip>
          <a:srcRect l="53377" r="-1"/>
          <a:stretch/>
        </p:blipFill>
        <p:spPr>
          <a:xfrm>
            <a:off x="7118688" y="3864634"/>
            <a:ext cx="3980265" cy="2810667"/>
          </a:xfrm>
          <a:prstGeom prst="rect">
            <a:avLst/>
          </a:prstGeom>
        </p:spPr>
      </p:pic>
    </p:spTree>
    <p:extLst>
      <p:ext uri="{BB962C8B-B14F-4D97-AF65-F5344CB8AC3E}">
        <p14:creationId xmlns:p14="http://schemas.microsoft.com/office/powerpoint/2010/main" val="36039424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err="1" smtClean="0">
                <a:latin typeface="Arial" panose="020B0604020202020204" pitchFamily="34" charset="0"/>
                <a:ea typeface="돋움" panose="020B0600000101010101" pitchFamily="50" charset="-127"/>
                <a:cs typeface="Arial" panose="020B0604020202020204" pitchFamily="34" charset="0"/>
              </a:rPr>
              <a:t>IoT</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표준화 현황</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a:xfrm>
            <a:off x="838200" y="1825625"/>
            <a:ext cx="10515600" cy="1029718"/>
          </a:xfrm>
        </p:spPr>
        <p:txBody>
          <a:bodyPr>
            <a:normAutofit fontScale="62500" lnSpcReduction="20000"/>
          </a:bodyPr>
          <a:lstStyle/>
          <a:p>
            <a:r>
              <a:rPr lang="ko-KR" altLang="en-US" dirty="0" smtClean="0">
                <a:latin typeface="Arial" panose="020B0604020202020204" pitchFamily="34" charset="0"/>
                <a:ea typeface="돋움" panose="020B0600000101010101" pitchFamily="50" charset="-127"/>
                <a:cs typeface="Arial" panose="020B0604020202020204" pitchFamily="34" charset="0"/>
              </a:rPr>
              <a:t>각</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표준화 단체에서 각각의 목적에 맞게 표준화 활동을 진행 중</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r>
              <a:rPr lang="ko-KR" altLang="en-US" dirty="0" smtClean="0">
                <a:latin typeface="Arial" panose="020B0604020202020204" pitchFamily="34" charset="0"/>
                <a:ea typeface="돋움" panose="020B0600000101010101" pitchFamily="50" charset="-127"/>
                <a:cs typeface="Arial" panose="020B0604020202020204" pitchFamily="34" charset="0"/>
              </a:rPr>
              <a:t>현재 관련 업체들간의 협업에 의해 다양한 종류의 표준화 작업이 진행 중</a:t>
            </a:r>
            <a:r>
              <a:rPr lang="en-US" altLang="ko-KR" dirty="0">
                <a:latin typeface="Arial" panose="020B0604020202020204" pitchFamily="34" charset="0"/>
                <a:ea typeface="돋움" panose="020B0600000101010101" pitchFamily="50" charset="-127"/>
                <a:cs typeface="Arial" panose="020B0604020202020204" pitchFamily="34" charset="0"/>
              </a:rPr>
              <a:t>(</a:t>
            </a:r>
            <a:r>
              <a:rPr lang="en-US" altLang="ko-KR" dirty="0">
                <a:latin typeface="Arial" panose="020B0604020202020204" pitchFamily="34" charset="0"/>
                <a:ea typeface="돋움" panose="020B0600000101010101" pitchFamily="50" charset="-127"/>
                <a:cs typeface="Arial" panose="020B0604020202020204" pitchFamily="34" charset="0"/>
                <a:hlinkClick r:id="rId2"/>
              </a:rPr>
              <a:t>http://</a:t>
            </a:r>
            <a:r>
              <a:rPr lang="en-US" altLang="ko-KR" dirty="0" smtClean="0">
                <a:latin typeface="Arial" panose="020B0604020202020204" pitchFamily="34" charset="0"/>
                <a:ea typeface="돋움" panose="020B0600000101010101" pitchFamily="50" charset="-127"/>
                <a:cs typeface="Arial" panose="020B0604020202020204" pitchFamily="34" charset="0"/>
                <a:hlinkClick r:id="rId2"/>
              </a:rPr>
              <a:t>www.networkworld.com/article/2456421/internet-of-things/a-guide-to-the-confusing-internet-of-things-standards-world.html</a:t>
            </a:r>
            <a:r>
              <a:rPr lang="en-US" altLang="ko-KR" dirty="0" smtClean="0">
                <a:latin typeface="Arial" panose="020B0604020202020204" pitchFamily="34" charset="0"/>
                <a:ea typeface="돋움" panose="020B0600000101010101" pitchFamily="50" charset="-127"/>
                <a:cs typeface="Arial" panose="020B0604020202020204" pitchFamily="34" charset="0"/>
              </a:rPr>
              <a:t>)</a:t>
            </a:r>
          </a:p>
          <a:p>
            <a:endParaRPr lang="ko-KR" altLang="en-US" dirty="0">
              <a:latin typeface="Arial" panose="020B0604020202020204" pitchFamily="34" charset="0"/>
              <a:ea typeface="돋움" panose="020B0600000101010101" pitchFamily="50" charset="-127"/>
              <a:cs typeface="Arial" panose="020B0604020202020204" pitchFamily="34" charset="0"/>
            </a:endParaRPr>
          </a:p>
        </p:txBody>
      </p:sp>
      <p:pic>
        <p:nvPicPr>
          <p:cNvPr id="4" name="그림 3"/>
          <p:cNvPicPr>
            <a:picLocks noChangeAspect="1"/>
          </p:cNvPicPr>
          <p:nvPr/>
        </p:nvPicPr>
        <p:blipFill>
          <a:blip r:embed="rId3"/>
          <a:stretch>
            <a:fillRect/>
          </a:stretch>
        </p:blipFill>
        <p:spPr>
          <a:xfrm>
            <a:off x="1847850" y="3121025"/>
            <a:ext cx="8496300" cy="3190875"/>
          </a:xfrm>
          <a:prstGeom prst="rect">
            <a:avLst/>
          </a:prstGeom>
        </p:spPr>
      </p:pic>
    </p:spTree>
    <p:extLst>
      <p:ext uri="{BB962C8B-B14F-4D97-AF65-F5344CB8AC3E}">
        <p14:creationId xmlns:p14="http://schemas.microsoft.com/office/powerpoint/2010/main" val="32062208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en-US" altLang="ko-KR" dirty="0" smtClean="0">
                <a:latin typeface="Arial" panose="020B0604020202020204" pitchFamily="34" charset="0"/>
                <a:ea typeface="돋움" panose="020B0600000101010101" pitchFamily="50" charset="-127"/>
                <a:cs typeface="Arial" panose="020B0604020202020204" pitchFamily="34" charset="0"/>
              </a:rPr>
              <a:t>ITU-T </a:t>
            </a:r>
            <a:r>
              <a:rPr lang="ko-KR" altLang="en-US" dirty="0" smtClean="0">
                <a:latin typeface="Arial" panose="020B0604020202020204" pitchFamily="34" charset="0"/>
                <a:ea typeface="돋움" panose="020B0600000101010101" pitchFamily="50" charset="-127"/>
                <a:cs typeface="Arial" panose="020B0604020202020204" pitchFamily="34" charset="0"/>
              </a:rPr>
              <a:t>표준화 동향</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p:txBody>
          <a:bodyPr vert="horz" lIns="91440" tIns="45720" rIns="91440" bIns="45720" rtlCol="0">
            <a:normAutofit fontScale="47500" lnSpcReduction="20000"/>
          </a:bodyPr>
          <a:lstStyle/>
          <a:p>
            <a:pPr>
              <a:lnSpc>
                <a:spcPct val="120000"/>
              </a:lnSpc>
            </a:pPr>
            <a:r>
              <a:rPr lang="en-US" altLang="ko-KR" dirty="0">
                <a:latin typeface="Arial" panose="020B0604020202020204" pitchFamily="34" charset="0"/>
                <a:ea typeface="돋움" panose="020B0600000101010101" pitchFamily="50" charset="-127"/>
                <a:cs typeface="Arial" panose="020B0604020202020204" pitchFamily="34" charset="0"/>
              </a:rPr>
              <a:t>ITU-T(International Telecommunication Union Telecommunication Standardization Sector)</a:t>
            </a:r>
            <a:r>
              <a:rPr lang="ko-KR" altLang="en-US" dirty="0">
                <a:latin typeface="Arial" panose="020B0604020202020204" pitchFamily="34" charset="0"/>
                <a:ea typeface="돋움" panose="020B0600000101010101" pitchFamily="50" charset="-127"/>
                <a:cs typeface="Arial" panose="020B0604020202020204" pitchFamily="34" charset="0"/>
              </a:rPr>
              <a:t>에서는 사물 인터넷</a:t>
            </a:r>
            <a:r>
              <a:rPr lang="en-US" altLang="ko-KR" dirty="0">
                <a:latin typeface="Arial" panose="020B0604020202020204" pitchFamily="34" charset="0"/>
                <a:ea typeface="돋움" panose="020B0600000101010101" pitchFamily="50" charset="-127"/>
                <a:cs typeface="Arial" panose="020B0604020202020204" pitchFamily="34" charset="0"/>
              </a:rPr>
              <a:t>/</a:t>
            </a:r>
            <a:r>
              <a:rPr lang="ko-KR" altLang="en-US" dirty="0">
                <a:latin typeface="Arial" panose="020B0604020202020204" pitchFamily="34" charset="0"/>
                <a:ea typeface="돋움" panose="020B0600000101010101" pitchFamily="50" charset="-127"/>
                <a:cs typeface="Arial" panose="020B0604020202020204" pitchFamily="34" charset="0"/>
              </a:rPr>
              <a:t>통신 기술 표준화를 위하여 지금까지 </a:t>
            </a:r>
            <a:r>
              <a:rPr lang="en-US" altLang="ko-KR" dirty="0" err="1">
                <a:latin typeface="Arial" panose="020B0604020202020204" pitchFamily="34" charset="0"/>
                <a:ea typeface="돋움" panose="020B0600000101010101" pitchFamily="50" charset="-127"/>
                <a:cs typeface="Arial" panose="020B0604020202020204" pitchFamily="34" charset="0"/>
              </a:rPr>
              <a:t>IoT</a:t>
            </a:r>
            <a:r>
              <a:rPr lang="en-US" altLang="ko-KR" dirty="0">
                <a:latin typeface="Arial" panose="020B0604020202020204" pitchFamily="34" charset="0"/>
                <a:ea typeface="돋움" panose="020B0600000101010101" pitchFamily="50" charset="-127"/>
                <a:cs typeface="Arial" panose="020B0604020202020204" pitchFamily="34" charset="0"/>
              </a:rPr>
              <a:t>-GSI(Internet of Things Global Standards Initiative) </a:t>
            </a:r>
            <a:r>
              <a:rPr lang="ko-KR" altLang="en-US" dirty="0">
                <a:latin typeface="Arial" panose="020B0604020202020204" pitchFamily="34" charset="0"/>
                <a:ea typeface="돋움" panose="020B0600000101010101" pitchFamily="50" charset="-127"/>
                <a:cs typeface="Arial" panose="020B0604020202020204" pitchFamily="34" charset="0"/>
              </a:rPr>
              <a:t>및 </a:t>
            </a:r>
            <a:r>
              <a:rPr lang="en-US" altLang="ko-KR" dirty="0">
                <a:latin typeface="Arial" panose="020B0604020202020204" pitchFamily="34" charset="0"/>
                <a:ea typeface="돋움" panose="020B0600000101010101" pitchFamily="50" charset="-127"/>
                <a:cs typeface="Arial" panose="020B0604020202020204" pitchFamily="34" charset="0"/>
              </a:rPr>
              <a:t>FG M2M(Focus Group on Machine to Machine Service Layer) </a:t>
            </a:r>
            <a:r>
              <a:rPr lang="ko-KR" altLang="en-US" dirty="0">
                <a:latin typeface="Arial" panose="020B0604020202020204" pitchFamily="34" charset="0"/>
                <a:ea typeface="돋움" panose="020B0600000101010101" pitchFamily="50" charset="-127"/>
                <a:cs typeface="Arial" panose="020B0604020202020204" pitchFamily="34" charset="0"/>
              </a:rPr>
              <a:t>등을 통하여 관련 권고안 및 주요 기술 문서를 개발</a:t>
            </a:r>
            <a:endParaRPr lang="en-US" altLang="ko-KR" dirty="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ko-KR" altLang="en-US" dirty="0">
                <a:latin typeface="Arial" panose="020B0604020202020204" pitchFamily="34" charset="0"/>
                <a:ea typeface="돋움" panose="020B0600000101010101" pitchFamily="50" charset="-127"/>
                <a:cs typeface="Arial" panose="020B0604020202020204" pitchFamily="34" charset="0"/>
              </a:rPr>
              <a:t>최근 </a:t>
            </a:r>
            <a:r>
              <a:rPr lang="en-US" altLang="ko-KR" dirty="0">
                <a:latin typeface="Arial" panose="020B0604020202020204" pitchFamily="34" charset="0"/>
                <a:ea typeface="돋움" panose="020B0600000101010101" pitchFamily="50" charset="-127"/>
                <a:cs typeface="Arial" panose="020B0604020202020204" pitchFamily="34" charset="0"/>
              </a:rPr>
              <a:t>SG13 Question 11(Evolution of user-centric networking, services, and interworking with networks of the future including Software-Defined Networking)</a:t>
            </a:r>
            <a:r>
              <a:rPr lang="ko-KR" altLang="en-US" dirty="0">
                <a:latin typeface="Arial" panose="020B0604020202020204" pitchFamily="34" charset="0"/>
                <a:ea typeface="돋움" panose="020B0600000101010101" pitchFamily="50" charset="-127"/>
                <a:cs typeface="Arial" panose="020B0604020202020204" pitchFamily="34" charset="0"/>
              </a:rPr>
              <a:t>에서 사물 인터넷 관련 주요 표준화 현황 및 신규 연구 연구항목에 대해 논의함</a:t>
            </a:r>
            <a:endParaRPr lang="en-US" altLang="ko-KR" dirty="0">
              <a:latin typeface="Arial" panose="020B0604020202020204" pitchFamily="34" charset="0"/>
              <a:ea typeface="돋움" panose="020B0600000101010101" pitchFamily="50" charset="-127"/>
              <a:cs typeface="Arial" panose="020B0604020202020204" pitchFamily="34" charset="0"/>
            </a:endParaRPr>
          </a:p>
          <a:p>
            <a:pPr>
              <a:lnSpc>
                <a:spcPct val="120000"/>
              </a:lnSpc>
            </a:pPr>
            <a:r>
              <a:rPr lang="en-US" altLang="ko-KR" dirty="0">
                <a:latin typeface="Arial" panose="020B0604020202020204" pitchFamily="34" charset="0"/>
                <a:ea typeface="돋움" panose="020B0600000101010101" pitchFamily="50" charset="-127"/>
                <a:cs typeface="Arial" panose="020B0604020202020204" pitchFamily="34" charset="0"/>
              </a:rPr>
              <a:t>ITU-T SG13</a:t>
            </a:r>
            <a:r>
              <a:rPr lang="ko-KR" altLang="en-US" dirty="0">
                <a:latin typeface="Arial" panose="020B0604020202020204" pitchFamily="34" charset="0"/>
                <a:ea typeface="돋움" panose="020B0600000101010101" pitchFamily="50" charset="-127"/>
                <a:cs typeface="Arial" panose="020B0604020202020204" pitchFamily="34" charset="0"/>
              </a:rPr>
              <a:t>에서 진행된 사물 인터넷 관련 주요 권고안</a:t>
            </a:r>
          </a:p>
          <a:p>
            <a:pPr lvl="1">
              <a:buFont typeface="Wingdings" panose="05000000000000000000" pitchFamily="2" charset="2"/>
              <a:buChar char="ü"/>
            </a:pPr>
            <a:r>
              <a:rPr lang="ko-KR" altLang="en-US" dirty="0"/>
              <a:t>지난 회기부터 사물 인터넷 관련 권고안 개발을 본격적으로 추진하여 현재까지 다음과 같은 권고안 개발 작업을 마무리하였음</a:t>
            </a:r>
            <a:r>
              <a:rPr lang="en-US" altLang="ko-KR" dirty="0"/>
              <a:t>.</a:t>
            </a:r>
          </a:p>
          <a:p>
            <a:pPr lvl="1">
              <a:buFont typeface="Wingdings" panose="05000000000000000000" pitchFamily="2" charset="2"/>
              <a:buChar char="ü"/>
            </a:pPr>
            <a:r>
              <a:rPr lang="en-US" altLang="ko-KR" dirty="0"/>
              <a:t>Y.2002 (Overview of ubiquitous networking and its support in NGN)</a:t>
            </a:r>
          </a:p>
          <a:p>
            <a:pPr lvl="1">
              <a:buFont typeface="Wingdings" panose="05000000000000000000" pitchFamily="2" charset="2"/>
              <a:buChar char="ü"/>
            </a:pPr>
            <a:r>
              <a:rPr lang="en-US" altLang="ko-KR" dirty="0"/>
              <a:t>Y.2060 (Overview of the Internet of Things)</a:t>
            </a:r>
          </a:p>
          <a:p>
            <a:pPr lvl="1">
              <a:buFont typeface="Wingdings" panose="05000000000000000000" pitchFamily="2" charset="2"/>
              <a:buChar char="ü"/>
            </a:pPr>
            <a:r>
              <a:rPr lang="en-US" altLang="ko-KR" dirty="0"/>
              <a:t>Y.2061 (Requirements for the support of machine-oriented communication applications in the next generation network environment)</a:t>
            </a:r>
          </a:p>
          <a:p>
            <a:pPr lvl="1">
              <a:buFont typeface="Wingdings" panose="05000000000000000000" pitchFamily="2" charset="2"/>
              <a:buChar char="ü"/>
            </a:pPr>
            <a:r>
              <a:rPr lang="en-US" altLang="ko-KR" dirty="0"/>
              <a:t>Y.2062 (Framework of object-to-object communication for ubiquitous networking in next generation networks)</a:t>
            </a:r>
          </a:p>
          <a:p>
            <a:pPr lvl="1">
              <a:buFont typeface="Wingdings" panose="05000000000000000000" pitchFamily="2" charset="2"/>
              <a:buChar char="ü"/>
            </a:pPr>
            <a:r>
              <a:rPr lang="en-US" altLang="ko-KR" dirty="0"/>
              <a:t>Y.2063 (Framework of the Web of Things)</a:t>
            </a:r>
          </a:p>
          <a:p>
            <a:pPr>
              <a:lnSpc>
                <a:spcPct val="120000"/>
              </a:lnSpc>
            </a:pPr>
            <a:r>
              <a:rPr lang="en-US" altLang="ko-KR" dirty="0">
                <a:latin typeface="Arial" panose="020B0604020202020204" pitchFamily="34" charset="0"/>
                <a:ea typeface="돋움" panose="020B0600000101010101" pitchFamily="50" charset="-127"/>
                <a:cs typeface="Arial" panose="020B0604020202020204" pitchFamily="34" charset="0"/>
              </a:rPr>
              <a:t>ITU-T SG13 Question 11</a:t>
            </a:r>
            <a:r>
              <a:rPr lang="ko-KR" altLang="en-US" dirty="0">
                <a:latin typeface="Arial" panose="020B0604020202020204" pitchFamily="34" charset="0"/>
                <a:ea typeface="돋움" panose="020B0600000101010101" pitchFamily="50" charset="-127"/>
                <a:cs typeface="Arial" panose="020B0604020202020204" pitchFamily="34" charset="0"/>
              </a:rPr>
              <a:t>에서 진행 중인 사물 인터넷 관련 신규 연구 항목</a:t>
            </a:r>
          </a:p>
          <a:p>
            <a:pPr lvl="1">
              <a:buFont typeface="Wingdings" panose="05000000000000000000" pitchFamily="2" charset="2"/>
              <a:buChar char="ü"/>
            </a:pPr>
            <a:r>
              <a:rPr lang="ko-KR" altLang="en-US" dirty="0" err="1"/>
              <a:t>소셜</a:t>
            </a:r>
            <a:r>
              <a:rPr lang="ko-KR" altLang="en-US" dirty="0"/>
              <a:t> 디바이스 네트워킹</a:t>
            </a:r>
            <a:endParaRPr lang="en-US" altLang="ko-KR" dirty="0"/>
          </a:p>
          <a:p>
            <a:pPr lvl="1">
              <a:buFont typeface="Wingdings" panose="05000000000000000000" pitchFamily="2" charset="2"/>
              <a:buChar char="ü"/>
            </a:pPr>
            <a:r>
              <a:rPr lang="ko-KR" altLang="en-US" dirty="0"/>
              <a:t>디바이스간 통신 및 </a:t>
            </a:r>
            <a:r>
              <a:rPr lang="ko-KR" altLang="en-US" dirty="0" err="1"/>
              <a:t>클라우드</a:t>
            </a:r>
            <a:r>
              <a:rPr lang="ko-KR" altLang="en-US" dirty="0"/>
              <a:t> 기반 사물 인터넷 등의 기술</a:t>
            </a:r>
            <a:endParaRPr lang="en-US" altLang="ko-KR" dirty="0"/>
          </a:p>
          <a:p>
            <a:pPr>
              <a:lnSpc>
                <a:spcPct val="120000"/>
              </a:lnSpc>
            </a:pPr>
            <a:r>
              <a:rPr lang="ko-KR" altLang="en-US" dirty="0">
                <a:latin typeface="Arial" panose="020B0604020202020204" pitchFamily="34" charset="0"/>
                <a:ea typeface="돋움" panose="020B0600000101010101" pitchFamily="50" charset="-127"/>
                <a:cs typeface="Arial" panose="020B0604020202020204" pitchFamily="34" charset="0"/>
              </a:rPr>
              <a:t>한국 주도로 분산 로컬 네트워크를 위한 디바이스간</a:t>
            </a:r>
            <a:r>
              <a:rPr lang="en-US" altLang="ko-KR" dirty="0">
                <a:latin typeface="Arial" panose="020B0604020202020204" pitchFamily="34" charset="0"/>
                <a:ea typeface="돋움" panose="020B0600000101010101" pitchFamily="50" charset="-127"/>
                <a:cs typeface="Arial" panose="020B0604020202020204" pitchFamily="34" charset="0"/>
              </a:rPr>
              <a:t>(device-to-device) </a:t>
            </a:r>
            <a:r>
              <a:rPr lang="ko-KR" altLang="en-US" dirty="0">
                <a:latin typeface="Arial" panose="020B0604020202020204" pitchFamily="34" charset="0"/>
                <a:ea typeface="돋움" panose="020B0600000101010101" pitchFamily="50" charset="-127"/>
                <a:cs typeface="Arial" panose="020B0604020202020204" pitchFamily="34" charset="0"/>
              </a:rPr>
              <a:t>통신 프레임워크</a:t>
            </a:r>
            <a:r>
              <a:rPr lang="en-US" altLang="ko-KR" dirty="0">
                <a:latin typeface="Arial" panose="020B0604020202020204" pitchFamily="34" charset="0"/>
                <a:ea typeface="돋움" panose="020B0600000101010101" pitchFamily="50" charset="-127"/>
                <a:cs typeface="Arial" panose="020B0604020202020204" pitchFamily="34" charset="0"/>
              </a:rPr>
              <a:t>(Y.D2D-net)</a:t>
            </a:r>
            <a:r>
              <a:rPr lang="ko-KR" altLang="en-US" dirty="0">
                <a:latin typeface="Arial" panose="020B0604020202020204" pitchFamily="34" charset="0"/>
                <a:ea typeface="돋움" panose="020B0600000101010101" pitchFamily="50" charset="-127"/>
                <a:cs typeface="Arial" panose="020B0604020202020204" pitchFamily="34" charset="0"/>
              </a:rPr>
              <a:t>이 제안되어 </a:t>
            </a:r>
            <a:r>
              <a:rPr lang="en-US" altLang="ko-KR" dirty="0">
                <a:latin typeface="Arial" panose="020B0604020202020204" pitchFamily="34" charset="0"/>
                <a:ea typeface="돋움" panose="020B0600000101010101" pitchFamily="50" charset="-127"/>
                <a:cs typeface="Arial" panose="020B0604020202020204" pitchFamily="34" charset="0"/>
              </a:rPr>
              <a:t>2012</a:t>
            </a:r>
            <a:r>
              <a:rPr lang="ko-KR" altLang="en-US" dirty="0">
                <a:latin typeface="Arial" panose="020B0604020202020204" pitchFamily="34" charset="0"/>
                <a:ea typeface="돋움" panose="020B0600000101010101" pitchFamily="50" charset="-127"/>
                <a:cs typeface="Arial" panose="020B0604020202020204" pitchFamily="34" charset="0"/>
              </a:rPr>
              <a:t>년 </a:t>
            </a:r>
            <a:r>
              <a:rPr lang="en-US" altLang="ko-KR" dirty="0">
                <a:latin typeface="Arial" panose="020B0604020202020204" pitchFamily="34" charset="0"/>
                <a:ea typeface="돋움" panose="020B0600000101010101" pitchFamily="50" charset="-127"/>
                <a:cs typeface="Arial" panose="020B0604020202020204" pitchFamily="34" charset="0"/>
              </a:rPr>
              <a:t>2</a:t>
            </a:r>
            <a:r>
              <a:rPr lang="ko-KR" altLang="en-US" dirty="0">
                <a:latin typeface="Arial" panose="020B0604020202020204" pitchFamily="34" charset="0"/>
                <a:ea typeface="돋움" panose="020B0600000101010101" pitchFamily="50" charset="-127"/>
                <a:cs typeface="Arial" panose="020B0604020202020204" pitchFamily="34" charset="0"/>
              </a:rPr>
              <a:t>월 </a:t>
            </a:r>
            <a:r>
              <a:rPr lang="en-US" altLang="ko-KR" dirty="0">
                <a:latin typeface="Arial" panose="020B0604020202020204" pitchFamily="34" charset="0"/>
                <a:ea typeface="돋움" panose="020B0600000101010101" pitchFamily="50" charset="-127"/>
                <a:cs typeface="Arial" panose="020B0604020202020204" pitchFamily="34" charset="0"/>
              </a:rPr>
              <a:t>Q11/13 </a:t>
            </a:r>
            <a:r>
              <a:rPr lang="ko-KR" altLang="en-US" dirty="0">
                <a:latin typeface="Arial" panose="020B0604020202020204" pitchFamily="34" charset="0"/>
                <a:ea typeface="돋움" panose="020B0600000101010101" pitchFamily="50" charset="-127"/>
                <a:cs typeface="Arial" panose="020B0604020202020204" pitchFamily="34" charset="0"/>
              </a:rPr>
              <a:t>리스트로 반영됨</a:t>
            </a:r>
            <a:r>
              <a:rPr lang="en-US" altLang="ko-KR" dirty="0">
                <a:latin typeface="Arial" panose="020B0604020202020204" pitchFamily="34" charset="0"/>
                <a:ea typeface="돋움" panose="020B0600000101010101" pitchFamily="50" charset="-127"/>
                <a:cs typeface="Arial" panose="020B0604020202020204" pitchFamily="34" charset="0"/>
              </a:rPr>
              <a:t>.</a:t>
            </a:r>
          </a:p>
          <a:p>
            <a:pPr lvl="1">
              <a:buFont typeface="Wingdings" panose="05000000000000000000" pitchFamily="2" charset="2"/>
              <a:buChar char="ü"/>
            </a:pPr>
            <a:r>
              <a:rPr lang="ko-KR" altLang="en-US" dirty="0"/>
              <a:t>사물 인터넷 환경에서 디바이스간 통신을 위한 연동을 위한 요구사항 및 구조</a:t>
            </a:r>
            <a:r>
              <a:rPr lang="en-US" altLang="ko-KR" dirty="0"/>
              <a:t>, </a:t>
            </a:r>
            <a:r>
              <a:rPr lang="ko-KR" altLang="en-US" dirty="0"/>
              <a:t>핵심 메커니즘 개발을 목표로 함</a:t>
            </a:r>
            <a:r>
              <a:rPr lang="en-US" altLang="ko-KR" dirty="0"/>
              <a:t>.</a:t>
            </a:r>
          </a:p>
          <a:p>
            <a:pPr>
              <a:lnSpc>
                <a:spcPct val="120000"/>
              </a:lnSpc>
            </a:pPr>
            <a:endParaRPr lang="en-US" altLang="ko-KR" dirty="0">
              <a:latin typeface="Arial" panose="020B0604020202020204" pitchFamily="34" charset="0"/>
              <a:ea typeface="돋움" panose="020B0600000101010101" pitchFamily="50" charset="-127"/>
              <a:cs typeface="Arial" panose="020B0604020202020204" pitchFamily="34" charset="0"/>
            </a:endParaRPr>
          </a:p>
          <a:p>
            <a:pPr>
              <a:lnSpc>
                <a:spcPct val="120000"/>
              </a:lnSpc>
            </a:pPr>
            <a:endParaRPr lang="en-US" altLang="ko-KR" dirty="0">
              <a:latin typeface="Arial" panose="020B0604020202020204" pitchFamily="34" charset="0"/>
              <a:ea typeface="돋움" panose="020B0600000101010101" pitchFamily="50" charset="-127"/>
              <a:cs typeface="Arial" panose="020B0604020202020204" pitchFamily="34" charset="0"/>
            </a:endParaRPr>
          </a:p>
          <a:p>
            <a:pPr>
              <a:lnSpc>
                <a:spcPct val="120000"/>
              </a:lnSpc>
            </a:pP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6" name="Rectangle 3"/>
          <p:cNvSpPr>
            <a:spLocks noChangeArrowheads="1"/>
          </p:cNvSpPr>
          <p:nvPr/>
        </p:nvSpPr>
        <p:spPr bwMode="auto">
          <a:xfrm>
            <a:off x="0"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ko-KR"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20710713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smtClean="0"/>
              <a:t>업체별 표준화 동향 </a:t>
            </a:r>
            <a:r>
              <a:rPr lang="en-US" altLang="ko-KR" dirty="0" smtClean="0"/>
              <a:t>- Thread</a:t>
            </a:r>
            <a:endParaRPr lang="ko-KR" altLang="en-US" dirty="0"/>
          </a:p>
        </p:txBody>
      </p:sp>
      <p:sp>
        <p:nvSpPr>
          <p:cNvPr id="3" name="내용 개체 틀 2"/>
          <p:cNvSpPr>
            <a:spLocks noGrp="1"/>
          </p:cNvSpPr>
          <p:nvPr>
            <p:ph idx="1"/>
          </p:nvPr>
        </p:nvSpPr>
        <p:spPr/>
        <p:txBody>
          <a:bodyPr>
            <a:normAutofit fontScale="55000" lnSpcReduction="20000"/>
          </a:bodyPr>
          <a:lstStyle/>
          <a:p>
            <a:r>
              <a:rPr lang="en-US" altLang="ko-KR" dirty="0" smtClean="0"/>
              <a:t>Google</a:t>
            </a:r>
            <a:r>
              <a:rPr lang="ko-KR" altLang="en-US" dirty="0" smtClean="0"/>
              <a:t>이 주축이 되어 진행중인 표준화 그룹 </a:t>
            </a:r>
            <a:r>
              <a:rPr lang="en-US" altLang="ko-KR" dirty="0" smtClean="0"/>
              <a:t>(member : </a:t>
            </a:r>
            <a:r>
              <a:rPr lang="en-US" altLang="ko-KR" dirty="0"/>
              <a:t>Samsung Electronics, ARM Holdings, Freescale Semiconductor, Silicon Labs, Big Ass </a:t>
            </a:r>
            <a:r>
              <a:rPr lang="en-US" altLang="ko-KR" dirty="0" smtClean="0"/>
              <a:t>Fans)</a:t>
            </a:r>
            <a:endParaRPr lang="en-US" altLang="ko-KR" dirty="0"/>
          </a:p>
          <a:p>
            <a:r>
              <a:rPr lang="en-US" altLang="ko-KR" dirty="0" smtClean="0"/>
              <a:t>Nest lab</a:t>
            </a:r>
            <a:r>
              <a:rPr lang="ko-KR" altLang="en-US" dirty="0" smtClean="0"/>
              <a:t>에서 </a:t>
            </a:r>
            <a:r>
              <a:rPr lang="ko-KR" altLang="en-US" dirty="0" err="1" smtClean="0"/>
              <a:t>진행중이고</a:t>
            </a:r>
            <a:r>
              <a:rPr lang="ko-KR" altLang="en-US" dirty="0" smtClean="0"/>
              <a:t> 이미 </a:t>
            </a:r>
            <a:r>
              <a:rPr lang="en-US" altLang="ko-KR" dirty="0" smtClean="0"/>
              <a:t>nest </a:t>
            </a:r>
            <a:r>
              <a:rPr lang="ko-KR" altLang="en-US" dirty="0" smtClean="0"/>
              <a:t>제품에서 사용중임</a:t>
            </a:r>
            <a:r>
              <a:rPr lang="en-US" altLang="ko-KR" dirty="0" smtClean="0"/>
              <a:t>.</a:t>
            </a:r>
          </a:p>
          <a:p>
            <a:r>
              <a:rPr lang="en-US" altLang="ko-KR" dirty="0"/>
              <a:t>Thread is a networking protocol with security and low-power features that </a:t>
            </a:r>
            <a:r>
              <a:rPr lang="en-US" altLang="ko-KR" b="1" i="1" dirty="0"/>
              <a:t>make it better for connecting</a:t>
            </a:r>
            <a:r>
              <a:rPr lang="en-US" altLang="ko-KR" dirty="0"/>
              <a:t> household devices than other technologies such as </a:t>
            </a:r>
            <a:r>
              <a:rPr lang="en-US" altLang="ko-KR" dirty="0" err="1"/>
              <a:t>Wifi</a:t>
            </a:r>
            <a:r>
              <a:rPr lang="en-US" altLang="ko-KR" dirty="0"/>
              <a:t>, NFC, Bluetooth or ZigBee, said Chris </a:t>
            </a:r>
            <a:r>
              <a:rPr lang="en-US" altLang="ko-KR" dirty="0" err="1"/>
              <a:t>Boross</a:t>
            </a:r>
            <a:r>
              <a:rPr lang="en-US" altLang="ko-KR" dirty="0"/>
              <a:t>, a Nest product manager who heads the new group</a:t>
            </a:r>
            <a:r>
              <a:rPr lang="en-US" altLang="ko-KR" dirty="0" smtClean="0"/>
              <a:t>. (by </a:t>
            </a:r>
            <a:r>
              <a:rPr lang="en-US" altLang="ko-KR" dirty="0"/>
              <a:t>Reuters article (</a:t>
            </a:r>
            <a:r>
              <a:rPr lang="en-US" altLang="ko-KR" dirty="0" smtClean="0">
                <a:hlinkClick r:id="rId2"/>
              </a:rPr>
              <a:t>http</a:t>
            </a:r>
            <a:r>
              <a:rPr lang="en-US" altLang="ko-KR" dirty="0">
                <a:hlinkClick r:id="rId2"/>
              </a:rPr>
              <a:t>://</a:t>
            </a:r>
            <a:r>
              <a:rPr lang="en-US" altLang="ko-KR" dirty="0" smtClean="0">
                <a:hlinkClick r:id="rId2"/>
              </a:rPr>
              <a:t>www.reuters.com/article/2014/07/15/us-google-nest-idUSKBN0FK0JX20140715</a:t>
            </a:r>
            <a:r>
              <a:rPr lang="en-US" altLang="ko-KR" dirty="0" smtClean="0"/>
              <a:t>)</a:t>
            </a:r>
          </a:p>
          <a:p>
            <a:r>
              <a:rPr lang="ko-KR" altLang="en-US" dirty="0" smtClean="0"/>
              <a:t>내년도에 표준에 기반한 제품을 </a:t>
            </a:r>
            <a:r>
              <a:rPr lang="ko-KR" altLang="en-US" dirty="0" err="1" smtClean="0"/>
              <a:t>양산하는것을</a:t>
            </a:r>
            <a:r>
              <a:rPr lang="ko-KR" altLang="en-US" dirty="0" smtClean="0"/>
              <a:t> 목표로 </a:t>
            </a:r>
            <a:r>
              <a:rPr lang="ko-KR" altLang="en-US" dirty="0" err="1" smtClean="0"/>
              <a:t>진행중</a:t>
            </a:r>
            <a:endParaRPr lang="en-US" altLang="ko-KR" dirty="0" smtClean="0"/>
          </a:p>
          <a:p>
            <a:r>
              <a:rPr lang="en-US" altLang="ko-KR" dirty="0"/>
              <a:t>Thread is an IPv6 networking protocol built on open standards, designed for low-power 802.15.4 mesh </a:t>
            </a:r>
            <a:r>
              <a:rPr lang="en-US" altLang="ko-KR" dirty="0" smtClean="0"/>
              <a:t>networks (</a:t>
            </a:r>
            <a:r>
              <a:rPr lang="en-US" altLang="ko-KR" dirty="0">
                <a:hlinkClick r:id="rId3"/>
              </a:rPr>
              <a:t>http://</a:t>
            </a:r>
            <a:r>
              <a:rPr lang="en-US" altLang="ko-KR" dirty="0" smtClean="0">
                <a:hlinkClick r:id="rId3"/>
              </a:rPr>
              <a:t>www.marketwatch.com/story/introducing-thread-a-new-wireless-networking-protocol-for-the-home-2014-07-15</a:t>
            </a:r>
            <a:r>
              <a:rPr lang="en-US" altLang="ko-KR" dirty="0" smtClean="0"/>
              <a:t>)</a:t>
            </a:r>
            <a:endParaRPr lang="en-US" altLang="ko-KR" dirty="0"/>
          </a:p>
          <a:p>
            <a:pPr lvl="1"/>
            <a:r>
              <a:rPr lang="en-US" altLang="ko-KR" b="1" dirty="0"/>
              <a:t>Reliable networks:</a:t>
            </a:r>
            <a:r>
              <a:rPr lang="en-US" altLang="ko-KR" dirty="0"/>
              <a:t> Thread offers robust self-healing mesh networks that scale to hundreds of devices with no single point of failure. Devices are ready when people need them.</a:t>
            </a:r>
          </a:p>
          <a:p>
            <a:pPr lvl="1"/>
            <a:r>
              <a:rPr lang="en-US" altLang="ko-KR" b="1" dirty="0"/>
              <a:t>Secure networks:</a:t>
            </a:r>
            <a:r>
              <a:rPr lang="en-US" altLang="ko-KR" dirty="0"/>
              <a:t> Thread networks feature secure, banking-class encryption. Thread closes identified security holes found in other wireless protocols and provides worry-free operation.</a:t>
            </a:r>
          </a:p>
          <a:p>
            <a:pPr lvl="1"/>
            <a:r>
              <a:rPr lang="en-US" altLang="ko-KR" b="1" dirty="0"/>
              <a:t>Simple connectivity</a:t>
            </a:r>
            <a:r>
              <a:rPr lang="en-US" altLang="ko-KR" dirty="0"/>
              <a:t>: Thread devices are simple to install with a smartphone, tablet or computer. Consumers can securely connect Thread devices in the home to each other and to the cloud for easy control and access from anywhere.</a:t>
            </a:r>
          </a:p>
          <a:p>
            <a:pPr lvl="1"/>
            <a:r>
              <a:rPr lang="en-US" altLang="ko-KR" b="1" dirty="0"/>
              <a:t>Low power:</a:t>
            </a:r>
            <a:r>
              <a:rPr lang="en-US" altLang="ko-KR" dirty="0"/>
              <a:t> Thread supports battery-operated devices as part of a home network. This allows the devices that people use every day – including thermostats, lighting controls, safety and security products – to be a part of the network without requiring constant charging or frequent battery changes.</a:t>
            </a:r>
          </a:p>
          <a:p>
            <a:r>
              <a:rPr lang="ko-KR" altLang="en-US" dirty="0" smtClean="0"/>
              <a:t>“</a:t>
            </a:r>
            <a:r>
              <a:rPr lang="en-US" altLang="ko-KR" dirty="0"/>
              <a:t>Thread</a:t>
            </a:r>
            <a:r>
              <a:rPr lang="ko-KR" altLang="en-US" dirty="0"/>
              <a:t>프로토콜은 기존 기술을 취하고 각각의 가장 좋은 부분을 결합하여 가정의 제품 연결을 더 좋은 방식으로 </a:t>
            </a:r>
            <a:r>
              <a:rPr lang="ko-KR" altLang="en-US" dirty="0" smtClean="0"/>
              <a:t>제공한다</a:t>
            </a:r>
            <a:r>
              <a:rPr lang="en-US" altLang="ko-KR" dirty="0" smtClean="0"/>
              <a:t>” (by</a:t>
            </a:r>
            <a:r>
              <a:rPr lang="ko-KR" altLang="en-US" dirty="0" smtClean="0"/>
              <a:t> </a:t>
            </a:r>
            <a:r>
              <a:rPr lang="en-US" altLang="ko-KR" dirty="0" smtClean="0"/>
              <a:t>Samsung)</a:t>
            </a:r>
            <a:endParaRPr lang="en-US" altLang="ko-KR" dirty="0"/>
          </a:p>
          <a:p>
            <a:endParaRPr lang="ko-KR" altLang="en-US" dirty="0"/>
          </a:p>
        </p:txBody>
      </p:sp>
      <p:pic>
        <p:nvPicPr>
          <p:cNvPr id="4" name="그림 3"/>
          <p:cNvPicPr>
            <a:picLocks noChangeAspect="1"/>
          </p:cNvPicPr>
          <p:nvPr/>
        </p:nvPicPr>
        <p:blipFill>
          <a:blip r:embed="rId4"/>
          <a:stretch>
            <a:fillRect/>
          </a:stretch>
        </p:blipFill>
        <p:spPr>
          <a:xfrm>
            <a:off x="9204751" y="757411"/>
            <a:ext cx="2511458" cy="933277"/>
          </a:xfrm>
          <a:prstGeom prst="rect">
            <a:avLst/>
          </a:prstGeom>
        </p:spPr>
      </p:pic>
    </p:spTree>
    <p:extLst>
      <p:ext uri="{BB962C8B-B14F-4D97-AF65-F5344CB8AC3E}">
        <p14:creationId xmlns:p14="http://schemas.microsoft.com/office/powerpoint/2010/main" val="2523881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업체별 표준화 동향</a:t>
            </a:r>
            <a:r>
              <a:rPr lang="en-US" altLang="ko-KR" dirty="0"/>
              <a:t>- </a:t>
            </a:r>
            <a:r>
              <a:rPr lang="en-US" altLang="ko-KR" dirty="0" err="1" smtClean="0">
                <a:latin typeface="Arial" panose="020B0604020202020204" pitchFamily="34" charset="0"/>
                <a:ea typeface="돋움" panose="020B0600000101010101" pitchFamily="50" charset="-127"/>
                <a:cs typeface="Arial" panose="020B0604020202020204" pitchFamily="34" charset="0"/>
              </a:rPr>
              <a:t>AllJoyn</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en-US" altLang="ko-KR" dirty="0" smtClean="0">
                <a:latin typeface="Arial" panose="020B0604020202020204" pitchFamily="34" charset="0"/>
                <a:ea typeface="돋움" panose="020B0600000101010101" pitchFamily="50" charset="-127"/>
                <a:cs typeface="Arial" panose="020B0604020202020204" pitchFamily="34" charset="0"/>
              </a:rPr>
              <a:t>(</a:t>
            </a:r>
            <a:r>
              <a:rPr lang="en-US" altLang="ko-KR" dirty="0" err="1" smtClean="0">
                <a:latin typeface="Arial" panose="020B0604020202020204" pitchFamily="34" charset="0"/>
                <a:ea typeface="돋움" panose="020B0600000101010101" pitchFamily="50" charset="-127"/>
                <a:cs typeface="Arial" panose="020B0604020202020204" pitchFamily="34" charset="0"/>
              </a:rPr>
              <a:t>Allseen</a:t>
            </a:r>
            <a:r>
              <a:rPr lang="en-US" altLang="ko-KR" dirty="0" smtClean="0">
                <a:latin typeface="Arial" panose="020B0604020202020204" pitchFamily="34" charset="0"/>
                <a:ea typeface="돋움" panose="020B0600000101010101" pitchFamily="50" charset="-127"/>
                <a:cs typeface="Arial" panose="020B0604020202020204" pitchFamily="34" charset="0"/>
              </a:rPr>
              <a:t>)</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p:txBody>
          <a:bodyPr>
            <a:normAutofit fontScale="70000" lnSpcReduction="20000"/>
          </a:bodyPr>
          <a:lstStyle/>
          <a:p>
            <a:r>
              <a:rPr lang="en-US" altLang="ko-KR" dirty="0" smtClean="0">
                <a:latin typeface="Arial" panose="020B0604020202020204" pitchFamily="34" charset="0"/>
                <a:ea typeface="돋움" panose="020B0600000101010101" pitchFamily="50" charset="-127"/>
                <a:cs typeface="Arial" panose="020B0604020202020204" pitchFamily="34" charset="0"/>
              </a:rPr>
              <a:t>The </a:t>
            </a:r>
            <a:r>
              <a:rPr lang="en-US" altLang="ko-KR" dirty="0">
                <a:latin typeface="Arial" panose="020B0604020202020204" pitchFamily="34" charset="0"/>
                <a:ea typeface="돋움" panose="020B0600000101010101" pitchFamily="50" charset="-127"/>
                <a:cs typeface="Arial" panose="020B0604020202020204" pitchFamily="34" charset="0"/>
              </a:rPr>
              <a:t>open source </a:t>
            </a:r>
            <a:r>
              <a:rPr lang="en-US" altLang="ko-KR" dirty="0" err="1">
                <a:latin typeface="Arial" panose="020B0604020202020204" pitchFamily="34" charset="0"/>
                <a:ea typeface="돋움" panose="020B0600000101010101" pitchFamily="50" charset="-127"/>
                <a:cs typeface="Arial" panose="020B0604020202020204" pitchFamily="34" charset="0"/>
              </a:rPr>
              <a:t>AllJoyn</a:t>
            </a:r>
            <a:r>
              <a:rPr lang="en-US" altLang="ko-KR" dirty="0">
                <a:latin typeface="Arial" panose="020B0604020202020204" pitchFamily="34" charset="0"/>
                <a:ea typeface="돋움" panose="020B0600000101010101" pitchFamily="50" charset="-127"/>
                <a:cs typeface="Arial" panose="020B0604020202020204" pitchFamily="34" charset="0"/>
              </a:rPr>
              <a:t> protocol was initially developed by Qualcomm and first presented at the 2011 Mobile World Congress in </a:t>
            </a:r>
            <a:r>
              <a:rPr lang="en-US" altLang="ko-KR" dirty="0" smtClean="0">
                <a:latin typeface="Arial" panose="020B0604020202020204" pitchFamily="34" charset="0"/>
                <a:ea typeface="돋움" panose="020B0600000101010101" pitchFamily="50" charset="-127"/>
                <a:cs typeface="Arial" panose="020B0604020202020204" pitchFamily="34" charset="0"/>
              </a:rPr>
              <a:t>Barcelona.</a:t>
            </a:r>
          </a:p>
          <a:p>
            <a:r>
              <a:rPr lang="en-US" altLang="ko-KR" dirty="0" smtClean="0">
                <a:latin typeface="Arial" panose="020B0604020202020204" pitchFamily="34" charset="0"/>
                <a:ea typeface="돋움" panose="020B0600000101010101" pitchFamily="50" charset="-127"/>
                <a:cs typeface="Arial" panose="020B0604020202020204" pitchFamily="34" charset="0"/>
              </a:rPr>
              <a:t>Member</a:t>
            </a:r>
            <a:r>
              <a:rPr lang="ko-KR" altLang="en-US" dirty="0" smtClean="0">
                <a:latin typeface="Arial" panose="020B0604020202020204" pitchFamily="34" charset="0"/>
                <a:ea typeface="돋움" panose="020B0600000101010101" pitchFamily="50" charset="-127"/>
                <a:cs typeface="Arial" panose="020B0604020202020204" pitchFamily="34" charset="0"/>
              </a:rPr>
              <a:t> </a:t>
            </a:r>
            <a:r>
              <a:rPr lang="en-US" altLang="ko-KR" dirty="0" smtClean="0">
                <a:latin typeface="Arial" panose="020B0604020202020204" pitchFamily="34" charset="0"/>
                <a:ea typeface="돋움" panose="020B0600000101010101" pitchFamily="50" charset="-127"/>
                <a:cs typeface="Arial" panose="020B0604020202020204" pitchFamily="34" charset="0"/>
              </a:rPr>
              <a:t>: Qualcomm </a:t>
            </a:r>
            <a:r>
              <a:rPr lang="en-US" altLang="ko-KR" dirty="0">
                <a:latin typeface="Arial" panose="020B0604020202020204" pitchFamily="34" charset="0"/>
                <a:ea typeface="돋움" panose="020B0600000101010101" pitchFamily="50" charset="-127"/>
                <a:cs typeface="Arial" panose="020B0604020202020204" pitchFamily="34" charset="0"/>
              </a:rPr>
              <a:t>and The Linux Foundation formed the </a:t>
            </a:r>
            <a:r>
              <a:rPr lang="en-US" altLang="ko-KR" dirty="0" err="1">
                <a:latin typeface="Arial" panose="020B0604020202020204" pitchFamily="34" charset="0"/>
                <a:ea typeface="돋움" panose="020B0600000101010101" pitchFamily="50" charset="-127"/>
                <a:cs typeface="Arial" panose="020B0604020202020204" pitchFamily="34" charset="0"/>
              </a:rPr>
              <a:t>AllSeen</a:t>
            </a:r>
            <a:r>
              <a:rPr lang="en-US" altLang="ko-KR" dirty="0">
                <a:latin typeface="Arial" panose="020B0604020202020204" pitchFamily="34" charset="0"/>
                <a:ea typeface="돋움" panose="020B0600000101010101" pitchFamily="50" charset="-127"/>
                <a:cs typeface="Arial" panose="020B0604020202020204" pitchFamily="34" charset="0"/>
              </a:rPr>
              <a:t> Alliance, enlisting Cisco, Microsoft, LG, and </a:t>
            </a:r>
            <a:r>
              <a:rPr lang="en-US" altLang="ko-KR" dirty="0" smtClean="0">
                <a:latin typeface="Arial" panose="020B0604020202020204" pitchFamily="34" charset="0"/>
                <a:ea typeface="돋움" panose="020B0600000101010101" pitchFamily="50" charset="-127"/>
                <a:cs typeface="Arial" panose="020B0604020202020204" pitchFamily="34" charset="0"/>
              </a:rPr>
              <a:t>HTC</a:t>
            </a:r>
          </a:p>
          <a:p>
            <a:r>
              <a:rPr lang="en-US" altLang="ko-KR" dirty="0" err="1">
                <a:latin typeface="Arial" panose="020B0604020202020204" pitchFamily="34" charset="0"/>
                <a:ea typeface="돋움" panose="020B0600000101010101" pitchFamily="50" charset="-127"/>
                <a:cs typeface="Arial" panose="020B0604020202020204" pitchFamily="34" charset="0"/>
              </a:rPr>
              <a:t>AllJoyn</a:t>
            </a:r>
            <a:r>
              <a:rPr lang="en-US" altLang="ko-KR" dirty="0">
                <a:latin typeface="Arial" panose="020B0604020202020204" pitchFamily="34" charset="0"/>
                <a:ea typeface="돋움" panose="020B0600000101010101" pitchFamily="50" charset="-127"/>
                <a:cs typeface="Arial" panose="020B0604020202020204" pitchFamily="34" charset="0"/>
              </a:rPr>
              <a:t> provides tools for the entire process of connecting and maintaining devices on a Wi-Fi </a:t>
            </a:r>
            <a:r>
              <a:rPr lang="en-US" altLang="ko-KR" dirty="0" smtClean="0">
                <a:latin typeface="Arial" panose="020B0604020202020204" pitchFamily="34" charset="0"/>
                <a:ea typeface="돋움" panose="020B0600000101010101" pitchFamily="50" charset="-127"/>
                <a:cs typeface="Arial" panose="020B0604020202020204" pitchFamily="34" charset="0"/>
              </a:rPr>
              <a:t>network.</a:t>
            </a:r>
          </a:p>
          <a:p>
            <a:r>
              <a:rPr lang="en-US" altLang="ko-KR" dirty="0" smtClean="0">
                <a:latin typeface="Arial" panose="020B0604020202020204" pitchFamily="34" charset="0"/>
                <a:ea typeface="돋움" panose="020B0600000101010101" pitchFamily="50" charset="-127"/>
                <a:cs typeface="Arial" panose="020B0604020202020204" pitchFamily="34" charset="0"/>
              </a:rPr>
              <a:t>Service (</a:t>
            </a:r>
            <a:r>
              <a:rPr lang="en-US" altLang="ko-KR" dirty="0">
                <a:latin typeface="Arial" panose="020B0604020202020204" pitchFamily="34" charset="0"/>
                <a:ea typeface="돋움" panose="020B0600000101010101" pitchFamily="50" charset="-127"/>
                <a:cs typeface="Arial" panose="020B0604020202020204" pitchFamily="34" charset="0"/>
                <a:hlinkClick r:id="rId2"/>
              </a:rPr>
              <a:t>https://</a:t>
            </a:r>
            <a:r>
              <a:rPr lang="en-US" altLang="ko-KR" dirty="0" smtClean="0">
                <a:latin typeface="Arial" panose="020B0604020202020204" pitchFamily="34" charset="0"/>
                <a:ea typeface="돋움" panose="020B0600000101010101" pitchFamily="50" charset="-127"/>
                <a:cs typeface="Arial" panose="020B0604020202020204" pitchFamily="34" charset="0"/>
                <a:hlinkClick r:id="rId2"/>
              </a:rPr>
              <a:t>www.alljoyn.org/about/core-services</a:t>
            </a:r>
            <a:r>
              <a:rPr lang="en-US" altLang="ko-KR" dirty="0" smtClean="0">
                <a:latin typeface="Arial" panose="020B0604020202020204" pitchFamily="34" charset="0"/>
                <a:ea typeface="돋움" panose="020B0600000101010101" pitchFamily="50" charset="-127"/>
                <a:cs typeface="Arial" panose="020B0604020202020204" pitchFamily="34" charset="0"/>
              </a:rPr>
              <a:t>)</a:t>
            </a:r>
          </a:p>
          <a:p>
            <a:pPr lvl="1"/>
            <a:r>
              <a:rPr lang="en-US" altLang="ko-KR" dirty="0" smtClean="0">
                <a:latin typeface="Arial" panose="020B0604020202020204" pitchFamily="34" charset="0"/>
                <a:ea typeface="돋움" panose="020B0600000101010101" pitchFamily="50" charset="-127"/>
                <a:cs typeface="Arial" panose="020B0604020202020204" pitchFamily="34" charset="0"/>
              </a:rPr>
              <a:t>Device </a:t>
            </a:r>
            <a:r>
              <a:rPr lang="en-US" altLang="ko-KR" dirty="0">
                <a:latin typeface="Arial" panose="020B0604020202020204" pitchFamily="34" charset="0"/>
                <a:ea typeface="돋움" panose="020B0600000101010101" pitchFamily="50" charset="-127"/>
                <a:cs typeface="Arial" panose="020B0604020202020204" pitchFamily="34" charset="0"/>
              </a:rPr>
              <a:t>Information &amp; Configuration – allows the device to broadcast information such as device type, manufacturer and serial numbers; also allows the user to assign a name and password to the device</a:t>
            </a:r>
          </a:p>
          <a:p>
            <a:pPr lvl="1"/>
            <a:r>
              <a:rPr lang="en-US" altLang="ko-KR" dirty="0">
                <a:latin typeface="Arial" panose="020B0604020202020204" pitchFamily="34" charset="0"/>
                <a:ea typeface="돋움" panose="020B0600000101010101" pitchFamily="50" charset="-127"/>
                <a:cs typeface="Arial" panose="020B0604020202020204" pitchFamily="34" charset="0"/>
                <a:hlinkClick r:id="rId3"/>
              </a:rPr>
              <a:t>Onboarding</a:t>
            </a:r>
            <a:r>
              <a:rPr lang="en-US" altLang="ko-KR" dirty="0">
                <a:latin typeface="Arial" panose="020B0604020202020204" pitchFamily="34" charset="0"/>
                <a:ea typeface="돋움" panose="020B0600000101010101" pitchFamily="50" charset="-127"/>
                <a:cs typeface="Arial" panose="020B0604020202020204" pitchFamily="34" charset="0"/>
              </a:rPr>
              <a:t> – allows headless and other simple devices to be easily connected via an intermediary to the user’s network</a:t>
            </a:r>
          </a:p>
          <a:p>
            <a:pPr lvl="1"/>
            <a:r>
              <a:rPr lang="en-US" altLang="ko-KR" dirty="0">
                <a:latin typeface="Arial" panose="020B0604020202020204" pitchFamily="34" charset="0"/>
                <a:ea typeface="돋움" panose="020B0600000101010101" pitchFamily="50" charset="-127"/>
                <a:cs typeface="Arial" panose="020B0604020202020204" pitchFamily="34" charset="0"/>
                <a:hlinkClick r:id="rId4"/>
              </a:rPr>
              <a:t>Notifications</a:t>
            </a:r>
            <a:r>
              <a:rPr lang="en-US" altLang="ko-KR" dirty="0">
                <a:latin typeface="Arial" panose="020B0604020202020204" pitchFamily="34" charset="0"/>
                <a:ea typeface="돋움" panose="020B0600000101010101" pitchFamily="50" charset="-127"/>
                <a:cs typeface="Arial" panose="020B0604020202020204" pitchFamily="34" charset="0"/>
              </a:rPr>
              <a:t> – </a:t>
            </a:r>
            <a:r>
              <a:rPr lang="en-US" altLang="ko-KR" dirty="0" smtClean="0">
                <a:latin typeface="Arial" panose="020B0604020202020204" pitchFamily="34" charset="0"/>
                <a:ea typeface="돋움" panose="020B0600000101010101" pitchFamily="50" charset="-127"/>
                <a:cs typeface="Arial" panose="020B0604020202020204" pitchFamily="34" charset="0"/>
              </a:rPr>
              <a:t>products </a:t>
            </a:r>
            <a:r>
              <a:rPr lang="en-US" altLang="ko-KR" dirty="0">
                <a:latin typeface="Arial" panose="020B0604020202020204" pitchFamily="34" charset="0"/>
                <a:ea typeface="돋움" panose="020B0600000101010101" pitchFamily="50" charset="-127"/>
                <a:cs typeface="Arial" panose="020B0604020202020204" pitchFamily="34" charset="0"/>
              </a:rPr>
              <a:t>can broadcast and receive basic communications easily (text, image/video, audio)</a:t>
            </a:r>
          </a:p>
          <a:p>
            <a:pPr lvl="1"/>
            <a:r>
              <a:rPr lang="en-US" altLang="ko-KR" dirty="0">
                <a:latin typeface="Arial" panose="020B0604020202020204" pitchFamily="34" charset="0"/>
                <a:ea typeface="돋움" panose="020B0600000101010101" pitchFamily="50" charset="-127"/>
                <a:cs typeface="Arial" panose="020B0604020202020204" pitchFamily="34" charset="0"/>
                <a:hlinkClick r:id="rId5"/>
              </a:rPr>
              <a:t>Control Panel</a:t>
            </a:r>
            <a:r>
              <a:rPr lang="en-US" altLang="ko-KR" dirty="0">
                <a:latin typeface="Arial" panose="020B0604020202020204" pitchFamily="34" charset="0"/>
                <a:ea typeface="돋움" panose="020B0600000101010101" pitchFamily="50" charset="-127"/>
                <a:cs typeface="Arial" panose="020B0604020202020204" pitchFamily="34" charset="0"/>
              </a:rPr>
              <a:t> – enables a device like a smartphone or tablet to control another product via a graphical interface</a:t>
            </a:r>
          </a:p>
          <a:p>
            <a:pPr lvl="1"/>
            <a:r>
              <a:rPr lang="en-US" altLang="ko-KR" dirty="0">
                <a:latin typeface="Arial" panose="020B0604020202020204" pitchFamily="34" charset="0"/>
                <a:ea typeface="돋움" panose="020B0600000101010101" pitchFamily="50" charset="-127"/>
                <a:cs typeface="Arial" panose="020B0604020202020204" pitchFamily="34" charset="0"/>
                <a:hlinkClick r:id="rId6"/>
              </a:rPr>
              <a:t>Audio</a:t>
            </a:r>
            <a:r>
              <a:rPr lang="en-US" altLang="ko-KR" dirty="0">
                <a:latin typeface="Arial" panose="020B0604020202020204" pitchFamily="34" charset="0"/>
                <a:ea typeface="돋움" panose="020B0600000101010101" pitchFamily="50" charset="-127"/>
                <a:cs typeface="Arial" panose="020B0604020202020204" pitchFamily="34" charset="0"/>
              </a:rPr>
              <a:t> – so any device with audio can stream it to any set of </a:t>
            </a:r>
            <a:r>
              <a:rPr lang="en-US" altLang="ko-KR" dirty="0" err="1">
                <a:latin typeface="Arial" panose="020B0604020202020204" pitchFamily="34" charset="0"/>
                <a:ea typeface="돋움" panose="020B0600000101010101" pitchFamily="50" charset="-127"/>
                <a:cs typeface="Arial" panose="020B0604020202020204" pitchFamily="34" charset="0"/>
              </a:rPr>
              <a:t>Alljoyn</a:t>
            </a:r>
            <a:r>
              <a:rPr lang="en-US" altLang="ko-KR" dirty="0">
                <a:latin typeface="Arial" panose="020B0604020202020204" pitchFamily="34" charset="0"/>
                <a:ea typeface="돋움" panose="020B0600000101010101" pitchFamily="50" charset="-127"/>
                <a:cs typeface="Arial" panose="020B0604020202020204" pitchFamily="34" charset="0"/>
              </a:rPr>
              <a:t>-enabled speakers, audio receivers and other audio playback devices</a:t>
            </a:r>
          </a:p>
          <a:p>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Tree>
    <p:extLst>
      <p:ext uri="{BB962C8B-B14F-4D97-AF65-F5344CB8AC3E}">
        <p14:creationId xmlns:p14="http://schemas.microsoft.com/office/powerpoint/2010/main" val="14101222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업체별 표준화 동향</a:t>
            </a:r>
            <a:r>
              <a:rPr lang="en-US" altLang="ko-KR" dirty="0"/>
              <a:t>- </a:t>
            </a:r>
            <a:r>
              <a:rPr lang="en-US" altLang="ko-KR" dirty="0" smtClean="0">
                <a:latin typeface="Arial" panose="020B0604020202020204" pitchFamily="34" charset="0"/>
                <a:ea typeface="돋움" panose="020B0600000101010101" pitchFamily="50" charset="-127"/>
                <a:cs typeface="Arial" panose="020B0604020202020204" pitchFamily="34" charset="0"/>
              </a:rPr>
              <a:t>Open </a:t>
            </a:r>
            <a:r>
              <a:rPr lang="en-US" altLang="ko-KR" dirty="0">
                <a:latin typeface="Arial" panose="020B0604020202020204" pitchFamily="34" charset="0"/>
                <a:ea typeface="돋움" panose="020B0600000101010101" pitchFamily="50" charset="-127"/>
                <a:cs typeface="Arial" panose="020B0604020202020204" pitchFamily="34" charset="0"/>
              </a:rPr>
              <a:t>Interconnect Consortium</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p:txBody>
          <a:bodyPr>
            <a:normAutofit fontScale="92500" lnSpcReduction="20000"/>
          </a:bodyPr>
          <a:lstStyle/>
          <a:p>
            <a:r>
              <a:rPr lang="en-US" altLang="ko-KR" dirty="0">
                <a:latin typeface="Arial" panose="020B0604020202020204" pitchFamily="34" charset="0"/>
                <a:ea typeface="돋움" panose="020B0600000101010101" pitchFamily="50" charset="-127"/>
                <a:cs typeface="Arial" panose="020B0604020202020204" pitchFamily="34" charset="0"/>
              </a:rPr>
              <a:t>Less than a week before Nest announced Thread, Intel announced its Open Interconnect </a:t>
            </a:r>
            <a:r>
              <a:rPr lang="en-US" altLang="ko-KR" dirty="0" smtClean="0">
                <a:latin typeface="Arial" panose="020B0604020202020204" pitchFamily="34" charset="0"/>
                <a:ea typeface="돋움" panose="020B0600000101010101" pitchFamily="50" charset="-127"/>
                <a:cs typeface="Arial" panose="020B0604020202020204" pitchFamily="34" charset="0"/>
              </a:rPr>
              <a:t>Consortium.</a:t>
            </a:r>
          </a:p>
          <a:p>
            <a:r>
              <a:rPr lang="en-US" altLang="ko-KR" dirty="0" smtClean="0">
                <a:latin typeface="Arial" panose="020B0604020202020204" pitchFamily="34" charset="0"/>
                <a:ea typeface="돋움" panose="020B0600000101010101" pitchFamily="50" charset="-127"/>
                <a:cs typeface="Arial" panose="020B0604020202020204" pitchFamily="34" charset="0"/>
              </a:rPr>
              <a:t>Member : Atmel</a:t>
            </a:r>
            <a:r>
              <a:rPr lang="en-US" altLang="ko-KR" dirty="0">
                <a:latin typeface="Arial" panose="020B0604020202020204" pitchFamily="34" charset="0"/>
                <a:ea typeface="돋움" panose="020B0600000101010101" pitchFamily="50" charset="-127"/>
                <a:cs typeface="Arial" panose="020B0604020202020204" pitchFamily="34" charset="0"/>
              </a:rPr>
              <a:t>, Dell, Broadcom, Samsung, and Wind </a:t>
            </a:r>
            <a:r>
              <a:rPr lang="en-US" altLang="ko-KR" dirty="0" smtClean="0">
                <a:latin typeface="Arial" panose="020B0604020202020204" pitchFamily="34" charset="0"/>
                <a:ea typeface="돋움" panose="020B0600000101010101" pitchFamily="50" charset="-127"/>
                <a:cs typeface="Arial" panose="020B0604020202020204" pitchFamily="34" charset="0"/>
              </a:rPr>
              <a:t>River</a:t>
            </a:r>
          </a:p>
          <a:p>
            <a:r>
              <a:rPr lang="en-US" altLang="ko-KR" dirty="0">
                <a:latin typeface="Arial" panose="020B0604020202020204" pitchFamily="34" charset="0"/>
                <a:ea typeface="돋움" panose="020B0600000101010101" pitchFamily="50" charset="-127"/>
                <a:cs typeface="Arial" panose="020B0604020202020204" pitchFamily="34" charset="0"/>
                <a:hlinkClick r:id="rId2"/>
              </a:rPr>
              <a:t>http://</a:t>
            </a:r>
            <a:r>
              <a:rPr lang="en-US" altLang="ko-KR" dirty="0" smtClean="0">
                <a:latin typeface="Arial" panose="020B0604020202020204" pitchFamily="34" charset="0"/>
                <a:ea typeface="돋움" panose="020B0600000101010101" pitchFamily="50" charset="-127"/>
                <a:cs typeface="Arial" panose="020B0604020202020204" pitchFamily="34" charset="0"/>
                <a:hlinkClick r:id="rId2"/>
              </a:rPr>
              <a:t>online.wsj.com/article/PR-CO-20140708-900007.html</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r>
              <a:rPr lang="en-US" altLang="ko-KR" dirty="0" smtClean="0">
                <a:latin typeface="Arial" panose="020B0604020202020204" pitchFamily="34" charset="0"/>
                <a:ea typeface="돋움" panose="020B0600000101010101" pitchFamily="50" charset="-127"/>
                <a:cs typeface="Arial" panose="020B0604020202020204" pitchFamily="34" charset="0"/>
              </a:rPr>
              <a:t>Member </a:t>
            </a:r>
            <a:r>
              <a:rPr lang="en-US" altLang="ko-KR" dirty="0">
                <a:latin typeface="Arial" panose="020B0604020202020204" pitchFamily="34" charset="0"/>
                <a:ea typeface="돋움" panose="020B0600000101010101" pitchFamily="50" charset="-127"/>
                <a:cs typeface="Arial" panose="020B0604020202020204" pitchFamily="34" charset="0"/>
              </a:rPr>
              <a:t>companies will contribute software and engineering resources to the development of a protocol specification, open source implementation, and a certification program, all with a view of accelerating the development of the </a:t>
            </a:r>
            <a:r>
              <a:rPr lang="en-US" altLang="ko-KR" dirty="0" err="1" smtClean="0">
                <a:latin typeface="Arial" panose="020B0604020202020204" pitchFamily="34" charset="0"/>
                <a:ea typeface="돋움" panose="020B0600000101010101" pitchFamily="50" charset="-127"/>
                <a:cs typeface="Arial" panose="020B0604020202020204" pitchFamily="34" charset="0"/>
              </a:rPr>
              <a:t>IoT</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r>
              <a:rPr lang="en-US" altLang="ko-KR" dirty="0" smtClean="0">
                <a:latin typeface="Arial" panose="020B0604020202020204" pitchFamily="34" charset="0"/>
                <a:ea typeface="돋움" panose="020B0600000101010101" pitchFamily="50" charset="-127"/>
                <a:cs typeface="Arial" panose="020B0604020202020204" pitchFamily="34" charset="0"/>
              </a:rPr>
              <a:t>The </a:t>
            </a:r>
            <a:r>
              <a:rPr lang="en-US" altLang="ko-KR" dirty="0">
                <a:latin typeface="Arial" panose="020B0604020202020204" pitchFamily="34" charset="0"/>
                <a:ea typeface="돋움" panose="020B0600000101010101" pitchFamily="50" charset="-127"/>
                <a:cs typeface="Arial" panose="020B0604020202020204" pitchFamily="34" charset="0"/>
              </a:rPr>
              <a:t>first OIC open source code will target the specific requirements of smart home and office </a:t>
            </a:r>
            <a:r>
              <a:rPr lang="en-US" altLang="ko-KR" dirty="0" smtClean="0">
                <a:latin typeface="Arial" panose="020B0604020202020204" pitchFamily="34" charset="0"/>
                <a:ea typeface="돋움" panose="020B0600000101010101" pitchFamily="50" charset="-127"/>
                <a:cs typeface="Arial" panose="020B0604020202020204" pitchFamily="34" charset="0"/>
              </a:rPr>
              <a:t>solutions.</a:t>
            </a:r>
          </a:p>
          <a:p>
            <a:r>
              <a:rPr lang="ko-KR" altLang="en-US" dirty="0" smtClean="0">
                <a:latin typeface="Arial" panose="020B0604020202020204" pitchFamily="34" charset="0"/>
                <a:ea typeface="돋움" panose="020B0600000101010101" pitchFamily="50" charset="-127"/>
                <a:cs typeface="Arial" panose="020B0604020202020204" pitchFamily="34" charset="0"/>
              </a:rPr>
              <a:t>아직</a:t>
            </a:r>
            <a:r>
              <a:rPr lang="en-US" altLang="ko-KR" dirty="0" smtClean="0">
                <a:latin typeface="Arial" panose="020B0604020202020204" pitchFamily="34" charset="0"/>
                <a:ea typeface="돋움" panose="020B0600000101010101" pitchFamily="50" charset="-127"/>
                <a:cs typeface="Arial" panose="020B0604020202020204" pitchFamily="34" charset="0"/>
              </a:rPr>
              <a:t> </a:t>
            </a:r>
            <a:r>
              <a:rPr lang="ko-KR" altLang="en-US" dirty="0" smtClean="0">
                <a:latin typeface="Arial" panose="020B0604020202020204" pitchFamily="34" charset="0"/>
                <a:ea typeface="돋움" panose="020B0600000101010101" pitchFamily="50" charset="-127"/>
                <a:cs typeface="Arial" panose="020B0604020202020204" pitchFamily="34" charset="0"/>
              </a:rPr>
              <a:t>초기 단계 이지만 </a:t>
            </a:r>
            <a:r>
              <a:rPr lang="en-US" altLang="ko-KR" dirty="0" err="1" smtClean="0">
                <a:latin typeface="Arial" panose="020B0604020202020204" pitchFamily="34" charset="0"/>
                <a:ea typeface="돋움" panose="020B0600000101010101" pitchFamily="50" charset="-127"/>
                <a:cs typeface="Arial" panose="020B0604020202020204" pitchFamily="34" charset="0"/>
              </a:rPr>
              <a:t>allseen</a:t>
            </a:r>
            <a:r>
              <a:rPr lang="ko-KR" altLang="en-US" dirty="0" smtClean="0">
                <a:latin typeface="Arial" panose="020B0604020202020204" pitchFamily="34" charset="0"/>
                <a:ea typeface="돋움" panose="020B0600000101010101" pitchFamily="50" charset="-127"/>
                <a:cs typeface="Arial" panose="020B0604020202020204" pitchFamily="34" charset="0"/>
              </a:rPr>
              <a:t>과의 차이는 </a:t>
            </a:r>
            <a:r>
              <a:rPr lang="ko-KR" altLang="en-US" dirty="0" err="1" smtClean="0">
                <a:latin typeface="Arial" panose="020B0604020202020204" pitchFamily="34" charset="0"/>
                <a:ea typeface="돋움" panose="020B0600000101010101" pitchFamily="50" charset="-127"/>
                <a:cs typeface="Arial" panose="020B0604020202020204" pitchFamily="34" charset="0"/>
              </a:rPr>
              <a:t>퀄컴에게</a:t>
            </a:r>
            <a:r>
              <a:rPr lang="ko-KR" altLang="en-US" dirty="0" smtClean="0">
                <a:latin typeface="Arial" panose="020B0604020202020204" pitchFamily="34" charset="0"/>
                <a:ea typeface="돋움" panose="020B0600000101010101" pitchFamily="50" charset="-127"/>
                <a:cs typeface="Arial" panose="020B0604020202020204" pitchFamily="34" charset="0"/>
              </a:rPr>
              <a:t> 거부당하거나 비영리 공급업체의 주도 하의 오픈 소스 프로토콜을 만들고 있다는 점</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Tree>
    <p:extLst>
      <p:ext uri="{BB962C8B-B14F-4D97-AF65-F5344CB8AC3E}">
        <p14:creationId xmlns:p14="http://schemas.microsoft.com/office/powerpoint/2010/main" val="6584325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dirty="0"/>
              <a:t>업체별 표준화 동향</a:t>
            </a:r>
            <a:r>
              <a:rPr lang="en-US" altLang="ko-KR" dirty="0"/>
              <a:t>- </a:t>
            </a:r>
            <a:r>
              <a:rPr lang="en-US" altLang="ko-KR" dirty="0" smtClean="0">
                <a:latin typeface="Arial" panose="020B0604020202020204" pitchFamily="34" charset="0"/>
                <a:ea typeface="돋움" panose="020B0600000101010101" pitchFamily="50" charset="-127"/>
                <a:cs typeface="Arial" panose="020B0604020202020204" pitchFamily="34" charset="0"/>
              </a:rPr>
              <a:t>Industrial </a:t>
            </a:r>
            <a:r>
              <a:rPr lang="en-US" altLang="ko-KR" dirty="0">
                <a:latin typeface="Arial" panose="020B0604020202020204" pitchFamily="34" charset="0"/>
                <a:ea typeface="돋움" panose="020B0600000101010101" pitchFamily="50" charset="-127"/>
                <a:cs typeface="Arial" panose="020B0604020202020204" pitchFamily="34" charset="0"/>
              </a:rPr>
              <a:t>Internet Consortium</a:t>
            </a:r>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
        <p:nvSpPr>
          <p:cNvPr id="3" name="내용 개체 틀 2"/>
          <p:cNvSpPr>
            <a:spLocks noGrp="1"/>
          </p:cNvSpPr>
          <p:nvPr>
            <p:ph idx="1"/>
          </p:nvPr>
        </p:nvSpPr>
        <p:spPr/>
        <p:txBody>
          <a:bodyPr>
            <a:normAutofit/>
          </a:bodyPr>
          <a:lstStyle/>
          <a:p>
            <a:r>
              <a:rPr lang="en-US" altLang="ko-KR" dirty="0">
                <a:latin typeface="Arial" panose="020B0604020202020204" pitchFamily="34" charset="0"/>
                <a:ea typeface="돋움" panose="020B0600000101010101" pitchFamily="50" charset="-127"/>
                <a:cs typeface="Arial" panose="020B0604020202020204" pitchFamily="34" charset="0"/>
              </a:rPr>
              <a:t>Announced in March, the Industrial Internet Consortium was </a:t>
            </a:r>
            <a:r>
              <a:rPr lang="en-US" altLang="ko-KR" dirty="0" smtClean="0">
                <a:latin typeface="Arial" panose="020B0604020202020204" pitchFamily="34" charset="0"/>
                <a:ea typeface="돋움" panose="020B0600000101010101" pitchFamily="50" charset="-127"/>
                <a:cs typeface="Arial" panose="020B0604020202020204" pitchFamily="34" charset="0"/>
              </a:rPr>
              <a:t>founded.</a:t>
            </a:r>
          </a:p>
          <a:p>
            <a:r>
              <a:rPr lang="en-US" altLang="ko-KR" dirty="0" smtClean="0">
                <a:latin typeface="Arial" panose="020B0604020202020204" pitchFamily="34" charset="0"/>
                <a:ea typeface="돋움" panose="020B0600000101010101" pitchFamily="50" charset="-127"/>
                <a:cs typeface="Arial" panose="020B0604020202020204" pitchFamily="34" charset="0"/>
              </a:rPr>
              <a:t>Member : Intel</a:t>
            </a:r>
            <a:r>
              <a:rPr lang="en-US" altLang="ko-KR" dirty="0">
                <a:latin typeface="Arial" panose="020B0604020202020204" pitchFamily="34" charset="0"/>
                <a:ea typeface="돋움" panose="020B0600000101010101" pitchFamily="50" charset="-127"/>
                <a:cs typeface="Arial" panose="020B0604020202020204" pitchFamily="34" charset="0"/>
              </a:rPr>
              <a:t>, Cisco, AT&amp;T, GE, and </a:t>
            </a:r>
            <a:r>
              <a:rPr lang="en-US" altLang="ko-KR" dirty="0" smtClean="0">
                <a:latin typeface="Arial" panose="020B0604020202020204" pitchFamily="34" charset="0"/>
                <a:ea typeface="돋움" panose="020B0600000101010101" pitchFamily="50" charset="-127"/>
                <a:cs typeface="Arial" panose="020B0604020202020204" pitchFamily="34" charset="0"/>
              </a:rPr>
              <a:t>IBM</a:t>
            </a:r>
          </a:p>
          <a:p>
            <a:r>
              <a:rPr lang="en-US" altLang="ko-KR" dirty="0">
                <a:latin typeface="Arial" panose="020B0604020202020204" pitchFamily="34" charset="0"/>
                <a:ea typeface="돋움" panose="020B0600000101010101" pitchFamily="50" charset="-127"/>
                <a:cs typeface="Arial" panose="020B0604020202020204" pitchFamily="34" charset="0"/>
                <a:hlinkClick r:id="rId2"/>
              </a:rPr>
              <a:t>http://blogs.gartner.com/earl-perkins/2014/03/28/the-industrial-internet-of-things-and-the-industrial-internet-consortium</a:t>
            </a:r>
            <a:r>
              <a:rPr lang="en-US" altLang="ko-KR" dirty="0" smtClean="0">
                <a:latin typeface="Arial" panose="020B0604020202020204" pitchFamily="34" charset="0"/>
                <a:ea typeface="돋움" panose="020B0600000101010101" pitchFamily="50" charset="-127"/>
                <a:cs typeface="Arial" panose="020B0604020202020204" pitchFamily="34" charset="0"/>
                <a:hlinkClick r:id="rId2"/>
              </a:rPr>
              <a:t>/</a:t>
            </a:r>
            <a:endParaRPr lang="en-US" altLang="ko-KR" dirty="0" smtClean="0">
              <a:latin typeface="Arial" panose="020B0604020202020204" pitchFamily="34" charset="0"/>
              <a:ea typeface="돋움" panose="020B0600000101010101" pitchFamily="50" charset="-127"/>
              <a:cs typeface="Arial" panose="020B0604020202020204" pitchFamily="34" charset="0"/>
            </a:endParaRPr>
          </a:p>
          <a:p>
            <a:r>
              <a:rPr lang="en-US" altLang="ko-KR" dirty="0" smtClean="0">
                <a:latin typeface="Arial" panose="020B0604020202020204" pitchFamily="34" charset="0"/>
                <a:ea typeface="돋움" panose="020B0600000101010101" pitchFamily="50" charset="-127"/>
                <a:cs typeface="Arial" panose="020B0604020202020204" pitchFamily="34" charset="0"/>
              </a:rPr>
              <a:t>The </a:t>
            </a:r>
            <a:r>
              <a:rPr lang="en-US" altLang="ko-KR" dirty="0">
                <a:latin typeface="Arial" panose="020B0604020202020204" pitchFamily="34" charset="0"/>
                <a:ea typeface="돋움" panose="020B0600000101010101" pitchFamily="50" charset="-127"/>
                <a:cs typeface="Arial" panose="020B0604020202020204" pitchFamily="34" charset="0"/>
              </a:rPr>
              <a:t>industrial world was using connected devices long before anyone was talking about the Internet of Things on social media</a:t>
            </a:r>
            <a:r>
              <a:rPr lang="en-US" altLang="ko-KR" dirty="0" smtClean="0">
                <a:latin typeface="Arial" panose="020B0604020202020204" pitchFamily="34" charset="0"/>
                <a:ea typeface="돋움" panose="020B0600000101010101" pitchFamily="50" charset="-127"/>
                <a:cs typeface="Arial" panose="020B0604020202020204" pitchFamily="34" charset="0"/>
              </a:rPr>
              <a:t>.</a:t>
            </a:r>
            <a:r>
              <a:rPr lang="en-US" altLang="ko-KR" dirty="0">
                <a:latin typeface="Arial" panose="020B0604020202020204" pitchFamily="34" charset="0"/>
                <a:ea typeface="돋움" panose="020B0600000101010101" pitchFamily="50" charset="-127"/>
                <a:cs typeface="Arial" panose="020B0604020202020204" pitchFamily="34" charset="0"/>
              </a:rPr>
              <a:t> </a:t>
            </a:r>
            <a:r>
              <a:rPr lang="en-US" altLang="ko-KR" dirty="0" smtClean="0">
                <a:latin typeface="Arial" panose="020B0604020202020204" pitchFamily="34" charset="0"/>
                <a:ea typeface="돋움" panose="020B0600000101010101" pitchFamily="50" charset="-127"/>
                <a:cs typeface="Arial" panose="020B0604020202020204" pitchFamily="34" charset="0"/>
              </a:rPr>
              <a:t>(by Earl Perkins, a research vice president at Gartner’s Security and Privacy team)</a:t>
            </a:r>
          </a:p>
          <a:p>
            <a:endParaRPr lang="ko-KR" altLang="en-US" dirty="0">
              <a:latin typeface="Arial" panose="020B0604020202020204" pitchFamily="34" charset="0"/>
              <a:ea typeface="돋움" panose="020B0600000101010101" pitchFamily="50" charset="-127"/>
              <a:cs typeface="Arial" panose="020B0604020202020204" pitchFamily="34" charset="0"/>
            </a:endParaRPr>
          </a:p>
        </p:txBody>
      </p:sp>
    </p:spTree>
    <p:extLst>
      <p:ext uri="{BB962C8B-B14F-4D97-AF65-F5344CB8AC3E}">
        <p14:creationId xmlns:p14="http://schemas.microsoft.com/office/powerpoint/2010/main" val="231289757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맑은 고딕"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27299</TotalTime>
  <Words>2270</Words>
  <Application>Microsoft Office PowerPoint</Application>
  <PresentationFormat>와이드스크린</PresentationFormat>
  <Paragraphs>208</Paragraphs>
  <Slides>25</Slides>
  <Notes>3</Notes>
  <HiddenSlides>0</HiddenSlides>
  <MMClips>0</MMClips>
  <ScaleCrop>false</ScaleCrop>
  <HeadingPairs>
    <vt:vector size="6" baseType="variant">
      <vt:variant>
        <vt:lpstr>사용한 글꼴</vt:lpstr>
      </vt:variant>
      <vt:variant>
        <vt:i4>4</vt:i4>
      </vt:variant>
      <vt:variant>
        <vt:lpstr>테마</vt:lpstr>
      </vt:variant>
      <vt:variant>
        <vt:i4>1</vt:i4>
      </vt:variant>
      <vt:variant>
        <vt:lpstr>슬라이드 제목</vt:lpstr>
      </vt:variant>
      <vt:variant>
        <vt:i4>25</vt:i4>
      </vt:variant>
    </vt:vector>
  </HeadingPairs>
  <TitlesOfParts>
    <vt:vector size="30" baseType="lpstr">
      <vt:lpstr>돋움</vt:lpstr>
      <vt:lpstr>맑은 고딕</vt:lpstr>
      <vt:lpstr>Arial</vt:lpstr>
      <vt:lpstr>Wingdings</vt:lpstr>
      <vt:lpstr>Office 테마</vt:lpstr>
      <vt:lpstr>IoT 표준화 동향</vt:lpstr>
      <vt:lpstr>목차</vt:lpstr>
      <vt:lpstr>Internet of Things</vt:lpstr>
      <vt:lpstr>개방형 IoT 플랫폼</vt:lpstr>
      <vt:lpstr>개방형 IoT 플랫폼 개발 (Mobius) </vt:lpstr>
      <vt:lpstr>D-플랫폼 (Device-Platform) </vt:lpstr>
      <vt:lpstr>P-플랫폼 (Planet-Platform) </vt:lpstr>
      <vt:lpstr>M-플랫폼 (Mashup-Platform) </vt:lpstr>
      <vt:lpstr>S-플랫폼 (Store-Platform) </vt:lpstr>
      <vt:lpstr>창의적 IoT device</vt:lpstr>
      <vt:lpstr>창의적 IoT device</vt:lpstr>
      <vt:lpstr>창의적 IoT device</vt:lpstr>
      <vt:lpstr>디바이스 플랫폼 (개발용)</vt:lpstr>
      <vt:lpstr>서비스 플랫폼 - Pachube (Cosm) </vt:lpstr>
      <vt:lpstr>서비스 플랫폼 - Pachube (Cosm) </vt:lpstr>
      <vt:lpstr>서비스 플랫폼(EVRYTHING)</vt:lpstr>
      <vt:lpstr>서비스 플랫폼(EVRYTHING)</vt:lpstr>
      <vt:lpstr>서비스 플랫폼(ThingSpeak)</vt:lpstr>
      <vt:lpstr>서비스 플랫폼(ThingWorx)</vt:lpstr>
      <vt:lpstr>IoT 표준화 현황</vt:lpstr>
      <vt:lpstr>ITU-T 표준화 동향</vt:lpstr>
      <vt:lpstr>업체별 표준화 동향 - Thread</vt:lpstr>
      <vt:lpstr>업체별 표준화 동향- AllJoyn (Allseen)</vt:lpstr>
      <vt:lpstr>업체별 표준화 동향- Open Interconnect Consortium</vt:lpstr>
      <vt:lpstr>업체별 표준화 동향- Industrial Internet Consortium</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jsson</dc:creator>
  <cp:lastModifiedBy>jsson</cp:lastModifiedBy>
  <cp:revision>68</cp:revision>
  <dcterms:created xsi:type="dcterms:W3CDTF">2014-08-20T08:11:12Z</dcterms:created>
  <dcterms:modified xsi:type="dcterms:W3CDTF">2014-09-18T19:54:37Z</dcterms:modified>
</cp:coreProperties>
</file>