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1" r:id="rId3"/>
    <p:sldId id="257" r:id="rId4"/>
    <p:sldId id="293" r:id="rId5"/>
    <p:sldId id="261" r:id="rId6"/>
    <p:sldId id="262" r:id="rId7"/>
    <p:sldId id="263" r:id="rId8"/>
    <p:sldId id="266" r:id="rId9"/>
    <p:sldId id="267" r:id="rId10"/>
    <p:sldId id="294" r:id="rId11"/>
    <p:sldId id="273" r:id="rId12"/>
    <p:sldId id="279" r:id="rId13"/>
    <p:sldId id="285" r:id="rId14"/>
    <p:sldId id="295" r:id="rId15"/>
    <p:sldId id="296" r:id="rId16"/>
    <p:sldId id="286" r:id="rId17"/>
    <p:sldId id="288" r:id="rId18"/>
    <p:sldId id="297" r:id="rId19"/>
    <p:sldId id="290" r:id="rId20"/>
    <p:sldId id="304" r:id="rId21"/>
    <p:sldId id="300" r:id="rId22"/>
    <p:sldId id="299" r:id="rId23"/>
    <p:sldId id="301" r:id="rId24"/>
    <p:sldId id="302" r:id="rId25"/>
    <p:sldId id="303" r:id="rId26"/>
    <p:sldId id="305" r:id="rId27"/>
    <p:sldId id="306" r:id="rId28"/>
    <p:sldId id="313" r:id="rId29"/>
    <p:sldId id="312" r:id="rId30"/>
    <p:sldId id="316" r:id="rId31"/>
    <p:sldId id="314" r:id="rId32"/>
    <p:sldId id="307" r:id="rId33"/>
    <p:sldId id="308" r:id="rId34"/>
    <p:sldId id="309" r:id="rId35"/>
    <p:sldId id="310" r:id="rId36"/>
    <p:sldId id="311" r:id="rId37"/>
  </p:sldIdLst>
  <p:sldSz cx="9144000" cy="6858000" type="screen4x3"/>
  <p:notesSz cx="6797675" cy="99266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5" autoAdjust="0"/>
    <p:restoredTop sz="82021" autoAdjust="0"/>
  </p:normalViewPr>
  <p:slideViewPr>
    <p:cSldViewPr>
      <p:cViewPr varScale="1">
        <p:scale>
          <a:sx n="93" d="100"/>
          <a:sy n="93" d="100"/>
        </p:scale>
        <p:origin x="-5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CE6C6CD-FCE9-4E04-AA31-E5FB7642EAC9}" type="datetimeFigureOut">
              <a:rPr lang="ko-KR" altLang="en-US" smtClean="0"/>
              <a:t>2013-04-29</a:t>
            </a:fld>
            <a:endParaRPr lang="ko-KR" altLang="en-US"/>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DE8E913-F417-4F2D-866B-65313F555AC2}" type="slidenum">
              <a:rPr lang="ko-KR" altLang="en-US" smtClean="0"/>
              <a:t>‹#›</a:t>
            </a:fld>
            <a:endParaRPr lang="ko-KR" altLang="en-US"/>
          </a:p>
        </p:txBody>
      </p:sp>
    </p:spTree>
    <p:extLst>
      <p:ext uri="{BB962C8B-B14F-4D97-AF65-F5344CB8AC3E}">
        <p14:creationId xmlns:p14="http://schemas.microsoft.com/office/powerpoint/2010/main" val="380620768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Good morning.</a:t>
            </a:r>
          </a:p>
          <a:p>
            <a:r>
              <a:rPr lang="en-US" altLang="ko-KR" dirty="0" smtClean="0"/>
              <a:t>I’ll begin my</a:t>
            </a:r>
            <a:r>
              <a:rPr lang="en-US" altLang="ko-KR" baseline="0" dirty="0" smtClean="0"/>
              <a:t> presentation.</a:t>
            </a:r>
          </a:p>
          <a:p>
            <a:r>
              <a:rPr lang="en-US" altLang="ko-KR" baseline="0" dirty="0" smtClean="0"/>
              <a:t>The topic of presentation is Tracking unmodified smartphones using </a:t>
            </a:r>
            <a:r>
              <a:rPr lang="en-US" altLang="ko-KR" baseline="0" dirty="0" err="1" smtClean="0"/>
              <a:t>wi-fi</a:t>
            </a:r>
            <a:r>
              <a:rPr lang="en-US" altLang="ko-KR" baseline="0" dirty="0" smtClean="0"/>
              <a:t> monitors. </a:t>
            </a:r>
          </a:p>
          <a:p>
            <a:r>
              <a:rPr lang="en-US" altLang="ko-KR" baseline="0" dirty="0" smtClean="0"/>
              <a:t>This paper is </a:t>
            </a:r>
            <a:r>
              <a:rPr lang="en-US" altLang="ko-KR" baseline="0" dirty="0" err="1" smtClean="0"/>
              <a:t>sensys</a:t>
            </a:r>
            <a:r>
              <a:rPr lang="en-US" altLang="ko-KR" baseline="0" dirty="0" smtClean="0"/>
              <a:t>’ 2012 </a:t>
            </a:r>
          </a:p>
          <a:p>
            <a:r>
              <a:rPr lang="en-US" altLang="ko-KR" baseline="0" dirty="0" smtClean="0"/>
              <a:t>Let me introduce myself. I’m </a:t>
            </a:r>
            <a:r>
              <a:rPr lang="en-US" altLang="ko-KR" baseline="0" dirty="0" err="1" smtClean="0"/>
              <a:t>hyemin</a:t>
            </a:r>
            <a:r>
              <a:rPr lang="en-US" altLang="ko-KR" baseline="0" dirty="0" smtClean="0"/>
              <a:t> </a:t>
            </a:r>
            <a:r>
              <a:rPr lang="en-US" altLang="ko-KR" baseline="0" dirty="0" err="1" smtClean="0"/>
              <a:t>kim</a:t>
            </a:r>
            <a:r>
              <a:rPr lang="en-US" altLang="ko-KR" baseline="0" dirty="0" smtClean="0"/>
              <a:t>. My lab is wireless data communications.  </a:t>
            </a:r>
            <a:endParaRPr lang="ko-KR" altLang="ko-KR" dirty="0" smtClean="0"/>
          </a:p>
          <a:p>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a:t>
            </a:fld>
            <a:endParaRPr lang="ko-KR" altLang="en-US"/>
          </a:p>
        </p:txBody>
      </p:sp>
    </p:spTree>
    <p:extLst>
      <p:ext uri="{BB962C8B-B14F-4D97-AF65-F5344CB8AC3E}">
        <p14:creationId xmlns:p14="http://schemas.microsoft.com/office/powerpoint/2010/main" val="601688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Now, let me begin the presentation by showing you some environment result. </a:t>
            </a:r>
          </a:p>
          <a:p>
            <a:r>
              <a:rPr lang="en-US" altLang="ko-KR" sz="1200" b="0" i="0" u="none" strike="noStrike" kern="1200" baseline="0" dirty="0" smtClean="0">
                <a:solidFill>
                  <a:schemeClr val="tx1"/>
                </a:solidFill>
                <a:latin typeface="+mn-lt"/>
                <a:ea typeface="+mn-ea"/>
                <a:cs typeface="+mn-cs"/>
              </a:rPr>
              <a:t>This paper show that author tests 12 hour trial on a bus road </a:t>
            </a:r>
          </a:p>
          <a:p>
            <a:r>
              <a:rPr lang="en-US" altLang="ko-KR" sz="1200" b="0" i="0" u="none" strike="noStrike" kern="1200" baseline="0" dirty="0" smtClean="0">
                <a:solidFill>
                  <a:schemeClr val="tx1"/>
                </a:solidFill>
                <a:latin typeface="+mn-lt"/>
                <a:ea typeface="+mn-ea"/>
                <a:cs typeface="+mn-cs"/>
              </a:rPr>
              <a:t>So, result 7000 devices were detected by a single road-side monitoring station.</a:t>
            </a:r>
          </a:p>
          <a:p>
            <a:r>
              <a:rPr lang="en-US" altLang="ko-KR" sz="1200" b="0" i="0" u="none" strike="noStrike" kern="1200" baseline="0" dirty="0" smtClean="0">
                <a:solidFill>
                  <a:schemeClr val="tx1"/>
                </a:solidFill>
                <a:latin typeface="+mn-lt"/>
                <a:ea typeface="+mn-ea"/>
                <a:cs typeface="+mn-cs"/>
              </a:rPr>
              <a:t> </a:t>
            </a:r>
          </a:p>
          <a:p>
            <a:r>
              <a:rPr lang="en-US" altLang="ko-KR" sz="1200" b="0" i="0" u="none" strike="noStrike" kern="1200" baseline="0" dirty="0" smtClean="0">
                <a:solidFill>
                  <a:schemeClr val="tx1"/>
                </a:solidFill>
                <a:latin typeface="+mn-lt"/>
                <a:ea typeface="+mn-ea"/>
                <a:cs typeface="+mn-cs"/>
              </a:rPr>
              <a:t>By deploying Wi-Fi monitoring equipment in an area of interest, it is possible to detect these transmissions, providing a coarse-grained location trace for each phone that passes through the area without modifying the phones.</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a:t>
            </a:fld>
            <a:endParaRPr lang="ko-KR" altLang="en-US"/>
          </a:p>
        </p:txBody>
      </p:sp>
    </p:spTree>
    <p:extLst>
      <p:ext uri="{BB962C8B-B14F-4D97-AF65-F5344CB8AC3E}">
        <p14:creationId xmlns:p14="http://schemas.microsoft.com/office/powerpoint/2010/main" val="3646386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There are four</a:t>
            </a:r>
            <a:r>
              <a:rPr lang="en-US" altLang="ko-KR" baseline="0" dirty="0" smtClean="0"/>
              <a:t> main things dealt with in my presentation </a:t>
            </a:r>
          </a:p>
          <a:p>
            <a:r>
              <a:rPr lang="en-US" altLang="ko-KR" baseline="0" dirty="0" smtClean="0"/>
              <a:t>First system overview</a:t>
            </a:r>
          </a:p>
          <a:p>
            <a:r>
              <a:rPr lang="en-US" altLang="ko-KR" baseline="0" dirty="0" smtClean="0"/>
              <a:t>Second trajectory estimation </a:t>
            </a:r>
          </a:p>
          <a:p>
            <a:r>
              <a:rPr lang="en-US" altLang="ko-KR" baseline="0" dirty="0" smtClean="0"/>
              <a:t>Third prompting additional transmission</a:t>
            </a:r>
          </a:p>
          <a:p>
            <a:r>
              <a:rPr lang="en-US" altLang="ko-KR" baseline="0" dirty="0" smtClean="0"/>
              <a:t>And lastly tracking coverage and accuracy  </a:t>
            </a:r>
          </a:p>
          <a:p>
            <a:endParaRPr lang="en-US" altLang="ko-KR" baseline="0" dirty="0" smtClean="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a:t>
            </a:fld>
            <a:endParaRPr lang="ko-KR" altLang="en-US"/>
          </a:p>
        </p:txBody>
      </p:sp>
    </p:spTree>
    <p:extLst>
      <p:ext uri="{BB962C8B-B14F-4D97-AF65-F5344CB8AC3E}">
        <p14:creationId xmlns:p14="http://schemas.microsoft.com/office/powerpoint/2010/main" val="3568088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passive </a:t>
            </a:r>
            <a:r>
              <a:rPr lang="en-US" altLang="ko-KR" dirty="0" err="1" smtClean="0"/>
              <a:t>wifi</a:t>
            </a:r>
            <a:r>
              <a:rPr lang="en-US" altLang="ko-KR" dirty="0" smtClean="0"/>
              <a:t> tracking</a:t>
            </a:r>
            <a:r>
              <a:rPr lang="en-US" altLang="ko-KR" baseline="0" dirty="0" smtClean="0"/>
              <a:t> system configures number of </a:t>
            </a:r>
            <a:r>
              <a:rPr lang="en-US" altLang="ko-KR" baseline="0" dirty="0" err="1" smtClean="0"/>
              <a:t>wifi</a:t>
            </a:r>
            <a:r>
              <a:rPr lang="en-US" altLang="ko-KR" baseline="0" dirty="0" smtClean="0"/>
              <a:t> monitors and center tracking server </a:t>
            </a:r>
          </a:p>
          <a:p>
            <a:r>
              <a:rPr lang="en-US" altLang="ko-KR" sz="1200" b="0" i="0" u="none" strike="noStrike" kern="1200" baseline="0" dirty="0" smtClean="0">
                <a:solidFill>
                  <a:schemeClr val="tx1"/>
                </a:solidFill>
                <a:latin typeface="+mn-lt"/>
                <a:ea typeface="+mn-ea"/>
                <a:cs typeface="+mn-cs"/>
              </a:rPr>
              <a:t>Device detections are made by capturing Wi-Fi transmissions from the device in question: such transmissions all carry a device-unique address (MAC address), enabling device re-identification across monitors.</a:t>
            </a:r>
            <a:endParaRPr lang="en-US" altLang="ko-KR" baseline="0" dirty="0" smtClean="0"/>
          </a:p>
          <a:p>
            <a:r>
              <a:rPr lang="en-US" altLang="ko-KR" sz="1200" b="0" i="0" u="none" strike="noStrike" kern="1200" baseline="0" dirty="0" smtClean="0">
                <a:solidFill>
                  <a:schemeClr val="tx1"/>
                </a:solidFill>
                <a:latin typeface="+mn-lt"/>
                <a:ea typeface="+mn-ea"/>
                <a:cs typeface="+mn-cs"/>
              </a:rPr>
              <a:t>Wi-Fi transmissions from a cellphone may be received at up to 300 meters, or may be too faint to detect at 20 meter range depending on transmit power, path loss and fading effects.</a:t>
            </a:r>
            <a:endParaRPr lang="en-US" altLang="ko-KR" dirty="0" smtClean="0"/>
          </a:p>
          <a:p>
            <a:endParaRPr lang="en-US" altLang="ko-KR" dirty="0" smtClean="0"/>
          </a:p>
          <a:p>
            <a:r>
              <a:rPr lang="en-US" altLang="ko-KR" sz="1200" b="0" i="0" u="none" strike="noStrike" kern="1200" baseline="0" dirty="0" smtClean="0">
                <a:solidFill>
                  <a:schemeClr val="tx1"/>
                </a:solidFill>
                <a:latin typeface="+mn-lt"/>
                <a:ea typeface="+mn-ea"/>
                <a:cs typeface="+mn-cs"/>
              </a:rPr>
              <a:t>detection processing at the server turns a series of detections of a single phone, into a single consistent and highly likely </a:t>
            </a:r>
            <a:r>
              <a:rPr lang="en-US" altLang="ko-KR" sz="1200" b="0" i="0" u="none" strike="noStrike" kern="1200" baseline="0" dirty="0" err="1" smtClean="0">
                <a:solidFill>
                  <a:schemeClr val="tx1"/>
                </a:solidFill>
                <a:latin typeface="+mn-lt"/>
                <a:ea typeface="+mn-ea"/>
                <a:cs typeface="+mn-cs"/>
              </a:rPr>
              <a:t>spatio</a:t>
            </a:r>
            <a:r>
              <a:rPr lang="en-US" altLang="ko-KR" sz="1200" b="0" i="0" u="none" strike="noStrike" kern="1200" baseline="0" dirty="0" smtClean="0">
                <a:solidFill>
                  <a:schemeClr val="tx1"/>
                </a:solidFill>
                <a:latin typeface="+mn-lt"/>
                <a:ea typeface="+mn-ea"/>
                <a:cs typeface="+mn-cs"/>
              </a:rPr>
              <a:t>-temporal trajectory, analogous to a GPS trace for each detected phone</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4</a:t>
            </a:fld>
            <a:endParaRPr lang="ko-KR" altLang="en-US"/>
          </a:p>
        </p:txBody>
      </p:sp>
    </p:spTree>
    <p:extLst>
      <p:ext uri="{BB962C8B-B14F-4D97-AF65-F5344CB8AC3E}">
        <p14:creationId xmlns:p14="http://schemas.microsoft.com/office/powerpoint/2010/main" val="3088642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Figure gives an operational overview of the passive Wi-Fi tracking system. </a:t>
            </a:r>
          </a:p>
          <a:p>
            <a:r>
              <a:rPr lang="en-US" altLang="ko-KR" sz="1200" b="0" i="0" u="none" strike="noStrike" kern="1200" baseline="0" dirty="0" smtClean="0">
                <a:solidFill>
                  <a:schemeClr val="tx1"/>
                </a:solidFill>
                <a:latin typeface="+mn-lt"/>
                <a:ea typeface="+mn-ea"/>
                <a:cs typeface="+mn-cs"/>
              </a:rPr>
              <a:t>As a phone travels along a spatial network of roads or paths, it passes by a series of Wi-Fi monitors deployed in the region of interest.</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5</a:t>
            </a:fld>
            <a:endParaRPr lang="ko-KR" altLang="en-US"/>
          </a:p>
        </p:txBody>
      </p:sp>
    </p:spTree>
    <p:extLst>
      <p:ext uri="{BB962C8B-B14F-4D97-AF65-F5344CB8AC3E}">
        <p14:creationId xmlns:p14="http://schemas.microsoft.com/office/powerpoint/2010/main" val="1540889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6</a:t>
            </a:fld>
            <a:endParaRPr lang="ko-KR" altLang="en-US"/>
          </a:p>
        </p:txBody>
      </p:sp>
    </p:spTree>
    <p:extLst>
      <p:ext uri="{BB962C8B-B14F-4D97-AF65-F5344CB8AC3E}">
        <p14:creationId xmlns:p14="http://schemas.microsoft.com/office/powerpoint/2010/main" val="3571181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7</a:t>
            </a:fld>
            <a:endParaRPr lang="ko-KR" altLang="en-US"/>
          </a:p>
        </p:txBody>
      </p:sp>
    </p:spTree>
    <p:extLst>
      <p:ext uri="{BB962C8B-B14F-4D97-AF65-F5344CB8AC3E}">
        <p14:creationId xmlns:p14="http://schemas.microsoft.com/office/powerpoint/2010/main" val="3816021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8</a:t>
            </a:fld>
            <a:endParaRPr lang="ko-KR" altLang="en-US"/>
          </a:p>
        </p:txBody>
      </p:sp>
    </p:spTree>
    <p:extLst>
      <p:ext uri="{BB962C8B-B14F-4D97-AF65-F5344CB8AC3E}">
        <p14:creationId xmlns:p14="http://schemas.microsoft.com/office/powerpoint/2010/main" val="1245388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dirty="0" smtClean="0">
                <a:solidFill>
                  <a:schemeClr val="tx1"/>
                </a:solidFill>
                <a:effectLst/>
                <a:latin typeface="+mn-lt"/>
                <a:ea typeface="+mn-ea"/>
                <a:cs typeface="+mn-cs"/>
              </a:rPr>
              <a:t>This brings me to my next point, which is</a:t>
            </a:r>
            <a:r>
              <a:rPr lang="en-US" altLang="ko-KR" sz="1200" b="0" i="0" kern="1200" baseline="0" dirty="0" smtClean="0">
                <a:solidFill>
                  <a:schemeClr val="tx1"/>
                </a:solidFill>
                <a:effectLst/>
                <a:latin typeface="+mn-lt"/>
                <a:ea typeface="+mn-ea"/>
                <a:cs typeface="+mn-cs"/>
              </a:rPr>
              <a:t> trajectory estimation</a:t>
            </a:r>
            <a:r>
              <a:rPr lang="en-US" altLang="ko-KR" dirty="0" smtClean="0"/>
              <a:t/>
            </a:r>
            <a:br>
              <a:rPr lang="en-US" altLang="ko-KR" dirty="0" smtClean="0"/>
            </a:b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9</a:t>
            </a:fld>
            <a:endParaRPr lang="ko-KR" altLang="en-US"/>
          </a:p>
        </p:txBody>
      </p:sp>
    </p:spTree>
    <p:extLst>
      <p:ext uri="{BB962C8B-B14F-4D97-AF65-F5344CB8AC3E}">
        <p14:creationId xmlns:p14="http://schemas.microsoft.com/office/powerpoint/2010/main" val="2255030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4" indent="0" algn="l" defTabSz="914400" rtl="0" eaLnBrk="1" fontAlgn="auto" latinLnBrk="1" hangingPunct="1">
              <a:lnSpc>
                <a:spcPct val="100000"/>
              </a:lnSpc>
              <a:spcBef>
                <a:spcPts val="0"/>
              </a:spcBef>
              <a:spcAft>
                <a:spcPts val="0"/>
              </a:spcAft>
              <a:buClrTx/>
              <a:buSzTx/>
              <a:buFontTx/>
              <a:buNone/>
              <a:tabLst/>
              <a:defRPr/>
            </a:pPr>
            <a:r>
              <a:rPr lang="en-US" altLang="ko-KR" b="1" dirty="0" smtClean="0"/>
              <a:t>Temporal </a:t>
            </a:r>
            <a:r>
              <a:rPr lang="en-US" altLang="ko-KR" b="1" dirty="0" err="1" smtClean="0"/>
              <a:t>Sparsity</a:t>
            </a:r>
            <a:r>
              <a:rPr lang="en-US" altLang="ko-KR" b="1" dirty="0" smtClean="0"/>
              <a:t> of Detections </a:t>
            </a:r>
          </a:p>
          <a:p>
            <a:r>
              <a:rPr lang="en-US" altLang="ko-KR" sz="1200" b="0" i="0" u="none" strike="noStrike" kern="1200" baseline="0" dirty="0" smtClean="0">
                <a:solidFill>
                  <a:schemeClr val="tx1"/>
                </a:solidFill>
                <a:latin typeface="+mn-lt"/>
                <a:ea typeface="+mn-ea"/>
                <a:cs typeface="+mn-cs"/>
              </a:rPr>
              <a:t>: When a phone does transmit, it may transmit only a few packets, over a very short duration.</a:t>
            </a:r>
          </a:p>
          <a:p>
            <a:r>
              <a:rPr lang="en-US" altLang="ko-KR" sz="1200" b="0" i="0" u="none" strike="noStrike" kern="1200" baseline="0" dirty="0" smtClean="0">
                <a:solidFill>
                  <a:schemeClr val="tx1"/>
                </a:solidFill>
                <a:latin typeface="+mn-lt"/>
                <a:ea typeface="+mn-ea"/>
                <a:cs typeface="+mn-cs"/>
              </a:rPr>
              <a:t>Often times, a phone may pass by a monitor without being detected at all.</a:t>
            </a:r>
          </a:p>
          <a:p>
            <a:r>
              <a:rPr lang="en-US" altLang="ko-KR" sz="1200" b="1" i="0" u="none" strike="noStrike" kern="1200" baseline="0" dirty="0" smtClean="0">
                <a:solidFill>
                  <a:schemeClr val="tx1"/>
                </a:solidFill>
                <a:latin typeface="+mn-lt"/>
                <a:ea typeface="+mn-ea"/>
                <a:cs typeface="+mn-cs"/>
              </a:rPr>
              <a:t>Overlap </a:t>
            </a:r>
          </a:p>
          <a:p>
            <a:r>
              <a:rPr lang="en-US" altLang="ko-KR" sz="1200" b="0" i="0" u="none" strike="noStrike" kern="1200" baseline="0" dirty="0" smtClean="0">
                <a:solidFill>
                  <a:schemeClr val="tx1"/>
                </a:solidFill>
                <a:latin typeface="+mn-lt"/>
                <a:ea typeface="+mn-ea"/>
                <a:cs typeface="+mn-cs"/>
              </a:rPr>
              <a:t>: The measured Wi-Fi packet reception range in our experiments is 250-300 meters. </a:t>
            </a:r>
          </a:p>
          <a:p>
            <a:r>
              <a:rPr lang="en-US" altLang="ko-KR" sz="1200" b="0" i="0" u="none" strike="noStrike" kern="1200" baseline="0" dirty="0" smtClean="0">
                <a:solidFill>
                  <a:schemeClr val="tx1"/>
                </a:solidFill>
                <a:latin typeface="+mn-lt"/>
                <a:ea typeface="+mn-ea"/>
                <a:cs typeface="+mn-cs"/>
              </a:rPr>
              <a:t>Thus, if a pair of monitors are spaced more closely than 600 meters, a transmission may be detected by two monitors simultaneously.</a:t>
            </a:r>
          </a:p>
          <a:p>
            <a:r>
              <a:rPr lang="en-US" altLang="ko-KR" sz="1200" b="1" i="0" u="none" strike="noStrike" kern="1200" baseline="0" dirty="0" smtClean="0">
                <a:solidFill>
                  <a:schemeClr val="tx1"/>
                </a:solidFill>
                <a:latin typeface="+mn-lt"/>
                <a:ea typeface="+mn-ea"/>
                <a:cs typeface="+mn-cs"/>
              </a:rPr>
              <a:t>Unpredictable path loss Differences</a:t>
            </a:r>
          </a:p>
          <a:p>
            <a:r>
              <a:rPr lang="en-US" altLang="ko-KR" sz="1200" b="1" i="0" u="none" strike="noStrike" kern="1200" baseline="0" dirty="0" smtClean="0">
                <a:solidFill>
                  <a:schemeClr val="tx1"/>
                </a:solidFill>
                <a:latin typeface="+mn-lt"/>
                <a:ea typeface="+mn-ea"/>
                <a:cs typeface="+mn-cs"/>
              </a:rPr>
              <a:t>:</a:t>
            </a:r>
            <a:r>
              <a:rPr lang="en-US" altLang="ko-KR" sz="1200" b="0" i="0" u="none" strike="noStrike" kern="1200" baseline="0" dirty="0" smtClean="0">
                <a:solidFill>
                  <a:schemeClr val="tx1"/>
                </a:solidFill>
                <a:latin typeface="+mn-lt"/>
                <a:ea typeface="+mn-ea"/>
                <a:cs typeface="+mn-cs"/>
              </a:rPr>
              <a:t> in phone placement, immediate surroundings and transmission power contribute to significant differences in received power between</a:t>
            </a:r>
          </a:p>
          <a:p>
            <a:r>
              <a:rPr lang="en-US" altLang="ko-KR" sz="1200" b="0" i="0" u="none" strike="noStrike" kern="1200" baseline="0" dirty="0" smtClean="0">
                <a:solidFill>
                  <a:schemeClr val="tx1"/>
                </a:solidFill>
                <a:latin typeface="+mn-lt"/>
                <a:ea typeface="+mn-ea"/>
                <a:cs typeface="+mn-cs"/>
              </a:rPr>
              <a:t>devices at the same range from a monitor</a:t>
            </a:r>
          </a:p>
          <a:p>
            <a:r>
              <a:rPr lang="en-US" altLang="ko-KR" dirty="0" smtClean="0"/>
              <a:t>So, </a:t>
            </a:r>
            <a:r>
              <a:rPr lang="en-US" altLang="ko-KR" sz="1200" b="0" i="0" u="none" strike="noStrike" kern="1200" baseline="0" dirty="0" smtClean="0">
                <a:solidFill>
                  <a:schemeClr val="tx1"/>
                </a:solidFill>
                <a:latin typeface="+mn-lt"/>
                <a:ea typeface="+mn-ea"/>
                <a:cs typeface="+mn-cs"/>
              </a:rPr>
              <a:t>From the list above, it is clear that no passive Wi-Fi tracking system can guarantee accurate tracking performance.</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10</a:t>
            </a:fld>
            <a:endParaRPr lang="ko-KR" altLang="en-US"/>
          </a:p>
        </p:txBody>
      </p:sp>
    </p:spTree>
    <p:extLst>
      <p:ext uri="{BB962C8B-B14F-4D97-AF65-F5344CB8AC3E}">
        <p14:creationId xmlns:p14="http://schemas.microsoft.com/office/powerpoint/2010/main" val="232706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3 case : overlap </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11</a:t>
            </a:fld>
            <a:endParaRPr lang="ko-KR" altLang="en-US"/>
          </a:p>
        </p:txBody>
      </p:sp>
    </p:spTree>
    <p:extLst>
      <p:ext uri="{BB962C8B-B14F-4D97-AF65-F5344CB8AC3E}">
        <p14:creationId xmlns:p14="http://schemas.microsoft.com/office/powerpoint/2010/main" val="1369067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But, </a:t>
            </a:r>
            <a:r>
              <a:rPr lang="en-US" altLang="ko-KR" sz="1200" b="0" i="0" u="none" strike="noStrike" kern="1200" baseline="0" dirty="0" smtClean="0">
                <a:solidFill>
                  <a:schemeClr val="tx1"/>
                </a:solidFill>
                <a:latin typeface="+mn-lt"/>
                <a:ea typeface="+mn-ea"/>
                <a:cs typeface="+mn-cs"/>
              </a:rPr>
              <a:t>This is a poor solution for several reasons.</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12</a:t>
            </a:fld>
            <a:endParaRPr lang="ko-KR" altLang="en-US"/>
          </a:p>
        </p:txBody>
      </p:sp>
    </p:spTree>
    <p:extLst>
      <p:ext uri="{BB962C8B-B14F-4D97-AF65-F5344CB8AC3E}">
        <p14:creationId xmlns:p14="http://schemas.microsoft.com/office/powerpoint/2010/main" val="3983181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13</a:t>
            </a:fld>
            <a:endParaRPr lang="ko-KR" altLang="en-US"/>
          </a:p>
        </p:txBody>
      </p:sp>
    </p:spTree>
    <p:extLst>
      <p:ext uri="{BB962C8B-B14F-4D97-AF65-F5344CB8AC3E}">
        <p14:creationId xmlns:p14="http://schemas.microsoft.com/office/powerpoint/2010/main" val="397269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In essence, rather than directly assign the phone to a single location at each instance in time, the paper model the distribution of possible locations over time, and extract the maximum probability trajectory from this model.</a:t>
            </a:r>
          </a:p>
          <a:p>
            <a:r>
              <a:rPr lang="en-US" altLang="ko-KR" sz="1200" b="0" i="0" u="none" strike="noStrike" kern="1200" baseline="0" dirty="0" smtClean="0">
                <a:solidFill>
                  <a:schemeClr val="tx1"/>
                </a:solidFill>
                <a:latin typeface="+mn-lt"/>
                <a:ea typeface="+mn-ea"/>
                <a:cs typeface="+mn-cs"/>
              </a:rPr>
              <a:t>To reduce the possible set of locations, restrict movements and so help produce an accurate trajectory, we assume that phones travel along a known spatial network such as a road or trail map. </a:t>
            </a:r>
          </a:p>
          <a:p>
            <a:r>
              <a:rPr lang="en-US" altLang="ko-KR" sz="1200" b="0" i="0" u="none" strike="noStrike" kern="1200" baseline="0" dirty="0" smtClean="0">
                <a:solidFill>
                  <a:schemeClr val="tx1"/>
                </a:solidFill>
                <a:latin typeface="+mn-lt"/>
                <a:ea typeface="+mn-ea"/>
                <a:cs typeface="+mn-cs"/>
              </a:rPr>
              <a:t>A model of this spatial network, consisting of spatially located vertices connected by directional edges, is taken as input.</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14</a:t>
            </a:fld>
            <a:endParaRPr lang="ko-KR" altLang="en-US"/>
          </a:p>
        </p:txBody>
      </p:sp>
    </p:spTree>
    <p:extLst>
      <p:ext uri="{BB962C8B-B14F-4D97-AF65-F5344CB8AC3E}">
        <p14:creationId xmlns:p14="http://schemas.microsoft.com/office/powerpoint/2010/main" val="885151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15</a:t>
            </a:fld>
            <a:endParaRPr lang="ko-KR" altLang="en-US"/>
          </a:p>
        </p:txBody>
      </p:sp>
    </p:spTree>
    <p:extLst>
      <p:ext uri="{BB962C8B-B14F-4D97-AF65-F5344CB8AC3E}">
        <p14:creationId xmlns:p14="http://schemas.microsoft.com/office/powerpoint/2010/main" val="1662416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dirty="0" smtClean="0"/>
              <a:t>Hidden Markov Model </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16</a:t>
            </a:fld>
            <a:endParaRPr lang="ko-KR" altLang="en-US"/>
          </a:p>
        </p:txBody>
      </p:sp>
    </p:spTree>
    <p:extLst>
      <p:ext uri="{BB962C8B-B14F-4D97-AF65-F5344CB8AC3E}">
        <p14:creationId xmlns:p14="http://schemas.microsoft.com/office/powerpoint/2010/main" val="195265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The zoomed in section of the map contains two one-way roads going south and east. </a:t>
            </a:r>
          </a:p>
          <a:p>
            <a:r>
              <a:rPr lang="en-US" altLang="ko-KR" sz="1200" b="0" i="0" u="none" strike="noStrike" kern="1200" baseline="0" dirty="0" smtClean="0">
                <a:solidFill>
                  <a:schemeClr val="tx1"/>
                </a:solidFill>
                <a:latin typeface="+mn-lt"/>
                <a:ea typeface="+mn-ea"/>
                <a:cs typeface="+mn-cs"/>
              </a:rPr>
              <a:t>Here, the two east-bound street segments on either side of the intersection are divided into multiple sub-states.</a:t>
            </a:r>
          </a:p>
          <a:p>
            <a:r>
              <a:rPr lang="en-US" altLang="ko-KR" sz="1200" b="0" i="0" u="none" strike="noStrike" kern="1200" baseline="0" dirty="0" smtClean="0">
                <a:solidFill>
                  <a:schemeClr val="tx1"/>
                </a:solidFill>
                <a:latin typeface="+mn-lt"/>
                <a:ea typeface="+mn-ea"/>
                <a:cs typeface="+mn-cs"/>
              </a:rPr>
              <a:t>Each sub-state represents a rectangular area in which a phone may be located, and a road segment may only be traversed</a:t>
            </a:r>
          </a:p>
          <a:p>
            <a:r>
              <a:rPr lang="en-US" altLang="ko-KR" sz="1200" b="0" i="0" u="none" strike="noStrike" kern="1200" baseline="0" dirty="0" smtClean="0">
                <a:solidFill>
                  <a:schemeClr val="tx1"/>
                </a:solidFill>
                <a:latin typeface="+mn-lt"/>
                <a:ea typeface="+mn-ea"/>
                <a:cs typeface="+mn-cs"/>
              </a:rPr>
              <a:t>by passing through each of its sub-states in sequence. </a:t>
            </a:r>
          </a:p>
          <a:p>
            <a:r>
              <a:rPr lang="en-US" altLang="ko-KR" sz="1200" b="0" i="0" u="none" strike="noStrike" kern="1200" baseline="0" dirty="0" smtClean="0">
                <a:solidFill>
                  <a:schemeClr val="tx1"/>
                </a:solidFill>
                <a:latin typeface="+mn-lt"/>
                <a:ea typeface="+mn-ea"/>
                <a:cs typeface="+mn-cs"/>
              </a:rPr>
              <a:t>Turn restrictions are maintained for the final sub state of any segment.</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17</a:t>
            </a:fld>
            <a:endParaRPr lang="ko-KR" altLang="en-US"/>
          </a:p>
        </p:txBody>
      </p:sp>
    </p:spTree>
    <p:extLst>
      <p:ext uri="{BB962C8B-B14F-4D97-AF65-F5344CB8AC3E}">
        <p14:creationId xmlns:p14="http://schemas.microsoft.com/office/powerpoint/2010/main" val="3368535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18</a:t>
            </a:fld>
            <a:endParaRPr lang="ko-KR" altLang="en-US"/>
          </a:p>
        </p:txBody>
      </p:sp>
    </p:spTree>
    <p:extLst>
      <p:ext uri="{BB962C8B-B14F-4D97-AF65-F5344CB8AC3E}">
        <p14:creationId xmlns:p14="http://schemas.microsoft.com/office/powerpoint/2010/main" val="2673166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Question : </a:t>
            </a:r>
            <a:r>
              <a:rPr lang="en-US" altLang="ko-KR" dirty="0" smtClean="0"/>
              <a:t>“if the phone was here, what is the probability that we would have mad the detection we just made ? “ </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19</a:t>
            </a:fld>
            <a:endParaRPr lang="ko-KR" altLang="en-US"/>
          </a:p>
        </p:txBody>
      </p:sp>
    </p:spTree>
    <p:extLst>
      <p:ext uri="{BB962C8B-B14F-4D97-AF65-F5344CB8AC3E}">
        <p14:creationId xmlns:p14="http://schemas.microsoft.com/office/powerpoint/2010/main" val="512316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One over three hundred</a:t>
            </a:r>
            <a:r>
              <a:rPr lang="en-US" altLang="ko-KR" baseline="0" dirty="0" smtClean="0"/>
              <a:t> </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20</a:t>
            </a:fld>
            <a:endParaRPr lang="ko-KR" altLang="en-US"/>
          </a:p>
        </p:txBody>
      </p:sp>
    </p:spTree>
    <p:extLst>
      <p:ext uri="{BB962C8B-B14F-4D97-AF65-F5344CB8AC3E}">
        <p14:creationId xmlns:p14="http://schemas.microsoft.com/office/powerpoint/2010/main" val="4441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Received signal strength(RSS)</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21</a:t>
            </a:fld>
            <a:endParaRPr lang="ko-KR" altLang="en-US"/>
          </a:p>
        </p:txBody>
      </p:sp>
    </p:spTree>
    <p:extLst>
      <p:ext uri="{BB962C8B-B14F-4D97-AF65-F5344CB8AC3E}">
        <p14:creationId xmlns:p14="http://schemas.microsoft.com/office/powerpoint/2010/main" val="4287209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Figure illustrates a motivating example for this design.</a:t>
            </a:r>
          </a:p>
          <a:p>
            <a:r>
              <a:rPr lang="en-US" altLang="ko-KR" sz="1200" b="0" i="0" u="none" strike="noStrike" kern="1200" baseline="0" dirty="0" smtClean="0">
                <a:solidFill>
                  <a:schemeClr val="tx1"/>
                </a:solidFill>
                <a:latin typeface="+mn-lt"/>
                <a:ea typeface="+mn-ea"/>
                <a:cs typeface="+mn-cs"/>
              </a:rPr>
              <a:t>The phone enters the area at monitor 1, where it is detected.</a:t>
            </a:r>
          </a:p>
          <a:p>
            <a:r>
              <a:rPr lang="en-US" altLang="ko-KR" sz="1200" b="0" i="0" u="none" strike="noStrike" kern="1200" baseline="0" dirty="0" smtClean="0">
                <a:solidFill>
                  <a:schemeClr val="tx1"/>
                </a:solidFill>
                <a:latin typeface="+mn-lt"/>
                <a:ea typeface="+mn-ea"/>
                <a:cs typeface="+mn-cs"/>
              </a:rPr>
              <a:t>It then travels to monitor 3 along an unknown path, and is not detected until it reaches monitor 3. </a:t>
            </a:r>
          </a:p>
          <a:p>
            <a:r>
              <a:rPr lang="en-US" altLang="ko-KR" sz="1200" b="0" i="0" u="none" strike="noStrike" kern="1200" baseline="0" dirty="0" smtClean="0">
                <a:solidFill>
                  <a:schemeClr val="tx1"/>
                </a:solidFill>
                <a:latin typeface="+mn-lt"/>
                <a:ea typeface="+mn-ea"/>
                <a:cs typeface="+mn-cs"/>
              </a:rPr>
              <a:t>Here, the fact that no detection is made between monitors 1 and 3 carries some information.</a:t>
            </a:r>
          </a:p>
          <a:p>
            <a:r>
              <a:rPr lang="en-US" altLang="ko-KR" sz="1200" b="0" i="0" u="none" strike="noStrike" kern="1200" baseline="0" dirty="0" smtClean="0">
                <a:solidFill>
                  <a:schemeClr val="tx1"/>
                </a:solidFill>
                <a:latin typeface="+mn-lt"/>
                <a:ea typeface="+mn-ea"/>
                <a:cs typeface="+mn-cs"/>
              </a:rPr>
              <a:t>All other things being equal, it is more likely that the phone traveled the route with no intermediate detector.</a:t>
            </a:r>
          </a:p>
          <a:p>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22</a:t>
            </a:fld>
            <a:endParaRPr lang="ko-KR" altLang="en-US"/>
          </a:p>
        </p:txBody>
      </p:sp>
    </p:spTree>
    <p:extLst>
      <p:ext uri="{BB962C8B-B14F-4D97-AF65-F5344CB8AC3E}">
        <p14:creationId xmlns:p14="http://schemas.microsoft.com/office/powerpoint/2010/main" val="3854555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Figure illustrates, for a received packet at a given RSS, the probability density of the transmitter being at a certain distance, p(</a:t>
            </a:r>
            <a:r>
              <a:rPr lang="en-US" altLang="ko-KR" sz="1200" b="0" i="0" u="none" strike="noStrike" kern="1200" baseline="0" dirty="0" err="1" smtClean="0">
                <a:solidFill>
                  <a:schemeClr val="tx1"/>
                </a:solidFill>
                <a:latin typeface="+mn-lt"/>
                <a:ea typeface="+mn-ea"/>
                <a:cs typeface="+mn-cs"/>
              </a:rPr>
              <a:t>dist</a:t>
            </a:r>
            <a:r>
              <a:rPr lang="en-US" altLang="ko-KR" sz="1200" b="0" i="0" u="none" strike="noStrike" kern="1200" baseline="0" dirty="0" smtClean="0">
                <a:solidFill>
                  <a:schemeClr val="tx1"/>
                </a:solidFill>
                <a:latin typeface="+mn-lt"/>
                <a:ea typeface="+mn-ea"/>
                <a:cs typeface="+mn-cs"/>
              </a:rPr>
              <a:t>).</a:t>
            </a:r>
          </a:p>
          <a:p>
            <a:r>
              <a:rPr lang="en-US" altLang="ko-KR" sz="1200" b="0" i="0" u="none" strike="noStrike" kern="1200" baseline="0" dirty="0" smtClean="0">
                <a:solidFill>
                  <a:schemeClr val="tx1"/>
                </a:solidFill>
                <a:latin typeface="+mn-lt"/>
                <a:ea typeface="+mn-ea"/>
                <a:cs typeface="+mn-cs"/>
              </a:rPr>
              <a:t>To create this plot, we repeatedly drove and walked past several monitors at approximately constant velocity, carrying several smartphones configured to transmit packets periodically.</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23</a:t>
            </a:fld>
            <a:endParaRPr lang="ko-KR" altLang="en-US"/>
          </a:p>
        </p:txBody>
      </p:sp>
    </p:spTree>
    <p:extLst>
      <p:ext uri="{BB962C8B-B14F-4D97-AF65-F5344CB8AC3E}">
        <p14:creationId xmlns:p14="http://schemas.microsoft.com/office/powerpoint/2010/main" val="3583644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24</a:t>
            </a:fld>
            <a:endParaRPr lang="ko-KR" altLang="en-US"/>
          </a:p>
        </p:txBody>
      </p:sp>
    </p:spTree>
    <p:extLst>
      <p:ext uri="{BB962C8B-B14F-4D97-AF65-F5344CB8AC3E}">
        <p14:creationId xmlns:p14="http://schemas.microsoft.com/office/powerpoint/2010/main" val="3476637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dirty="0" smtClean="0">
                <a:solidFill>
                  <a:schemeClr val="tx1"/>
                </a:solidFill>
                <a:effectLst/>
                <a:latin typeface="+mn-lt"/>
                <a:ea typeface="+mn-ea"/>
                <a:cs typeface="+mn-cs"/>
              </a:rPr>
              <a:t>This brings me to my next point, which is</a:t>
            </a:r>
            <a:r>
              <a:rPr lang="en-US" altLang="ko-KR" sz="1200" b="0" i="0" kern="1200" baseline="0" dirty="0" smtClean="0">
                <a:solidFill>
                  <a:schemeClr val="tx1"/>
                </a:solidFill>
                <a:effectLst/>
                <a:latin typeface="+mn-lt"/>
                <a:ea typeface="+mn-ea"/>
                <a:cs typeface="+mn-cs"/>
              </a:rPr>
              <a:t> Prompting Additional transmission </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25</a:t>
            </a:fld>
            <a:endParaRPr lang="ko-KR" altLang="en-US"/>
          </a:p>
        </p:txBody>
      </p:sp>
    </p:spTree>
    <p:extLst>
      <p:ext uri="{BB962C8B-B14F-4D97-AF65-F5344CB8AC3E}">
        <p14:creationId xmlns:p14="http://schemas.microsoft.com/office/powerpoint/2010/main" val="9914532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Cellular data network of mobile operators are struggling to keep up with the increasing data demands of smartphones and tablets. </a:t>
            </a:r>
          </a:p>
          <a:p>
            <a:r>
              <a:rPr lang="en-US" altLang="ko-KR" sz="1200" b="0" i="0" u="none" strike="noStrike" kern="1200" baseline="0" dirty="0" smtClean="0">
                <a:solidFill>
                  <a:schemeClr val="tx1"/>
                </a:solidFill>
                <a:latin typeface="+mn-lt"/>
                <a:ea typeface="+mn-ea"/>
                <a:cs typeface="+mn-cs"/>
              </a:rPr>
              <a:t>One mechanism mobile operators use to alleviate this problem is Wi-Fi data offloading. </a:t>
            </a:r>
          </a:p>
          <a:p>
            <a:r>
              <a:rPr lang="en-US" altLang="ko-KR" sz="1200" b="0" i="0" u="none" strike="noStrike" kern="1200" baseline="0" dirty="0" smtClean="0">
                <a:solidFill>
                  <a:schemeClr val="tx1"/>
                </a:solidFill>
                <a:latin typeface="+mn-lt"/>
                <a:ea typeface="+mn-ea"/>
                <a:cs typeface="+mn-cs"/>
              </a:rPr>
              <a:t>For example, AT&amp;T provides free open Wi-Fi access at Starbucks and other public places. </a:t>
            </a:r>
          </a:p>
          <a:p>
            <a:r>
              <a:rPr lang="en-US" altLang="ko-KR" sz="1200" b="0" i="0" u="none" strike="noStrike" kern="1200" baseline="0" dirty="0" smtClean="0">
                <a:solidFill>
                  <a:schemeClr val="tx1"/>
                </a:solidFill>
                <a:latin typeface="+mn-lt"/>
                <a:ea typeface="+mn-ea"/>
                <a:cs typeface="+mn-cs"/>
              </a:rPr>
              <a:t>These not only provide convenient Internet access to people but also allow offload data demands from the cellular network</a:t>
            </a:r>
            <a:endParaRPr lang="ko-KR" altLang="en-US" dirty="0" smtClean="0"/>
          </a:p>
          <a:p>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26</a:t>
            </a:fld>
            <a:endParaRPr lang="ko-KR" altLang="en-US"/>
          </a:p>
        </p:txBody>
      </p:sp>
    </p:spTree>
    <p:extLst>
      <p:ext uri="{BB962C8B-B14F-4D97-AF65-F5344CB8AC3E}">
        <p14:creationId xmlns:p14="http://schemas.microsoft.com/office/powerpoint/2010/main" val="674354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By transmitting beacons advertising popular SSID’s such as “</a:t>
            </a:r>
            <a:r>
              <a:rPr lang="en-US" altLang="ko-KR" sz="1200" b="0" i="0" u="none" strike="noStrike" kern="1200" baseline="0" dirty="0" err="1" smtClean="0">
                <a:solidFill>
                  <a:schemeClr val="tx1"/>
                </a:solidFill>
                <a:latin typeface="+mn-lt"/>
                <a:ea typeface="+mn-ea"/>
                <a:cs typeface="+mn-cs"/>
              </a:rPr>
              <a:t>attwifi</a:t>
            </a:r>
            <a:r>
              <a:rPr lang="en-US" altLang="ko-KR" sz="1200" b="0" i="0" u="none" strike="noStrike" kern="1200" baseline="0" dirty="0" smtClean="0">
                <a:solidFill>
                  <a:schemeClr val="tx1"/>
                </a:solidFill>
                <a:latin typeface="+mn-lt"/>
                <a:ea typeface="+mn-ea"/>
                <a:cs typeface="+mn-cs"/>
              </a:rPr>
              <a:t>” and “</a:t>
            </a:r>
            <a:r>
              <a:rPr lang="en-US" altLang="ko-KR" sz="1200" b="0" i="0" u="none" strike="noStrike" kern="1200" baseline="0" dirty="0" err="1" smtClean="0">
                <a:solidFill>
                  <a:schemeClr val="tx1"/>
                </a:solidFill>
                <a:latin typeface="+mn-lt"/>
                <a:ea typeface="+mn-ea"/>
                <a:cs typeface="+mn-cs"/>
              </a:rPr>
              <a:t>tmobile</a:t>
            </a:r>
            <a:r>
              <a:rPr lang="en-US" altLang="ko-KR" sz="1200" b="0" i="0" u="none" strike="noStrike" kern="1200" baseline="0" dirty="0" smtClean="0">
                <a:solidFill>
                  <a:schemeClr val="tx1"/>
                </a:solidFill>
                <a:latin typeface="+mn-lt"/>
                <a:ea typeface="+mn-ea"/>
                <a:cs typeface="+mn-cs"/>
              </a:rPr>
              <a:t>”, any phone with an active receiver tuned to the correct channel becomes aware of these two “virtual” APs. </a:t>
            </a:r>
          </a:p>
          <a:p>
            <a:r>
              <a:rPr lang="en-US" altLang="ko-KR" sz="1200" b="0" i="0" u="none" strike="noStrike" kern="1200" baseline="0" dirty="0" smtClean="0">
                <a:solidFill>
                  <a:schemeClr val="tx1"/>
                </a:solidFill>
                <a:latin typeface="+mn-lt"/>
                <a:ea typeface="+mn-ea"/>
                <a:cs typeface="+mn-cs"/>
              </a:rPr>
              <a:t>Many times, the phone will then send an association request, increasing chances of a phone being detected by a monitor.</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27</a:t>
            </a:fld>
            <a:endParaRPr lang="ko-KR" altLang="en-US"/>
          </a:p>
        </p:txBody>
      </p:sp>
    </p:spTree>
    <p:extLst>
      <p:ext uri="{BB962C8B-B14F-4D97-AF65-F5344CB8AC3E}">
        <p14:creationId xmlns:p14="http://schemas.microsoft.com/office/powerpoint/2010/main" val="18974311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Figure shows the number of unique devices associated with our emulated APs (</a:t>
            </a:r>
            <a:r>
              <a:rPr lang="en-US" altLang="ko-KR" sz="1200" b="0" i="0" u="none" strike="noStrike" kern="1200" baseline="0" dirty="0" err="1" smtClean="0">
                <a:solidFill>
                  <a:schemeClr val="tx1"/>
                </a:solidFill>
                <a:latin typeface="+mn-lt"/>
                <a:ea typeface="+mn-ea"/>
                <a:cs typeface="+mn-cs"/>
              </a:rPr>
              <a:t>attwifi</a:t>
            </a:r>
            <a:r>
              <a:rPr lang="en-US" altLang="ko-KR" sz="1200" b="0" i="0" u="none" strike="noStrike" kern="1200" baseline="0" dirty="0" smtClean="0">
                <a:solidFill>
                  <a:schemeClr val="tx1"/>
                </a:solidFill>
                <a:latin typeface="+mn-lt"/>
                <a:ea typeface="+mn-ea"/>
                <a:cs typeface="+mn-cs"/>
              </a:rPr>
              <a:t>, </a:t>
            </a:r>
            <a:r>
              <a:rPr lang="en-US" altLang="ko-KR" sz="1200" b="0" i="0" u="none" strike="noStrike" kern="1200" baseline="0" dirty="0" err="1" smtClean="0">
                <a:solidFill>
                  <a:schemeClr val="tx1"/>
                </a:solidFill>
                <a:latin typeface="+mn-lt"/>
                <a:ea typeface="+mn-ea"/>
                <a:cs typeface="+mn-cs"/>
              </a:rPr>
              <a:t>tmobile</a:t>
            </a:r>
            <a:r>
              <a:rPr lang="en-US" altLang="ko-KR" sz="1200" b="0" i="0" u="none" strike="noStrike" kern="1200" baseline="0" dirty="0" smtClean="0">
                <a:solidFill>
                  <a:schemeClr val="tx1"/>
                </a:solidFill>
                <a:latin typeface="+mn-lt"/>
                <a:ea typeface="+mn-ea"/>
                <a:cs typeface="+mn-cs"/>
              </a:rPr>
              <a:t>), for a 12 hour deployment using 7 monitors. Here, </a:t>
            </a:r>
            <a:r>
              <a:rPr lang="en-US" altLang="ko-KR" sz="1200" b="0" i="0" u="none" strike="noStrike" kern="1200" baseline="0" dirty="0" err="1" smtClean="0">
                <a:solidFill>
                  <a:schemeClr val="tx1"/>
                </a:solidFill>
                <a:latin typeface="+mn-lt"/>
                <a:ea typeface="+mn-ea"/>
                <a:cs typeface="+mn-cs"/>
              </a:rPr>
              <a:t>attwifi</a:t>
            </a:r>
            <a:r>
              <a:rPr lang="en-US" altLang="ko-KR" sz="1200" b="0" i="0" u="none" strike="noStrike" kern="1200" baseline="0" dirty="0" smtClean="0">
                <a:solidFill>
                  <a:schemeClr val="tx1"/>
                </a:solidFill>
                <a:latin typeface="+mn-lt"/>
                <a:ea typeface="+mn-ea"/>
                <a:cs typeface="+mn-cs"/>
              </a:rPr>
              <a:t> dominates due to its significant iPhone presence, but </a:t>
            </a:r>
            <a:r>
              <a:rPr lang="en-US" altLang="ko-KR" sz="1200" b="0" i="0" u="none" strike="noStrike" kern="1200" baseline="0" dirty="0" err="1" smtClean="0">
                <a:solidFill>
                  <a:schemeClr val="tx1"/>
                </a:solidFill>
                <a:latin typeface="+mn-lt"/>
                <a:ea typeface="+mn-ea"/>
                <a:cs typeface="+mn-cs"/>
              </a:rPr>
              <a:t>tmobile</a:t>
            </a:r>
            <a:r>
              <a:rPr lang="en-US" altLang="ko-KR" sz="1200" b="0" i="0" u="none" strike="noStrike" kern="1200" baseline="0" dirty="0" smtClean="0">
                <a:solidFill>
                  <a:schemeClr val="tx1"/>
                </a:solidFill>
                <a:latin typeface="+mn-lt"/>
                <a:ea typeface="+mn-ea"/>
                <a:cs typeface="+mn-cs"/>
              </a:rPr>
              <a:t> produces a measurable number of associations as well.</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28</a:t>
            </a:fld>
            <a:endParaRPr lang="ko-KR" altLang="en-US"/>
          </a:p>
        </p:txBody>
      </p:sp>
    </p:spTree>
    <p:extLst>
      <p:ext uri="{BB962C8B-B14F-4D97-AF65-F5344CB8AC3E}">
        <p14:creationId xmlns:p14="http://schemas.microsoft.com/office/powerpoint/2010/main" val="3462355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For open authentication, there is no security protocol, and the station gets associated with the AP as in the popular SSID case above. </a:t>
            </a:r>
          </a:p>
          <a:p>
            <a:r>
              <a:rPr lang="en-US" altLang="ko-KR" sz="1200" b="0" i="0" u="none" strike="noStrike" kern="1200" baseline="0" dirty="0" smtClean="0">
                <a:solidFill>
                  <a:schemeClr val="tx1"/>
                </a:solidFill>
                <a:latin typeface="+mn-lt"/>
                <a:ea typeface="+mn-ea"/>
                <a:cs typeface="+mn-cs"/>
              </a:rPr>
              <a:t>But for </a:t>
            </a:r>
            <a:r>
              <a:rPr lang="en-US" altLang="ko-KR" sz="1200" b="0" i="0" u="none" strike="noStrike" kern="1200" baseline="0" dirty="0" err="1" smtClean="0">
                <a:solidFill>
                  <a:schemeClr val="tx1"/>
                </a:solidFill>
                <a:latin typeface="+mn-lt"/>
                <a:ea typeface="+mn-ea"/>
                <a:cs typeface="+mn-cs"/>
              </a:rPr>
              <a:t>securedWi</a:t>
            </a:r>
            <a:r>
              <a:rPr lang="en-US" altLang="ko-KR" sz="1200" b="0" i="0" u="none" strike="noStrike" kern="1200" baseline="0" dirty="0" smtClean="0">
                <a:solidFill>
                  <a:schemeClr val="tx1"/>
                </a:solidFill>
                <a:latin typeface="+mn-lt"/>
                <a:ea typeface="+mn-ea"/>
                <a:cs typeface="+mn-cs"/>
              </a:rPr>
              <a:t>-Fi networks, the smartphone will not try to associate if the security protocol does not match with the devices’ remembered security protocol.</a:t>
            </a:r>
          </a:p>
          <a:p>
            <a:r>
              <a:rPr lang="en-US" altLang="ko-KR" sz="1200" b="0" i="0" u="none" strike="noStrike" kern="1200" baseline="0" dirty="0" smtClean="0">
                <a:solidFill>
                  <a:schemeClr val="tx1"/>
                </a:solidFill>
                <a:latin typeface="+mn-lt"/>
                <a:ea typeface="+mn-ea"/>
                <a:cs typeface="+mn-cs"/>
              </a:rPr>
              <a:t>Hence we emulate multiple APs with same SSID but different security protocols for each observed SSID so that one of the emulated APs matches with the station’s remembered APs and the device associates with the emulated AP.</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29</a:t>
            </a:fld>
            <a:endParaRPr lang="ko-KR" altLang="en-US"/>
          </a:p>
        </p:txBody>
      </p:sp>
    </p:spTree>
    <p:extLst>
      <p:ext uri="{BB962C8B-B14F-4D97-AF65-F5344CB8AC3E}">
        <p14:creationId xmlns:p14="http://schemas.microsoft.com/office/powerpoint/2010/main" val="2491623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if the AP does not start 4-way handshake, the station stays at rectangle box , which sends null packets continuously to see if the AP is still there. This satisfies our goal of getting additional packets from the phone.</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30</a:t>
            </a:fld>
            <a:endParaRPr lang="ko-KR" altLang="en-US"/>
          </a:p>
        </p:txBody>
      </p:sp>
    </p:spTree>
    <p:extLst>
      <p:ext uri="{BB962C8B-B14F-4D97-AF65-F5344CB8AC3E}">
        <p14:creationId xmlns:p14="http://schemas.microsoft.com/office/powerpoint/2010/main" val="2469932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31</a:t>
            </a:fld>
            <a:endParaRPr lang="ko-KR" altLang="en-US"/>
          </a:p>
        </p:txBody>
      </p:sp>
    </p:spTree>
    <p:extLst>
      <p:ext uri="{BB962C8B-B14F-4D97-AF65-F5344CB8AC3E}">
        <p14:creationId xmlns:p14="http://schemas.microsoft.com/office/powerpoint/2010/main" val="39734091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32</a:t>
            </a:fld>
            <a:endParaRPr lang="ko-KR" altLang="en-US"/>
          </a:p>
        </p:txBody>
      </p:sp>
    </p:spTree>
    <p:extLst>
      <p:ext uri="{BB962C8B-B14F-4D97-AF65-F5344CB8AC3E}">
        <p14:creationId xmlns:p14="http://schemas.microsoft.com/office/powerpoint/2010/main" val="3231685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33</a:t>
            </a:fld>
            <a:endParaRPr lang="ko-KR" altLang="en-US"/>
          </a:p>
        </p:txBody>
      </p:sp>
    </p:spTree>
    <p:extLst>
      <p:ext uri="{BB962C8B-B14F-4D97-AF65-F5344CB8AC3E}">
        <p14:creationId xmlns:p14="http://schemas.microsoft.com/office/powerpoint/2010/main" val="3850576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Figure shows the CDF of this distance error, separated by driving and walking traces. </a:t>
            </a:r>
          </a:p>
          <a:p>
            <a:r>
              <a:rPr lang="en-US" altLang="ko-KR" sz="1200" b="0" i="0" u="none" strike="noStrike" kern="1200" baseline="0" dirty="0" smtClean="0">
                <a:solidFill>
                  <a:schemeClr val="tx1"/>
                </a:solidFill>
                <a:latin typeface="+mn-lt"/>
                <a:ea typeface="+mn-ea"/>
                <a:cs typeface="+mn-cs"/>
              </a:rPr>
              <a:t>The mean error is across all traces is 69 meters, or about one over seventh of the distance between monitors. </a:t>
            </a:r>
          </a:p>
          <a:p>
            <a:r>
              <a:rPr lang="en-US" altLang="ko-KR" sz="1200" b="0" i="0" u="none" strike="noStrike" kern="1200" baseline="0" dirty="0" smtClean="0">
                <a:solidFill>
                  <a:schemeClr val="tx1"/>
                </a:solidFill>
                <a:latin typeface="+mn-lt"/>
                <a:ea typeface="+mn-ea"/>
                <a:cs typeface="+mn-cs"/>
              </a:rPr>
              <a:t>The difference in distribution between walking and driving traces is primarily explained by the relatively slower speed of walking.</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34</a:t>
            </a:fld>
            <a:endParaRPr lang="ko-KR" altLang="en-US"/>
          </a:p>
        </p:txBody>
      </p:sp>
    </p:spTree>
    <p:extLst>
      <p:ext uri="{BB962C8B-B14F-4D97-AF65-F5344CB8AC3E}">
        <p14:creationId xmlns:p14="http://schemas.microsoft.com/office/powerpoint/2010/main" val="3964309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u="none" strike="noStrike" kern="1200" baseline="0" dirty="0" smtClean="0">
                <a:solidFill>
                  <a:schemeClr val="tx1"/>
                </a:solidFill>
                <a:latin typeface="+mn-lt"/>
                <a:ea typeface="+mn-ea"/>
                <a:cs typeface="+mn-cs"/>
              </a:rPr>
              <a:t>average daily traffic count 37,000 according to the state DOT</a:t>
            </a:r>
            <a:endParaRPr lang="ko-KR" altLang="en-US" dirty="0"/>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35</a:t>
            </a:fld>
            <a:endParaRPr lang="ko-KR" altLang="en-US"/>
          </a:p>
        </p:txBody>
      </p:sp>
    </p:spTree>
    <p:extLst>
      <p:ext uri="{BB962C8B-B14F-4D97-AF65-F5344CB8AC3E}">
        <p14:creationId xmlns:p14="http://schemas.microsoft.com/office/powerpoint/2010/main" val="1727234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8DE8E913-F417-4F2D-866B-65313F555AC2}" type="slidenum">
              <a:rPr lang="ko-KR" altLang="en-US" smtClean="0"/>
              <a:t>36</a:t>
            </a:fld>
            <a:endParaRPr lang="ko-KR" altLang="en-US"/>
          </a:p>
        </p:txBody>
      </p:sp>
    </p:spTree>
    <p:extLst>
      <p:ext uri="{BB962C8B-B14F-4D97-AF65-F5344CB8AC3E}">
        <p14:creationId xmlns:p14="http://schemas.microsoft.com/office/powerpoint/2010/main" val="411750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2421044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139968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2949251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76330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108419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394928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314830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2268159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407869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318281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137937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73C39-3195-4513-9E07-CFF0F818B5C4}" type="datetimeFigureOut">
              <a:rPr lang="ko-KR" altLang="en-US" smtClean="0"/>
              <a:t>2013-04-27</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0A7F63-5900-446A-88A9-3AC34A6A7CAE}" type="slidenum">
              <a:rPr lang="ko-KR" altLang="en-US" smtClean="0"/>
              <a:t>‹#›</a:t>
            </a:fld>
            <a:endParaRPr lang="ko-KR" altLang="en-US"/>
          </a:p>
        </p:txBody>
      </p:sp>
    </p:spTree>
    <p:extLst>
      <p:ext uri="{BB962C8B-B14F-4D97-AF65-F5344CB8AC3E}">
        <p14:creationId xmlns:p14="http://schemas.microsoft.com/office/powerpoint/2010/main" val="1803701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tmp"/><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tmp"/><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tmp"/></Relationships>
</file>

<file path=ppt/slides/_rels/slide31.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39"/>
            <a:ext cx="9144000" cy="6846921"/>
          </a:xfrm>
          <a:prstGeom prst="rect">
            <a:avLst/>
          </a:prstGeom>
        </p:spPr>
      </p:pic>
      <p:sp>
        <p:nvSpPr>
          <p:cNvPr id="5" name="TextBox 4"/>
          <p:cNvSpPr txBox="1"/>
          <p:nvPr/>
        </p:nvSpPr>
        <p:spPr>
          <a:xfrm>
            <a:off x="2848683" y="4394969"/>
            <a:ext cx="3403239" cy="923330"/>
          </a:xfrm>
          <a:prstGeom prst="rect">
            <a:avLst/>
          </a:prstGeom>
          <a:noFill/>
        </p:spPr>
        <p:txBody>
          <a:bodyPr wrap="none" rtlCol="0">
            <a:spAutoFit/>
          </a:bodyPr>
          <a:lstStyle/>
          <a:p>
            <a:pPr algn="ctr"/>
            <a:r>
              <a:rPr lang="en-US" altLang="ko-KR" dirty="0" smtClean="0">
                <a:latin typeface="Arial Black" pitchFamily="34" charset="0"/>
                <a:ea typeface="SimHei" pitchFamily="49" charset="-122"/>
              </a:rPr>
              <a:t>SenSys’12</a:t>
            </a:r>
          </a:p>
          <a:p>
            <a:pPr algn="ctr"/>
            <a:r>
              <a:rPr lang="en-US" altLang="ko-KR" dirty="0" smtClean="0">
                <a:latin typeface="Arial Black" pitchFamily="34" charset="0"/>
                <a:ea typeface="SimHei" pitchFamily="49" charset="-122"/>
              </a:rPr>
              <a:t>2013.04.30</a:t>
            </a:r>
          </a:p>
          <a:p>
            <a:pPr algn="ctr"/>
            <a:r>
              <a:rPr lang="en-US" altLang="ko-KR" dirty="0" smtClean="0">
                <a:latin typeface="Arial Black" pitchFamily="34" charset="0"/>
                <a:ea typeface="SimHei" pitchFamily="49" charset="-122"/>
              </a:rPr>
              <a:t>Presented by </a:t>
            </a:r>
            <a:r>
              <a:rPr lang="en-US" altLang="ko-KR" dirty="0" err="1" smtClean="0">
                <a:latin typeface="Arial Black" pitchFamily="34" charset="0"/>
                <a:ea typeface="SimHei" pitchFamily="49" charset="-122"/>
              </a:rPr>
              <a:t>hyemin</a:t>
            </a:r>
            <a:r>
              <a:rPr lang="en-US" altLang="ko-KR" dirty="0" smtClean="0">
                <a:latin typeface="Arial Black" pitchFamily="34" charset="0"/>
                <a:ea typeface="SimHei" pitchFamily="49" charset="-122"/>
              </a:rPr>
              <a:t> Kim</a:t>
            </a:r>
          </a:p>
        </p:txBody>
      </p:sp>
    </p:spTree>
    <p:extLst>
      <p:ext uri="{BB962C8B-B14F-4D97-AF65-F5344CB8AC3E}">
        <p14:creationId xmlns:p14="http://schemas.microsoft.com/office/powerpoint/2010/main" val="391900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3" name="내용 개체 틀 2"/>
          <p:cNvSpPr>
            <a:spLocks noGrp="1"/>
          </p:cNvSpPr>
          <p:nvPr>
            <p:ph idx="1"/>
          </p:nvPr>
        </p:nvSpPr>
        <p:spPr>
          <a:xfrm>
            <a:off x="457200" y="1600200"/>
            <a:ext cx="8229600" cy="5141168"/>
          </a:xfrm>
        </p:spPr>
        <p:txBody>
          <a:bodyPr>
            <a:normAutofit/>
          </a:bodyPr>
          <a:lstStyle/>
          <a:p>
            <a:r>
              <a:rPr lang="en-US" altLang="ko-KR" sz="2800" dirty="0" smtClean="0"/>
              <a:t>Smartphone with Wi-Fi enabled periodically transmit Wi-Fi message </a:t>
            </a:r>
          </a:p>
          <a:p>
            <a:pPr lvl="1"/>
            <a:r>
              <a:rPr lang="en-US" altLang="ko-KR" sz="2400" dirty="0" smtClean="0"/>
              <a:t>12-hour trial on a bus road</a:t>
            </a:r>
          </a:p>
          <a:p>
            <a:pPr lvl="2"/>
            <a:r>
              <a:rPr lang="en-US" altLang="ko-KR" sz="2000" dirty="0" smtClean="0"/>
              <a:t> 7000 devices were detected by a single road-side monitoring station </a:t>
            </a:r>
          </a:p>
          <a:p>
            <a:pPr lvl="2"/>
            <a:r>
              <a:rPr lang="en-US" altLang="ko-KR" sz="2000" dirty="0" smtClean="0"/>
              <a:t>1 device for every 5 vehicles</a:t>
            </a:r>
          </a:p>
          <a:p>
            <a:r>
              <a:rPr lang="en-US" altLang="ko-KR" sz="2800" dirty="0" smtClean="0"/>
              <a:t>By deploying Wi-Fi monitoring equipment in an area of interest </a:t>
            </a:r>
          </a:p>
          <a:p>
            <a:pPr lvl="1"/>
            <a:r>
              <a:rPr lang="en-US" altLang="ko-KR" sz="2400" dirty="0" smtClean="0"/>
              <a:t>Possible to detect these transmission </a:t>
            </a:r>
          </a:p>
          <a:p>
            <a:pPr lvl="2"/>
            <a:r>
              <a:rPr lang="en-US" altLang="ko-KR" sz="2000" dirty="0" smtClean="0"/>
              <a:t>Providing a coarse-gained location trace </a:t>
            </a:r>
          </a:p>
          <a:p>
            <a:endParaRPr lang="en-US" altLang="ko-KR" sz="2800" dirty="0" smtClean="0"/>
          </a:p>
        </p:txBody>
      </p:sp>
    </p:spTree>
    <p:extLst>
      <p:ext uri="{BB962C8B-B14F-4D97-AF65-F5344CB8AC3E}">
        <p14:creationId xmlns:p14="http://schemas.microsoft.com/office/powerpoint/2010/main" val="361876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6916"/>
            <a:ext cx="9144000" cy="6164167"/>
          </a:xfrm>
          <a:prstGeom prst="rect">
            <a:avLst/>
          </a:prstGeom>
        </p:spPr>
      </p:pic>
    </p:spTree>
    <p:extLst>
      <p:ext uri="{BB962C8B-B14F-4D97-AF65-F5344CB8AC3E}">
        <p14:creationId xmlns:p14="http://schemas.microsoft.com/office/powerpoint/2010/main" val="2503730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System Overview</a:t>
            </a:r>
            <a:endParaRPr lang="ko-KR" altLang="en-US" dirty="0"/>
          </a:p>
        </p:txBody>
      </p:sp>
      <p:sp>
        <p:nvSpPr>
          <p:cNvPr id="3" name="내용 개체 틀 2"/>
          <p:cNvSpPr>
            <a:spLocks noGrp="1"/>
          </p:cNvSpPr>
          <p:nvPr>
            <p:ph idx="1"/>
          </p:nvPr>
        </p:nvSpPr>
        <p:spPr/>
        <p:txBody>
          <a:bodyPr>
            <a:normAutofit/>
          </a:bodyPr>
          <a:lstStyle/>
          <a:p>
            <a:r>
              <a:rPr lang="en-US" altLang="ko-KR" dirty="0"/>
              <a:t>P</a:t>
            </a:r>
            <a:r>
              <a:rPr lang="en-US" altLang="ko-KR" dirty="0" smtClean="0"/>
              <a:t>assive </a:t>
            </a:r>
            <a:r>
              <a:rPr lang="en-US" altLang="ko-KR" dirty="0"/>
              <a:t>Wi-Fi tracking system </a:t>
            </a:r>
            <a:endParaRPr lang="en-US" altLang="ko-KR" dirty="0" smtClean="0"/>
          </a:p>
          <a:p>
            <a:pPr lvl="1"/>
            <a:r>
              <a:rPr lang="en-US" altLang="ko-KR" dirty="0" smtClean="0"/>
              <a:t>Number of Wi-Fi monitors</a:t>
            </a:r>
          </a:p>
          <a:p>
            <a:pPr lvl="2"/>
            <a:r>
              <a:rPr lang="en-US" altLang="ko-KR" dirty="0" smtClean="0"/>
              <a:t>Transmissions all carry a device-unique address(MAC address)</a:t>
            </a:r>
          </a:p>
          <a:p>
            <a:pPr lvl="3"/>
            <a:r>
              <a:rPr lang="en-US" altLang="ko-KR" dirty="0" smtClean="0"/>
              <a:t>Enabling device re-identification across monitors</a:t>
            </a:r>
          </a:p>
          <a:p>
            <a:pPr lvl="3"/>
            <a:r>
              <a:rPr lang="en-US" altLang="ko-KR" dirty="0" smtClean="0"/>
              <a:t>Detected range : 300 meters</a:t>
            </a:r>
          </a:p>
          <a:p>
            <a:pPr lvl="1"/>
            <a:r>
              <a:rPr lang="en-US" altLang="ko-KR" dirty="0" smtClean="0"/>
              <a:t>Central </a:t>
            </a:r>
            <a:r>
              <a:rPr lang="en-US" altLang="ko-KR" dirty="0"/>
              <a:t>tracking </a:t>
            </a:r>
            <a:r>
              <a:rPr lang="en-US" altLang="ko-KR" dirty="0" smtClean="0"/>
              <a:t>server</a:t>
            </a:r>
          </a:p>
          <a:p>
            <a:pPr lvl="2"/>
            <a:r>
              <a:rPr lang="en-US" altLang="ko-KR" dirty="0"/>
              <a:t>detection processing </a:t>
            </a:r>
            <a:r>
              <a:rPr lang="en-US" altLang="ko-KR" dirty="0" smtClean="0"/>
              <a:t>turns a series </a:t>
            </a:r>
            <a:r>
              <a:rPr lang="en-US" altLang="ko-KR" dirty="0"/>
              <a:t>of detections of a single </a:t>
            </a:r>
            <a:r>
              <a:rPr lang="en-US" altLang="ko-KR" dirty="0" smtClean="0"/>
              <a:t>phone</a:t>
            </a:r>
          </a:p>
          <a:p>
            <a:pPr lvl="3"/>
            <a:r>
              <a:rPr lang="en-US" altLang="ko-KR" dirty="0"/>
              <a:t>A</a:t>
            </a:r>
            <a:r>
              <a:rPr lang="en-US" altLang="ko-KR" dirty="0" smtClean="0"/>
              <a:t>nalogous </a:t>
            </a:r>
            <a:r>
              <a:rPr lang="en-US" altLang="ko-KR" dirty="0"/>
              <a:t>to </a:t>
            </a:r>
            <a:r>
              <a:rPr lang="en-US" altLang="ko-KR" dirty="0" smtClean="0"/>
              <a:t>a GPS </a:t>
            </a:r>
            <a:r>
              <a:rPr lang="en-US" altLang="ko-KR" dirty="0"/>
              <a:t>trace for each detected </a:t>
            </a:r>
            <a:r>
              <a:rPr lang="en-US" altLang="ko-KR" dirty="0" smtClean="0"/>
              <a:t>phone</a:t>
            </a:r>
          </a:p>
          <a:p>
            <a:pPr marL="1371600" lvl="3" indent="0">
              <a:buNone/>
            </a:pPr>
            <a:endParaRPr lang="ko-KR" altLang="en-US" dirty="0"/>
          </a:p>
        </p:txBody>
      </p:sp>
    </p:spTree>
    <p:extLst>
      <p:ext uri="{BB962C8B-B14F-4D97-AF65-F5344CB8AC3E}">
        <p14:creationId xmlns:p14="http://schemas.microsoft.com/office/powerpoint/2010/main" val="25319874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8073"/>
            <a:ext cx="9144000" cy="6281854"/>
          </a:xfrm>
          <a:prstGeom prst="rect">
            <a:avLst/>
          </a:prstGeom>
        </p:spPr>
      </p:pic>
      <p:sp>
        <p:nvSpPr>
          <p:cNvPr id="3" name="TextBox 2"/>
          <p:cNvSpPr txBox="1"/>
          <p:nvPr/>
        </p:nvSpPr>
        <p:spPr>
          <a:xfrm>
            <a:off x="395536" y="5445224"/>
            <a:ext cx="8002832" cy="707886"/>
          </a:xfrm>
          <a:prstGeom prst="rect">
            <a:avLst/>
          </a:prstGeom>
          <a:noFill/>
        </p:spPr>
        <p:txBody>
          <a:bodyPr wrap="none" rtlCol="0">
            <a:spAutoFit/>
          </a:bodyPr>
          <a:lstStyle/>
          <a:p>
            <a:pPr marL="342900" indent="-342900">
              <a:buFont typeface="Arial" pitchFamily="34" charset="0"/>
              <a:buChar char="•"/>
            </a:pPr>
            <a:r>
              <a:rPr lang="en-US" altLang="ko-KR" sz="2000" dirty="0" smtClean="0"/>
              <a:t>Successfully received transmission is logged as a detection </a:t>
            </a:r>
          </a:p>
          <a:p>
            <a:pPr marL="800100" lvl="1" indent="-342900">
              <a:buFont typeface="맑은 고딕" pitchFamily="50" charset="-127"/>
              <a:buChar char="–"/>
            </a:pPr>
            <a:r>
              <a:rPr lang="en-US" altLang="ko-KR" sz="2000" dirty="0" smtClean="0"/>
              <a:t>Reported to the central server on a second by second basis</a:t>
            </a:r>
            <a:endParaRPr lang="ko-KR" altLang="en-US" sz="2000" dirty="0"/>
          </a:p>
        </p:txBody>
      </p:sp>
    </p:spTree>
    <p:extLst>
      <p:ext uri="{BB962C8B-B14F-4D97-AF65-F5344CB8AC3E}">
        <p14:creationId xmlns:p14="http://schemas.microsoft.com/office/powerpoint/2010/main" val="846406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2310"/>
            <a:ext cx="9144000" cy="6193380"/>
          </a:xfrm>
          <a:prstGeom prst="rect">
            <a:avLst/>
          </a:prstGeom>
        </p:spPr>
      </p:pic>
      <p:sp>
        <p:nvSpPr>
          <p:cNvPr id="3" name="TextBox 2"/>
          <p:cNvSpPr txBox="1"/>
          <p:nvPr/>
        </p:nvSpPr>
        <p:spPr>
          <a:xfrm>
            <a:off x="35380" y="5700413"/>
            <a:ext cx="6051913" cy="923330"/>
          </a:xfrm>
          <a:prstGeom prst="rect">
            <a:avLst/>
          </a:prstGeom>
          <a:noFill/>
        </p:spPr>
        <p:txBody>
          <a:bodyPr wrap="none" rtlCol="0">
            <a:spAutoFit/>
          </a:bodyPr>
          <a:lstStyle/>
          <a:p>
            <a:pPr marL="342900" indent="-342900">
              <a:buFont typeface="Arial" pitchFamily="34" charset="0"/>
              <a:buChar char="•"/>
            </a:pPr>
            <a:r>
              <a:rPr lang="en-US" altLang="ko-KR" dirty="0" smtClean="0"/>
              <a:t>Server processes the data from the monitors </a:t>
            </a:r>
          </a:p>
          <a:p>
            <a:pPr marL="800100" lvl="1" indent="-342900">
              <a:buFont typeface="Arial" pitchFamily="34" charset="0"/>
              <a:buChar char="•"/>
            </a:pPr>
            <a:r>
              <a:rPr lang="en-US" altLang="ko-KR" dirty="0" smtClean="0"/>
              <a:t>To reproduce the vehicle’s most likely trajectory</a:t>
            </a:r>
          </a:p>
          <a:p>
            <a:pPr marL="800100" lvl="1" indent="-342900">
              <a:buFont typeface="Arial" pitchFamily="34" charset="0"/>
              <a:buChar char="•"/>
            </a:pPr>
            <a:r>
              <a:rPr lang="en-US" altLang="ko-KR" dirty="0" smtClean="0"/>
              <a:t>To export location trace </a:t>
            </a:r>
            <a:endParaRPr lang="ko-KR" altLang="en-US" dirty="0"/>
          </a:p>
        </p:txBody>
      </p:sp>
    </p:spTree>
    <p:extLst>
      <p:ext uri="{BB962C8B-B14F-4D97-AF65-F5344CB8AC3E}">
        <p14:creationId xmlns:p14="http://schemas.microsoft.com/office/powerpoint/2010/main" val="729702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58299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0990"/>
            <a:ext cx="9144000" cy="6176019"/>
          </a:xfrm>
          <a:prstGeom prst="rect">
            <a:avLst/>
          </a:prstGeom>
        </p:spPr>
      </p:pic>
    </p:spTree>
    <p:extLst>
      <p:ext uri="{BB962C8B-B14F-4D97-AF65-F5344CB8AC3E}">
        <p14:creationId xmlns:p14="http://schemas.microsoft.com/office/powerpoint/2010/main" val="6164368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1370"/>
            <a:ext cx="9144000" cy="6255260"/>
          </a:xfrm>
          <a:prstGeom prst="rect">
            <a:avLst/>
          </a:prstGeom>
        </p:spPr>
      </p:pic>
    </p:spTree>
    <p:extLst>
      <p:ext uri="{BB962C8B-B14F-4D97-AF65-F5344CB8AC3E}">
        <p14:creationId xmlns:p14="http://schemas.microsoft.com/office/powerpoint/2010/main" val="2658279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Estimating Smartphone Trajectories</a:t>
            </a:r>
            <a:endParaRPr lang="ko-KR" altLang="en-US" dirty="0"/>
          </a:p>
        </p:txBody>
      </p:sp>
      <p:sp>
        <p:nvSpPr>
          <p:cNvPr id="3" name="내용 개체 틀 2"/>
          <p:cNvSpPr>
            <a:spLocks noGrp="1"/>
          </p:cNvSpPr>
          <p:nvPr>
            <p:ph idx="1"/>
          </p:nvPr>
        </p:nvSpPr>
        <p:spPr>
          <a:xfrm>
            <a:off x="457200" y="1600200"/>
            <a:ext cx="8229600" cy="5141168"/>
          </a:xfrm>
        </p:spPr>
        <p:txBody>
          <a:bodyPr>
            <a:normAutofit/>
          </a:bodyPr>
          <a:lstStyle/>
          <a:p>
            <a:r>
              <a:rPr lang="en-US" altLang="ko-KR" dirty="0" smtClean="0"/>
              <a:t>Wi-Fi monitors detect transmissions from passing phone</a:t>
            </a:r>
          </a:p>
          <a:p>
            <a:pPr lvl="1"/>
            <a:r>
              <a:rPr lang="en-US" altLang="ko-KR" dirty="0" smtClean="0"/>
              <a:t>Assumption that phones travel along a spatial network of road or paths </a:t>
            </a:r>
          </a:p>
          <a:p>
            <a:pPr lvl="2"/>
            <a:r>
              <a:rPr lang="en-US" altLang="ko-KR" dirty="0" smtClean="0"/>
              <a:t>Goal : to produce an accurate second-by-second estimate of the phone’s location </a:t>
            </a:r>
          </a:p>
          <a:p>
            <a:pPr lvl="3"/>
            <a:r>
              <a:rPr lang="en-US" altLang="ko-KR" dirty="0" smtClean="0"/>
              <a:t>Difficult by several factors </a:t>
            </a:r>
          </a:p>
          <a:p>
            <a:pPr lvl="4"/>
            <a:r>
              <a:rPr lang="en-US" altLang="ko-KR" dirty="0" smtClean="0"/>
              <a:t>Temporal </a:t>
            </a:r>
            <a:r>
              <a:rPr lang="en-US" altLang="ko-KR" dirty="0" err="1"/>
              <a:t>Sparsity</a:t>
            </a:r>
            <a:r>
              <a:rPr lang="en-US" altLang="ko-KR" dirty="0"/>
              <a:t> of Detections</a:t>
            </a:r>
            <a:r>
              <a:rPr lang="en-US" altLang="ko-KR" dirty="0" smtClean="0"/>
              <a:t> </a:t>
            </a:r>
          </a:p>
          <a:p>
            <a:pPr lvl="4"/>
            <a:r>
              <a:rPr lang="en-US" altLang="ko-KR" dirty="0" smtClean="0"/>
              <a:t>Overlap</a:t>
            </a:r>
          </a:p>
          <a:p>
            <a:pPr lvl="4"/>
            <a:r>
              <a:rPr lang="en-US" altLang="ko-KR" dirty="0"/>
              <a:t>Unpredictable path </a:t>
            </a:r>
            <a:r>
              <a:rPr lang="en-US" altLang="ko-KR" dirty="0" smtClean="0"/>
              <a:t>loss</a:t>
            </a:r>
          </a:p>
          <a:p>
            <a:pPr lvl="4"/>
            <a:r>
              <a:rPr lang="en-US" altLang="ko-KR" dirty="0"/>
              <a:t>Fading</a:t>
            </a:r>
            <a:endParaRPr lang="ko-KR" altLang="en-US" dirty="0"/>
          </a:p>
        </p:txBody>
      </p:sp>
    </p:spTree>
    <p:extLst>
      <p:ext uri="{BB962C8B-B14F-4D97-AF65-F5344CB8AC3E}">
        <p14:creationId xmlns:p14="http://schemas.microsoft.com/office/powerpoint/2010/main" val="1229061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4211"/>
            <a:ext cx="9144000" cy="6229578"/>
          </a:xfrm>
          <a:prstGeom prst="rect">
            <a:avLst/>
          </a:prstGeom>
        </p:spPr>
      </p:pic>
    </p:spTree>
    <p:extLst>
      <p:ext uri="{BB962C8B-B14F-4D97-AF65-F5344CB8AC3E}">
        <p14:creationId xmlns:p14="http://schemas.microsoft.com/office/powerpoint/2010/main" val="28730578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7550"/>
            <a:ext cx="9144000" cy="6222899"/>
          </a:xfrm>
          <a:prstGeom prst="rect">
            <a:avLst/>
          </a:prstGeom>
        </p:spPr>
      </p:pic>
      <p:sp>
        <p:nvSpPr>
          <p:cNvPr id="3" name="TextBox 2"/>
          <p:cNvSpPr txBox="1"/>
          <p:nvPr/>
        </p:nvSpPr>
        <p:spPr>
          <a:xfrm>
            <a:off x="1441247" y="5733256"/>
            <a:ext cx="6038704" cy="1015663"/>
          </a:xfrm>
          <a:prstGeom prst="rect">
            <a:avLst/>
          </a:prstGeom>
          <a:noFill/>
        </p:spPr>
        <p:txBody>
          <a:bodyPr wrap="none" rtlCol="0">
            <a:spAutoFit/>
          </a:bodyPr>
          <a:lstStyle/>
          <a:p>
            <a:pPr algn="ctr"/>
            <a:r>
              <a:rPr lang="en-US" altLang="ko-KR" sz="2000" dirty="0"/>
              <a:t>Whenever a detection is made, take the detecting</a:t>
            </a:r>
          </a:p>
          <a:p>
            <a:pPr algn="ctr"/>
            <a:r>
              <a:rPr lang="en-US" altLang="ko-KR" sz="2000" dirty="0"/>
              <a:t>monitor’s location as the phone’s </a:t>
            </a:r>
            <a:r>
              <a:rPr lang="en-US" altLang="ko-KR" sz="2000" dirty="0" smtClean="0"/>
              <a:t>location </a:t>
            </a:r>
          </a:p>
          <a:p>
            <a:pPr algn="ctr"/>
            <a:r>
              <a:rPr lang="en-US" altLang="ko-KR" sz="2000" dirty="0" smtClean="0"/>
              <a:t>Interpolate phone </a:t>
            </a:r>
            <a:r>
              <a:rPr lang="en-US" altLang="ko-KR" sz="2000" dirty="0"/>
              <a:t>locations between </a:t>
            </a:r>
            <a:r>
              <a:rPr lang="en-US" altLang="ko-KR" sz="2000" dirty="0" smtClean="0"/>
              <a:t>detections</a:t>
            </a:r>
            <a:endParaRPr lang="ko-KR" altLang="en-US" sz="2000" dirty="0"/>
          </a:p>
        </p:txBody>
      </p:sp>
    </p:spTree>
    <p:extLst>
      <p:ext uri="{BB962C8B-B14F-4D97-AF65-F5344CB8AC3E}">
        <p14:creationId xmlns:p14="http://schemas.microsoft.com/office/powerpoint/2010/main" val="2112759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8094"/>
            <a:ext cx="9144000" cy="6261811"/>
          </a:xfrm>
          <a:prstGeom prst="rect">
            <a:avLst/>
          </a:prstGeom>
        </p:spPr>
      </p:pic>
    </p:spTree>
    <p:extLst>
      <p:ext uri="{BB962C8B-B14F-4D97-AF65-F5344CB8AC3E}">
        <p14:creationId xmlns:p14="http://schemas.microsoft.com/office/powerpoint/2010/main" val="1767770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Basic Trajectory Estimation Algorithm</a:t>
            </a:r>
            <a:endParaRPr lang="ko-KR" altLang="en-US" dirty="0"/>
          </a:p>
        </p:txBody>
      </p:sp>
      <p:sp>
        <p:nvSpPr>
          <p:cNvPr id="3" name="내용 개체 틀 2"/>
          <p:cNvSpPr>
            <a:spLocks noGrp="1"/>
          </p:cNvSpPr>
          <p:nvPr>
            <p:ph idx="1"/>
          </p:nvPr>
        </p:nvSpPr>
        <p:spPr/>
        <p:txBody>
          <a:bodyPr/>
          <a:lstStyle/>
          <a:p>
            <a:r>
              <a:rPr lang="en-US" altLang="ko-KR" dirty="0" smtClean="0"/>
              <a:t>Rather than directly assign the phone to a single location </a:t>
            </a:r>
          </a:p>
          <a:p>
            <a:pPr lvl="1"/>
            <a:r>
              <a:rPr lang="en-US" altLang="ko-KR" dirty="0" smtClean="0"/>
              <a:t>Model the distribution of possible location over time </a:t>
            </a:r>
          </a:p>
          <a:p>
            <a:pPr lvl="2"/>
            <a:r>
              <a:rPr lang="en-US" altLang="ko-KR" dirty="0" smtClean="0"/>
              <a:t>Extract the maximum probability trajectory </a:t>
            </a:r>
          </a:p>
          <a:p>
            <a:pPr lvl="3"/>
            <a:r>
              <a:rPr lang="en-US" altLang="ko-KR" dirty="0" smtClean="0"/>
              <a:t>To reduce the possible set of location</a:t>
            </a:r>
          </a:p>
          <a:p>
            <a:pPr lvl="4"/>
            <a:r>
              <a:rPr lang="en-US" altLang="ko-KR" dirty="0" smtClean="0"/>
              <a:t>Restrict movements </a:t>
            </a:r>
          </a:p>
          <a:p>
            <a:pPr lvl="3"/>
            <a:r>
              <a:rPr lang="en-US" altLang="ko-KR" dirty="0" smtClean="0"/>
              <a:t>To produce an accurate trajectory</a:t>
            </a:r>
          </a:p>
          <a:p>
            <a:pPr lvl="4"/>
            <a:r>
              <a:rPr lang="en-US" altLang="ko-KR" dirty="0" smtClean="0"/>
              <a:t>Phones travel along a known spatial network </a:t>
            </a:r>
          </a:p>
          <a:p>
            <a:pPr lvl="5"/>
            <a:r>
              <a:rPr lang="en-US" altLang="ko-KR" dirty="0" smtClean="0"/>
              <a:t>Road map, trail map  </a:t>
            </a:r>
            <a:endParaRPr lang="ko-KR" altLang="en-US" dirty="0"/>
          </a:p>
        </p:txBody>
      </p:sp>
    </p:spTree>
    <p:extLst>
      <p:ext uri="{BB962C8B-B14F-4D97-AF65-F5344CB8AC3E}">
        <p14:creationId xmlns:p14="http://schemas.microsoft.com/office/powerpoint/2010/main" val="1934125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Basic Trajectory Estimation Algorithm</a:t>
            </a:r>
            <a:endParaRPr lang="ko-KR" altLang="en-US" dirty="0"/>
          </a:p>
        </p:txBody>
      </p:sp>
      <p:sp>
        <p:nvSpPr>
          <p:cNvPr id="3" name="내용 개체 틀 2"/>
          <p:cNvSpPr>
            <a:spLocks noGrp="1"/>
          </p:cNvSpPr>
          <p:nvPr>
            <p:ph idx="1"/>
          </p:nvPr>
        </p:nvSpPr>
        <p:spPr/>
        <p:txBody>
          <a:bodyPr>
            <a:normAutofit lnSpcReduction="10000"/>
          </a:bodyPr>
          <a:lstStyle/>
          <a:p>
            <a:pPr>
              <a:lnSpc>
                <a:spcPct val="150000"/>
              </a:lnSpc>
            </a:pPr>
            <a:r>
              <a:rPr lang="en-US" altLang="ko-KR" sz="2800" dirty="0" smtClean="0"/>
              <a:t>Spatial network </a:t>
            </a:r>
          </a:p>
          <a:p>
            <a:pPr lvl="1">
              <a:lnSpc>
                <a:spcPct val="150000"/>
              </a:lnSpc>
            </a:pPr>
            <a:r>
              <a:rPr lang="en-US" altLang="ko-KR" sz="2400" dirty="0" smtClean="0"/>
              <a:t>Trajectory estimation problem bears a measure of similarity to map-matching</a:t>
            </a:r>
          </a:p>
          <a:p>
            <a:pPr lvl="1">
              <a:lnSpc>
                <a:spcPct val="150000"/>
              </a:lnSpc>
            </a:pPr>
            <a:r>
              <a:rPr lang="en-US" altLang="ko-KR" sz="2400" dirty="0" smtClean="0"/>
              <a:t>Trajectory estimation method </a:t>
            </a:r>
          </a:p>
          <a:p>
            <a:pPr lvl="2">
              <a:lnSpc>
                <a:spcPct val="150000"/>
              </a:lnSpc>
            </a:pPr>
            <a:r>
              <a:rPr lang="en-US" altLang="ko-KR" sz="2000" dirty="0" smtClean="0"/>
              <a:t>Inspired by Viterbi map-matching</a:t>
            </a:r>
          </a:p>
          <a:p>
            <a:pPr lvl="2">
              <a:lnSpc>
                <a:spcPct val="150000"/>
              </a:lnSpc>
            </a:pPr>
            <a:r>
              <a:rPr lang="en-US" altLang="ko-KR" sz="2000" dirty="0" smtClean="0"/>
              <a:t>Using Hidden Markov Model of states</a:t>
            </a:r>
          </a:p>
          <a:p>
            <a:pPr lvl="2">
              <a:lnSpc>
                <a:spcPct val="150000"/>
              </a:lnSpc>
            </a:pPr>
            <a:r>
              <a:rPr lang="en-US" altLang="ko-KR" sz="2000" dirty="0" smtClean="0"/>
              <a:t>Viterbi’s algorithm </a:t>
            </a:r>
          </a:p>
          <a:p>
            <a:pPr lvl="3">
              <a:lnSpc>
                <a:spcPct val="150000"/>
              </a:lnSpc>
            </a:pPr>
            <a:r>
              <a:rPr lang="en-US" altLang="ko-KR" sz="1800" dirty="0"/>
              <a:t>T</a:t>
            </a:r>
            <a:r>
              <a:rPr lang="en-US" altLang="ko-KR" sz="1800" dirty="0" smtClean="0"/>
              <a:t>o find the maximum probability path traversed </a:t>
            </a:r>
            <a:endParaRPr lang="ko-KR" altLang="en-US" sz="1800" dirty="0"/>
          </a:p>
        </p:txBody>
      </p:sp>
    </p:spTree>
    <p:extLst>
      <p:ext uri="{BB962C8B-B14F-4D97-AF65-F5344CB8AC3E}">
        <p14:creationId xmlns:p14="http://schemas.microsoft.com/office/powerpoint/2010/main" val="1943352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116"/>
            <a:ext cx="9144000" cy="6221767"/>
          </a:xfrm>
          <a:prstGeom prst="rect">
            <a:avLst/>
          </a:prstGeom>
        </p:spPr>
      </p:pic>
    </p:spTree>
    <p:extLst>
      <p:ext uri="{BB962C8B-B14F-4D97-AF65-F5344CB8AC3E}">
        <p14:creationId xmlns:p14="http://schemas.microsoft.com/office/powerpoint/2010/main" val="10707531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0604"/>
            <a:ext cx="9144000" cy="6176791"/>
          </a:xfrm>
          <a:prstGeom prst="rect">
            <a:avLst/>
          </a:prstGeom>
        </p:spPr>
      </p:pic>
    </p:spTree>
    <p:extLst>
      <p:ext uri="{BB962C8B-B14F-4D97-AF65-F5344CB8AC3E}">
        <p14:creationId xmlns:p14="http://schemas.microsoft.com/office/powerpoint/2010/main" val="18700528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Hidden State : </a:t>
            </a:r>
            <a:br>
              <a:rPr lang="en-US" altLang="ko-KR" dirty="0" smtClean="0"/>
            </a:br>
            <a:r>
              <a:rPr lang="en-US" altLang="ko-KR" dirty="0" smtClean="0"/>
              <a:t>Cut-up Road Segments</a:t>
            </a:r>
            <a:endParaRPr lang="ko-KR" altLang="en-US" dirty="0"/>
          </a:p>
        </p:txBody>
      </p:sp>
      <p:sp>
        <p:nvSpPr>
          <p:cNvPr id="3" name="내용 개체 틀 2"/>
          <p:cNvSpPr>
            <a:spLocks noGrp="1"/>
          </p:cNvSpPr>
          <p:nvPr>
            <p:ph idx="1"/>
          </p:nvPr>
        </p:nvSpPr>
        <p:spPr/>
        <p:txBody>
          <a:bodyPr>
            <a:normAutofit/>
          </a:bodyPr>
          <a:lstStyle/>
          <a:p>
            <a:pPr>
              <a:lnSpc>
                <a:spcPct val="150000"/>
              </a:lnSpc>
            </a:pPr>
            <a:r>
              <a:rPr lang="en-US" altLang="ko-KR" sz="2800" dirty="0" smtClean="0"/>
              <a:t>This accomplish two things</a:t>
            </a:r>
          </a:p>
          <a:p>
            <a:pPr lvl="1">
              <a:lnSpc>
                <a:spcPct val="150000"/>
              </a:lnSpc>
            </a:pPr>
            <a:r>
              <a:rPr lang="en-US" altLang="ko-KR" sz="2400" dirty="0" smtClean="0"/>
              <a:t>It increases the granularity of the HMM such that an approximate location along the street can be produced</a:t>
            </a:r>
          </a:p>
          <a:p>
            <a:pPr lvl="1">
              <a:lnSpc>
                <a:spcPct val="150000"/>
              </a:lnSpc>
            </a:pPr>
            <a:r>
              <a:rPr lang="en-US" altLang="ko-KR" sz="2400" dirty="0" smtClean="0"/>
              <a:t>It enforces a speed-limit of sorts</a:t>
            </a:r>
          </a:p>
          <a:p>
            <a:pPr lvl="2">
              <a:lnSpc>
                <a:spcPct val="150000"/>
              </a:lnSpc>
            </a:pPr>
            <a:r>
              <a:rPr lang="en-US" altLang="ko-KR" sz="2000" dirty="0" smtClean="0"/>
              <a:t>HMM, transition happen in lock-step with incoming sensor reading, at regular interval </a:t>
            </a:r>
          </a:p>
          <a:p>
            <a:pPr lvl="3">
              <a:lnSpc>
                <a:spcPct val="150000"/>
              </a:lnSpc>
            </a:pPr>
            <a:r>
              <a:rPr lang="en-US" altLang="ko-KR" sz="1800" dirty="0" smtClean="0"/>
              <a:t>Limiting travel speed to one sub-state length per second</a:t>
            </a:r>
            <a:endParaRPr lang="ko-KR" altLang="en-US" sz="1800" dirty="0"/>
          </a:p>
        </p:txBody>
      </p:sp>
    </p:spTree>
    <p:extLst>
      <p:ext uri="{BB962C8B-B14F-4D97-AF65-F5344CB8AC3E}">
        <p14:creationId xmlns:p14="http://schemas.microsoft.com/office/powerpoint/2010/main" val="3655836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Emission Probabilities</a:t>
            </a:r>
            <a:endParaRPr lang="ko-KR" altLang="en-US" dirty="0"/>
          </a:p>
        </p:txBody>
      </p:sp>
      <p:sp>
        <p:nvSpPr>
          <p:cNvPr id="3" name="내용 개체 틀 2"/>
          <p:cNvSpPr>
            <a:spLocks noGrp="1"/>
          </p:cNvSpPr>
          <p:nvPr>
            <p:ph idx="1"/>
          </p:nvPr>
        </p:nvSpPr>
        <p:spPr/>
        <p:txBody>
          <a:bodyPr>
            <a:normAutofit lnSpcReduction="10000"/>
          </a:bodyPr>
          <a:lstStyle/>
          <a:p>
            <a:pPr>
              <a:lnSpc>
                <a:spcPct val="150000"/>
              </a:lnSpc>
            </a:pPr>
            <a:r>
              <a:rPr lang="en-US" altLang="ko-KR" sz="2800" dirty="0" smtClean="0"/>
              <a:t>Probability p(</a:t>
            </a:r>
            <a:r>
              <a:rPr lang="en-US" altLang="ko-KR" sz="2800" dirty="0" err="1" smtClean="0"/>
              <a:t>obs|s</a:t>
            </a:r>
            <a:r>
              <a:rPr lang="en-US" altLang="ko-KR" sz="2800" dirty="0" smtClean="0"/>
              <a:t>) </a:t>
            </a:r>
          </a:p>
          <a:p>
            <a:pPr lvl="1">
              <a:lnSpc>
                <a:spcPct val="150000"/>
              </a:lnSpc>
            </a:pPr>
            <a:r>
              <a:rPr lang="en-US" altLang="ko-KR" sz="2400" dirty="0" smtClean="0"/>
              <a:t>Observation </a:t>
            </a:r>
            <a:r>
              <a:rPr lang="en-US" altLang="ko-KR" sz="2400" dirty="0" err="1" smtClean="0"/>
              <a:t>obs</a:t>
            </a:r>
            <a:endParaRPr lang="en-US" altLang="ko-KR" sz="2400" dirty="0" smtClean="0"/>
          </a:p>
          <a:p>
            <a:pPr lvl="2">
              <a:lnSpc>
                <a:spcPct val="150000"/>
              </a:lnSpc>
            </a:pPr>
            <a:r>
              <a:rPr lang="en-US" altLang="ko-KR" sz="2000" dirty="0" smtClean="0"/>
              <a:t>The set of observation of the phone in question, by all monitors, at the present time </a:t>
            </a:r>
          </a:p>
          <a:p>
            <a:pPr lvl="1">
              <a:lnSpc>
                <a:spcPct val="150000"/>
              </a:lnSpc>
            </a:pPr>
            <a:r>
              <a:rPr lang="en-US" altLang="ko-KR" sz="2400" dirty="0" smtClean="0"/>
              <a:t>Current state s </a:t>
            </a:r>
          </a:p>
          <a:p>
            <a:pPr lvl="2">
              <a:lnSpc>
                <a:spcPct val="150000"/>
              </a:lnSpc>
            </a:pPr>
            <a:r>
              <a:rPr lang="en-US" altLang="ko-KR" sz="2000" dirty="0" smtClean="0"/>
              <a:t>A part of a road segment</a:t>
            </a:r>
          </a:p>
          <a:p>
            <a:pPr lvl="1">
              <a:lnSpc>
                <a:spcPct val="150000"/>
              </a:lnSpc>
            </a:pPr>
            <a:r>
              <a:rPr lang="en-US" altLang="ko-KR" sz="2400" dirty="0" smtClean="0"/>
              <a:t>Probability distribution of the phone’s location across the entire spatial network, for each second</a:t>
            </a:r>
          </a:p>
          <a:p>
            <a:pPr lvl="1">
              <a:lnSpc>
                <a:spcPct val="150000"/>
              </a:lnSpc>
            </a:pPr>
            <a:endParaRPr lang="en-US" altLang="ko-KR" sz="2400" dirty="0" smtClean="0"/>
          </a:p>
        </p:txBody>
      </p:sp>
    </p:spTree>
    <p:extLst>
      <p:ext uri="{BB962C8B-B14F-4D97-AF65-F5344CB8AC3E}">
        <p14:creationId xmlns:p14="http://schemas.microsoft.com/office/powerpoint/2010/main" val="2803186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rotWithShape="1">
          <a:blip r:embed="rId3">
            <a:extLst>
              <a:ext uri="{28A0092B-C50C-407E-A947-70E740481C1C}">
                <a14:useLocalDpi xmlns:a14="http://schemas.microsoft.com/office/drawing/2010/main" val="0"/>
              </a:ext>
            </a:extLst>
          </a:blip>
          <a:srcRect b="52708"/>
          <a:stretch/>
        </p:blipFill>
        <p:spPr>
          <a:xfrm>
            <a:off x="0" y="275388"/>
            <a:ext cx="9144000" cy="2982819"/>
          </a:xfrm>
          <a:prstGeom prst="rect">
            <a:avLst/>
          </a:prstGeom>
        </p:spPr>
      </p:pic>
      <mc:AlternateContent xmlns:mc="http://schemas.openxmlformats.org/markup-compatibility/2006">
        <mc:Choice xmlns:a14="http://schemas.microsoft.com/office/drawing/2010/main" Requires="a14">
          <p:sp>
            <p:nvSpPr>
              <p:cNvPr id="6" name="내용 개체 틀 5"/>
              <p:cNvSpPr>
                <a:spLocks noGrp="1"/>
              </p:cNvSpPr>
              <p:nvPr>
                <p:ph sz="half" idx="2"/>
              </p:nvPr>
            </p:nvSpPr>
            <p:spPr>
              <a:xfrm>
                <a:off x="107504" y="3612157"/>
                <a:ext cx="9036496" cy="2769171"/>
              </a:xfrm>
            </p:spPr>
            <p:txBody>
              <a:bodyPr>
                <a:normAutofit/>
              </a:bodyPr>
              <a:lstStyle/>
              <a:p>
                <a:pPr marL="0" indent="0">
                  <a:buNone/>
                </a:pPr>
                <a:r>
                  <a:rPr lang="en-US" altLang="ko-KR" sz="2400" dirty="0" smtClean="0"/>
                  <a:t>where</a:t>
                </a:r>
              </a:p>
              <a:p>
                <a:pPr marL="0" indent="0">
                  <a:buNone/>
                </a:pPr>
                <a:r>
                  <a:rPr lang="en-US" altLang="ko-KR" sz="2400" dirty="0" smtClean="0"/>
                  <a:t>	Observation </a:t>
                </a:r>
                <a:r>
                  <a:rPr lang="en-US" altLang="ko-KR" sz="2400" i="1" dirty="0" err="1"/>
                  <a:t>obs</a:t>
                </a:r>
                <a:r>
                  <a:rPr lang="en-US" altLang="ko-KR" sz="2400" dirty="0"/>
                  <a:t> consists of a set of events </a:t>
                </a:r>
                <a14:m>
                  <m:oMath xmlns:m="http://schemas.openxmlformats.org/officeDocument/2006/math">
                    <m:sSub>
                      <m:sSubPr>
                        <m:ctrlPr>
                          <a:rPr lang="en-US" altLang="ko-KR" sz="2400" i="1" smtClean="0">
                            <a:latin typeface="Cambria Math"/>
                          </a:rPr>
                        </m:ctrlPr>
                      </m:sSubPr>
                      <m:e>
                        <m:r>
                          <a:rPr lang="en-US" altLang="ko-KR" sz="2400" b="0" i="1" smtClean="0">
                            <a:latin typeface="Cambria Math"/>
                          </a:rPr>
                          <m:t>𝑒</m:t>
                        </m:r>
                      </m:e>
                      <m:sub>
                        <m:r>
                          <a:rPr lang="en-US" altLang="ko-KR" sz="2400" b="0" i="1" smtClean="0">
                            <a:latin typeface="Cambria Math"/>
                          </a:rPr>
                          <m:t>𝑚</m:t>
                        </m:r>
                      </m:sub>
                    </m:sSub>
                  </m:oMath>
                </a14:m>
                <a:r>
                  <a:rPr lang="en-US" altLang="ko-KR" sz="2400" dirty="0" smtClean="0"/>
                  <a:t> </a:t>
                </a:r>
                <a14:m>
                  <m:oMath xmlns:m="http://schemas.openxmlformats.org/officeDocument/2006/math">
                    <m:r>
                      <a:rPr lang="en-US" altLang="ko-KR" sz="2400" i="1" smtClean="0">
                        <a:latin typeface="Cambria Math"/>
                        <a:ea typeface="Cambria Math"/>
                      </a:rPr>
                      <m:t>∈</m:t>
                    </m:r>
                  </m:oMath>
                </a14:m>
                <a:r>
                  <a:rPr lang="en-US" altLang="ko-KR" sz="2400" dirty="0" smtClean="0"/>
                  <a:t> </a:t>
                </a:r>
                <a:r>
                  <a:rPr lang="en-US" altLang="ko-KR" sz="2400" i="1" dirty="0" smtClean="0"/>
                  <a:t>obs</a:t>
                </a:r>
                <a:endParaRPr lang="en-US" altLang="ko-KR" sz="2400" i="1" dirty="0"/>
              </a:p>
              <a:p>
                <a:pPr marL="0" indent="0">
                  <a:buNone/>
                </a:pPr>
                <a:r>
                  <a:rPr lang="en-US" altLang="ko-KR" sz="2400" dirty="0" smtClean="0"/>
                  <a:t>	One </a:t>
                </a:r>
                <a:r>
                  <a:rPr lang="en-US" altLang="ko-KR" sz="2400" dirty="0"/>
                  <a:t>from each monitor </a:t>
                </a:r>
                <a:r>
                  <a:rPr lang="en-US" altLang="ko-KR" sz="2400" i="1" dirty="0" smtClean="0"/>
                  <a:t>m</a:t>
                </a:r>
                <a:r>
                  <a:rPr lang="en-US" altLang="ko-KR" sz="2400" dirty="0" smtClean="0"/>
                  <a:t> </a:t>
                </a:r>
              </a:p>
              <a:p>
                <a:pPr marL="0" indent="0">
                  <a:buNone/>
                </a:pPr>
                <a:r>
                  <a:rPr lang="en-US" altLang="ko-KR" sz="2400" i="1" dirty="0" smtClean="0"/>
                  <a:t>	</a:t>
                </a:r>
                <a:r>
                  <a:rPr lang="en-US" altLang="ko-KR" sz="2400" i="1" dirty="0" err="1" smtClean="0"/>
                  <a:t>tx</a:t>
                </a:r>
                <a:r>
                  <a:rPr lang="en-US" altLang="ko-KR" sz="2400" i="1" dirty="0" smtClean="0"/>
                  <a:t> </a:t>
                </a:r>
                <a:r>
                  <a:rPr lang="en-US" altLang="ko-KR" sz="2400" dirty="0" smtClean="0"/>
                  <a:t>= transmission happened </a:t>
                </a:r>
              </a:p>
              <a:p>
                <a:pPr marL="0" indent="0">
                  <a:buNone/>
                </a:pPr>
                <a:r>
                  <a:rPr lang="en-US" altLang="ko-KR" sz="2400" dirty="0" smtClean="0"/>
                  <a:t>	</a:t>
                </a:r>
                <a14:m>
                  <m:oMath xmlns:m="http://schemas.openxmlformats.org/officeDocument/2006/math">
                    <m:sSub>
                      <m:sSubPr>
                        <m:ctrlPr>
                          <a:rPr lang="en-US" altLang="ko-KR" sz="2400" i="1" smtClean="0">
                            <a:latin typeface="Cambria Math"/>
                          </a:rPr>
                        </m:ctrlPr>
                      </m:sSubPr>
                      <m:e>
                        <m:r>
                          <a:rPr lang="en-US" altLang="ko-KR" sz="2400" b="0" i="1" smtClean="0">
                            <a:latin typeface="Cambria Math"/>
                          </a:rPr>
                          <m:t>𝑝</m:t>
                        </m:r>
                      </m:e>
                      <m:sub>
                        <m:r>
                          <a:rPr lang="en-US" altLang="ko-KR" sz="2400" b="0" i="1" smtClean="0">
                            <a:latin typeface="Cambria Math"/>
                          </a:rPr>
                          <m:t>𝑡𝑥</m:t>
                        </m:r>
                      </m:sub>
                    </m:sSub>
                  </m:oMath>
                </a14:m>
                <a:r>
                  <a:rPr lang="en-US" altLang="ko-KR" sz="2400" dirty="0" smtClean="0"/>
                  <a:t> = probability of a transmission happening </a:t>
                </a:r>
              </a:p>
              <a:p>
                <a:pPr marL="457200" lvl="1" indent="0">
                  <a:buNone/>
                </a:pPr>
                <a:r>
                  <a:rPr lang="en-US" altLang="ko-KR" sz="2000" dirty="0" smtClean="0"/>
                  <a:t>	Constant </a:t>
                </a:r>
                <a14:m>
                  <m:oMath xmlns:m="http://schemas.openxmlformats.org/officeDocument/2006/math">
                    <m:sSub>
                      <m:sSubPr>
                        <m:ctrlPr>
                          <a:rPr lang="en-US" altLang="ko-KR" sz="2000" i="1" smtClean="0">
                            <a:latin typeface="Cambria Math"/>
                          </a:rPr>
                        </m:ctrlPr>
                      </m:sSubPr>
                      <m:e>
                        <m:r>
                          <a:rPr lang="en-US" altLang="ko-KR" sz="2000" b="0" i="1" smtClean="0">
                            <a:latin typeface="Cambria Math"/>
                          </a:rPr>
                          <m:t>𝑝</m:t>
                        </m:r>
                      </m:e>
                      <m:sub>
                        <m:r>
                          <a:rPr lang="en-US" altLang="ko-KR" sz="2000" b="0" i="1" smtClean="0">
                            <a:latin typeface="Cambria Math"/>
                          </a:rPr>
                          <m:t>𝑡𝑥</m:t>
                        </m:r>
                      </m:sub>
                    </m:sSub>
                  </m:oMath>
                </a14:m>
                <a:r>
                  <a:rPr lang="en-US" altLang="ko-KR" sz="2000" dirty="0" smtClean="0"/>
                  <a:t> = </a:t>
                </a:r>
                <a14:m>
                  <m:oMath xmlns:m="http://schemas.openxmlformats.org/officeDocument/2006/math">
                    <m:f>
                      <m:fPr>
                        <m:ctrlPr>
                          <a:rPr lang="en-US" altLang="ko-KR" sz="2000" smtClean="0">
                            <a:latin typeface="Cambria Math"/>
                          </a:rPr>
                        </m:ctrlPr>
                      </m:fPr>
                      <m:num>
                        <m:r>
                          <a:rPr lang="en-US" altLang="ko-KR" sz="2000" b="0" i="0" smtClean="0">
                            <a:latin typeface="Cambria Math"/>
                          </a:rPr>
                          <m:t>1</m:t>
                        </m:r>
                      </m:num>
                      <m:den>
                        <m:r>
                          <a:rPr lang="en-US" altLang="ko-KR" sz="2000" b="0" i="0" smtClean="0">
                            <a:latin typeface="Cambria Math"/>
                          </a:rPr>
                          <m:t>300</m:t>
                        </m:r>
                      </m:den>
                    </m:f>
                  </m:oMath>
                </a14:m>
                <a:r>
                  <a:rPr lang="en-US" altLang="ko-KR" sz="2000" dirty="0" smtClean="0"/>
                  <a:t> from measurements under controlled conditions</a:t>
                </a:r>
                <a:endParaRPr lang="ko-KR" altLang="en-US" sz="2000" dirty="0"/>
              </a:p>
            </p:txBody>
          </p:sp>
        </mc:Choice>
        <mc:Fallback>
          <p:sp>
            <p:nvSpPr>
              <p:cNvPr id="6" name="내용 개체 틀 5"/>
              <p:cNvSpPr>
                <a:spLocks noGrp="1" noRot="1" noChangeAspect="1" noMove="1" noResize="1" noEditPoints="1" noAdjustHandles="1" noChangeArrowheads="1" noChangeShapeType="1" noTextEdit="1"/>
              </p:cNvSpPr>
              <p:nvPr>
                <p:ph sz="half" idx="2"/>
              </p:nvPr>
            </p:nvSpPr>
            <p:spPr>
              <a:xfrm>
                <a:off x="107504" y="3612157"/>
                <a:ext cx="9036496" cy="2769171"/>
              </a:xfrm>
              <a:blipFill rotWithShape="1">
                <a:blip r:embed="rId4"/>
                <a:stretch>
                  <a:fillRect l="-1080" t="-1762"/>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40328143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5388"/>
            <a:ext cx="9144000" cy="6307223"/>
          </a:xfrm>
          <a:prstGeom prst="rect">
            <a:avLst/>
          </a:prstGeom>
        </p:spPr>
      </p:pic>
    </p:spTree>
    <p:extLst>
      <p:ext uri="{BB962C8B-B14F-4D97-AF65-F5344CB8AC3E}">
        <p14:creationId xmlns:p14="http://schemas.microsoft.com/office/powerpoint/2010/main" val="39751511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3882"/>
            <a:ext cx="9144000" cy="6250236"/>
          </a:xfrm>
          <a:prstGeom prst="rect">
            <a:avLst/>
          </a:prstGeom>
        </p:spPr>
      </p:pic>
    </p:spTree>
    <p:extLst>
      <p:ext uri="{BB962C8B-B14F-4D97-AF65-F5344CB8AC3E}">
        <p14:creationId xmlns:p14="http://schemas.microsoft.com/office/powerpoint/2010/main" val="40482198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0894"/>
            <a:ext cx="9144000" cy="6176211"/>
          </a:xfrm>
          <a:prstGeom prst="rect">
            <a:avLst/>
          </a:prstGeom>
        </p:spPr>
      </p:pic>
    </p:spTree>
    <p:extLst>
      <p:ext uri="{BB962C8B-B14F-4D97-AF65-F5344CB8AC3E}">
        <p14:creationId xmlns:p14="http://schemas.microsoft.com/office/powerpoint/2010/main" val="7921295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370"/>
            <a:ext cx="9144000" cy="6195260"/>
          </a:xfrm>
          <a:prstGeom prst="rect">
            <a:avLst/>
          </a:prstGeom>
        </p:spPr>
      </p:pic>
    </p:spTree>
    <p:extLst>
      <p:ext uri="{BB962C8B-B14F-4D97-AF65-F5344CB8AC3E}">
        <p14:creationId xmlns:p14="http://schemas.microsoft.com/office/powerpoint/2010/main" val="27238551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6180"/>
            <a:ext cx="9144000" cy="6205640"/>
          </a:xfrm>
          <a:prstGeom prst="rect">
            <a:avLst/>
          </a:prstGeom>
        </p:spPr>
      </p:pic>
    </p:spTree>
    <p:extLst>
      <p:ext uri="{BB962C8B-B14F-4D97-AF65-F5344CB8AC3E}">
        <p14:creationId xmlns:p14="http://schemas.microsoft.com/office/powerpoint/2010/main" val="6207303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fontScale="90000"/>
          </a:bodyPr>
          <a:lstStyle/>
          <a:p>
            <a:r>
              <a:rPr lang="en-US" altLang="ko-KR" dirty="0" smtClean="0"/>
              <a:t>Prompting Additional Transmission</a:t>
            </a:r>
            <a:endParaRPr lang="ko-KR" altLang="en-US" dirty="0"/>
          </a:p>
        </p:txBody>
      </p:sp>
      <p:sp>
        <p:nvSpPr>
          <p:cNvPr id="3" name="내용 개체 틀 2"/>
          <p:cNvSpPr>
            <a:spLocks noGrp="1"/>
          </p:cNvSpPr>
          <p:nvPr>
            <p:ph idx="1"/>
          </p:nvPr>
        </p:nvSpPr>
        <p:spPr>
          <a:xfrm>
            <a:off x="457200" y="1600200"/>
            <a:ext cx="8229600" cy="5141168"/>
          </a:xfrm>
        </p:spPr>
        <p:txBody>
          <a:bodyPr>
            <a:noAutofit/>
          </a:bodyPr>
          <a:lstStyle/>
          <a:p>
            <a:r>
              <a:rPr lang="en-US" altLang="ko-KR" sz="2800" dirty="0" smtClean="0"/>
              <a:t>The performance of passive Wi-Fi tracking</a:t>
            </a:r>
          </a:p>
          <a:p>
            <a:pPr lvl="1"/>
            <a:r>
              <a:rPr lang="en-US" altLang="ko-KR" sz="2400" dirty="0" smtClean="0"/>
              <a:t>Coverage </a:t>
            </a:r>
          </a:p>
          <a:p>
            <a:pPr lvl="2"/>
            <a:r>
              <a:rPr lang="en-US" altLang="ko-KR" sz="2000" dirty="0"/>
              <a:t>T</a:t>
            </a:r>
            <a:r>
              <a:rPr lang="en-US" altLang="ko-KR" sz="2000" dirty="0" smtClean="0"/>
              <a:t>he number or percentage of phones tracked </a:t>
            </a:r>
          </a:p>
          <a:p>
            <a:pPr lvl="1"/>
            <a:r>
              <a:rPr lang="en-US" altLang="ko-KR" sz="2400" dirty="0" smtClean="0"/>
              <a:t>Accuracy  </a:t>
            </a:r>
          </a:p>
          <a:p>
            <a:pPr lvl="2"/>
            <a:r>
              <a:rPr lang="en-US" altLang="ko-KR" sz="2000" dirty="0" smtClean="0"/>
              <a:t>Location error over time </a:t>
            </a:r>
          </a:p>
          <a:p>
            <a:r>
              <a:rPr lang="en-US" altLang="ko-KR" sz="2800" dirty="0" smtClean="0"/>
              <a:t>Techniques in the Wi-Fi monitor in addition to passive monitoring </a:t>
            </a:r>
          </a:p>
          <a:p>
            <a:pPr lvl="1"/>
            <a:r>
              <a:rPr lang="en-US" altLang="ko-KR" sz="2400" dirty="0" smtClean="0"/>
              <a:t>Advertise two popular access point SSID’s</a:t>
            </a:r>
          </a:p>
          <a:p>
            <a:pPr lvl="2"/>
            <a:r>
              <a:rPr lang="en-US" altLang="ko-KR" sz="2000" dirty="0" err="1" smtClean="0"/>
              <a:t>Attwifi</a:t>
            </a:r>
            <a:r>
              <a:rPr lang="en-US" altLang="ko-KR" sz="2000" dirty="0" smtClean="0"/>
              <a:t>, </a:t>
            </a:r>
            <a:r>
              <a:rPr lang="en-US" altLang="ko-KR" sz="2000" dirty="0" err="1" smtClean="0"/>
              <a:t>tmobile</a:t>
            </a:r>
            <a:r>
              <a:rPr lang="en-US" altLang="ko-KR" sz="2000" dirty="0" smtClean="0"/>
              <a:t> </a:t>
            </a:r>
          </a:p>
          <a:p>
            <a:pPr lvl="1"/>
            <a:r>
              <a:rPr lang="en-US" altLang="ko-KR" sz="2400" dirty="0" smtClean="0"/>
              <a:t>Emulate APs with SSID for which a directed probe-request is made by a phone</a:t>
            </a:r>
          </a:p>
        </p:txBody>
      </p:sp>
    </p:spTree>
    <p:extLst>
      <p:ext uri="{BB962C8B-B14F-4D97-AF65-F5344CB8AC3E}">
        <p14:creationId xmlns:p14="http://schemas.microsoft.com/office/powerpoint/2010/main" val="25079625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7554"/>
            <a:ext cx="9144000" cy="6242892"/>
          </a:xfrm>
          <a:prstGeom prst="rect">
            <a:avLst/>
          </a:prstGeom>
        </p:spPr>
      </p:pic>
    </p:spTree>
    <p:extLst>
      <p:ext uri="{BB962C8B-B14F-4D97-AF65-F5344CB8AC3E}">
        <p14:creationId xmlns:p14="http://schemas.microsoft.com/office/powerpoint/2010/main" val="4144669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175"/>
            <a:ext cx="9144000" cy="6267649"/>
          </a:xfrm>
          <a:prstGeom prst="rect">
            <a:avLst/>
          </a:prstGeom>
        </p:spPr>
      </p:pic>
    </p:spTree>
    <p:extLst>
      <p:ext uri="{BB962C8B-B14F-4D97-AF65-F5344CB8AC3E}">
        <p14:creationId xmlns:p14="http://schemas.microsoft.com/office/powerpoint/2010/main" val="30139926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957"/>
            <a:ext cx="9144000" cy="6194085"/>
          </a:xfrm>
          <a:prstGeom prst="rect">
            <a:avLst/>
          </a:prstGeom>
        </p:spPr>
      </p:pic>
      <p:sp>
        <p:nvSpPr>
          <p:cNvPr id="3" name="왼쪽/오른쪽 화살표 2"/>
          <p:cNvSpPr/>
          <p:nvPr/>
        </p:nvSpPr>
        <p:spPr>
          <a:xfrm>
            <a:off x="2255229" y="4509120"/>
            <a:ext cx="4896544" cy="1152128"/>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ko-KR" sz="2800" b="1" dirty="0" smtClean="0">
                <a:solidFill>
                  <a:schemeClr val="tx2"/>
                </a:solidFill>
              </a:rPr>
              <a:t>Association</a:t>
            </a:r>
            <a:endParaRPr lang="ko-KR" altLang="en-US" sz="2800" b="1" dirty="0">
              <a:solidFill>
                <a:schemeClr val="tx2"/>
              </a:solidFill>
            </a:endParaRPr>
          </a:p>
        </p:txBody>
      </p:sp>
    </p:spTree>
    <p:extLst>
      <p:ext uri="{BB962C8B-B14F-4D97-AF65-F5344CB8AC3E}">
        <p14:creationId xmlns:p14="http://schemas.microsoft.com/office/powerpoint/2010/main" val="32761622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5417"/>
            <a:ext cx="9144000" cy="6147166"/>
          </a:xfrm>
          <a:prstGeom prst="rect">
            <a:avLst/>
          </a:prstGeom>
        </p:spPr>
      </p:pic>
      <p:pic>
        <p:nvPicPr>
          <p:cNvPr id="3" name="그림 2" descr="화면 캡처"/>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6" y="4785095"/>
            <a:ext cx="7632848" cy="1738757"/>
          </a:xfrm>
          <a:prstGeom prst="rect">
            <a:avLst/>
          </a:prstGeom>
        </p:spPr>
      </p:pic>
    </p:spTree>
    <p:extLst>
      <p:ext uri="{BB962C8B-B14F-4D97-AF65-F5344CB8AC3E}">
        <p14:creationId xmlns:p14="http://schemas.microsoft.com/office/powerpoint/2010/main" val="2083575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rotWithShape="1">
          <a:blip r:embed="rId3">
            <a:extLst>
              <a:ext uri="{28A0092B-C50C-407E-A947-70E740481C1C}">
                <a14:useLocalDpi xmlns:a14="http://schemas.microsoft.com/office/drawing/2010/main" val="0"/>
              </a:ext>
            </a:extLst>
          </a:blip>
          <a:srcRect b="33877"/>
          <a:stretch/>
        </p:blipFill>
        <p:spPr>
          <a:xfrm>
            <a:off x="0" y="298455"/>
            <a:ext cx="9144000" cy="4139981"/>
          </a:xfrm>
          <a:prstGeom prst="rect">
            <a:avLst/>
          </a:prstGeom>
        </p:spPr>
      </p:pic>
    </p:spTree>
    <p:extLst>
      <p:ext uri="{BB962C8B-B14F-4D97-AF65-F5344CB8AC3E}">
        <p14:creationId xmlns:p14="http://schemas.microsoft.com/office/powerpoint/2010/main" val="35546888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1354"/>
            <a:ext cx="9144000" cy="6215291"/>
          </a:xfrm>
          <a:prstGeom prst="rect">
            <a:avLst/>
          </a:prstGeom>
        </p:spPr>
      </p:pic>
    </p:spTree>
    <p:extLst>
      <p:ext uri="{BB962C8B-B14F-4D97-AF65-F5344CB8AC3E}">
        <p14:creationId xmlns:p14="http://schemas.microsoft.com/office/powerpoint/2010/main" val="32702155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0777"/>
            <a:ext cx="9144000" cy="6216445"/>
          </a:xfrm>
          <a:prstGeom prst="rect">
            <a:avLst/>
          </a:prstGeom>
        </p:spPr>
      </p:pic>
    </p:spTree>
    <p:extLst>
      <p:ext uri="{BB962C8B-B14F-4D97-AF65-F5344CB8AC3E}">
        <p14:creationId xmlns:p14="http://schemas.microsoft.com/office/powerpoint/2010/main" val="15200599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721"/>
            <a:ext cx="9144000" cy="6220557"/>
          </a:xfrm>
          <a:prstGeom prst="rect">
            <a:avLst/>
          </a:prstGeom>
        </p:spPr>
      </p:pic>
    </p:spTree>
    <p:extLst>
      <p:ext uri="{BB962C8B-B14F-4D97-AF65-F5344CB8AC3E}">
        <p14:creationId xmlns:p14="http://schemas.microsoft.com/office/powerpoint/2010/main" val="11824390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3729"/>
            <a:ext cx="9144000" cy="6230542"/>
          </a:xfrm>
          <a:prstGeom prst="rect">
            <a:avLst/>
          </a:prstGeom>
        </p:spPr>
      </p:pic>
    </p:spTree>
    <p:extLst>
      <p:ext uri="{BB962C8B-B14F-4D97-AF65-F5344CB8AC3E}">
        <p14:creationId xmlns:p14="http://schemas.microsoft.com/office/powerpoint/2010/main" val="28650158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descr="화면 캡처"/>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2039"/>
            <a:ext cx="9144000" cy="6293922"/>
          </a:xfrm>
          <a:prstGeom prst="rect">
            <a:avLst/>
          </a:prstGeom>
        </p:spPr>
      </p:pic>
    </p:spTree>
    <p:extLst>
      <p:ext uri="{BB962C8B-B14F-4D97-AF65-F5344CB8AC3E}">
        <p14:creationId xmlns:p14="http://schemas.microsoft.com/office/powerpoint/2010/main" val="21743735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3836</TotalTime>
  <Words>1687</Words>
  <Application>Microsoft Office PowerPoint</Application>
  <PresentationFormat>화면 슬라이드 쇼(4:3)</PresentationFormat>
  <Paragraphs>190</Paragraphs>
  <Slides>36</Slides>
  <Notes>36</Notes>
  <HiddenSlides>0</HiddenSlides>
  <MMClips>0</MMClips>
  <ScaleCrop>false</ScaleCrop>
  <HeadingPairs>
    <vt:vector size="4" baseType="variant">
      <vt:variant>
        <vt:lpstr>테마</vt:lpstr>
      </vt:variant>
      <vt:variant>
        <vt:i4>1</vt:i4>
      </vt:variant>
      <vt:variant>
        <vt:lpstr>슬라이드 제목</vt:lpstr>
      </vt:variant>
      <vt:variant>
        <vt:i4>36</vt:i4>
      </vt:variant>
    </vt:vector>
  </HeadingPairs>
  <TitlesOfParts>
    <vt:vector size="37" baseType="lpstr">
      <vt:lpstr>Office 테마</vt:lpstr>
      <vt:lpstr>PowerPoint 프레젠테이션</vt:lpstr>
      <vt:lpstr>Introduction</vt:lpstr>
      <vt:lpstr>PowerPoint 프레젠테이션</vt:lpstr>
      <vt:lpstr>System Overview</vt:lpstr>
      <vt:lpstr>PowerPoint 프레젠테이션</vt:lpstr>
      <vt:lpstr>PowerPoint 프레젠테이션</vt:lpstr>
      <vt:lpstr>PowerPoint 프레젠테이션</vt:lpstr>
      <vt:lpstr>PowerPoint 프레젠테이션</vt:lpstr>
      <vt:lpstr>PowerPoint 프레젠테이션</vt:lpstr>
      <vt:lpstr>Estimating Smartphone Trajectories</vt:lpstr>
      <vt:lpstr>PowerPoint 프레젠테이션</vt:lpstr>
      <vt:lpstr>PowerPoint 프레젠테이션</vt:lpstr>
      <vt:lpstr>PowerPoint 프레젠테이션</vt:lpstr>
      <vt:lpstr>Basic Trajectory Estimation Algorithm</vt:lpstr>
      <vt:lpstr>Basic Trajectory Estimation Algorithm</vt:lpstr>
      <vt:lpstr>PowerPoint 프레젠테이션</vt:lpstr>
      <vt:lpstr>PowerPoint 프레젠테이션</vt:lpstr>
      <vt:lpstr>Hidden State :  Cut-up Road Segments</vt:lpstr>
      <vt:lpstr>Emission Probabilities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Prompting Additional Transmission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min</dc:creator>
  <cp:lastModifiedBy>min</cp:lastModifiedBy>
  <cp:revision>40</cp:revision>
  <cp:lastPrinted>2013-04-30T01:28:49Z</cp:lastPrinted>
  <dcterms:created xsi:type="dcterms:W3CDTF">2013-04-27T09:33:25Z</dcterms:created>
  <dcterms:modified xsi:type="dcterms:W3CDTF">2013-04-30T01:29:25Z</dcterms:modified>
</cp:coreProperties>
</file>