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914400"/>
            <a:ext cx="5852160" cy="457200"/>
          </a:xfrm>
          <a:prstGeom prst="rect">
            <a:avLst/>
          </a:prstGeom>
          <a:noFill/>
        </p:spPr>
        <p:txBody>
          <a:bodyPr wrap="square" lIns="73152" rIns="54864" tIns="36576" bIns="36576" anchor="t">
            <a:noAutofit/>
          </a:bodyPr>
          <a:lstStyle/>
          <a:p>
            <a:pPr algn="l" marL="0" indent="0">
              <a:lnSpc>
                <a:spcPts val="1806"/>
              </a:lnSpc>
              <a:spcBef>
                <a:spcPts val="0"/>
              </a:spcBef>
              <a:buNone/>
            </a:pPr>
            <a:r>
              <a:rPr lang="ko-KR" sz="1400">
                <a:solidFill>
                  <a:srgbClr val="4D4D4D"/>
                </a:solidFill>
                <a:latin typeface="Malgun Gothic"/>
                <a:ea typeface="Malgun Gothic"/>
                <a:cs typeface="Malgun Gothic"/>
              </a:rPr>
              <a:t>Wireless Internet · 2026년 2학기</a:t>
            </a:r>
          </a:p>
        </p:txBody>
      </p:sp>
      <p:sp>
        <p:nvSpPr>
          <p:cNvPr id="3" name="TextBox 2"/>
          <p:cNvSpPr txBox="1"/>
          <p:nvPr/>
        </p:nvSpPr>
        <p:spPr>
          <a:xfrm>
            <a:off x="548640" y="1371600"/>
            <a:ext cx="6035040" cy="1234440"/>
          </a:xfrm>
          <a:prstGeom prst="rect">
            <a:avLst/>
          </a:prstGeom>
          <a:noFill/>
        </p:spPr>
        <p:txBody>
          <a:bodyPr wrap="square" lIns="73152" rIns="54864" tIns="36576" bIns="36576" anchor="t">
            <a:noAutofit/>
          </a:bodyPr>
          <a:lstStyle/>
          <a:p>
            <a:pPr algn="l" marL="0" indent="0">
              <a:lnSpc>
                <a:spcPts val="4128"/>
              </a:lnSpc>
              <a:spcBef>
                <a:spcPts val="0"/>
              </a:spcBef>
              <a:buNone/>
            </a:pPr>
            <a:r>
              <a:rPr lang="ko-KR" sz="3200" b="1">
                <a:solidFill>
                  <a:srgbClr val="8B1E1E"/>
                </a:solidFill>
                <a:latin typeface="Malgun Gothic"/>
                <a:ea typeface="Malgun Gothic"/>
                <a:cs typeface="Malgun Gothic"/>
              </a:rPr>
              <a:t>제12장 Non-Terrestrial Network</a:t>
            </a:r>
          </a:p>
        </p:txBody>
      </p:sp>
      <p:sp>
        <p:nvSpPr>
          <p:cNvPr id="4" name="TextBox 3"/>
          <p:cNvSpPr txBox="1"/>
          <p:nvPr/>
        </p:nvSpPr>
        <p:spPr>
          <a:xfrm>
            <a:off x="548640" y="2697480"/>
            <a:ext cx="5852160" cy="548640"/>
          </a:xfrm>
          <a:prstGeom prst="rect">
            <a:avLst/>
          </a:prstGeom>
          <a:noFill/>
        </p:spPr>
        <p:txBody>
          <a:bodyPr wrap="square" lIns="73152" rIns="54864" tIns="36576" bIns="36576" anchor="t">
            <a:noAutofit/>
          </a:bodyPr>
          <a:lstStyle/>
          <a:p>
            <a:pPr algn="l" marL="0" indent="0">
              <a:lnSpc>
                <a:spcPts val="2580"/>
              </a:lnSpc>
              <a:spcBef>
                <a:spcPts val="0"/>
              </a:spcBef>
              <a:buNone/>
            </a:pPr>
            <a:r>
              <a:rPr lang="ko-KR" sz="2000">
                <a:solidFill>
                  <a:srgbClr val="2C4A6E"/>
                </a:solidFill>
                <a:latin typeface="Malgun Gothic"/>
                <a:ea typeface="Malgun Gothic"/>
                <a:cs typeface="Malgun Gothic"/>
              </a:rPr>
              <a:t>위성 위의 NR: 숫자, 구조, timing, 절차</a:t>
            </a:r>
          </a:p>
        </p:txBody>
      </p:sp>
      <p:sp>
        <p:nvSpPr>
          <p:cNvPr id="5" name="TextBox 4"/>
          <p:cNvSpPr txBox="1"/>
          <p:nvPr/>
        </p:nvSpPr>
        <p:spPr>
          <a:xfrm>
            <a:off x="548640" y="3429000"/>
            <a:ext cx="5669280" cy="274320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12.1 숫자로 보는 NTN: 궤도, 지연, Doppler</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12.2 Transparent와 regenerative</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12.3 TA pre-compensation</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12.4 Scheduling 시점: K</a:t>
            </a:r>
            <a:r>
              <a:rPr lang="ko-KR" sz="1400" baseline="-25000">
                <a:solidFill>
                  <a:srgbClr val="1A1A1A"/>
                </a:solidFill>
                <a:latin typeface="Malgun Gothic"/>
                <a:ea typeface="Malgun Gothic"/>
                <a:cs typeface="Malgun Gothic"/>
              </a:rPr>
              <a:t>offset</a:t>
            </a:r>
            <a:r>
              <a:rPr lang="ko-KR" sz="1400">
                <a:solidFill>
                  <a:srgbClr val="1A1A1A"/>
                </a:solidFill>
                <a:latin typeface="Malgun Gothic"/>
                <a:ea typeface="Malgun Gothic"/>
                <a:cs typeface="Malgun Gothic"/>
              </a:rPr>
              <a:t>과 K</a:t>
            </a:r>
            <a:r>
              <a:rPr lang="ko-KR" sz="1400" baseline="-25000">
                <a:solidFill>
                  <a:srgbClr val="1A1A1A"/>
                </a:solidFill>
                <a:latin typeface="Malgun Gothic"/>
                <a:ea typeface="Malgun Gothic"/>
                <a:cs typeface="Malgun Gothic"/>
              </a:rPr>
              <a:t>mac</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12.5 Doppler pre-compensation, 12.6 Random Access</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12.7 HARQ와 DRX, 12.8 셀 유형과 이동성</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12.9 Release별 진화, 12.10 GNSS 의존</a:t>
            </a:r>
          </a:p>
        </p:txBody>
      </p:sp>
      <p:pic>
        <p:nvPicPr>
          <p:cNvPr id="6" name="Picture 5" descr="ch12-uas.png"/>
          <p:cNvPicPr>
            <a:picLocks noChangeAspect="1"/>
          </p:cNvPicPr>
          <p:nvPr/>
        </p:nvPicPr>
        <p:blipFill>
          <a:blip r:embed="rId2"/>
          <a:stretch>
            <a:fillRect/>
          </a:stretch>
        </p:blipFill>
        <p:spPr>
          <a:xfrm>
            <a:off x="6400800" y="1280160"/>
            <a:ext cx="5394960" cy="2555507"/>
          </a:xfrm>
          <a:prstGeom prst="rect">
            <a:avLst/>
          </a:prstGeom>
        </p:spPr>
      </p:pic>
      <p:sp>
        <p:nvSpPr>
          <p:cNvPr id="7" name="TextBox 6"/>
          <p:cNvSpPr txBox="1"/>
          <p:nvPr/>
        </p:nvSpPr>
        <p:spPr>
          <a:xfrm>
            <a:off x="548640" y="6263640"/>
            <a:ext cx="7315200" cy="32004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고려대학교 컴퓨터학과 대학원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이 장의 결론과 읽을 spec</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2</a:t>
            </a:r>
          </a:p>
        </p:txBody>
      </p:sp>
      <p:sp>
        <p:nvSpPr>
          <p:cNvPr id="5" name="TextBox 4"/>
          <p:cNvSpPr txBox="1"/>
          <p:nvPr/>
        </p:nvSpPr>
        <p:spPr>
          <a:xfrm>
            <a:off x="457200" y="932688"/>
            <a:ext cx="658368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결론: physical layer 골격은 그대로, 바뀐 것은 timing</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resource grid, numerology, 채널 부호는 거의 그대로</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같은 slot 번호가 UE와 gNB에 수 ms~수백 ms 떨어진 시각</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LEO 위성은 초속 7 km 넘게 이동 → 그 차이가 계속 변함</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앞 장과의 연결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2장: "같은 격자, 다른 시계"로 예고</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5장: 위성에서는 TA (Timing Advance) 범위가 모자람, UE가 GNSS로 지연 계산</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중심 원문: TS 38.300 clause 16.14 (NTN 구조와 절차 요약)</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세부</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TS 38.211 clause 4.3.1: T</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 식</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TS 38.213 clause 4.2, 8: timing, Random Access</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TS 38.321 clause 5.7, 5.4.8: DRX, TA 보고</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TS 38.331: SIB19, 측정 event</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배경 수치: TR 38.821 (Rel-16 study)</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순서: 숫자 먼저 → 각 절차가 왜 그런 모양인지가 숫자에서 나옴</a:t>
            </a:r>
          </a:p>
        </p:txBody>
      </p:sp>
      <p:sp>
        <p:nvSpPr>
          <p:cNvPr id="6" name="Rounded Rectangle 5"/>
          <p:cNvSpPr/>
          <p:nvPr/>
        </p:nvSpPr>
        <p:spPr>
          <a:xfrm>
            <a:off x="7315200" y="1024128"/>
            <a:ext cx="4416552" cy="1600200"/>
          </a:xfrm>
          <a:prstGeom prst="roundRect">
            <a:avLst>
              <a:gd name="adj" fmla="val 6000"/>
            </a:avLst>
          </a:prstGeom>
          <a:solidFill>
            <a:srgbClr val="EAF0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498079" y="1115568"/>
            <a:ext cx="4023360" cy="320040"/>
          </a:xfrm>
          <a:prstGeom prst="rect">
            <a:avLst/>
          </a:prstGeom>
          <a:noFill/>
        </p:spPr>
        <p:txBody>
          <a:bodyPr wrap="square" lIns="73152" rIns="54864" tIns="36576" bIns="36576" anchor="t">
            <a:noAutofit/>
          </a:bodyPr>
          <a:lstStyle/>
          <a:p>
            <a:pPr algn="l" marL="0" indent="0">
              <a:lnSpc>
                <a:spcPts val="1806"/>
              </a:lnSpc>
              <a:spcBef>
                <a:spcPts val="0"/>
              </a:spcBef>
              <a:buNone/>
            </a:pPr>
            <a:r>
              <a:rPr lang="ko-KR" sz="1400" b="1">
                <a:solidFill>
                  <a:srgbClr val="2C4A6E"/>
                </a:solidFill>
                <a:latin typeface="Malgun Gothic"/>
                <a:ea typeface="Malgun Gothic"/>
                <a:cs typeface="Malgun Gothic"/>
              </a:rPr>
              <a:t>왕복 지연</a:t>
            </a:r>
          </a:p>
        </p:txBody>
      </p:sp>
      <p:sp>
        <p:nvSpPr>
          <p:cNvPr id="8" name="TextBox 7"/>
          <p:cNvSpPr txBox="1"/>
          <p:nvPr/>
        </p:nvSpPr>
        <p:spPr>
          <a:xfrm>
            <a:off x="7498079" y="1435608"/>
            <a:ext cx="4023360" cy="594360"/>
          </a:xfrm>
          <a:prstGeom prst="rect">
            <a:avLst/>
          </a:prstGeom>
          <a:noFill/>
        </p:spPr>
        <p:txBody>
          <a:bodyPr wrap="square" lIns="73152" rIns="54864" tIns="36576" bIns="36576" anchor="t">
            <a:noAutofit/>
          </a:bodyPr>
          <a:lstStyle/>
          <a:p>
            <a:pPr algn="l" marL="0" indent="0">
              <a:lnSpc>
                <a:spcPts val="3870"/>
              </a:lnSpc>
              <a:spcBef>
                <a:spcPts val="0"/>
              </a:spcBef>
              <a:buNone/>
            </a:pPr>
            <a:r>
              <a:rPr lang="ko-KR" sz="3000" b="1">
                <a:solidFill>
                  <a:srgbClr val="8B1E1E"/>
                </a:solidFill>
                <a:latin typeface="Malgun Gothic"/>
                <a:ea typeface="Malgun Gothic"/>
                <a:cs typeface="Malgun Gothic"/>
              </a:rPr>
              <a:t>25.77 ms / 541 ms</a:t>
            </a:r>
          </a:p>
        </p:txBody>
      </p:sp>
      <p:sp>
        <p:nvSpPr>
          <p:cNvPr id="9" name="TextBox 8"/>
          <p:cNvSpPr txBox="1"/>
          <p:nvPr/>
        </p:nvSpPr>
        <p:spPr>
          <a:xfrm>
            <a:off x="7498079" y="2075688"/>
            <a:ext cx="4114800" cy="457200"/>
          </a:xfrm>
          <a:prstGeom prst="rect">
            <a:avLst/>
          </a:prstGeom>
          <a:noFill/>
        </p:spPr>
        <p:txBody>
          <a:bodyPr wrap="square" lIns="73152" rIns="54864" tIns="36576" bIns="36576" anchor="t">
            <a:noAutofit/>
          </a:bodyPr>
          <a:lstStyle/>
          <a:p>
            <a:pPr algn="l" marL="0" indent="0">
              <a:lnSpc>
                <a:spcPts val="1548"/>
              </a:lnSpc>
              <a:spcBef>
                <a:spcPts val="0"/>
              </a:spcBef>
              <a:buNone/>
            </a:pPr>
            <a:r>
              <a:rPr lang="ko-KR" sz="1200">
                <a:solidFill>
                  <a:srgbClr val="4D4D4D"/>
                </a:solidFill>
                <a:latin typeface="Malgun Gothic"/>
                <a:ea typeface="Malgun Gothic"/>
                <a:cs typeface="Malgun Gothic"/>
              </a:rPr>
              <a:t>LEO 600 km / GEO, transparent 최대 (TR 38.821)</a:t>
            </a:r>
          </a:p>
        </p:txBody>
      </p:sp>
      <p:sp>
        <p:nvSpPr>
          <p:cNvPr id="10" name="Rounded Rectangle 9"/>
          <p:cNvSpPr/>
          <p:nvPr/>
        </p:nvSpPr>
        <p:spPr>
          <a:xfrm>
            <a:off x="7315200" y="2807208"/>
            <a:ext cx="4416552" cy="1600200"/>
          </a:xfrm>
          <a:prstGeom prst="roundRect">
            <a:avLst>
              <a:gd name="adj" fmla="val 6000"/>
            </a:avLst>
          </a:prstGeom>
          <a:solidFill>
            <a:srgbClr val="EAF0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79" y="2898648"/>
            <a:ext cx="4023360" cy="320040"/>
          </a:xfrm>
          <a:prstGeom prst="rect">
            <a:avLst/>
          </a:prstGeom>
          <a:noFill/>
        </p:spPr>
        <p:txBody>
          <a:bodyPr wrap="square" lIns="73152" rIns="54864" tIns="36576" bIns="36576" anchor="t">
            <a:noAutofit/>
          </a:bodyPr>
          <a:lstStyle/>
          <a:p>
            <a:pPr algn="l" marL="0" indent="0">
              <a:lnSpc>
                <a:spcPts val="1806"/>
              </a:lnSpc>
              <a:spcBef>
                <a:spcPts val="0"/>
              </a:spcBef>
              <a:buNone/>
            </a:pPr>
            <a:r>
              <a:rPr lang="ko-KR" sz="1400" b="1">
                <a:solidFill>
                  <a:srgbClr val="2C4A6E"/>
                </a:solidFill>
                <a:latin typeface="Malgun Gothic"/>
                <a:ea typeface="Malgun Gothic"/>
                <a:cs typeface="Malgun Gothic"/>
              </a:rPr>
              <a:t>지연의 변화</a:t>
            </a:r>
          </a:p>
        </p:txBody>
      </p:sp>
      <p:sp>
        <p:nvSpPr>
          <p:cNvPr id="12" name="TextBox 11"/>
          <p:cNvSpPr txBox="1"/>
          <p:nvPr/>
        </p:nvSpPr>
        <p:spPr>
          <a:xfrm>
            <a:off x="7498079" y="3218688"/>
            <a:ext cx="4023360" cy="594360"/>
          </a:xfrm>
          <a:prstGeom prst="rect">
            <a:avLst/>
          </a:prstGeom>
          <a:noFill/>
        </p:spPr>
        <p:txBody>
          <a:bodyPr wrap="square" lIns="73152" rIns="54864" tIns="36576" bIns="36576" anchor="t">
            <a:noAutofit/>
          </a:bodyPr>
          <a:lstStyle/>
          <a:p>
            <a:pPr algn="l" marL="0" indent="0">
              <a:lnSpc>
                <a:spcPts val="3870"/>
              </a:lnSpc>
              <a:spcBef>
                <a:spcPts val="0"/>
              </a:spcBef>
              <a:buNone/>
            </a:pPr>
            <a:r>
              <a:rPr lang="ko-KR" sz="3000" b="1">
                <a:solidFill>
                  <a:srgbClr val="8B1E1E"/>
                </a:solidFill>
                <a:latin typeface="Malgun Gothic"/>
                <a:ea typeface="Malgun Gothic"/>
                <a:cs typeface="Malgun Gothic"/>
              </a:rPr>
              <a:t>약 45 μs/s</a:t>
            </a:r>
          </a:p>
        </p:txBody>
      </p:sp>
      <p:sp>
        <p:nvSpPr>
          <p:cNvPr id="13" name="TextBox 12"/>
          <p:cNvSpPr txBox="1"/>
          <p:nvPr/>
        </p:nvSpPr>
        <p:spPr>
          <a:xfrm>
            <a:off x="7498079" y="3858768"/>
            <a:ext cx="4114800" cy="457200"/>
          </a:xfrm>
          <a:prstGeom prst="rect">
            <a:avLst/>
          </a:prstGeom>
          <a:noFill/>
        </p:spPr>
        <p:txBody>
          <a:bodyPr wrap="square" lIns="73152" rIns="54864" tIns="36576" bIns="36576" anchor="t">
            <a:noAutofit/>
          </a:bodyPr>
          <a:lstStyle/>
          <a:p>
            <a:pPr algn="l" marL="0" indent="0">
              <a:lnSpc>
                <a:spcPts val="1548"/>
              </a:lnSpc>
              <a:spcBef>
                <a:spcPts val="0"/>
              </a:spcBef>
              <a:buNone/>
            </a:pPr>
            <a:r>
              <a:rPr lang="ko-KR" sz="1200">
                <a:solidFill>
                  <a:srgbClr val="4D4D4D"/>
                </a:solidFill>
                <a:latin typeface="Malgun Gothic"/>
                <a:ea typeface="Malgun Gothic"/>
                <a:cs typeface="Malgun Gothic"/>
              </a:rPr>
              <a:t>LEO 600 km 낮은 앙각 (계산) → 0.1초면 CP 이탈</a:t>
            </a:r>
          </a:p>
        </p:txBody>
      </p:sp>
      <p:sp>
        <p:nvSpPr>
          <p:cNvPr id="14" name="Rounded Rectangle 13"/>
          <p:cNvSpPr/>
          <p:nvPr/>
        </p:nvSpPr>
        <p:spPr>
          <a:xfrm>
            <a:off x="7315200" y="4590288"/>
            <a:ext cx="4416552" cy="1600200"/>
          </a:xfrm>
          <a:prstGeom prst="roundRect">
            <a:avLst>
              <a:gd name="adj" fmla="val 6000"/>
            </a:avLst>
          </a:prstGeom>
          <a:solidFill>
            <a:srgbClr val="EAF0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498079" y="4681727"/>
            <a:ext cx="4023360" cy="320040"/>
          </a:xfrm>
          <a:prstGeom prst="rect">
            <a:avLst/>
          </a:prstGeom>
          <a:noFill/>
        </p:spPr>
        <p:txBody>
          <a:bodyPr wrap="square" lIns="73152" rIns="54864" tIns="36576" bIns="36576" anchor="t">
            <a:noAutofit/>
          </a:bodyPr>
          <a:lstStyle/>
          <a:p>
            <a:pPr algn="l" marL="0" indent="0">
              <a:lnSpc>
                <a:spcPts val="1806"/>
              </a:lnSpc>
              <a:spcBef>
                <a:spcPts val="0"/>
              </a:spcBef>
              <a:buNone/>
            </a:pPr>
            <a:r>
              <a:rPr lang="ko-KR" sz="1400" b="1">
                <a:solidFill>
                  <a:srgbClr val="2C4A6E"/>
                </a:solidFill>
                <a:latin typeface="Malgun Gothic"/>
                <a:ea typeface="Malgun Gothic"/>
                <a:cs typeface="Malgun Gothic"/>
              </a:rPr>
              <a:t>Doppler</a:t>
            </a:r>
          </a:p>
        </p:txBody>
      </p:sp>
      <p:sp>
        <p:nvSpPr>
          <p:cNvPr id="16" name="TextBox 15"/>
          <p:cNvSpPr txBox="1"/>
          <p:nvPr/>
        </p:nvSpPr>
        <p:spPr>
          <a:xfrm>
            <a:off x="7498079" y="5001768"/>
            <a:ext cx="4023360" cy="594360"/>
          </a:xfrm>
          <a:prstGeom prst="rect">
            <a:avLst/>
          </a:prstGeom>
          <a:noFill/>
        </p:spPr>
        <p:txBody>
          <a:bodyPr wrap="square" lIns="73152" rIns="54864" tIns="36576" bIns="36576" anchor="t">
            <a:noAutofit/>
          </a:bodyPr>
          <a:lstStyle/>
          <a:p>
            <a:pPr algn="l" marL="0" indent="0">
              <a:lnSpc>
                <a:spcPts val="3870"/>
              </a:lnSpc>
              <a:spcBef>
                <a:spcPts val="0"/>
              </a:spcBef>
              <a:buNone/>
            </a:pPr>
            <a:r>
              <a:rPr lang="ko-KR" sz="3000" b="1">
                <a:solidFill>
                  <a:srgbClr val="8B1E1E"/>
                </a:solidFill>
                <a:latin typeface="Malgun Gothic"/>
                <a:ea typeface="Malgun Gothic"/>
                <a:cs typeface="Malgun Gothic"/>
              </a:rPr>
              <a:t>약 45 kHz</a:t>
            </a:r>
          </a:p>
        </p:txBody>
      </p:sp>
      <p:sp>
        <p:nvSpPr>
          <p:cNvPr id="17" name="TextBox 16"/>
          <p:cNvSpPr txBox="1"/>
          <p:nvPr/>
        </p:nvSpPr>
        <p:spPr>
          <a:xfrm>
            <a:off x="7498079" y="5641848"/>
            <a:ext cx="4114800" cy="457200"/>
          </a:xfrm>
          <a:prstGeom prst="rect">
            <a:avLst/>
          </a:prstGeom>
          <a:noFill/>
        </p:spPr>
        <p:txBody>
          <a:bodyPr wrap="square" lIns="73152" rIns="54864" tIns="36576" bIns="36576" anchor="t">
            <a:noAutofit/>
          </a:bodyPr>
          <a:lstStyle/>
          <a:p>
            <a:pPr algn="l" marL="0" indent="0">
              <a:lnSpc>
                <a:spcPts val="1548"/>
              </a:lnSpc>
              <a:spcBef>
                <a:spcPts val="0"/>
              </a:spcBef>
              <a:buNone/>
            </a:pPr>
            <a:r>
              <a:rPr lang="ko-KR" sz="1200">
                <a:solidFill>
                  <a:srgbClr val="4D4D4D"/>
                </a:solidFill>
                <a:latin typeface="Malgun Gothic"/>
                <a:ea typeface="Malgun Gothic"/>
                <a:cs typeface="Malgun Gothic"/>
              </a:rPr>
              <a:t>2 GHz, LEO 600 km (계산) = 15 kHz SCS의 3배</a:t>
            </a:r>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5">
                                            <p:txEl>
                                              <p:pRg st="1" end="1"/>
                                            </p:txEl>
                                          </p:spTgt>
                                        </p:tgtEl>
                                        <p:attrNameLst>
                                          <p:attrName>style.visibility</p:attrName>
                                        </p:attrNameLst>
                                      </p:cBhvr>
                                      <p:to>
                                        <p:strVal val="visible"/>
                                      </p:to>
                                    </p:set>
                                    <p:animEffect transition="in" filter="fade">
                                      <p:cBhvr>
                                        <p:cTn id="8" dur="400"/>
                                        <p:tgtEl>
                                          <p:spTgt spid="5">
                                            <p:txEl>
                                              <p:pRg st="1" end="1"/>
                                            </p:txEl>
                                          </p:spTgt>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fade">
                                      <p:cBhvr>
                                        <p:cTn id="11" dur="400"/>
                                        <p:tgtEl>
                                          <p:spTgt spid="5">
                                            <p:txEl>
                                              <p:pRg st="2" end="2"/>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400"/>
                                        <p:tgtEl>
                                          <p:spTgt spid="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400"/>
                                        <p:tgtEl>
                                          <p:spTgt spid="5">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400"/>
                                        <p:tgtEl>
                                          <p:spTgt spid="5">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Effect transition="in" filter="fade">
                                      <p:cBhvr>
                                        <p:cTn id="25" dur="400"/>
                                        <p:tgtEl>
                                          <p:spTgt spid="5">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400"/>
                                        <p:tgtEl>
                                          <p:spTgt spid="5">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400"/>
                                        <p:tgtEl>
                                          <p:spTgt spid="5">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xEl>
                                              <p:pRg st="9" end="9"/>
                                            </p:txEl>
                                          </p:spTgt>
                                        </p:tgtEl>
                                        <p:attrNameLst>
                                          <p:attrName>style.visibility</p:attrName>
                                        </p:attrNameLst>
                                      </p:cBhvr>
                                      <p:to>
                                        <p:strVal val="visible"/>
                                      </p:to>
                                    </p:set>
                                    <p:animEffect transition="in" filter="fade">
                                      <p:cBhvr>
                                        <p:cTn id="38" dur="400"/>
                                        <p:tgtEl>
                                          <p:spTgt spid="5">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
                                            <p:txEl>
                                              <p:pRg st="10" end="10"/>
                                            </p:txEl>
                                          </p:spTgt>
                                        </p:tgtEl>
                                        <p:attrNameLst>
                                          <p:attrName>style.visibility</p:attrName>
                                        </p:attrNameLst>
                                      </p:cBhvr>
                                      <p:to>
                                        <p:strVal val="visible"/>
                                      </p:to>
                                    </p:set>
                                    <p:animEffect transition="in" filter="fade">
                                      <p:cBhvr>
                                        <p:cTn id="41" dur="400"/>
                                        <p:tgtEl>
                                          <p:spTgt spid="5">
                                            <p:txEl>
                                              <p:pRg st="10" end="1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
                                            <p:txEl>
                                              <p:pRg st="11" end="11"/>
                                            </p:txEl>
                                          </p:spTgt>
                                        </p:tgtEl>
                                        <p:attrNameLst>
                                          <p:attrName>style.visibility</p:attrName>
                                        </p:attrNameLst>
                                      </p:cBhvr>
                                      <p:to>
                                        <p:strVal val="visible"/>
                                      </p:to>
                                    </p:set>
                                    <p:animEffect transition="in" filter="fade">
                                      <p:cBhvr>
                                        <p:cTn id="44" dur="400"/>
                                        <p:tgtEl>
                                          <p:spTgt spid="5">
                                            <p:txEl>
                                              <p:pRg st="11" end="11"/>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
                                            <p:txEl>
                                              <p:pRg st="12" end="12"/>
                                            </p:txEl>
                                          </p:spTgt>
                                        </p:tgtEl>
                                        <p:attrNameLst>
                                          <p:attrName>style.visibility</p:attrName>
                                        </p:attrNameLst>
                                      </p:cBhvr>
                                      <p:to>
                                        <p:strVal val="visible"/>
                                      </p:to>
                                    </p:set>
                                    <p:animEffect transition="in" filter="fade">
                                      <p:cBhvr>
                                        <p:cTn id="47" dur="400"/>
                                        <p:tgtEl>
                                          <p:spTgt spid="5">
                                            <p:txEl>
                                              <p:pRg st="12" end="12"/>
                                            </p:txEl>
                                          </p:spTgt>
                                        </p:tgtEl>
                                      </p:cBhvr>
                                    </p:animEffect>
                                  </p:childTnLst>
                                </p:cTn>
                              </p:par>
                            </p:childTnLst>
                          </p:cTn>
                        </p:par>
                      </p:childTnLst>
                    </p:cTn>
                  </p:par>
                  <p:par>
                    <p:cTn id="53" fill="hold">
                      <p:stCondLst>
                        <p:cond delay="indefinite"/>
                      </p:stCondLst>
                      <p:childTnLst>
                        <p:par>
                          <p:cTn id="54"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xEl>
                                              <p:pRg st="13" end="13"/>
                                            </p:txEl>
                                          </p:spTgt>
                                        </p:tgtEl>
                                        <p:attrNameLst>
                                          <p:attrName>style.visibility</p:attrName>
                                        </p:attrNameLst>
                                      </p:cBhvr>
                                      <p:to>
                                        <p:strVal val="visible"/>
                                      </p:to>
                                    </p:set>
                                    <p:animEffect transition="in" filter="fade">
                                      <p:cBhvr>
                                        <p:cTn id="52" dur="400"/>
                                        <p:tgtEl>
                                          <p:spTgt spid="5">
                                            <p:txEl>
                                              <p:pRg st="13" end="13"/>
                                            </p:txEl>
                                          </p:spTgt>
                                        </p:tgtEl>
                                      </p:cBhvr>
                                    </p:animEffect>
                                  </p:childTnLst>
                                </p:cTn>
                              </p:par>
                            </p:childTnLst>
                          </p:cTn>
                        </p:par>
                      </p:childTnLst>
                    </p:cTn>
                  </p:par>
                  <p:par>
                    <p:cTn id="58" fill="hold">
                      <p:stCondLst>
                        <p:cond delay="indefinite"/>
                      </p:stCondLst>
                      <p:childTnLst>
                        <p:par>
                          <p:cTn id="59"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txEl>
                                              <p:pRg st="14" end="14"/>
                                            </p:txEl>
                                          </p:spTgt>
                                        </p:tgtEl>
                                        <p:attrNameLst>
                                          <p:attrName>style.visibility</p:attrName>
                                        </p:attrNameLst>
                                      </p:cBhvr>
                                      <p:to>
                                        <p:strVal val="visible"/>
                                      </p:to>
                                    </p:set>
                                    <p:animEffect transition="in" filter="fade">
                                      <p:cBhvr>
                                        <p:cTn id="57" dur="400"/>
                                        <p:tgtEl>
                                          <p:spTgt spid="5">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12.1 궤도의 종류 (TR 38.821 clause 4.1)</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3</a:t>
            </a:r>
          </a:p>
        </p:txBody>
      </p:sp>
      <p:sp>
        <p:nvSpPr>
          <p:cNvPr id="5" name="TextBox 4"/>
          <p:cNvSpPr txBox="1"/>
          <p:nvPr/>
        </p:nvSpPr>
        <p:spPr>
          <a:xfrm>
            <a:off x="457200" y="932688"/>
            <a:ext cx="525780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platform을 고도로 구분</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LEO (Low-Earth Orbit) 300~1500 km</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MEO (Medium-Earth Orbit) 7000~25000 km</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GEO (Geostationary Earth Orbit) 35786 km</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UAS (Unmanned Aircraft Systems) 8~50 km: 무인 비행체에 통신 장비를 실은 platform (TR 38.811 clause 5.3.3)</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HAPS (High Altitude Platform Station): 성층권 약 20 km에 오래 머묾</a:t>
            </a:r>
          </a:p>
          <a:p>
            <a:pPr algn="l" marL="603504" indent="-164592">
              <a:lnSpc>
                <a:spcPts val="1806"/>
              </a:lnSpc>
              <a:spcBef>
                <a:spcPts val="100"/>
              </a:spcBef>
              <a:buClr>
                <a:srgbClr val="2C4A6E"/>
              </a:buClr>
              <a:buFont typeface="Arial"/>
              <a:buChar char="-"/>
            </a:pPr>
            <a:r>
              <a:rPr lang="ko-KR" sz="1400">
                <a:solidFill>
                  <a:srgbClr val="1A1A1A"/>
                </a:solidFill>
                <a:latin typeface="Malgun Gothic"/>
                <a:ea typeface="Malgun Gothic"/>
                <a:cs typeface="Malgun Gothic"/>
              </a:rPr>
              <a:t>궤도를 돌지 않음 → 지연, Doppler가 위성보다 훨씬 작음 (판단)</a:t>
            </a:r>
          </a:p>
          <a:p>
            <a:pPr algn="l" marL="603504" indent="-164592">
              <a:lnSpc>
                <a:spcPts val="1806"/>
              </a:lnSpc>
              <a:spcBef>
                <a:spcPts val="100"/>
              </a:spcBef>
              <a:buClr>
                <a:srgbClr val="2C4A6E"/>
              </a:buClr>
              <a:buFont typeface="Arial"/>
              <a:buChar char="-"/>
            </a:pPr>
            <a:r>
              <a:rPr lang="ko-KR" sz="1400">
                <a:solidFill>
                  <a:srgbClr val="1A1A1A"/>
                </a:solidFill>
                <a:latin typeface="Malgun Gothic"/>
                <a:ea typeface="Malgun Gothic"/>
                <a:cs typeface="Malgun Gothic"/>
              </a:rPr>
              <a:t>Aerial UE (TS 38.300 clause 16.18)와 별개: UAS platform은 망 쪽 장비</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TS 38.300의 구분: GSO (geosynchronous orbit), NGSO (non-GSO)</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GEO = GSO의 대표, LEO와 MEO = NGSO</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GEO: 지구 자전과 같은 주기 → 하늘의 한 점에 정지</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LEO 600 km (계산)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속도 약 7.56 km/s (시속 약 27,000 km), 한 바퀴 약 96분</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앙각 10도 이상 보이는 시간 약 8.5분 (지구 자전 무시)</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serving 위성이 수 분마다 바뀜</a:t>
            </a:r>
          </a:p>
        </p:txBody>
      </p:sp>
      <p:pic>
        <p:nvPicPr>
          <p:cNvPr id="6" name="Picture 5" descr="ch12-uas.png"/>
          <p:cNvPicPr>
            <a:picLocks noChangeAspect="1"/>
          </p:cNvPicPr>
          <p:nvPr/>
        </p:nvPicPr>
        <p:blipFill>
          <a:blip r:embed="rId2"/>
          <a:stretch>
            <a:fillRect/>
          </a:stretch>
        </p:blipFill>
        <p:spPr>
          <a:xfrm>
            <a:off x="6063996" y="932688"/>
            <a:ext cx="5501640" cy="2606040"/>
          </a:xfrm>
          <a:prstGeom prst="rect">
            <a:avLst/>
          </a:prstGeom>
        </p:spPr>
      </p:pic>
      <p:graphicFrame>
        <p:nvGraphicFramePr>
          <p:cNvPr id="7" name="Table 6"/>
          <p:cNvGraphicFramePr>
            <a:graphicFrameLocks noGrp="1"/>
          </p:cNvGraphicFramePr>
          <p:nvPr/>
        </p:nvGraphicFramePr>
        <p:xfrm>
          <a:off x="5989320" y="3639312"/>
          <a:ext cx="5669280" cy="2688336"/>
        </p:xfrm>
        <a:graphic>
          <a:graphicData uri="http://schemas.openxmlformats.org/drawingml/2006/table">
            <a:tbl>
              <a:tblPr firstRow="0" bandRow="0">
                <a:tableStyleId>{5940675A-B579-460E-94D1-54222C63F5DA}</a:tableStyleId>
              </a:tblPr>
              <a:tblGrid>
                <a:gridCol w="1417320"/>
                <a:gridCol w="1645920"/>
                <a:gridCol w="1417320"/>
                <a:gridCol w="1188720"/>
              </a:tblGrid>
              <a:tr h="548640">
                <a:tc>
                  <a:txBody>
                    <a:bodyPr/>
                    <a:lstStyle/>
                    <a:p>
                      <a:pPr algn="l" marL="0" indent="0">
                        <a:lnSpc>
                          <a:spcPts val="1439"/>
                        </a:lnSpc>
                        <a:spcBef>
                          <a:spcPts val="0"/>
                        </a:spcBef>
                        <a:buNone/>
                      </a:pPr>
                      <a:r>
                        <a:rPr lang="ko-KR" sz="1200" b="1">
                          <a:solidFill>
                            <a:srgbClr val="FFFFFF"/>
                          </a:solidFill>
                          <a:latin typeface="Malgun Gothic"/>
                          <a:ea typeface="Malgun Gothic"/>
                          <a:cs typeface="Malgun Gothic"/>
                        </a:rPr>
                        <a:t>Platform</a:t>
                      </a:r>
                    </a:p>
                  </a:txBody>
                  <a:tcPr marL="73152" marR="73152" marT="36576" marB="36576" anchor="ctr">
                    <a:solidFill>
                      <a:srgbClr val="2C4A6E"/>
                    </a:solidFill>
                  </a:tcPr>
                </a:tc>
                <a:tc>
                  <a:txBody>
                    <a:bodyPr/>
                    <a:lstStyle/>
                    <a:p>
                      <a:pPr algn="l" marL="0" indent="0">
                        <a:lnSpc>
                          <a:spcPts val="1439"/>
                        </a:lnSpc>
                        <a:spcBef>
                          <a:spcPts val="0"/>
                        </a:spcBef>
                        <a:buNone/>
                      </a:pPr>
                      <a:r>
                        <a:rPr lang="ko-KR" sz="1200" b="1">
                          <a:solidFill>
                            <a:srgbClr val="FFFFFF"/>
                          </a:solidFill>
                          <a:latin typeface="Malgun Gothic"/>
                          <a:ea typeface="Malgun Gothic"/>
                          <a:cs typeface="Malgun Gothic"/>
                        </a:rPr>
                        <a:t>고도</a:t>
                      </a:r>
                    </a:p>
                  </a:txBody>
                  <a:tcPr marL="73152" marR="73152" marT="36576" marB="36576" anchor="ctr">
                    <a:solidFill>
                      <a:srgbClr val="2C4A6E"/>
                    </a:solidFill>
                  </a:tcPr>
                </a:tc>
                <a:tc>
                  <a:txBody>
                    <a:bodyPr/>
                    <a:lstStyle/>
                    <a:p>
                      <a:pPr algn="l" marL="0" indent="0">
                        <a:lnSpc>
                          <a:spcPts val="1439"/>
                        </a:lnSpc>
                        <a:spcBef>
                          <a:spcPts val="0"/>
                        </a:spcBef>
                        <a:buNone/>
                      </a:pPr>
                      <a:r>
                        <a:rPr lang="ko-KR" sz="1200" b="1">
                          <a:solidFill>
                            <a:srgbClr val="FFFFFF"/>
                          </a:solidFill>
                          <a:latin typeface="Malgun Gothic"/>
                          <a:ea typeface="Malgun Gothic"/>
                          <a:cs typeface="Malgun Gothic"/>
                        </a:rPr>
                        <a:t>궤도</a:t>
                      </a:r>
                    </a:p>
                  </a:txBody>
                  <a:tcPr marL="73152" marR="73152" marT="36576" marB="36576" anchor="ctr">
                    <a:solidFill>
                      <a:srgbClr val="2C4A6E"/>
                    </a:solidFill>
                  </a:tcPr>
                </a:tc>
                <a:tc>
                  <a:txBody>
                    <a:bodyPr/>
                    <a:lstStyle/>
                    <a:p>
                      <a:pPr algn="l" marL="0" indent="0">
                        <a:lnSpc>
                          <a:spcPts val="1439"/>
                        </a:lnSpc>
                        <a:spcBef>
                          <a:spcPts val="0"/>
                        </a:spcBef>
                        <a:buNone/>
                      </a:pPr>
                      <a:r>
                        <a:rPr lang="ko-KR" sz="1200" b="1">
                          <a:solidFill>
                            <a:srgbClr val="FFFFFF"/>
                          </a:solidFill>
                          <a:latin typeface="Malgun Gothic"/>
                          <a:ea typeface="Malgun Gothic"/>
                          <a:cs typeface="Malgun Gothic"/>
                        </a:rPr>
                        <a:t>beam footprint</a:t>
                      </a:r>
                    </a:p>
                  </a:txBody>
                  <a:tcPr marL="73152" marR="73152" marT="36576" marB="36576" anchor="ctr">
                    <a:solidFill>
                      <a:srgbClr val="2C4A6E"/>
                    </a:solidFill>
                  </a:tcPr>
                </a:tc>
              </a:tr>
              <a:tr h="347472">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LEO 위성</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300~1500 km</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원궤도</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100~1000 km</a:t>
                      </a:r>
                    </a:p>
                  </a:txBody>
                  <a:tcPr marL="73152" marR="73152" marT="36576" marB="36576" anchor="ctr">
                    <a:solidFill>
                      <a:srgbClr val="FFFFFF"/>
                    </a:solidFill>
                  </a:tcPr>
                </a:tc>
              </a:tr>
              <a:tr h="347472">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MEO 위성</a:t>
                      </a:r>
                    </a:p>
                  </a:txBody>
                  <a:tcPr marL="73152" marR="73152" marT="36576" marB="36576" anchor="ctr">
                    <a:solidFill>
                      <a:srgbClr val="F3F5F8"/>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7000~25000 km</a:t>
                      </a:r>
                    </a:p>
                  </a:txBody>
                  <a:tcPr marL="73152" marR="73152" marT="36576" marB="36576" anchor="ctr">
                    <a:solidFill>
                      <a:srgbClr val="F3F5F8"/>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원궤도</a:t>
                      </a:r>
                    </a:p>
                  </a:txBody>
                  <a:tcPr marL="73152" marR="73152" marT="36576" marB="36576" anchor="ctr">
                    <a:solidFill>
                      <a:srgbClr val="F3F5F8"/>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100~1000 km</a:t>
                      </a:r>
                    </a:p>
                  </a:txBody>
                  <a:tcPr marL="73152" marR="73152" marT="36576" marB="36576" anchor="ctr">
                    <a:solidFill>
                      <a:srgbClr val="F3F5F8"/>
                    </a:solidFill>
                  </a:tcPr>
                </a:tc>
              </a:tr>
              <a:tr h="548640">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GEO 위성</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35786 km</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지상에서 보면 한 점</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200~3500 km</a:t>
                      </a:r>
                    </a:p>
                  </a:txBody>
                  <a:tcPr marL="73152" marR="73152" marT="36576" marB="36576" anchor="ctr">
                    <a:solidFill>
                      <a:srgbClr val="FFFFFF"/>
                    </a:solidFill>
                  </a:tcPr>
                </a:tc>
              </a:tr>
              <a:tr h="548640">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UAS (HAPS 포함)</a:t>
                      </a:r>
                    </a:p>
                  </a:txBody>
                  <a:tcPr marL="73152" marR="73152" marT="36576" marB="36576" anchor="ctr">
                    <a:solidFill>
                      <a:srgbClr val="F3F5F8"/>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8~50 km (HAPS 20 km)</a:t>
                      </a:r>
                    </a:p>
                  </a:txBody>
                  <a:tcPr marL="73152" marR="73152" marT="36576" marB="36576" anchor="ctr">
                    <a:solidFill>
                      <a:srgbClr val="F3F5F8"/>
                    </a:solidFill>
                  </a:tcPr>
                </a:tc>
                <a:tc>
                  <a:txBody>
                    <a:bodyPr/>
                    <a:lstStyle/>
                    <a:p>
                      <a:pPr algn="l" marL="0" indent="0">
                        <a:lnSpc>
                          <a:spcPts val="1439"/>
                        </a:lnSpc>
                        <a:spcBef>
                          <a:spcPts val="0"/>
                        </a:spcBef>
                        <a:buNone/>
                      </a:pPr>
                    </a:p>
                  </a:txBody>
                  <a:tcPr marL="73152" marR="73152" marT="36576" marB="36576" anchor="ctr">
                    <a:solidFill>
                      <a:srgbClr val="F3F5F8"/>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5~200 km</a:t>
                      </a:r>
                    </a:p>
                  </a:txBody>
                  <a:tcPr marL="73152" marR="73152" marT="36576" marB="36576" anchor="ctr">
                    <a:solidFill>
                      <a:srgbClr val="F3F5F8"/>
                    </a:solidFill>
                  </a:tcPr>
                </a:tc>
              </a:tr>
              <a:tr h="347472">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HEO 위성</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400~50000 km</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타원궤도</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200~3500 km</a:t>
                      </a:r>
                    </a:p>
                  </a:txBody>
                  <a:tcPr marL="73152" marR="73152" marT="36576" marB="36576" anchor="ctr">
                    <a:solidFill>
                      <a:srgbClr val="FFFFFF"/>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27" fill="hold">
                      <p:stCondLst>
                        <p:cond delay="indefinite"/>
                      </p:stCondLst>
                      <p:childTnLst>
                        <p:par>
                          <p:cTn id="28"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5">
                                            <p:txEl>
                                              <p:pRg st="1" end="1"/>
                                            </p:txEl>
                                          </p:spTgt>
                                        </p:tgtEl>
                                        <p:attrNameLst>
                                          <p:attrName>style.visibility</p:attrName>
                                        </p:attrNameLst>
                                      </p:cBhvr>
                                      <p:to>
                                        <p:strVal val="visible"/>
                                      </p:to>
                                    </p:set>
                                    <p:animEffect transition="in" filter="fade">
                                      <p:cBhvr>
                                        <p:cTn id="8" dur="400"/>
                                        <p:tgtEl>
                                          <p:spTgt spid="5">
                                            <p:txEl>
                                              <p:pRg st="1" end="1"/>
                                            </p:txEl>
                                          </p:spTgt>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fade">
                                      <p:cBhvr>
                                        <p:cTn id="11" dur="400"/>
                                        <p:tgtEl>
                                          <p:spTgt spid="5">
                                            <p:txEl>
                                              <p:pRg st="2" end="2"/>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400"/>
                                        <p:tgtEl>
                                          <p:spTgt spid="5">
                                            <p:txEl>
                                              <p:pRg st="3" end="3"/>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400"/>
                                        <p:tgtEl>
                                          <p:spTgt spid="5">
                                            <p:txEl>
                                              <p:pRg st="4" end="4"/>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xEl>
                                              <p:pRg st="5" end="5"/>
                                            </p:txEl>
                                          </p:spTgt>
                                        </p:tgtEl>
                                        <p:attrNameLst>
                                          <p:attrName>style.visibility</p:attrName>
                                        </p:attrNameLst>
                                      </p:cBhvr>
                                      <p:to>
                                        <p:strVal val="visible"/>
                                      </p:to>
                                    </p:set>
                                    <p:animEffect transition="in" filter="fade">
                                      <p:cBhvr>
                                        <p:cTn id="20" dur="400"/>
                                        <p:tgtEl>
                                          <p:spTgt spid="5">
                                            <p:txEl>
                                              <p:pRg st="5" end="5"/>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fade">
                                      <p:cBhvr>
                                        <p:cTn id="23" dur="400"/>
                                        <p:tgtEl>
                                          <p:spTgt spid="5">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txEl>
                                              <p:pRg st="7" end="7"/>
                                            </p:txEl>
                                          </p:spTgt>
                                        </p:tgtEl>
                                        <p:attrNameLst>
                                          <p:attrName>style.visibility</p:attrName>
                                        </p:attrNameLst>
                                      </p:cBhvr>
                                      <p:to>
                                        <p:strVal val="visible"/>
                                      </p:to>
                                    </p:set>
                                    <p:animEffect transition="in" filter="fade">
                                      <p:cBhvr>
                                        <p:cTn id="26" dur="400"/>
                                        <p:tgtEl>
                                          <p:spTgt spid="5">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animEffect transition="in" filter="fade">
                                      <p:cBhvr>
                                        <p:cTn id="31" dur="400"/>
                                        <p:tgtEl>
                                          <p:spTgt spid="5">
                                            <p:txEl>
                                              <p:pRg st="8" end="8"/>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
                                            <p:txEl>
                                              <p:pRg st="9" end="9"/>
                                            </p:txEl>
                                          </p:spTgt>
                                        </p:tgtEl>
                                        <p:attrNameLst>
                                          <p:attrName>style.visibility</p:attrName>
                                        </p:attrNameLst>
                                      </p:cBhvr>
                                      <p:to>
                                        <p:strVal val="visible"/>
                                      </p:to>
                                    </p:set>
                                    <p:animEffect transition="in" filter="fade">
                                      <p:cBhvr>
                                        <p:cTn id="34" dur="400"/>
                                        <p:tgtEl>
                                          <p:spTgt spid="5">
                                            <p:txEl>
                                              <p:pRg st="9" end="9"/>
                                            </p:txEl>
                                          </p:spTgt>
                                        </p:tgtEl>
                                      </p:cBhvr>
                                    </p:animEffect>
                                  </p:childTnLst>
                                </p:cTn>
                              </p:par>
                            </p:childTnLst>
                          </p:cTn>
                        </p:par>
                      </p:childTnLst>
                    </p:cTn>
                  </p:par>
                  <p:par>
                    <p:cTn id="40" fill="hold">
                      <p:stCondLst>
                        <p:cond delay="indefinite"/>
                      </p:stCondLst>
                      <p:childTnLst>
                        <p:par>
                          <p:cTn id="41"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animEffect transition="in" filter="fade">
                                      <p:cBhvr>
                                        <p:cTn id="39" dur="400"/>
                                        <p:tgtEl>
                                          <p:spTgt spid="5">
                                            <p:txEl>
                                              <p:pRg st="10" end="10"/>
                                            </p:txEl>
                                          </p:spTgt>
                                        </p:tgtEl>
                                      </p:cBhvr>
                                    </p:animEffect>
                                  </p:childTnLst>
                                </p:cTn>
                              </p:par>
                            </p:childTnLst>
                          </p:cTn>
                        </p:par>
                      </p:childTnLst>
                    </p:cTn>
                  </p:par>
                  <p:par>
                    <p:cTn id="54" fill="hold">
                      <p:stCondLst>
                        <p:cond delay="indefinite"/>
                      </p:stCondLst>
                      <p:childTnLst>
                        <p:par>
                          <p:cTn id="55"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
                                            <p:txEl>
                                              <p:pRg st="11" end="11"/>
                                            </p:txEl>
                                          </p:spTgt>
                                        </p:tgtEl>
                                        <p:attrNameLst>
                                          <p:attrName>style.visibility</p:attrName>
                                        </p:attrNameLst>
                                      </p:cBhvr>
                                      <p:to>
                                        <p:strVal val="visible"/>
                                      </p:to>
                                    </p:set>
                                    <p:animEffect transition="in" filter="fade">
                                      <p:cBhvr>
                                        <p:cTn id="44" dur="400"/>
                                        <p:tgtEl>
                                          <p:spTgt spid="5">
                                            <p:txEl>
                                              <p:pRg st="11" end="11"/>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
                                            <p:txEl>
                                              <p:pRg st="12" end="12"/>
                                            </p:txEl>
                                          </p:spTgt>
                                        </p:tgtEl>
                                        <p:attrNameLst>
                                          <p:attrName>style.visibility</p:attrName>
                                        </p:attrNameLst>
                                      </p:cBhvr>
                                      <p:to>
                                        <p:strVal val="visible"/>
                                      </p:to>
                                    </p:set>
                                    <p:animEffect transition="in" filter="fade">
                                      <p:cBhvr>
                                        <p:cTn id="47" dur="400"/>
                                        <p:tgtEl>
                                          <p:spTgt spid="5">
                                            <p:txEl>
                                              <p:pRg st="12" end="12"/>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
                                            <p:txEl>
                                              <p:pRg st="13" end="13"/>
                                            </p:txEl>
                                          </p:spTgt>
                                        </p:tgtEl>
                                        <p:attrNameLst>
                                          <p:attrName>style.visibility</p:attrName>
                                        </p:attrNameLst>
                                      </p:cBhvr>
                                      <p:to>
                                        <p:strVal val="visible"/>
                                      </p:to>
                                    </p:set>
                                    <p:animEffect transition="in" filter="fade">
                                      <p:cBhvr>
                                        <p:cTn id="50" dur="400"/>
                                        <p:tgtEl>
                                          <p:spTgt spid="5">
                                            <p:txEl>
                                              <p:pRg st="13" end="13"/>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
                                            <p:txEl>
                                              <p:pRg st="14" end="14"/>
                                            </p:txEl>
                                          </p:spTgt>
                                        </p:tgtEl>
                                        <p:attrNameLst>
                                          <p:attrName>style.visibility</p:attrName>
                                        </p:attrNameLst>
                                      </p:cBhvr>
                                      <p:to>
                                        <p:strVal val="visible"/>
                                      </p:to>
                                    </p:set>
                                    <p:animEffect transition="in" filter="fade">
                                      <p:cBhvr>
                                        <p:cTn id="53" dur="400"/>
                                        <p:tgtEl>
                                          <p:spTgt spid="5">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12.1 두 무선 구간과 최대 왕복 지연 (TR 38.821 clause 4.2)</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4</a:t>
            </a:r>
          </a:p>
        </p:txBody>
      </p:sp>
      <p:pic>
        <p:nvPicPr>
          <p:cNvPr id="5" name="Picture 4" descr="ch12-links.png"/>
          <p:cNvPicPr>
            <a:picLocks noChangeAspect="1"/>
          </p:cNvPicPr>
          <p:nvPr/>
        </p:nvPicPr>
        <p:blipFill>
          <a:blip r:embed="rId2"/>
          <a:stretch>
            <a:fillRect/>
          </a:stretch>
        </p:blipFill>
        <p:spPr>
          <a:xfrm>
            <a:off x="457200" y="932688"/>
            <a:ext cx="5669280" cy="3282214"/>
          </a:xfrm>
          <a:prstGeom prst="rect">
            <a:avLst/>
          </a:prstGeom>
        </p:spPr>
      </p:pic>
      <p:sp>
        <p:nvSpPr>
          <p:cNvPr id="6" name="TextBox 5"/>
          <p:cNvSpPr txBox="1"/>
          <p:nvPr/>
        </p:nvSpPr>
        <p:spPr>
          <a:xfrm>
            <a:off x="457200" y="4343400"/>
            <a:ext cx="5669280" cy="205740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service link: UE ↔ 위성, feeder link: 위성 ↔ 지상 NTN gateway (TS 38.300 clause 16.14.1)</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gateway는 UE와 같은 beam 안일 필요 없음, 수백~수천 km 떨어질 수 있음 (판단)</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service link를 위성 업계에서는 user link라고도 부름 (판단)</a:t>
            </a:r>
          </a:p>
        </p:txBody>
      </p:sp>
      <p:graphicFrame>
        <p:nvGraphicFramePr>
          <p:cNvPr id="7" name="Table 6"/>
          <p:cNvGraphicFramePr>
            <a:graphicFrameLocks noGrp="1"/>
          </p:cNvGraphicFramePr>
          <p:nvPr/>
        </p:nvGraphicFramePr>
        <p:xfrm>
          <a:off x="6400800" y="978408"/>
          <a:ext cx="5303520" cy="2432304"/>
        </p:xfrm>
        <a:graphic>
          <a:graphicData uri="http://schemas.openxmlformats.org/drawingml/2006/table">
            <a:tbl>
              <a:tblPr firstRow="0" bandRow="0">
                <a:tableStyleId>{5940675A-B579-460E-94D1-54222C63F5DA}</a:tableStyleId>
              </a:tblPr>
              <a:tblGrid>
                <a:gridCol w="1005840"/>
                <a:gridCol w="2651760"/>
                <a:gridCol w="1645920"/>
              </a:tblGrid>
              <a:tr h="347472">
                <a:tc>
                  <a:txBody>
                    <a:bodyPr/>
                    <a:lstStyle/>
                    <a:p>
                      <a:pPr algn="l" marL="0" indent="0">
                        <a:lnSpc>
                          <a:spcPts val="1439"/>
                        </a:lnSpc>
                        <a:spcBef>
                          <a:spcPts val="0"/>
                        </a:spcBef>
                        <a:buNone/>
                      </a:pPr>
                      <a:r>
                        <a:rPr lang="ko-KR" sz="1200" b="1">
                          <a:solidFill>
                            <a:srgbClr val="FFFFFF"/>
                          </a:solidFill>
                          <a:latin typeface="Malgun Gothic"/>
                          <a:ea typeface="Malgun Gothic"/>
                          <a:cs typeface="Malgun Gothic"/>
                        </a:rPr>
                        <a:t>Scenario</a:t>
                      </a:r>
                    </a:p>
                  </a:txBody>
                  <a:tcPr marL="73152" marR="73152" marT="36576" marB="36576" anchor="ctr">
                    <a:solidFill>
                      <a:srgbClr val="2C4A6E"/>
                    </a:solidFill>
                  </a:tcPr>
                </a:tc>
                <a:tc>
                  <a:txBody>
                    <a:bodyPr/>
                    <a:lstStyle/>
                    <a:p>
                      <a:pPr algn="l" marL="0" indent="0">
                        <a:lnSpc>
                          <a:spcPts val="1439"/>
                        </a:lnSpc>
                        <a:spcBef>
                          <a:spcPts val="0"/>
                        </a:spcBef>
                        <a:buNone/>
                      </a:pPr>
                      <a:r>
                        <a:rPr lang="ko-KR" sz="1200" b="1">
                          <a:solidFill>
                            <a:srgbClr val="FFFFFF"/>
                          </a:solidFill>
                          <a:latin typeface="Malgun Gothic"/>
                          <a:ea typeface="Malgun Gothic"/>
                          <a:cs typeface="Malgun Gothic"/>
                        </a:rPr>
                        <a:t>구성</a:t>
                      </a:r>
                    </a:p>
                  </a:txBody>
                  <a:tcPr marL="73152" marR="73152" marT="36576" marB="36576" anchor="ctr">
                    <a:solidFill>
                      <a:srgbClr val="2C4A6E"/>
                    </a:solidFill>
                  </a:tcPr>
                </a:tc>
                <a:tc>
                  <a:txBody>
                    <a:bodyPr/>
                    <a:lstStyle/>
                    <a:p>
                      <a:pPr algn="l" marL="0" indent="0">
                        <a:lnSpc>
                          <a:spcPts val="1439"/>
                        </a:lnSpc>
                        <a:spcBef>
                          <a:spcPts val="0"/>
                        </a:spcBef>
                        <a:buNone/>
                      </a:pPr>
                      <a:r>
                        <a:rPr lang="ko-KR" sz="1200" b="1">
                          <a:solidFill>
                            <a:srgbClr val="FFFFFF"/>
                          </a:solidFill>
                          <a:latin typeface="Malgun Gothic"/>
                          <a:ea typeface="Malgun Gothic"/>
                          <a:cs typeface="Malgun Gothic"/>
                        </a:rPr>
                        <a:t>최대 왕복 지연</a:t>
                      </a:r>
                    </a:p>
                  </a:txBody>
                  <a:tcPr marL="73152" marR="73152" marT="36576" marB="36576" anchor="ctr">
                    <a:solidFill>
                      <a:srgbClr val="2C4A6E"/>
                    </a:solidFill>
                  </a:tcPr>
                </a:tc>
              </a:tr>
              <a:tr h="347472">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A</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GEO, transparent</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541.46 ms</a:t>
                      </a:r>
                    </a:p>
                  </a:txBody>
                  <a:tcPr marL="73152" marR="73152" marT="36576" marB="36576" anchor="ctr">
                    <a:solidFill>
                      <a:srgbClr val="FFFFFF"/>
                    </a:solidFill>
                  </a:tcPr>
                </a:tc>
              </a:tr>
              <a:tr h="347472">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B</a:t>
                      </a:r>
                    </a:p>
                  </a:txBody>
                  <a:tcPr marL="73152" marR="73152" marT="36576" marB="36576" anchor="ctr">
                    <a:solidFill>
                      <a:srgbClr val="F3F5F8"/>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GEO, regenerative</a:t>
                      </a:r>
                    </a:p>
                  </a:txBody>
                  <a:tcPr marL="73152" marR="73152" marT="36576" marB="36576" anchor="ctr">
                    <a:solidFill>
                      <a:srgbClr val="F3F5F8"/>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270.73 ms</a:t>
                      </a:r>
                    </a:p>
                  </a:txBody>
                  <a:tcPr marL="73152" marR="73152" marT="36576" marB="36576" anchor="ctr">
                    <a:solidFill>
                      <a:srgbClr val="F3F5F8"/>
                    </a:solidFill>
                  </a:tcPr>
                </a:tc>
              </a:tr>
              <a:tr h="347472">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C</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LEO 600 km, transparent</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25.77 ms</a:t>
                      </a:r>
                    </a:p>
                  </a:txBody>
                  <a:tcPr marL="73152" marR="73152" marT="36576" marB="36576" anchor="ctr">
                    <a:solidFill>
                      <a:srgbClr val="FFFFFF"/>
                    </a:solidFill>
                  </a:tcPr>
                </a:tc>
              </a:tr>
              <a:tr h="347472">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C</a:t>
                      </a:r>
                    </a:p>
                  </a:txBody>
                  <a:tcPr marL="73152" marR="73152" marT="36576" marB="36576" anchor="ctr">
                    <a:solidFill>
                      <a:srgbClr val="F3F5F8"/>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LEO 1200 km, transparent</a:t>
                      </a:r>
                    </a:p>
                  </a:txBody>
                  <a:tcPr marL="73152" marR="73152" marT="36576" marB="36576" anchor="ctr">
                    <a:solidFill>
                      <a:srgbClr val="F3F5F8"/>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41.77 ms</a:t>
                      </a:r>
                    </a:p>
                  </a:txBody>
                  <a:tcPr marL="73152" marR="73152" marT="36576" marB="36576" anchor="ctr">
                    <a:solidFill>
                      <a:srgbClr val="F3F5F8"/>
                    </a:solidFill>
                  </a:tcPr>
                </a:tc>
              </a:tr>
              <a:tr h="347472">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D</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LEO 600 km, regenerative</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12.89 ms</a:t>
                      </a:r>
                    </a:p>
                  </a:txBody>
                  <a:tcPr marL="73152" marR="73152" marT="36576" marB="36576" anchor="ctr">
                    <a:solidFill>
                      <a:srgbClr val="FFFFFF"/>
                    </a:solidFill>
                  </a:tcPr>
                </a:tc>
              </a:tr>
              <a:tr h="347472">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D</a:t>
                      </a:r>
                    </a:p>
                  </a:txBody>
                  <a:tcPr marL="73152" marR="73152" marT="36576" marB="36576" anchor="ctr">
                    <a:solidFill>
                      <a:srgbClr val="F3F5F8"/>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LEO 1200 km, regenerative</a:t>
                      </a:r>
                    </a:p>
                  </a:txBody>
                  <a:tcPr marL="73152" marR="73152" marT="36576" marB="36576" anchor="ctr">
                    <a:solidFill>
                      <a:srgbClr val="F3F5F8"/>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20.89 ms</a:t>
                      </a:r>
                    </a:p>
                  </a:txBody>
                  <a:tcPr marL="73152" marR="73152" marT="36576" marB="36576" anchor="ctr">
                    <a:solidFill>
                      <a:srgbClr val="F3F5F8"/>
                    </a:solidFill>
                  </a:tcPr>
                </a:tc>
              </a:tr>
            </a:tbl>
          </a:graphicData>
        </a:graphic>
      </p:graphicFrame>
      <p:sp>
        <p:nvSpPr>
          <p:cNvPr id="8" name="TextBox 7"/>
          <p:cNvSpPr txBox="1"/>
          <p:nvPr/>
        </p:nvSpPr>
        <p:spPr>
          <a:xfrm>
            <a:off x="6400800" y="3547872"/>
            <a:ext cx="5330952" cy="2779776"/>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최소 앙각 10도에서 위성과 UE 사이 최대 거리</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GEO 40,581 km, LEO 600 km 1,932 km, LEO 1200 km 3,131 km</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transparent = regenerative의 정확히 2배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transparent: 무선 왕복이 service + feeder 두 구간</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regenerative: service link 한 구간</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TR 가정: gateway도 앙각 10도 → 두 구간 길이가 같음</a:t>
            </a:r>
          </a:p>
        </p:txBody>
      </p:sp>
    </p:spTree>
  </p:cSld>
  <p:clrMapOvr>
    <a:masterClrMapping/>
  </p:clrMapOvr>
  <p:timing>
    <p:tnLst>
      <p:par>
        <p:cTn id="1" dur="indefinite" restart="never" nodeType="tmRoot">
          <p:childTnLst>
            <p:seq concurrent="1" nextAc="seek">
              <p:cTn id="2" dur="indefinite" nodeType="mainSeq">
                <p:childTnLst>
                  <p:par>
                    <p:cTn id="12" fill="hold">
                      <p:stCondLst>
                        <p:cond delay="indefinite"/>
                      </p:stCondLst>
                      <p:childTnLst>
                        <p:par>
                          <p:cTn id="13"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6">
                                            <p:txEl>
                                              <p:pRg st="0" end="0"/>
                                            </p:txEl>
                                          </p:spTgt>
                                        </p:tgtEl>
                                        <p:attrNameLst>
                                          <p:attrName>style.visibility</p:attrName>
                                        </p:attrNameLst>
                                      </p:cBhvr>
                                      <p:to>
                                        <p:strVal val="visible"/>
                                      </p:to>
                                    </p:set>
                                    <p:animEffect transition="in" filter="fade">
                                      <p:cBhvr>
                                        <p:cTn id="5" dur="400"/>
                                        <p:tgtEl>
                                          <p:spTgt spid="6">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6">
                                            <p:txEl>
                                              <p:pRg st="1" end="1"/>
                                            </p:txEl>
                                          </p:spTgt>
                                        </p:tgtEl>
                                        <p:attrNameLst>
                                          <p:attrName>style.visibility</p:attrName>
                                        </p:attrNameLst>
                                      </p:cBhvr>
                                      <p:to>
                                        <p:strVal val="visible"/>
                                      </p:to>
                                    </p:set>
                                    <p:animEffect transition="in" filter="fade">
                                      <p:cBhvr>
                                        <p:cTn id="8" dur="400"/>
                                        <p:tgtEl>
                                          <p:spTgt spid="6">
                                            <p:txEl>
                                              <p:pRg st="1" end="1"/>
                                            </p:txEl>
                                          </p:spTgt>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Effect transition="in" filter="fade">
                                      <p:cBhvr>
                                        <p:cTn id="11" dur="400"/>
                                        <p:tgtEl>
                                          <p:spTgt spid="6">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fade">
                                      <p:cBhvr>
                                        <p:cTn id="16" dur="400"/>
                                        <p:tgtEl>
                                          <p:spTgt spid="8">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fade">
                                      <p:cBhvr>
                                        <p:cTn id="19" dur="400"/>
                                        <p:tgtEl>
                                          <p:spTgt spid="8">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xEl>
                                              <p:pRg st="2" end="2"/>
                                            </p:txEl>
                                          </p:spTgt>
                                        </p:tgtEl>
                                        <p:attrNameLst>
                                          <p:attrName>style.visibility</p:attrName>
                                        </p:attrNameLst>
                                      </p:cBhvr>
                                      <p:to>
                                        <p:strVal val="visible"/>
                                      </p:to>
                                    </p:set>
                                    <p:animEffect transition="in" filter="fade">
                                      <p:cBhvr>
                                        <p:cTn id="24" dur="400"/>
                                        <p:tgtEl>
                                          <p:spTgt spid="8">
                                            <p:txEl>
                                              <p:pRg st="2" end="2"/>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fade">
                                      <p:cBhvr>
                                        <p:cTn id="27" dur="400"/>
                                        <p:tgtEl>
                                          <p:spTgt spid="8">
                                            <p:txEl>
                                              <p:pRg st="3" end="3"/>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
                                            <p:txEl>
                                              <p:pRg st="4" end="4"/>
                                            </p:txEl>
                                          </p:spTgt>
                                        </p:tgtEl>
                                        <p:attrNameLst>
                                          <p:attrName>style.visibility</p:attrName>
                                        </p:attrNameLst>
                                      </p:cBhvr>
                                      <p:to>
                                        <p:strVal val="visible"/>
                                      </p:to>
                                    </p:set>
                                    <p:animEffect transition="in" filter="fade">
                                      <p:cBhvr>
                                        <p:cTn id="30" dur="400"/>
                                        <p:tgtEl>
                                          <p:spTgt spid="8">
                                            <p:txEl>
                                              <p:pRg st="4" end="4"/>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animEffect transition="in" filter="fade">
                                      <p:cBhvr>
                                        <p:cTn id="33" dur="4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p"/>
    </p:bld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12.1 앙각에 따른 지연: 10도가 최악 조건의 기준</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5</a:t>
            </a:r>
          </a:p>
        </p:txBody>
      </p:sp>
      <p:pic>
        <p:nvPicPr>
          <p:cNvPr id="5" name="Picture 4" descr="ch12-elev.png"/>
          <p:cNvPicPr>
            <a:picLocks noChangeAspect="1"/>
          </p:cNvPicPr>
          <p:nvPr/>
        </p:nvPicPr>
        <p:blipFill>
          <a:blip r:embed="rId2"/>
          <a:stretch>
            <a:fillRect/>
          </a:stretch>
        </p:blipFill>
        <p:spPr>
          <a:xfrm>
            <a:off x="457200" y="932688"/>
            <a:ext cx="5577840" cy="2862312"/>
          </a:xfrm>
          <a:prstGeom prst="rect">
            <a:avLst/>
          </a:prstGeom>
        </p:spPr>
      </p:pic>
      <p:pic>
        <p:nvPicPr>
          <p:cNvPr id="6" name="Picture 5" descr="fig12-01.png"/>
          <p:cNvPicPr>
            <a:picLocks noChangeAspect="1"/>
          </p:cNvPicPr>
          <p:nvPr/>
        </p:nvPicPr>
        <p:blipFill>
          <a:blip r:embed="rId3"/>
          <a:stretch>
            <a:fillRect/>
          </a:stretch>
        </p:blipFill>
        <p:spPr>
          <a:xfrm>
            <a:off x="6161794" y="932688"/>
            <a:ext cx="5562074" cy="2880360"/>
          </a:xfrm>
          <a:prstGeom prst="rect">
            <a:avLst/>
          </a:prstGeom>
        </p:spPr>
      </p:pic>
      <p:sp>
        <p:nvSpPr>
          <p:cNvPr id="7" name="TextBox 6"/>
          <p:cNvSpPr txBox="1"/>
          <p:nvPr/>
        </p:nvSpPr>
        <p:spPr>
          <a:xfrm>
            <a:off x="457200" y="3886200"/>
            <a:ext cx="5532120" cy="251460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앙각 10도가 기준인 이유</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낮은 앙각: 거리 증가, 대기와 지형 통과 증가, 건물 가림</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TR 38.821: LEO, GEO 모두 최소 앙각 10도로 최대 지연 정의</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LEO 600 km 서비스 반경 약 1,760 km (계산)</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LEO 600 km (계산)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머리 위: 편도 2.0 ms, 왕복 4.0 ms</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앙각 10도: 편도 6.44 ms, 왕복 12.89 ms = scenario D</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feeder link 왕복을 더하면 25.77 ms = scenario C</a:t>
            </a:r>
          </a:p>
        </p:txBody>
      </p:sp>
      <p:sp>
        <p:nvSpPr>
          <p:cNvPr id="8" name="TextBox 7"/>
          <p:cNvSpPr txBox="1"/>
          <p:nvPr/>
        </p:nvSpPr>
        <p:spPr>
          <a:xfrm>
            <a:off x="6199632" y="3886200"/>
            <a:ext cx="5532120" cy="251460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GEO transparent 왕복: 바로 위 약 477 ms, 앙각 10도 541 ms (계산)</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MEO 10000 km transparent 왕복: 약 133~187 ms (계산)</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지상과 비교</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전파 왕복: 1 km에 6.7 μs</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RAR (Random Access Response) 12비트 TA 명령: 왕복 약 2 ms, 반경 약 300 km</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LEO 최소 왕복 4 ms도 범위 초과, GEO는 수백 배</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정밀도는 그대로: TA 한 눈금 0.52 μs, CP 4.7 μs (15 kHz)</a:t>
            </a:r>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7">
                                            <p:txEl>
                                              <p:pRg st="0" end="0"/>
                                            </p:txEl>
                                          </p:spTgt>
                                        </p:tgtEl>
                                        <p:attrNameLst>
                                          <p:attrName>style.visibility</p:attrName>
                                        </p:attrNameLst>
                                      </p:cBhvr>
                                      <p:to>
                                        <p:strVal val="visible"/>
                                      </p:to>
                                    </p:set>
                                    <p:animEffect transition="in" filter="fade">
                                      <p:cBhvr>
                                        <p:cTn id="5" dur="400"/>
                                        <p:tgtEl>
                                          <p:spTgt spid="7">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7">
                                            <p:txEl>
                                              <p:pRg st="1" end="1"/>
                                            </p:txEl>
                                          </p:spTgt>
                                        </p:tgtEl>
                                        <p:attrNameLst>
                                          <p:attrName>style.visibility</p:attrName>
                                        </p:attrNameLst>
                                      </p:cBhvr>
                                      <p:to>
                                        <p:strVal val="visible"/>
                                      </p:to>
                                    </p:set>
                                    <p:animEffect transition="in" filter="fade">
                                      <p:cBhvr>
                                        <p:cTn id="8" dur="400"/>
                                        <p:tgtEl>
                                          <p:spTgt spid="7">
                                            <p:txEl>
                                              <p:pRg st="1" end="1"/>
                                            </p:txEl>
                                          </p:spTgt>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animEffect transition="in" filter="fade">
                                      <p:cBhvr>
                                        <p:cTn id="11" dur="400"/>
                                        <p:tgtEl>
                                          <p:spTgt spid="7">
                                            <p:txEl>
                                              <p:pRg st="2" end="2"/>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xEl>
                                              <p:pRg st="3" end="3"/>
                                            </p:txEl>
                                          </p:spTgt>
                                        </p:tgtEl>
                                        <p:attrNameLst>
                                          <p:attrName>style.visibility</p:attrName>
                                        </p:attrNameLst>
                                      </p:cBhvr>
                                      <p:to>
                                        <p:strVal val="visible"/>
                                      </p:to>
                                    </p:set>
                                    <p:animEffect transition="in" filter="fade">
                                      <p:cBhvr>
                                        <p:cTn id="14" dur="400"/>
                                        <p:tgtEl>
                                          <p:spTgt spid="7">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400"/>
                                        <p:tgtEl>
                                          <p:spTgt spid="7">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fade">
                                      <p:cBhvr>
                                        <p:cTn id="22" dur="400"/>
                                        <p:tgtEl>
                                          <p:spTgt spid="7">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animEffect transition="in" filter="fade">
                                      <p:cBhvr>
                                        <p:cTn id="25" dur="400"/>
                                        <p:tgtEl>
                                          <p:spTgt spid="7">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xEl>
                                              <p:pRg st="7" end="7"/>
                                            </p:txEl>
                                          </p:spTgt>
                                        </p:tgtEl>
                                        <p:attrNameLst>
                                          <p:attrName>style.visibility</p:attrName>
                                        </p:attrNameLst>
                                      </p:cBhvr>
                                      <p:to>
                                        <p:strVal val="visible"/>
                                      </p:to>
                                    </p:set>
                                    <p:animEffect transition="in" filter="fade">
                                      <p:cBhvr>
                                        <p:cTn id="28" dur="400"/>
                                        <p:tgtEl>
                                          <p:spTgt spid="7">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animEffect transition="in" filter="fade">
                                      <p:cBhvr>
                                        <p:cTn id="33" dur="400"/>
                                        <p:tgtEl>
                                          <p:spTgt spid="8">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8">
                                            <p:txEl>
                                              <p:pRg st="1" end="1"/>
                                            </p:txEl>
                                          </p:spTgt>
                                        </p:tgtEl>
                                        <p:attrNameLst>
                                          <p:attrName>style.visibility</p:attrName>
                                        </p:attrNameLst>
                                      </p:cBhvr>
                                      <p:to>
                                        <p:strVal val="visible"/>
                                      </p:to>
                                    </p:set>
                                    <p:animEffect transition="in" filter="fade">
                                      <p:cBhvr>
                                        <p:cTn id="38" dur="400"/>
                                        <p:tgtEl>
                                          <p:spTgt spid="8">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8">
                                            <p:txEl>
                                              <p:pRg st="2" end="2"/>
                                            </p:txEl>
                                          </p:spTgt>
                                        </p:tgtEl>
                                        <p:attrNameLst>
                                          <p:attrName>style.visibility</p:attrName>
                                        </p:attrNameLst>
                                      </p:cBhvr>
                                      <p:to>
                                        <p:strVal val="visible"/>
                                      </p:to>
                                    </p:set>
                                    <p:animEffect transition="in" filter="fade">
                                      <p:cBhvr>
                                        <p:cTn id="43" dur="400"/>
                                        <p:tgtEl>
                                          <p:spTgt spid="8">
                                            <p:txEl>
                                              <p:pRg st="2" end="2"/>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
                                            <p:txEl>
                                              <p:pRg st="3" end="3"/>
                                            </p:txEl>
                                          </p:spTgt>
                                        </p:tgtEl>
                                        <p:attrNameLst>
                                          <p:attrName>style.visibility</p:attrName>
                                        </p:attrNameLst>
                                      </p:cBhvr>
                                      <p:to>
                                        <p:strVal val="visible"/>
                                      </p:to>
                                    </p:set>
                                    <p:animEffect transition="in" filter="fade">
                                      <p:cBhvr>
                                        <p:cTn id="46" dur="400"/>
                                        <p:tgtEl>
                                          <p:spTgt spid="8">
                                            <p:txEl>
                                              <p:pRg st="3" end="3"/>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
                                            <p:txEl>
                                              <p:pRg st="4" end="4"/>
                                            </p:txEl>
                                          </p:spTgt>
                                        </p:tgtEl>
                                        <p:attrNameLst>
                                          <p:attrName>style.visibility</p:attrName>
                                        </p:attrNameLst>
                                      </p:cBhvr>
                                      <p:to>
                                        <p:strVal val="visible"/>
                                      </p:to>
                                    </p:set>
                                    <p:animEffect transition="in" filter="fade">
                                      <p:cBhvr>
                                        <p:cTn id="49" dur="400"/>
                                        <p:tgtEl>
                                          <p:spTgt spid="8">
                                            <p:txEl>
                                              <p:pRg st="4" end="4"/>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
                                            <p:txEl>
                                              <p:pRg st="5" end="5"/>
                                            </p:txEl>
                                          </p:spTgt>
                                        </p:tgtEl>
                                        <p:attrNameLst>
                                          <p:attrName>style.visibility</p:attrName>
                                        </p:attrNameLst>
                                      </p:cBhvr>
                                      <p:to>
                                        <p:strVal val="visible"/>
                                      </p:to>
                                    </p:set>
                                    <p:animEffect transition="in" filter="fade">
                                      <p:cBhvr>
                                        <p:cTn id="52" dur="400"/>
                                        <p:tgtEl>
                                          <p:spTgt spid="8">
                                            <p:txEl>
                                              <p:p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8">
                                            <p:txEl>
                                              <p:pRg st="6" end="6"/>
                                            </p:txEl>
                                          </p:spTgt>
                                        </p:tgtEl>
                                        <p:attrNameLst>
                                          <p:attrName>style.visibility</p:attrName>
                                        </p:attrNameLst>
                                      </p:cBhvr>
                                      <p:to>
                                        <p:strVal val="visible"/>
                                      </p:to>
                                    </p:set>
                                    <p:animEffect transition="in" filter="fade">
                                      <p:cBhvr>
                                        <p:cTn id="57" dur="4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12.1 지연의 변화율: 한 번 맞춘 TA는 0.1초 만에 CP를 벗어난다</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6</a:t>
            </a:r>
          </a:p>
        </p:txBody>
      </p:sp>
      <p:sp>
        <p:nvSpPr>
          <p:cNvPr id="5" name="TextBox 4"/>
          <p:cNvSpPr txBox="1"/>
          <p:nvPr/>
        </p:nvSpPr>
        <p:spPr>
          <a:xfrm>
            <a:off x="457200" y="932688"/>
            <a:ext cx="493776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LEO의 핵심 난점: 지연의 크기보다 지연의 변화</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UE와 위성 사이 거리 변화율 (LEO 600 km, 계산)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낮은 앙각에서 최대 약 6.8 km/s</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머리 위: UE에 대해 옆으로 움직임 → 거리 거의 불변</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0.1초의 사슬 (계산)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6.8 km/s ÷ 빛의 속도 → 편도 지연 22.7 μs/s</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TA는 왕복 → 도착 시각이 약 45 μs/s씩 어긋남</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CP 4.7 μs ÷ 45 μs/s ≈ 0.1 s</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실제 허용 오차는 CP보다 작음: CP 일부를 delay spread가 씀 (판단)</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도착 시각이 CP 밖으로 나가면</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앞 symbol의 끝자락이 FFT 창에 섞임 → subcarrier 직교성 붕괴</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다른 UE의 상향과도 어긋남</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접속 때 맞추고 가끔 고치는 지상 방식으로는 추적 불가</a:t>
            </a:r>
          </a:p>
        </p:txBody>
      </p:sp>
      <p:pic>
        <p:nvPicPr>
          <p:cNvPr id="6" name="Picture 5" descr="ch12-cpdrift.png"/>
          <p:cNvPicPr>
            <a:picLocks noChangeAspect="1"/>
          </p:cNvPicPr>
          <p:nvPr/>
        </p:nvPicPr>
        <p:blipFill>
          <a:blip r:embed="rId2"/>
          <a:stretch>
            <a:fillRect/>
          </a:stretch>
        </p:blipFill>
        <p:spPr>
          <a:xfrm>
            <a:off x="5532120" y="932688"/>
            <a:ext cx="6199632" cy="37524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4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40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4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400"/>
                                        <p:tgtEl>
                                          <p:spTgt spid="5">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400"/>
                                        <p:tgtEl>
                                          <p:spTgt spid="5">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400"/>
                                        <p:tgtEl>
                                          <p:spTgt spid="5">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400"/>
                                        <p:tgtEl>
                                          <p:spTgt spid="5">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400"/>
                                        <p:tgtEl>
                                          <p:spTgt spid="5">
                                            <p:txEl>
                                              <p:pRg st="8" end="8"/>
                                            </p:txEl>
                                          </p:spTgt>
                                        </p:tgtEl>
                                      </p:cBhvr>
                                    </p:animEffect>
                                  </p:childTnLst>
                                </p:cTn>
                              </p:par>
                            </p:childTnLst>
                          </p:cTn>
                        </p:par>
                      </p:childTnLst>
                    </p:cTn>
                  </p:par>
                  <p:par>
                    <p:cTn id="47" fill="hold">
                      <p:stCondLst>
                        <p:cond delay="indefinite"/>
                      </p:stCondLst>
                      <p:childTnLst>
                        <p:par>
                          <p:cTn id="48"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5">
                                            <p:txEl>
                                              <p:pRg st="9" end="9"/>
                                            </p:txEl>
                                          </p:spTgt>
                                        </p:tgtEl>
                                        <p:attrNameLst>
                                          <p:attrName>style.visibility</p:attrName>
                                        </p:attrNameLst>
                                      </p:cBhvr>
                                      <p:to>
                                        <p:strVal val="visible"/>
                                      </p:to>
                                    </p:set>
                                    <p:animEffect transition="in" filter="fade">
                                      <p:cBhvr>
                                        <p:cTn id="40" dur="400"/>
                                        <p:tgtEl>
                                          <p:spTgt spid="5">
                                            <p:txEl>
                                              <p:pRg st="9" end="9"/>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animEffect transition="in" filter="fade">
                                      <p:cBhvr>
                                        <p:cTn id="43" dur="400"/>
                                        <p:tgtEl>
                                          <p:spTgt spid="5">
                                            <p:txEl>
                                              <p:pRg st="10" end="10"/>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
                                            <p:txEl>
                                              <p:pRg st="11" end="11"/>
                                            </p:txEl>
                                          </p:spTgt>
                                        </p:tgtEl>
                                        <p:attrNameLst>
                                          <p:attrName>style.visibility</p:attrName>
                                        </p:attrNameLst>
                                      </p:cBhvr>
                                      <p:to>
                                        <p:strVal val="visible"/>
                                      </p:to>
                                    </p:set>
                                    <p:animEffect transition="in" filter="fade">
                                      <p:cBhvr>
                                        <p:cTn id="46" dur="400"/>
                                        <p:tgtEl>
                                          <p:spTgt spid="5">
                                            <p:txEl>
                                              <p:pRg st="11" end="11"/>
                                            </p:txEl>
                                          </p:spTgt>
                                        </p:tgtEl>
                                      </p:cBhvr>
                                    </p:animEffect>
                                  </p:childTnLst>
                                </p:cTn>
                              </p:par>
                            </p:childTnLst>
                          </p:cTn>
                        </p:par>
                      </p:childTnLst>
                    </p:cTn>
                  </p:par>
                  <p:par>
                    <p:cTn id="52" fill="hold">
                      <p:stCondLst>
                        <p:cond delay="indefinite"/>
                      </p:stCondLst>
                      <p:childTnLst>
                        <p:par>
                          <p:cTn id="53"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5">
                                            <p:txEl>
                                              <p:pRg st="12" end="12"/>
                                            </p:txEl>
                                          </p:spTgt>
                                        </p:tgtEl>
                                        <p:attrNameLst>
                                          <p:attrName>style.visibility</p:attrName>
                                        </p:attrNameLst>
                                      </p:cBhvr>
                                      <p:to>
                                        <p:strVal val="visible"/>
                                      </p:to>
                                    </p:set>
                                    <p:animEffect transition="in" filter="fade">
                                      <p:cBhvr>
                                        <p:cTn id="51" dur="4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12.1 지상의 "가끔"은 얼마나 가끔인가</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7</a:t>
            </a:r>
          </a:p>
        </p:txBody>
      </p:sp>
      <p:sp>
        <p:nvSpPr>
          <p:cNvPr id="5" name="TextBox 4"/>
          <p:cNvSpPr txBox="1"/>
          <p:nvPr/>
        </p:nvSpPr>
        <p:spPr>
          <a:xfrm>
            <a:off x="457200" y="932688"/>
            <a:ext cx="493776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지상의 TA 유지</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gNB가 상향 도착 시각을 재다가 어긋나면 Timing Advance Command MAC CE로 상대 보정</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명령을 받을 때마다 UE는 timeAlignmentTimer 재시작</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timer (0.5~10.24 s 또는 무한) 만료 → 상향 동기 상실, Random Access부터 다시 (TS 38.321 clause 5.2)</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TA 한 눈금 (15 kHz, 0.52 μs)이 어긋나는 시간 (계산)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보행자: 약 94 s</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120 km/h 차량: 약 2.3 s</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고속철: 약 0.6 s</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LEO 600 km 위성: 약 11 ms</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지상: timer 안에 명령 몇 번이면 충분</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LEO: gNB의 명령만으로는 따라갈 수 없음 → UE가 스스로 계산 (12.3)</a:t>
            </a:r>
          </a:p>
        </p:txBody>
      </p:sp>
      <p:pic>
        <p:nvPicPr>
          <p:cNvPr id="6" name="Picture 5" descr="ch12-taupd.png"/>
          <p:cNvPicPr>
            <a:picLocks noChangeAspect="1"/>
          </p:cNvPicPr>
          <p:nvPr/>
        </p:nvPicPr>
        <p:blipFill>
          <a:blip r:embed="rId2"/>
          <a:stretch>
            <a:fillRect/>
          </a:stretch>
        </p:blipFill>
        <p:spPr>
          <a:xfrm>
            <a:off x="5532120" y="1298448"/>
            <a:ext cx="6199632" cy="31813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5">
                                            <p:txEl>
                                              <p:pRg st="1" end="1"/>
                                            </p:txEl>
                                          </p:spTgt>
                                        </p:tgtEl>
                                        <p:attrNameLst>
                                          <p:attrName>style.visibility</p:attrName>
                                        </p:attrNameLst>
                                      </p:cBhvr>
                                      <p:to>
                                        <p:strVal val="visible"/>
                                      </p:to>
                                    </p:set>
                                    <p:animEffect transition="in" filter="fade">
                                      <p:cBhvr>
                                        <p:cTn id="8" dur="400"/>
                                        <p:tgtEl>
                                          <p:spTgt spid="5">
                                            <p:txEl>
                                              <p:pRg st="1" end="1"/>
                                            </p:txEl>
                                          </p:spTgt>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fade">
                                      <p:cBhvr>
                                        <p:cTn id="11" dur="400"/>
                                        <p:tgtEl>
                                          <p:spTgt spid="5">
                                            <p:txEl>
                                              <p:pRg st="2" end="2"/>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400"/>
                                        <p:tgtEl>
                                          <p:spTgt spid="5">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400"/>
                                        <p:tgtEl>
                                          <p:spTgt spid="5">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400"/>
                                        <p:tgtEl>
                                          <p:spTgt spid="5">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Effect transition="in" filter="fade">
                                      <p:cBhvr>
                                        <p:cTn id="25" dur="400"/>
                                        <p:tgtEl>
                                          <p:spTgt spid="5">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animEffect transition="in" filter="fade">
                                      <p:cBhvr>
                                        <p:cTn id="28" dur="400"/>
                                        <p:tgtEl>
                                          <p:spTgt spid="5">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animEffect transition="in" filter="fade">
                                      <p:cBhvr>
                                        <p:cTn id="31" dur="400"/>
                                        <p:tgtEl>
                                          <p:spTgt spid="5">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txEl>
                                              <p:pRg st="9" end="9"/>
                                            </p:txEl>
                                          </p:spTgt>
                                        </p:tgtEl>
                                        <p:attrNameLst>
                                          <p:attrName>style.visibility</p:attrName>
                                        </p:attrNameLst>
                                      </p:cBhvr>
                                      <p:to>
                                        <p:strVal val="visible"/>
                                      </p:to>
                                    </p:set>
                                    <p:animEffect transition="in" filter="fade">
                                      <p:cBhvr>
                                        <p:cTn id="36" dur="400"/>
                                        <p:tgtEl>
                                          <p:spTgt spid="5">
                                            <p:txEl>
                                              <p:pRg st="9" end="9"/>
                                            </p:txEl>
                                          </p:spTgt>
                                        </p:tgtEl>
                                      </p:cBhvr>
                                    </p:animEffect>
                                  </p:childTnLst>
                                </p:cTn>
                              </p:par>
                            </p:childTnLst>
                          </p:cTn>
                        </p:par>
                      </p:childTnLst>
                    </p:cTn>
                  </p:par>
                  <p:par>
                    <p:cTn id="42" fill="hold">
                      <p:stCondLst>
                        <p:cond delay="indefinite"/>
                      </p:stCondLst>
                      <p:childTnLst>
                        <p:par>
                          <p:cTn id="43"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
                                            <p:txEl>
                                              <p:pRg st="10" end="10"/>
                                            </p:txEl>
                                          </p:spTgt>
                                        </p:tgtEl>
                                        <p:attrNameLst>
                                          <p:attrName>style.visibility</p:attrName>
                                        </p:attrNameLst>
                                      </p:cBhvr>
                                      <p:to>
                                        <p:strVal val="visible"/>
                                      </p:to>
                                    </p:set>
                                    <p:animEffect transition="in" filter="fade">
                                      <p:cBhvr>
                                        <p:cTn id="41" dur="4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12.1 Doppler: 신호 전체가 subcarrier 세 개만큼 밀려 도착한다</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8</a:t>
            </a:r>
          </a:p>
        </p:txBody>
      </p:sp>
      <p:sp>
        <p:nvSpPr>
          <p:cNvPr id="5" name="TextBox 4"/>
          <p:cNvSpPr txBox="1"/>
          <p:nvPr/>
        </p:nvSpPr>
        <p:spPr>
          <a:xfrm>
            <a:off x="457200" y="932688"/>
            <a:ext cx="493776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같은 거리 변화율이 주파수에서는 Doppler</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6.8 km/s ÷ c ≈ 22.7 ppm → 2 GHz에서 약 45 kHz (계산)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TR 38.821: LEO 600 km 최대 24 ppm, 변화율 0.27 ppm/s, GEO 0.93 ppm</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1 ppm 남짓 차이: 앙각, 지구 자전 가정의 차이로 봄 (판단)</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수신기는 FFT로 15 kHz 간격의 정해진 자리에서 subcarrier를 읽음</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지상 차량 (120 km/h, 2 GHz) 약 222 Hz = 간격의 1.5% → 추정, 제거 가능 (계산)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LEO 45 kHz = 간격의 3배 → 각 자리에 이웃 subcarrier의 데이터가 들어옴</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제거하려면 먼저 SSB로 동기를 잡아야 함</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초기 SSB 탐색은 작은 어긋남을 가정 (판단) → 첫 단계부터 막힘</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몇 분 사이 +45 kHz → −45 kHz로 변함</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2장의 "shift는 수신기가 지운다"가 성립하지 않음 → Doppler pre-compensation (12.5)</a:t>
            </a:r>
          </a:p>
        </p:txBody>
      </p:sp>
      <p:pic>
        <p:nvPicPr>
          <p:cNvPr id="6" name="Picture 5" descr="ch12-doppler-sc.png"/>
          <p:cNvPicPr>
            <a:picLocks noChangeAspect="1"/>
          </p:cNvPicPr>
          <p:nvPr/>
        </p:nvPicPr>
        <p:blipFill>
          <a:blip r:embed="rId2"/>
          <a:stretch>
            <a:fillRect/>
          </a:stretch>
        </p:blipFill>
        <p:spPr>
          <a:xfrm>
            <a:off x="5532120" y="932688"/>
            <a:ext cx="6199632" cy="37524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5">
                                            <p:txEl>
                                              <p:pRg st="1" end="1"/>
                                            </p:txEl>
                                          </p:spTgt>
                                        </p:tgtEl>
                                        <p:attrNameLst>
                                          <p:attrName>style.visibility</p:attrName>
                                        </p:attrNameLst>
                                      </p:cBhvr>
                                      <p:to>
                                        <p:strVal val="visible"/>
                                      </p:to>
                                    </p:set>
                                    <p:animEffect transition="in" filter="fade">
                                      <p:cBhvr>
                                        <p:cTn id="8" dur="400"/>
                                        <p:tgtEl>
                                          <p:spTgt spid="5">
                                            <p:txEl>
                                              <p:pRg st="1" end="1"/>
                                            </p:txEl>
                                          </p:spTgt>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fade">
                                      <p:cBhvr>
                                        <p:cTn id="11" dur="400"/>
                                        <p:tgtEl>
                                          <p:spTgt spid="5">
                                            <p:txEl>
                                              <p:pRg st="2" end="2"/>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400"/>
                                        <p:tgtEl>
                                          <p:spTgt spid="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400"/>
                                        <p:tgtEl>
                                          <p:spTgt spid="5">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400"/>
                                        <p:tgtEl>
                                          <p:spTgt spid="5">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Effect transition="in" filter="fade">
                                      <p:cBhvr>
                                        <p:cTn id="25" dur="400"/>
                                        <p:tgtEl>
                                          <p:spTgt spid="5">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400"/>
                                        <p:tgtEl>
                                          <p:spTgt spid="5">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animEffect transition="in" filter="fade">
                                      <p:cBhvr>
                                        <p:cTn id="33" dur="400"/>
                                        <p:tgtEl>
                                          <p:spTgt spid="5">
                                            <p:txEl>
                                              <p:pRg st="8" end="8"/>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xEl>
                                              <p:pRg st="9" end="9"/>
                                            </p:txEl>
                                          </p:spTgt>
                                        </p:tgtEl>
                                        <p:attrNameLst>
                                          <p:attrName>style.visibility</p:attrName>
                                        </p:attrNameLst>
                                      </p:cBhvr>
                                      <p:to>
                                        <p:strVal val="visible"/>
                                      </p:to>
                                    </p:set>
                                    <p:animEffect transition="in" filter="fade">
                                      <p:cBhvr>
                                        <p:cTn id="36" dur="400"/>
                                        <p:tgtEl>
                                          <p:spTgt spid="5">
                                            <p:txEl>
                                              <p:pRg st="9" end="9"/>
                                            </p:txEl>
                                          </p:spTgt>
                                        </p:tgtEl>
                                      </p:cBhvr>
                                    </p:animEffect>
                                  </p:childTnLst>
                                </p:cTn>
                              </p:par>
                            </p:childTnLst>
                          </p:cTn>
                        </p:par>
                      </p:childTnLst>
                    </p:cTn>
                  </p:par>
                  <p:par>
                    <p:cTn id="42" fill="hold">
                      <p:stCondLst>
                        <p:cond delay="indefinite"/>
                      </p:stCondLst>
                      <p:childTnLst>
                        <p:par>
                          <p:cTn id="43"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
                                            <p:txEl>
                                              <p:pRg st="10" end="10"/>
                                            </p:txEl>
                                          </p:spTgt>
                                        </p:tgtEl>
                                        <p:attrNameLst>
                                          <p:attrName>style.visibility</p:attrName>
                                        </p:attrNameLst>
                                      </p:cBhvr>
                                      <p:to>
                                        <p:strVal val="visible"/>
                                      </p:to>
                                    </p:set>
                                    <p:animEffect transition="in" filter="fade">
                                      <p:cBhvr>
                                        <p:cTn id="41" dur="4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12.1 위성 한 번 통과 동안의 Doppler와 지연</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9</a:t>
            </a:r>
          </a:p>
        </p:txBody>
      </p:sp>
      <p:pic>
        <p:nvPicPr>
          <p:cNvPr id="5" name="Picture 4" descr="fig12-02.png"/>
          <p:cNvPicPr>
            <a:picLocks noChangeAspect="1"/>
          </p:cNvPicPr>
          <p:nvPr/>
        </p:nvPicPr>
        <p:blipFill>
          <a:blip r:embed="rId2"/>
          <a:stretch>
            <a:fillRect/>
          </a:stretch>
        </p:blipFill>
        <p:spPr>
          <a:xfrm>
            <a:off x="1885492" y="932688"/>
            <a:ext cx="8390534" cy="3383280"/>
          </a:xfrm>
          <a:prstGeom prst="rect">
            <a:avLst/>
          </a:prstGeom>
        </p:spPr>
      </p:pic>
      <p:sp>
        <p:nvSpPr>
          <p:cNvPr id="6" name="TextBox 5"/>
          <p:cNvSpPr txBox="1"/>
          <p:nvPr/>
        </p:nvSpPr>
        <p:spPr>
          <a:xfrm>
            <a:off x="457200" y="4434840"/>
            <a:ext cx="5486400" cy="196596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LEO 600 km 통과 약 8.5분 (계산)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Doppler: +45 kHz → −45 kHz로 S자, 머리 위에서 가장 빠르게 변함</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service link 왕복: 앙각 10도 12.9 ms, 머리 위 4.0 ms</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NTN 숫자의 세 축: 지연 크기 (GEO), 지연과 주파수의 변화 (LEO), 위성 교체 주기 (LEO)</a:t>
            </a:r>
          </a:p>
        </p:txBody>
      </p:sp>
      <p:sp>
        <p:nvSpPr>
          <p:cNvPr id="7" name="Rounded Rectangle 6"/>
          <p:cNvSpPr/>
          <p:nvPr/>
        </p:nvSpPr>
        <p:spPr>
          <a:xfrm>
            <a:off x="6172200" y="4434840"/>
            <a:ext cx="5559552" cy="1965960"/>
          </a:xfrm>
          <a:prstGeom prst="roundRect">
            <a:avLst>
              <a:gd name="adj" fmla="val 4000"/>
            </a:avLst>
          </a:prstGeom>
          <a:solidFill>
            <a:srgbClr val="FAEDED"/>
          </a:solidFill>
          <a:ln w="9525">
            <a:solidFill>
              <a:srgbClr val="8B1E1E"/>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8B1E1E"/>
                </a:solidFill>
                <a:latin typeface="Malgun Gothic"/>
                <a:ea typeface="Malgun Gothic"/>
                <a:cs typeface="Malgun Gothic"/>
              </a:rPr>
              <a:t>질문. GEO가 60배 먼데 Doppler는 왜 훨씬 작은가</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Doppler를 만드는 것은 거리가 아니라 거리의 변화율</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GEO: 지상에서 보면 거의 정지 → 0.93 ppm</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LEO: 지상에 대해 7 km/s 이상 → 24 ppm</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GEO: "한 번 기다리는 시간이 길다", LEO: "모든 것이 계속 움직인다"</a:t>
            </a:r>
          </a:p>
        </p:txBody>
      </p:sp>
    </p:spTree>
  </p:cSld>
  <p:clrMapOvr>
    <a:masterClrMapping/>
  </p:clrMapOvr>
  <p:timing>
    <p:tnLst>
      <p:par>
        <p:cTn id="1" dur="indefinite" restart="never" nodeType="tmRoot">
          <p:childTnLst>
            <p:seq concurrent="1" nextAc="seek">
              <p:cTn id="2" dur="indefinite" nodeType="mainSeq">
                <p:childTnLst>
                  <p:par>
                    <p:cTn id="12" fill="hold">
                      <p:stCondLst>
                        <p:cond delay="indefinite"/>
                      </p:stCondLst>
                      <p:childTnLst>
                        <p:par>
                          <p:cTn id="13"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6">
                                            <p:txEl>
                                              <p:pRg st="0" end="0"/>
                                            </p:txEl>
                                          </p:spTgt>
                                        </p:tgtEl>
                                        <p:attrNameLst>
                                          <p:attrName>style.visibility</p:attrName>
                                        </p:attrNameLst>
                                      </p:cBhvr>
                                      <p:to>
                                        <p:strVal val="visible"/>
                                      </p:to>
                                    </p:set>
                                    <p:animEffect transition="in" filter="fade">
                                      <p:cBhvr>
                                        <p:cTn id="5" dur="400"/>
                                        <p:tgtEl>
                                          <p:spTgt spid="6">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6">
                                            <p:txEl>
                                              <p:pRg st="1" end="1"/>
                                            </p:txEl>
                                          </p:spTgt>
                                        </p:tgtEl>
                                        <p:attrNameLst>
                                          <p:attrName>style.visibility</p:attrName>
                                        </p:attrNameLst>
                                      </p:cBhvr>
                                      <p:to>
                                        <p:strVal val="visible"/>
                                      </p:to>
                                    </p:set>
                                    <p:animEffect transition="in" filter="fade">
                                      <p:cBhvr>
                                        <p:cTn id="8" dur="400"/>
                                        <p:tgtEl>
                                          <p:spTgt spid="6">
                                            <p:txEl>
                                              <p:pRg st="1" end="1"/>
                                            </p:txEl>
                                          </p:spTgt>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Effect transition="in" filter="fade">
                                      <p:cBhvr>
                                        <p:cTn id="11" dur="400"/>
                                        <p:tgtEl>
                                          <p:spTgt spid="6">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400"/>
                                        <p:tgtEl>
                                          <p:spTgt spid="6">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Lst>
  </p:timing>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12.2 Transparent와 regenerative: gNB는 어디에 있는가</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10</a:t>
            </a:r>
          </a:p>
        </p:txBody>
      </p:sp>
      <p:sp>
        <p:nvSpPr>
          <p:cNvPr id="5" name="TextBox 4"/>
          <p:cNvSpPr txBox="1"/>
          <p:nvPr/>
        </p:nvSpPr>
        <p:spPr>
          <a:xfrm>
            <a:off x="457200" y="932688"/>
            <a:ext cx="512064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Rel-17, Rel-18: transparent payload, gNB는 지상 gateway 쪽</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Rel-19: regenerative payload 추가, gNB 전체를 위성에</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NTN payload: 위성 (또는 HAPS)에 실린 통신 장비 (TS 38.300 clause 16.14.1)</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gateway 하나가 여러 payload, payload 하나가 여러 gateway 가능</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(a) transparent: 주파수 변환과 증폭만 하는 중계기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UE와 gNB 사이 직접 경로 없음</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HARQ, Random Access, TA loop가 service + feeder 두 구간 왕복 (scenario A, C)</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(b) regenerative: Uu가 service link에서 끝남</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feeder link 위로는 NG interface (gNB ↔ 5G Core)</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ISL (inter-satellite link) 위로 Xn 가능</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무선 loop가 service link 한 구간 → scenario B, D = A, C의 절반</a:t>
            </a:r>
          </a:p>
        </p:txBody>
      </p:sp>
      <p:pic>
        <p:nvPicPr>
          <p:cNvPr id="6" name="Picture 5" descr="fig12-03.png"/>
          <p:cNvPicPr>
            <a:picLocks noChangeAspect="1"/>
          </p:cNvPicPr>
          <p:nvPr/>
        </p:nvPicPr>
        <p:blipFill>
          <a:blip r:embed="rId2"/>
          <a:stretch>
            <a:fillRect/>
          </a:stretch>
        </p:blipFill>
        <p:spPr>
          <a:xfrm>
            <a:off x="5760720" y="932688"/>
            <a:ext cx="5971032" cy="3127683"/>
          </a:xfrm>
          <a:prstGeom prst="rect">
            <a:avLst/>
          </a:prstGeom>
        </p:spPr>
      </p:pic>
      <p:sp>
        <p:nvSpPr>
          <p:cNvPr id="7" name="Rounded Rectangle 6"/>
          <p:cNvSpPr/>
          <p:nvPr/>
        </p:nvSpPr>
        <p:spPr>
          <a:xfrm>
            <a:off x="5760720" y="4206240"/>
            <a:ext cx="5971032" cy="2194560"/>
          </a:xfrm>
          <a:prstGeom prst="roundRect">
            <a:avLst>
              <a:gd name="adj" fmla="val 4000"/>
            </a:avLst>
          </a:prstGeom>
          <a:solidFill>
            <a:srgbClr val="F0F0F0"/>
          </a:solidFill>
          <a:ln w="9525">
            <a:solidFill>
              <a:srgbClr val="4D4D4D"/>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4D4D4D"/>
                </a:solidFill>
                <a:latin typeface="Malgun Gothic"/>
                <a:ea typeface="Malgun Gothic"/>
                <a:cs typeface="Malgun Gothic"/>
              </a:rPr>
              <a:t>spec. TS 38.300 clause 16.14.1</a:t>
            </a:r>
          </a:p>
          <a:p>
            <a:pPr algn="l" marL="0" indent="0">
              <a:lnSpc>
                <a:spcPts val="1806"/>
              </a:lnSpc>
              <a:spcBef>
                <a:spcPts val="300"/>
              </a:spcBef>
              <a:buNone/>
            </a:pPr>
            <a:r>
              <a:rPr lang="ko-KR" sz="1400">
                <a:solidFill>
                  <a:srgbClr val="1A1A1A"/>
                </a:solidFill>
                <a:latin typeface="Malgun Gothic"/>
                <a:ea typeface="Malgun Gothic"/>
                <a:cs typeface="Malgun Gothic"/>
              </a:rPr>
              <a:t>"The transparent NTN payload transparently forwards the radio protocol received from the UE (via the service link) to the NTN Gateway (via the feeder link) and vice-versa."</a:t>
            </a:r>
          </a:p>
          <a:p>
            <a:pPr algn="l" marL="0" indent="0">
              <a:lnSpc>
                <a:spcPts val="1806"/>
              </a:lnSpc>
              <a:spcBef>
                <a:spcPts val="300"/>
              </a:spcBef>
              <a:buNone/>
            </a:pPr>
            <a:r>
              <a:rPr lang="ko-KR" sz="1400">
                <a:solidFill>
                  <a:srgbClr val="1A1A1A"/>
                </a:solidFill>
                <a:latin typeface="Malgun Gothic"/>
                <a:ea typeface="Malgun Gothic"/>
                <a:cs typeface="Malgun Gothic"/>
              </a:rPr>
              <a:t>"In this release, the UE supporting NTN is GNSS-capable." "In this release, NTN is only applicable to FDD system."</a:t>
            </a:r>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4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400"/>
                                        <p:tgtEl>
                                          <p:spTgt spid="5">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400"/>
                                        <p:tgtEl>
                                          <p:spTgt spid="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400"/>
                                        <p:tgtEl>
                                          <p:spTgt spid="5">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400"/>
                                        <p:tgtEl>
                                          <p:spTgt spid="5">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400"/>
                                        <p:tgtEl>
                                          <p:spTgt spid="5">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
                                            <p:txEl>
                                              <p:pRg st="7" end="7"/>
                                            </p:txEl>
                                          </p:spTgt>
                                        </p:tgtEl>
                                        <p:attrNameLst>
                                          <p:attrName>style.visibility</p:attrName>
                                        </p:attrNameLst>
                                      </p:cBhvr>
                                      <p:to>
                                        <p:strVal val="visible"/>
                                      </p:to>
                                    </p:set>
                                    <p:animEffect transition="in" filter="fade">
                                      <p:cBhvr>
                                        <p:cTn id="34" dur="400"/>
                                        <p:tgtEl>
                                          <p:spTgt spid="5">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fade">
                                      <p:cBhvr>
                                        <p:cTn id="37" dur="400"/>
                                        <p:tgtEl>
                                          <p:spTgt spid="5">
                                            <p:txEl>
                                              <p:pRg st="8" end="8"/>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
                                            <p:txEl>
                                              <p:pRg st="9" end="9"/>
                                            </p:txEl>
                                          </p:spTgt>
                                        </p:tgtEl>
                                        <p:attrNameLst>
                                          <p:attrName>style.visibility</p:attrName>
                                        </p:attrNameLst>
                                      </p:cBhvr>
                                      <p:to>
                                        <p:strVal val="visible"/>
                                      </p:to>
                                    </p:set>
                                    <p:animEffect transition="in" filter="fade">
                                      <p:cBhvr>
                                        <p:cTn id="40" dur="400"/>
                                        <p:tgtEl>
                                          <p:spTgt spid="5">
                                            <p:txEl>
                                              <p:pRg st="9" end="9"/>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animEffect transition="in" filter="fade">
                                      <p:cBhvr>
                                        <p:cTn id="43" dur="400"/>
                                        <p:tgtEl>
                                          <p:spTgt spid="5">
                                            <p:txEl>
                                              <p:pRg st="10" end="10"/>
                                            </p:txEl>
                                          </p:spTgt>
                                        </p:tgtEl>
                                      </p:cBhvr>
                                    </p:animEffect>
                                  </p:childTnLst>
                                </p:cTn>
                              </p:par>
                            </p:childTnLst>
                          </p:cTn>
                        </p:par>
                      </p:childTnLst>
                    </p:cTn>
                  </p:par>
                  <p:par>
                    <p:cTn id="49" fill="hold">
                      <p:stCondLst>
                        <p:cond delay="indefinite"/>
                      </p:stCondLst>
                      <p:childTnLst>
                        <p:par>
                          <p:cTn id="50"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animBg="1"/>
    </p:bldLst>
  </p:timing>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12.2 전제 두 가지와 HARQ 한 번의 시간</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11</a:t>
            </a:r>
          </a:p>
        </p:txBody>
      </p:sp>
      <p:sp>
        <p:nvSpPr>
          <p:cNvPr id="5" name="TextBox 4"/>
          <p:cNvSpPr txBox="1"/>
          <p:nvPr/>
        </p:nvSpPr>
        <p:spPr>
          <a:xfrm>
            <a:off x="457200" y="932688"/>
            <a:ext cx="512064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이 장 전체의 전제</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NTN UE는 GNSS (Global Navigation Satellite System) 수신기를 가짐</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NTN은 FDD에서만 정의</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Rel-17 FR1 band: n255 (L-band), n256 (S-band, 상향 1980~2010 MHz, 하향 2170~2200 MHz) (TR 21.917 clause 5.1.2)</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이후 n252, n253, n254와 Ka band의 FR2-NTN, 모두 FDD (TS 38.101-5 †)</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Random Access도 loop: Msg1을 보낸 UE는 RAR을 받아야 다음 단계</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HARQ 한 번 = 데이터 송신에서 NACK 수신까지 (LEO 600 km, 계산)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transparent: 무선 loop 25.8 ms (UE ↔ 위성 ↔ gateway ↔ gNB)</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regenerative: 무선 loop 12.9 ms (UE ↔ 위성의 gNB)</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데이터가 core에 닿는 시각은 두 구조 모두 12.9 ms</a:t>
            </a:r>
          </a:p>
        </p:txBody>
      </p:sp>
      <p:pic>
        <p:nvPicPr>
          <p:cNvPr id="6" name="Picture 5" descr="ch12-delay-seq.png"/>
          <p:cNvPicPr>
            <a:picLocks noChangeAspect="1"/>
          </p:cNvPicPr>
          <p:nvPr/>
        </p:nvPicPr>
        <p:blipFill>
          <a:blip r:embed="rId2"/>
          <a:stretch>
            <a:fillRect/>
          </a:stretch>
        </p:blipFill>
        <p:spPr>
          <a:xfrm>
            <a:off x="5760720" y="932688"/>
            <a:ext cx="5971032" cy="36140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18" fill="hold">
                      <p:stCondLst>
                        <p:cond delay="indefinite"/>
                      </p:stCondLst>
                      <p:childTnLst>
                        <p:par>
                          <p:cTn id="19"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5">
                                            <p:txEl>
                                              <p:pRg st="1" end="1"/>
                                            </p:txEl>
                                          </p:spTgt>
                                        </p:tgtEl>
                                        <p:attrNameLst>
                                          <p:attrName>style.visibility</p:attrName>
                                        </p:attrNameLst>
                                      </p:cBhvr>
                                      <p:to>
                                        <p:strVal val="visible"/>
                                      </p:to>
                                    </p:set>
                                    <p:animEffect transition="in" filter="fade">
                                      <p:cBhvr>
                                        <p:cTn id="8" dur="400"/>
                                        <p:tgtEl>
                                          <p:spTgt spid="5">
                                            <p:txEl>
                                              <p:pRg st="1" end="1"/>
                                            </p:txEl>
                                          </p:spTgt>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fade">
                                      <p:cBhvr>
                                        <p:cTn id="11" dur="400"/>
                                        <p:tgtEl>
                                          <p:spTgt spid="5">
                                            <p:txEl>
                                              <p:pRg st="2" end="2"/>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400"/>
                                        <p:tgtEl>
                                          <p:spTgt spid="5">
                                            <p:txEl>
                                              <p:pRg st="3" end="3"/>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4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400"/>
                                        <p:tgtEl>
                                          <p:spTgt spid="5">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400"/>
                                        <p:tgtEl>
                                          <p:spTgt spid="5">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400"/>
                                        <p:tgtEl>
                                          <p:spTgt spid="5">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animEffect transition="in" filter="fade">
                                      <p:cBhvr>
                                        <p:cTn id="33" dur="400"/>
                                        <p:tgtEl>
                                          <p:spTgt spid="5">
                                            <p:txEl>
                                              <p:pRg st="8" end="8"/>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xEl>
                                              <p:pRg st="9" end="9"/>
                                            </p:txEl>
                                          </p:spTgt>
                                        </p:tgtEl>
                                        <p:attrNameLst>
                                          <p:attrName>style.visibility</p:attrName>
                                        </p:attrNameLst>
                                      </p:cBhvr>
                                      <p:to>
                                        <p:strVal val="visible"/>
                                      </p:to>
                                    </p:set>
                                    <p:animEffect transition="in" filter="fade">
                                      <p:cBhvr>
                                        <p:cTn id="36" dur="4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12.2 Regenerative로 가면 end-to-end 지연이 줄어드나</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12</a:t>
            </a:r>
          </a:p>
        </p:txBody>
      </p:sp>
      <p:sp>
        <p:nvSpPr>
          <p:cNvPr id="5" name="TextBox 4"/>
          <p:cNvSpPr txBox="1"/>
          <p:nvPr/>
        </p:nvSpPr>
        <p:spPr>
          <a:xfrm>
            <a:off x="457200" y="932688"/>
            <a:ext cx="512064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같은 것: 데이터 한 번이 core까지 가는 전파 거리</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UE → 위성 → gateway → core는 두 구조 모두 같음</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configured grant, 첫 전송 성공: 12.9 ms 대 12.9 ms (계산)</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다른 것: 데이터 전달에 무선 loop가 낄 때</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일반 경로: SR → UL grant → BSR → grant → 데이터 (TS 38.321 clause 5.4.4, 5.4.5)</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transparent: 편도 다섯 번 모두 두 구간, regenerative: 한 구간</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core 도착: 64.4 ms 대 38.6 ms (계산, 처리 시간 제외)</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재전송 1회: 38.6 ms 대 25.8 ms</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왕복 하나가 더 낄 때마다 차이 12.9 ms씩 증가</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실제 traffic의 평균 end-to-end 지연은 regenerative가 줄임 (판단)</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대가</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위성에 gNB를 올리는 전력, 무게, 갱신의 어려움</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feeder 지연이 NG (gNB ↔ core)로 이동 → core timer, 이동성 signalling에 영향</a:t>
            </a:r>
          </a:p>
        </p:txBody>
      </p:sp>
      <p:pic>
        <p:nvPicPr>
          <p:cNvPr id="6" name="Picture 5" descr="ch12-e2e.png"/>
          <p:cNvPicPr>
            <a:picLocks noChangeAspect="1"/>
          </p:cNvPicPr>
          <p:nvPr/>
        </p:nvPicPr>
        <p:blipFill>
          <a:blip r:embed="rId2"/>
          <a:stretch>
            <a:fillRect/>
          </a:stretch>
        </p:blipFill>
        <p:spPr>
          <a:xfrm>
            <a:off x="5760720" y="932688"/>
            <a:ext cx="5971032" cy="35354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12" fill="hold">
                      <p:stCondLst>
                        <p:cond delay="indefinite"/>
                      </p:stCondLst>
                      <p:childTnLst>
                        <p:par>
                          <p:cTn id="13"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5">
                                            <p:txEl>
                                              <p:pRg st="1" end="1"/>
                                            </p:txEl>
                                          </p:spTgt>
                                        </p:tgtEl>
                                        <p:attrNameLst>
                                          <p:attrName>style.visibility</p:attrName>
                                        </p:attrNameLst>
                                      </p:cBhvr>
                                      <p:to>
                                        <p:strVal val="visible"/>
                                      </p:to>
                                    </p:set>
                                    <p:animEffect transition="in" filter="fade">
                                      <p:cBhvr>
                                        <p:cTn id="8" dur="400"/>
                                        <p:tgtEl>
                                          <p:spTgt spid="5">
                                            <p:txEl>
                                              <p:pRg st="1" end="1"/>
                                            </p:txEl>
                                          </p:spTgt>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fade">
                                      <p:cBhvr>
                                        <p:cTn id="11" dur="400"/>
                                        <p:tgtEl>
                                          <p:spTgt spid="5">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400"/>
                                        <p:tgtEl>
                                          <p:spTgt spid="5">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400"/>
                                        <p:tgtEl>
                                          <p:spTgt spid="5">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400"/>
                                        <p:tgtEl>
                                          <p:spTgt spid="5">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Effect transition="in" filter="fade">
                                      <p:cBhvr>
                                        <p:cTn id="25" dur="400"/>
                                        <p:tgtEl>
                                          <p:spTgt spid="5">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animEffect transition="in" filter="fade">
                                      <p:cBhvr>
                                        <p:cTn id="28" dur="400"/>
                                        <p:tgtEl>
                                          <p:spTgt spid="5">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animEffect transition="in" filter="fade">
                                      <p:cBhvr>
                                        <p:cTn id="31" dur="400"/>
                                        <p:tgtEl>
                                          <p:spTgt spid="5">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txEl>
                                              <p:pRg st="9" end="9"/>
                                            </p:txEl>
                                          </p:spTgt>
                                        </p:tgtEl>
                                        <p:attrNameLst>
                                          <p:attrName>style.visibility</p:attrName>
                                        </p:attrNameLst>
                                      </p:cBhvr>
                                      <p:to>
                                        <p:strVal val="visible"/>
                                      </p:to>
                                    </p:set>
                                    <p:animEffect transition="in" filter="fade">
                                      <p:cBhvr>
                                        <p:cTn id="36" dur="400"/>
                                        <p:tgtEl>
                                          <p:spTgt spid="5">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
                                            <p:txEl>
                                              <p:pRg st="10" end="10"/>
                                            </p:txEl>
                                          </p:spTgt>
                                        </p:tgtEl>
                                        <p:attrNameLst>
                                          <p:attrName>style.visibility</p:attrName>
                                        </p:attrNameLst>
                                      </p:cBhvr>
                                      <p:to>
                                        <p:strVal val="visible"/>
                                      </p:to>
                                    </p:set>
                                    <p:animEffect transition="in" filter="fade">
                                      <p:cBhvr>
                                        <p:cTn id="41" dur="400"/>
                                        <p:tgtEl>
                                          <p:spTgt spid="5">
                                            <p:txEl>
                                              <p:pRg st="10" end="1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
                                            <p:txEl>
                                              <p:pRg st="11" end="11"/>
                                            </p:txEl>
                                          </p:spTgt>
                                        </p:tgtEl>
                                        <p:attrNameLst>
                                          <p:attrName>style.visibility</p:attrName>
                                        </p:attrNameLst>
                                      </p:cBhvr>
                                      <p:to>
                                        <p:strVal val="visible"/>
                                      </p:to>
                                    </p:set>
                                    <p:animEffect transition="in" filter="fade">
                                      <p:cBhvr>
                                        <p:cTn id="44" dur="400"/>
                                        <p:tgtEl>
                                          <p:spTgt spid="5">
                                            <p:txEl>
                                              <p:pRg st="11" end="11"/>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
                                            <p:txEl>
                                              <p:pRg st="12" end="12"/>
                                            </p:txEl>
                                          </p:spTgt>
                                        </p:tgtEl>
                                        <p:attrNameLst>
                                          <p:attrName>style.visibility</p:attrName>
                                        </p:attrNameLst>
                                      </p:cBhvr>
                                      <p:to>
                                        <p:strVal val="visible"/>
                                      </p:to>
                                    </p:set>
                                    <p:animEffect transition="in" filter="fade">
                                      <p:cBhvr>
                                        <p:cTn id="47" dur="4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12.3 TA pre-compensation: 목적과 분업 (transparent 전제)</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13</a:t>
            </a:r>
          </a:p>
        </p:txBody>
      </p:sp>
      <p:sp>
        <p:nvSpPr>
          <p:cNvPr id="5" name="TextBox 4"/>
          <p:cNvSpPr txBox="1"/>
          <p:nvPr/>
        </p:nvSpPr>
        <p:spPr>
          <a:xfrm>
            <a:off x="457200" y="932688"/>
            <a:ext cx="566928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전제: transparent payload</a:t>
            </a:r>
          </a:p>
          <a:p>
            <a:pPr algn="l" marL="182880" indent="-164592">
              <a:lnSpc>
                <a:spcPts val="1806"/>
              </a:lnSpc>
              <a:spcBef>
                <a:spcPts val="500"/>
              </a:spcBef>
              <a:buClr>
                <a:srgbClr val="2C4A6E"/>
              </a:buClr>
              <a:buFont typeface="Arial"/>
              <a:buChar char="•"/>
            </a:pPr>
            <a:r>
              <a:rPr lang="ko-KR" sz="1400" b="1">
                <a:solidFill>
                  <a:srgbClr val="1A1A1A"/>
                </a:solidFill>
                <a:latin typeface="Malgun Gothic"/>
                <a:ea typeface="Malgun Gothic"/>
                <a:cs typeface="Malgun Gothic"/>
              </a:rPr>
              <a:t>TA의 목적: 각 UE의 상향이 gNB의 상향 frame 경계에 맞춰 도착</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UE는 gNB의 시간 기준을 직접 못 봄, 하향을 받은 시각만 앎</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그 시각보다 왕복 지연만큼 앞당겨 송신</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왜 왕복인가 (5장 복습, 오른쪽 그림)</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UE의 시간 기준 = 하향 도착 순간 → gNB보다 편도만큼 늦음</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상향도 편도를 거침 → 합하면 왕복</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gNB의 상향 frame 경계</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지상: 하향과 같은 자리 (차이는 N</a:t>
            </a:r>
            <a:r>
              <a:rPr lang="ko-KR" sz="1400" baseline="-25000">
                <a:solidFill>
                  <a:srgbClr val="1A1A1A"/>
                </a:solidFill>
                <a:latin typeface="Malgun Gothic"/>
                <a:ea typeface="Malgun Gothic"/>
                <a:cs typeface="Malgun Gothic"/>
              </a:rPr>
              <a:t>TA,offset</a:t>
            </a:r>
            <a:r>
              <a:rPr lang="ko-KR" sz="1400">
                <a:solidFill>
                  <a:srgbClr val="1A1A1A"/>
                </a:solidFill>
                <a:latin typeface="Malgun Gothic"/>
                <a:ea typeface="Malgun Gothic"/>
                <a:cs typeface="Malgun Gothic"/>
              </a:rPr>
              <a:t>뿐)</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transparent NTN: UE의 TA는 RP (reference point)까지만 → gNB의 상향 경계가 하향보다 뒤일 수 있음</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누가 재나</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지상: gNB가 측정. preamble 도착 → RAR 절대값, DM-RS와 SRS → MAC CE 상대값</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NTN: UE가 대부분 계산. Random Access 전에 적용, 연결 중 계속 재계산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gNB의 두 명령은 남은 작은 오차만</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입력: GNSS 자기 위치, SIB19의 위성 궤도 (ephemeris), 방송 common TA</a:t>
            </a:r>
          </a:p>
        </p:txBody>
      </p:sp>
      <p:pic>
        <p:nvPicPr>
          <p:cNvPr id="6" name="Picture 5" descr="fig5-12.png"/>
          <p:cNvPicPr>
            <a:picLocks noChangeAspect="1"/>
          </p:cNvPicPr>
          <p:nvPr/>
        </p:nvPicPr>
        <p:blipFill>
          <a:blip r:embed="rId2"/>
          <a:stretch>
            <a:fillRect/>
          </a:stretch>
        </p:blipFill>
        <p:spPr>
          <a:xfrm>
            <a:off x="6309360" y="1481328"/>
            <a:ext cx="5422392" cy="30328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4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40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4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400"/>
                                        <p:tgtEl>
                                          <p:spTgt spid="5">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400"/>
                                        <p:tgtEl>
                                          <p:spTgt spid="5">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400"/>
                                        <p:tgtEl>
                                          <p:spTgt spid="5">
                                            <p:txEl>
                                              <p:pRg st="6" end="6"/>
                                            </p:txEl>
                                          </p:spTgt>
                                        </p:tgtEl>
                                      </p:cBhvr>
                                    </p:animEffect>
                                  </p:childTnLst>
                                </p:cTn>
                              </p:par>
                            </p:childTnLst>
                          </p:cTn>
                        </p:par>
                      </p:childTnLst>
                    </p:cTn>
                  </p:par>
                  <p:par>
                    <p:cTn id="39" fill="hold">
                      <p:stCondLst>
                        <p:cond delay="indefinite"/>
                      </p:stCondLst>
                      <p:childTnLst>
                        <p:par>
                          <p:cTn id="40"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400"/>
                                        <p:tgtEl>
                                          <p:spTgt spid="5">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400"/>
                                        <p:tgtEl>
                                          <p:spTgt spid="5">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xEl>
                                              <p:pRg st="9" end="9"/>
                                            </p:txEl>
                                          </p:spTgt>
                                        </p:tgtEl>
                                        <p:attrNameLst>
                                          <p:attrName>style.visibility</p:attrName>
                                        </p:attrNameLst>
                                      </p:cBhvr>
                                      <p:to>
                                        <p:strVal val="visible"/>
                                      </p:to>
                                    </p:set>
                                    <p:animEffect transition="in" filter="fade">
                                      <p:cBhvr>
                                        <p:cTn id="38" dur="400"/>
                                        <p:tgtEl>
                                          <p:spTgt spid="5">
                                            <p:txEl>
                                              <p:pRg st="9" end="9"/>
                                            </p:txEl>
                                          </p:spTgt>
                                        </p:tgtEl>
                                      </p:cBhvr>
                                    </p:animEffect>
                                  </p:childTnLst>
                                </p:cTn>
                              </p:par>
                            </p:childTnLst>
                          </p:cTn>
                        </p:par>
                      </p:childTnLst>
                    </p:cTn>
                  </p:par>
                  <p:par>
                    <p:cTn id="56" fill="hold">
                      <p:stCondLst>
                        <p:cond delay="indefinite"/>
                      </p:stCondLst>
                      <p:childTnLst>
                        <p:par>
                          <p:cTn id="57"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animEffect transition="in" filter="fade">
                                      <p:cBhvr>
                                        <p:cTn id="43" dur="400"/>
                                        <p:tgtEl>
                                          <p:spTgt spid="5">
                                            <p:txEl>
                                              <p:pRg st="10" end="10"/>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
                                            <p:txEl>
                                              <p:pRg st="11" end="11"/>
                                            </p:txEl>
                                          </p:spTgt>
                                        </p:tgtEl>
                                        <p:attrNameLst>
                                          <p:attrName>style.visibility</p:attrName>
                                        </p:attrNameLst>
                                      </p:cBhvr>
                                      <p:to>
                                        <p:strVal val="visible"/>
                                      </p:to>
                                    </p:set>
                                    <p:animEffect transition="in" filter="fade">
                                      <p:cBhvr>
                                        <p:cTn id="46" dur="400"/>
                                        <p:tgtEl>
                                          <p:spTgt spid="5">
                                            <p:txEl>
                                              <p:pRg st="11" end="11"/>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
                                            <p:txEl>
                                              <p:pRg st="12" end="12"/>
                                            </p:txEl>
                                          </p:spTgt>
                                        </p:tgtEl>
                                        <p:attrNameLst>
                                          <p:attrName>style.visibility</p:attrName>
                                        </p:attrNameLst>
                                      </p:cBhvr>
                                      <p:to>
                                        <p:strVal val="visible"/>
                                      </p:to>
                                    </p:set>
                                    <p:animEffect transition="in" filter="fade">
                                      <p:cBhvr>
                                        <p:cTn id="49" dur="400"/>
                                        <p:tgtEl>
                                          <p:spTgt spid="5">
                                            <p:txEl>
                                              <p:pRg st="12" end="12"/>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
                                            <p:txEl>
                                              <p:pRg st="13" end="13"/>
                                            </p:txEl>
                                          </p:spTgt>
                                        </p:tgtEl>
                                        <p:attrNameLst>
                                          <p:attrName>style.visibility</p:attrName>
                                        </p:attrNameLst>
                                      </p:cBhvr>
                                      <p:to>
                                        <p:strVal val="visible"/>
                                      </p:to>
                                    </p:set>
                                    <p:animEffect transition="in" filter="fade">
                                      <p:cBhvr>
                                        <p:cTn id="52" dur="400"/>
                                        <p:tgtEl>
                                          <p:spTgt spid="5">
                                            <p:txEl>
                                              <p:pRg st="13" end="13"/>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
                                            <p:txEl>
                                              <p:pRg st="14" end="14"/>
                                            </p:txEl>
                                          </p:spTgt>
                                        </p:tgtEl>
                                        <p:attrNameLst>
                                          <p:attrName>style.visibility</p:attrName>
                                        </p:attrNameLst>
                                      </p:cBhvr>
                                      <p:to>
                                        <p:strVal val="visible"/>
                                      </p:to>
                                    </p:set>
                                    <p:animEffect transition="in" filter="fade">
                                      <p:cBhvr>
                                        <p:cTn id="55" dur="400"/>
                                        <p:tgtEl>
                                          <p:spTgt spid="5">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12.3 TA 식의 네 항 (TS 38.211 clause 4.3.1)</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14</a:t>
            </a:r>
          </a:p>
        </p:txBody>
      </p:sp>
      <p:sp>
        <p:nvSpPr>
          <p:cNvPr id="5" name="TextBox 4"/>
          <p:cNvSpPr txBox="1"/>
          <p:nvPr/>
        </p:nvSpPr>
        <p:spPr>
          <a:xfrm>
            <a:off x="457200" y="932688"/>
            <a:ext cx="11274552" cy="548640"/>
          </a:xfrm>
          <a:prstGeom prst="rect">
            <a:avLst/>
          </a:prstGeom>
          <a:noFill/>
        </p:spPr>
        <p:txBody>
          <a:bodyPr wrap="square" lIns="73152" rIns="54864" tIns="36576" bIns="36576" anchor="t">
            <a:noAutofit/>
          </a:bodyPr>
          <a:lstStyle/>
          <a:p>
            <a:pPr algn="ctr" marL="0" indent="0">
              <a:lnSpc>
                <a:spcPts val="2838"/>
              </a:lnSpc>
              <a:spcBef>
                <a:spcPts val="0"/>
              </a:spcBef>
              <a:buNone/>
            </a:pPr>
            <a:r>
              <a:rPr lang="ko-KR" sz="2200" b="1">
                <a:solidFill>
                  <a:srgbClr val="2C4A6E"/>
                </a:solidFill>
                <a:latin typeface="Malgun Gothic"/>
                <a:ea typeface="Malgun Gothic"/>
                <a:cs typeface="Malgun Gothic"/>
              </a:rPr>
              <a:t>T</a:t>
            </a:r>
            <a:r>
              <a:rPr lang="ko-KR" sz="2200" b="1" baseline="-25000">
                <a:solidFill>
                  <a:srgbClr val="2C4A6E"/>
                </a:solidFill>
                <a:latin typeface="Malgun Gothic"/>
                <a:ea typeface="Malgun Gothic"/>
                <a:cs typeface="Malgun Gothic"/>
              </a:rPr>
              <a:t>TA</a:t>
            </a:r>
            <a:r>
              <a:rPr lang="ko-KR" sz="2200" b="1">
                <a:solidFill>
                  <a:srgbClr val="2C4A6E"/>
                </a:solidFill>
                <a:latin typeface="Malgun Gothic"/>
                <a:ea typeface="Malgun Gothic"/>
                <a:cs typeface="Malgun Gothic"/>
              </a:rPr>
              <a:t> = (N</a:t>
            </a:r>
            <a:r>
              <a:rPr lang="ko-KR" sz="2200" b="1" baseline="-25000">
                <a:solidFill>
                  <a:srgbClr val="2C4A6E"/>
                </a:solidFill>
                <a:latin typeface="Malgun Gothic"/>
                <a:ea typeface="Malgun Gothic"/>
                <a:cs typeface="Malgun Gothic"/>
              </a:rPr>
              <a:t>TA</a:t>
            </a:r>
            <a:r>
              <a:rPr lang="ko-KR" sz="2200" b="1">
                <a:solidFill>
                  <a:srgbClr val="2C4A6E"/>
                </a:solidFill>
                <a:latin typeface="Malgun Gothic"/>
                <a:ea typeface="Malgun Gothic"/>
                <a:cs typeface="Malgun Gothic"/>
              </a:rPr>
              <a:t> + N</a:t>
            </a:r>
            <a:r>
              <a:rPr lang="ko-KR" sz="2200" b="1" baseline="-25000">
                <a:solidFill>
                  <a:srgbClr val="2C4A6E"/>
                </a:solidFill>
                <a:latin typeface="Malgun Gothic"/>
                <a:ea typeface="Malgun Gothic"/>
                <a:cs typeface="Malgun Gothic"/>
              </a:rPr>
              <a:t>TA,offset</a:t>
            </a:r>
            <a:r>
              <a:rPr lang="ko-KR" sz="2200" b="1">
                <a:solidFill>
                  <a:srgbClr val="2C4A6E"/>
                </a:solidFill>
                <a:latin typeface="Malgun Gothic"/>
                <a:ea typeface="Malgun Gothic"/>
                <a:cs typeface="Malgun Gothic"/>
              </a:rPr>
              <a:t> + N</a:t>
            </a:r>
            <a:r>
              <a:rPr lang="ko-KR" sz="2200" b="1" baseline="-25000">
                <a:solidFill>
                  <a:srgbClr val="2C4A6E"/>
                </a:solidFill>
                <a:latin typeface="Malgun Gothic"/>
                <a:ea typeface="Malgun Gothic"/>
                <a:cs typeface="Malgun Gothic"/>
              </a:rPr>
              <a:t>TA,adj</a:t>
            </a:r>
            <a:r>
              <a:rPr lang="ko-KR" sz="2200" b="1" baseline="30000">
                <a:solidFill>
                  <a:srgbClr val="2C4A6E"/>
                </a:solidFill>
                <a:latin typeface="Malgun Gothic"/>
                <a:ea typeface="Malgun Gothic"/>
                <a:cs typeface="Malgun Gothic"/>
              </a:rPr>
              <a:t>common</a:t>
            </a:r>
            <a:r>
              <a:rPr lang="ko-KR" sz="2200" b="1">
                <a:solidFill>
                  <a:srgbClr val="2C4A6E"/>
                </a:solidFill>
                <a:latin typeface="Malgun Gothic"/>
                <a:ea typeface="Malgun Gothic"/>
                <a:cs typeface="Malgun Gothic"/>
              </a:rPr>
              <a:t> + N</a:t>
            </a:r>
            <a:r>
              <a:rPr lang="ko-KR" sz="2200" b="1" baseline="-25000">
                <a:solidFill>
                  <a:srgbClr val="2C4A6E"/>
                </a:solidFill>
                <a:latin typeface="Malgun Gothic"/>
                <a:ea typeface="Malgun Gothic"/>
                <a:cs typeface="Malgun Gothic"/>
              </a:rPr>
              <a:t>TA,adj</a:t>
            </a:r>
            <a:r>
              <a:rPr lang="ko-KR" sz="2200" b="1" baseline="30000">
                <a:solidFill>
                  <a:srgbClr val="2C4A6E"/>
                </a:solidFill>
                <a:latin typeface="Malgun Gothic"/>
                <a:ea typeface="Malgun Gothic"/>
                <a:cs typeface="Malgun Gothic"/>
              </a:rPr>
              <a:t>UE</a:t>
            </a:r>
            <a:r>
              <a:rPr lang="ko-KR" sz="2200" b="1">
                <a:solidFill>
                  <a:srgbClr val="2C4A6E"/>
                </a:solidFill>
                <a:latin typeface="Malgun Gothic"/>
                <a:ea typeface="Malgun Gothic"/>
                <a:cs typeface="Malgun Gothic"/>
              </a:rPr>
              <a:t>) · T</a:t>
            </a:r>
            <a:r>
              <a:rPr lang="ko-KR" sz="2200" b="1" baseline="-25000">
                <a:solidFill>
                  <a:srgbClr val="2C4A6E"/>
                </a:solidFill>
                <a:latin typeface="Malgun Gothic"/>
                <a:ea typeface="Malgun Gothic"/>
                <a:cs typeface="Malgun Gothic"/>
              </a:rPr>
              <a:t>c</a:t>
            </a:r>
          </a:p>
        </p:txBody>
      </p:sp>
      <p:sp>
        <p:nvSpPr>
          <p:cNvPr id="6" name="Rectangle 5"/>
          <p:cNvSpPr/>
          <p:nvPr/>
        </p:nvSpPr>
        <p:spPr>
          <a:xfrm>
            <a:off x="548640" y="1828800"/>
            <a:ext cx="3108960" cy="566928"/>
          </a:xfrm>
          <a:prstGeom prst="rect">
            <a:avLst/>
          </a:prstGeom>
          <a:solidFill>
            <a:srgbClr val="2C4A6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806"/>
              </a:lnSpc>
              <a:spcBef>
                <a:spcPts val="0"/>
              </a:spcBef>
              <a:buNone/>
            </a:pPr>
            <a:r>
              <a:rPr lang="ko-KR" sz="1400" b="1">
                <a:solidFill>
                  <a:srgbClr val="FFFFFF"/>
                </a:solidFill>
                <a:latin typeface="Malgun Gothic"/>
                <a:ea typeface="Malgun Gothic"/>
                <a:cs typeface="Malgun Gothic"/>
              </a:rPr>
              <a:t>N</a:t>
            </a:r>
            <a:r>
              <a:rPr lang="ko-KR" sz="1400" b="1" baseline="-25000">
                <a:solidFill>
                  <a:srgbClr val="FFFFFF"/>
                </a:solidFill>
                <a:latin typeface="Malgun Gothic"/>
                <a:ea typeface="Malgun Gothic"/>
                <a:cs typeface="Malgun Gothic"/>
              </a:rPr>
              <a:t>TA,adj</a:t>
            </a:r>
            <a:r>
              <a:rPr lang="ko-KR" sz="1400" b="1" baseline="30000">
                <a:solidFill>
                  <a:srgbClr val="FFFFFF"/>
                </a:solidFill>
                <a:latin typeface="Malgun Gothic"/>
                <a:ea typeface="Malgun Gothic"/>
                <a:cs typeface="Malgun Gothic"/>
              </a:rPr>
              <a:t>UE</a:t>
            </a:r>
          </a:p>
        </p:txBody>
      </p:sp>
      <p:sp>
        <p:nvSpPr>
          <p:cNvPr id="7" name="TextBox 6"/>
          <p:cNvSpPr txBox="1"/>
          <p:nvPr/>
        </p:nvSpPr>
        <p:spPr>
          <a:xfrm>
            <a:off x="548640" y="2441448"/>
            <a:ext cx="3108960" cy="566928"/>
          </a:xfrm>
          <a:prstGeom prst="rect">
            <a:avLst/>
          </a:prstGeom>
          <a:noFill/>
        </p:spPr>
        <p:txBody>
          <a:bodyPr wrap="square" lIns="73152" rIns="54864" tIns="36576" bIns="36576" anchor="t">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service link 왕복</a:t>
            </a:r>
          </a:p>
          <a:p>
            <a:pPr algn="ctr" marL="0" indent="0">
              <a:lnSpc>
                <a:spcPts val="1548"/>
              </a:lnSpc>
              <a:spcBef>
                <a:spcPts val="0"/>
              </a:spcBef>
              <a:buNone/>
            </a:pPr>
            <a:r>
              <a:rPr lang="ko-KR" sz="1200">
                <a:solidFill>
                  <a:srgbClr val="1A1A1A"/>
                </a:solidFill>
                <a:latin typeface="Malgun Gothic"/>
                <a:ea typeface="Malgun Gothic"/>
                <a:cs typeface="Malgun Gothic"/>
              </a:rPr>
              <a:t>UE가 GNSS와 ephemeris로 계산</a:t>
            </a:r>
          </a:p>
        </p:txBody>
      </p:sp>
      <p:sp>
        <p:nvSpPr>
          <p:cNvPr id="8" name="Rectangle 7"/>
          <p:cNvSpPr/>
          <p:nvPr/>
        </p:nvSpPr>
        <p:spPr>
          <a:xfrm>
            <a:off x="3657600" y="1828800"/>
            <a:ext cx="2651760" cy="566928"/>
          </a:xfrm>
          <a:prstGeom prst="rect">
            <a:avLst/>
          </a:prstGeom>
          <a:solidFill>
            <a:srgbClr val="3C6E4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806"/>
              </a:lnSpc>
              <a:spcBef>
                <a:spcPts val="0"/>
              </a:spcBef>
              <a:buNone/>
            </a:pPr>
            <a:r>
              <a:rPr lang="ko-KR" sz="1400" b="1">
                <a:solidFill>
                  <a:srgbClr val="FFFFFF"/>
                </a:solidFill>
                <a:latin typeface="Malgun Gothic"/>
                <a:ea typeface="Malgun Gothic"/>
                <a:cs typeface="Malgun Gothic"/>
              </a:rPr>
              <a:t>N</a:t>
            </a:r>
            <a:r>
              <a:rPr lang="ko-KR" sz="1400" b="1" baseline="-25000">
                <a:solidFill>
                  <a:srgbClr val="FFFFFF"/>
                </a:solidFill>
                <a:latin typeface="Malgun Gothic"/>
                <a:ea typeface="Malgun Gothic"/>
                <a:cs typeface="Malgun Gothic"/>
              </a:rPr>
              <a:t>TA,adj</a:t>
            </a:r>
            <a:r>
              <a:rPr lang="ko-KR" sz="1400" b="1" baseline="30000">
                <a:solidFill>
                  <a:srgbClr val="FFFFFF"/>
                </a:solidFill>
                <a:latin typeface="Malgun Gothic"/>
                <a:ea typeface="Malgun Gothic"/>
                <a:cs typeface="Malgun Gothic"/>
              </a:rPr>
              <a:t>common</a:t>
            </a:r>
          </a:p>
        </p:txBody>
      </p:sp>
      <p:sp>
        <p:nvSpPr>
          <p:cNvPr id="9" name="TextBox 8"/>
          <p:cNvSpPr txBox="1"/>
          <p:nvPr/>
        </p:nvSpPr>
        <p:spPr>
          <a:xfrm>
            <a:off x="3657600" y="2441448"/>
            <a:ext cx="2651760" cy="566928"/>
          </a:xfrm>
          <a:prstGeom prst="rect">
            <a:avLst/>
          </a:prstGeom>
          <a:noFill/>
        </p:spPr>
        <p:txBody>
          <a:bodyPr wrap="square" lIns="73152" rIns="54864" tIns="36576" bIns="36576" anchor="t">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위성 ↔ RP 왕복</a:t>
            </a:r>
          </a:p>
          <a:p>
            <a:pPr algn="ctr" marL="0" indent="0">
              <a:lnSpc>
                <a:spcPts val="1548"/>
              </a:lnSpc>
              <a:spcBef>
                <a:spcPts val="0"/>
              </a:spcBef>
              <a:buNone/>
            </a:pPr>
            <a:r>
              <a:rPr lang="ko-KR" sz="1200">
                <a:solidFill>
                  <a:srgbClr val="1A1A1A"/>
                </a:solidFill>
                <a:latin typeface="Malgun Gothic"/>
                <a:ea typeface="Malgun Gothic"/>
                <a:cs typeface="Malgun Gothic"/>
              </a:rPr>
              <a:t>SIB19로 방송</a:t>
            </a:r>
          </a:p>
        </p:txBody>
      </p:sp>
      <p:sp>
        <p:nvSpPr>
          <p:cNvPr id="10" name="Rectangle 9"/>
          <p:cNvSpPr/>
          <p:nvPr/>
        </p:nvSpPr>
        <p:spPr>
          <a:xfrm>
            <a:off x="6309360" y="1828800"/>
            <a:ext cx="1554480" cy="566928"/>
          </a:xfrm>
          <a:prstGeom prst="rect">
            <a:avLst/>
          </a:prstGeom>
          <a:solidFill>
            <a:srgbClr val="8B1E1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806"/>
              </a:lnSpc>
              <a:spcBef>
                <a:spcPts val="0"/>
              </a:spcBef>
              <a:buNone/>
            </a:pPr>
            <a:r>
              <a:rPr lang="ko-KR" sz="1400" b="1">
                <a:solidFill>
                  <a:srgbClr val="FFFFFF"/>
                </a:solidFill>
                <a:latin typeface="Malgun Gothic"/>
                <a:ea typeface="Malgun Gothic"/>
                <a:cs typeface="Malgun Gothic"/>
              </a:rPr>
              <a:t>N</a:t>
            </a:r>
            <a:r>
              <a:rPr lang="ko-KR" sz="1400" b="1" baseline="-25000">
                <a:solidFill>
                  <a:srgbClr val="FFFFFF"/>
                </a:solidFill>
                <a:latin typeface="Malgun Gothic"/>
                <a:ea typeface="Malgun Gothic"/>
                <a:cs typeface="Malgun Gothic"/>
              </a:rPr>
              <a:t>TA</a:t>
            </a:r>
          </a:p>
        </p:txBody>
      </p:sp>
      <p:sp>
        <p:nvSpPr>
          <p:cNvPr id="11" name="TextBox 10"/>
          <p:cNvSpPr txBox="1"/>
          <p:nvPr/>
        </p:nvSpPr>
        <p:spPr>
          <a:xfrm>
            <a:off x="6309360" y="2441448"/>
            <a:ext cx="1554480" cy="566928"/>
          </a:xfrm>
          <a:prstGeom prst="rect">
            <a:avLst/>
          </a:prstGeom>
          <a:noFill/>
        </p:spPr>
        <p:txBody>
          <a:bodyPr wrap="square" lIns="73152" rIns="54864" tIns="36576" bIns="36576" anchor="t">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잔여 오차</a:t>
            </a:r>
          </a:p>
          <a:p>
            <a:pPr algn="ctr" marL="0" indent="0">
              <a:lnSpc>
                <a:spcPts val="1548"/>
              </a:lnSpc>
              <a:spcBef>
                <a:spcPts val="0"/>
              </a:spcBef>
              <a:buNone/>
            </a:pPr>
            <a:r>
              <a:rPr lang="ko-KR" sz="1200">
                <a:solidFill>
                  <a:srgbClr val="1A1A1A"/>
                </a:solidFill>
                <a:latin typeface="Malgun Gothic"/>
                <a:ea typeface="Malgun Gothic"/>
                <a:cs typeface="Malgun Gothic"/>
              </a:rPr>
              <a:t>gNB가 명령으로</a:t>
            </a:r>
          </a:p>
        </p:txBody>
      </p:sp>
      <p:sp>
        <p:nvSpPr>
          <p:cNvPr id="12" name="Rectangle 11"/>
          <p:cNvSpPr/>
          <p:nvPr/>
        </p:nvSpPr>
        <p:spPr>
          <a:xfrm>
            <a:off x="7863840" y="1828800"/>
            <a:ext cx="1554480" cy="566928"/>
          </a:xfrm>
          <a:prstGeom prst="rect">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806"/>
              </a:lnSpc>
              <a:spcBef>
                <a:spcPts val="0"/>
              </a:spcBef>
              <a:buNone/>
            </a:pPr>
            <a:r>
              <a:rPr lang="ko-KR" sz="1400" b="1">
                <a:solidFill>
                  <a:srgbClr val="FFFFFF"/>
                </a:solidFill>
                <a:latin typeface="Malgun Gothic"/>
                <a:ea typeface="Malgun Gothic"/>
                <a:cs typeface="Malgun Gothic"/>
              </a:rPr>
              <a:t>N</a:t>
            </a:r>
            <a:r>
              <a:rPr lang="ko-KR" sz="1400" b="1" baseline="-25000">
                <a:solidFill>
                  <a:srgbClr val="FFFFFF"/>
                </a:solidFill>
                <a:latin typeface="Malgun Gothic"/>
                <a:ea typeface="Malgun Gothic"/>
                <a:cs typeface="Malgun Gothic"/>
              </a:rPr>
              <a:t>TA,offset</a:t>
            </a:r>
          </a:p>
        </p:txBody>
      </p:sp>
      <p:sp>
        <p:nvSpPr>
          <p:cNvPr id="13" name="TextBox 12"/>
          <p:cNvSpPr txBox="1"/>
          <p:nvPr/>
        </p:nvSpPr>
        <p:spPr>
          <a:xfrm>
            <a:off x="7863840" y="2441448"/>
            <a:ext cx="1554480" cy="566928"/>
          </a:xfrm>
          <a:prstGeom prst="rect">
            <a:avLst/>
          </a:prstGeom>
          <a:noFill/>
        </p:spPr>
        <p:txBody>
          <a:bodyPr wrap="square" lIns="73152" rIns="54864" tIns="36576" bIns="36576" anchor="t">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셀 고정 offset</a:t>
            </a:r>
          </a:p>
          <a:p>
            <a:pPr algn="ctr" marL="0" indent="0">
              <a:lnSpc>
                <a:spcPts val="1548"/>
              </a:lnSpc>
              <a:spcBef>
                <a:spcPts val="0"/>
              </a:spcBef>
              <a:buNone/>
            </a:pPr>
            <a:r>
              <a:rPr lang="ko-KR" sz="1200">
                <a:solidFill>
                  <a:srgbClr val="1A1A1A"/>
                </a:solidFill>
                <a:latin typeface="Malgun Gothic"/>
                <a:ea typeface="Malgun Gothic"/>
                <a:cs typeface="Malgun Gothic"/>
              </a:rPr>
              <a:t>RRC 설정값</a:t>
            </a:r>
          </a:p>
        </p:txBody>
      </p:sp>
      <p:sp>
        <p:nvSpPr>
          <p:cNvPr id="14" name="Rectangle 13"/>
          <p:cNvSpPr/>
          <p:nvPr/>
        </p:nvSpPr>
        <p:spPr>
          <a:xfrm>
            <a:off x="9601199" y="1828800"/>
            <a:ext cx="2011680" cy="566928"/>
          </a:xfrm>
          <a:prstGeom prst="rect">
            <a:avLst/>
          </a:prstGeom>
          <a:noFill/>
          <a:ln w="12700">
            <a:solidFill>
              <a:srgbClr val="7F7F7F"/>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806"/>
              </a:lnSpc>
              <a:spcBef>
                <a:spcPts val="0"/>
              </a:spcBef>
              <a:buNone/>
            </a:pPr>
            <a:r>
              <a:rPr lang="ko-KR" sz="1400" b="1">
                <a:solidFill>
                  <a:srgbClr val="4D4D4D"/>
                </a:solidFill>
                <a:latin typeface="Malgun Gothic"/>
                <a:ea typeface="Malgun Gothic"/>
                <a:cs typeface="Malgun Gothic"/>
              </a:rPr>
              <a:t>K</a:t>
            </a:r>
            <a:r>
              <a:rPr lang="ko-KR" sz="1400" b="1" baseline="-25000">
                <a:solidFill>
                  <a:srgbClr val="4D4D4D"/>
                </a:solidFill>
                <a:latin typeface="Malgun Gothic"/>
                <a:ea typeface="Malgun Gothic"/>
                <a:cs typeface="Malgun Gothic"/>
              </a:rPr>
              <a:t>mac</a:t>
            </a:r>
          </a:p>
        </p:txBody>
      </p:sp>
      <p:sp>
        <p:nvSpPr>
          <p:cNvPr id="15" name="TextBox 14"/>
          <p:cNvSpPr txBox="1"/>
          <p:nvPr/>
        </p:nvSpPr>
        <p:spPr>
          <a:xfrm>
            <a:off x="9601199" y="2441448"/>
            <a:ext cx="2011680" cy="566928"/>
          </a:xfrm>
          <a:prstGeom prst="rect">
            <a:avLst/>
          </a:prstGeom>
          <a:noFill/>
        </p:spPr>
        <p:txBody>
          <a:bodyPr wrap="square" lIns="73152" rIns="54864" tIns="36576" bIns="36576" anchor="t">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RP ↔ gNB 왕복</a:t>
            </a:r>
          </a:p>
          <a:p>
            <a:pPr algn="ctr" marL="0" indent="0">
              <a:lnSpc>
                <a:spcPts val="1548"/>
              </a:lnSpc>
              <a:spcBef>
                <a:spcPts val="0"/>
              </a:spcBef>
              <a:buNone/>
            </a:pPr>
            <a:r>
              <a:rPr lang="ko-KR" sz="1200">
                <a:solidFill>
                  <a:srgbClr val="1A1A1A"/>
                </a:solidFill>
                <a:latin typeface="Malgun Gothic"/>
                <a:ea typeface="Malgun Gothic"/>
                <a:cs typeface="Malgun Gothic"/>
              </a:rPr>
              <a:t>TA 밖, gNB가 흡수</a:t>
            </a:r>
          </a:p>
        </p:txBody>
      </p:sp>
      <p:cxnSp>
        <p:nvCxnSpPr>
          <p:cNvPr id="16" name="Connector 15"/>
          <p:cNvCxnSpPr/>
          <p:nvPr/>
        </p:nvCxnSpPr>
        <p:spPr>
          <a:xfrm>
            <a:off x="548640" y="1719072"/>
            <a:ext cx="8869679" cy="0"/>
          </a:xfrm>
          <a:prstGeom prst="line">
            <a:avLst/>
          </a:prstGeom>
          <a:ln w="19050">
            <a:solidFill>
              <a:srgbClr val="2C4A6E"/>
            </a:solidFill>
            <a:tailEnd type="triangle" w="med" len="med"/>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48640" y="1389888"/>
            <a:ext cx="8869680" cy="292608"/>
          </a:xfrm>
          <a:prstGeom prst="rect">
            <a:avLst/>
          </a:prstGeom>
          <a:noFill/>
        </p:spPr>
        <p:txBody>
          <a:bodyPr wrap="square" lIns="73152" rIns="54864" tIns="36576" bIns="36576" anchor="t">
            <a:noAutofit/>
          </a:bodyPr>
          <a:lstStyle/>
          <a:p>
            <a:pPr algn="ctr" marL="0" indent="0">
              <a:lnSpc>
                <a:spcPts val="1548"/>
              </a:lnSpc>
              <a:spcBef>
                <a:spcPts val="0"/>
              </a:spcBef>
              <a:buNone/>
            </a:pPr>
            <a:r>
              <a:rPr lang="ko-KR" sz="1200" b="1">
                <a:solidFill>
                  <a:srgbClr val="2C4A6E"/>
                </a:solidFill>
                <a:latin typeface="Malgun Gothic"/>
                <a:ea typeface="Malgun Gothic"/>
                <a:cs typeface="Malgun Gothic"/>
              </a:rPr>
              <a:t>T</a:t>
            </a:r>
            <a:r>
              <a:rPr lang="ko-KR" sz="1200" b="1" baseline="-25000">
                <a:solidFill>
                  <a:srgbClr val="2C4A6E"/>
                </a:solidFill>
                <a:latin typeface="Malgun Gothic"/>
                <a:ea typeface="Malgun Gothic"/>
                <a:cs typeface="Malgun Gothic"/>
              </a:rPr>
              <a:t>TA</a:t>
            </a:r>
            <a:r>
              <a:rPr lang="ko-KR" sz="1200" b="1">
                <a:solidFill>
                  <a:srgbClr val="2C4A6E"/>
                </a:solidFill>
                <a:latin typeface="Malgun Gothic"/>
                <a:ea typeface="Malgun Gothic"/>
                <a:cs typeface="Malgun Gothic"/>
              </a:rPr>
              <a:t>: UE가 하향 수신 시각보다 앞당기는 양</a:t>
            </a:r>
          </a:p>
        </p:txBody>
      </p:sp>
      <p:cxnSp>
        <p:nvCxnSpPr>
          <p:cNvPr id="18" name="Connector 17"/>
          <p:cNvCxnSpPr/>
          <p:nvPr/>
        </p:nvCxnSpPr>
        <p:spPr>
          <a:xfrm>
            <a:off x="548640" y="3108960"/>
            <a:ext cx="11064240" cy="0"/>
          </a:xfrm>
          <a:prstGeom prst="line">
            <a:avLst/>
          </a:prstGeom>
          <a:ln w="19050">
            <a:solidFill>
              <a:srgbClr val="8B1E1E"/>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48640" y="3145536"/>
            <a:ext cx="11064240" cy="292608"/>
          </a:xfrm>
          <a:prstGeom prst="rect">
            <a:avLst/>
          </a:prstGeom>
          <a:noFill/>
        </p:spPr>
        <p:txBody>
          <a:bodyPr wrap="square" lIns="73152" rIns="54864" tIns="36576" bIns="36576" anchor="t">
            <a:noAutofit/>
          </a:bodyPr>
          <a:lstStyle/>
          <a:p>
            <a:pPr algn="ctr" marL="0" indent="0">
              <a:lnSpc>
                <a:spcPts val="1548"/>
              </a:lnSpc>
              <a:spcBef>
                <a:spcPts val="0"/>
              </a:spcBef>
              <a:buNone/>
            </a:pPr>
            <a:r>
              <a:rPr lang="ko-KR" sz="1200" b="1">
                <a:solidFill>
                  <a:srgbClr val="8B1E1E"/>
                </a:solidFill>
                <a:latin typeface="Malgun Gothic"/>
                <a:ea typeface="Malgun Gothic"/>
                <a:cs typeface="Malgun Gothic"/>
              </a:rPr>
              <a:t>UE-gNB RTT = T</a:t>
            </a:r>
            <a:r>
              <a:rPr lang="ko-KR" sz="1200" b="1" baseline="-25000">
                <a:solidFill>
                  <a:srgbClr val="8B1E1E"/>
                </a:solidFill>
                <a:latin typeface="Malgun Gothic"/>
                <a:ea typeface="Malgun Gothic"/>
                <a:cs typeface="Malgun Gothic"/>
              </a:rPr>
              <a:t>TA</a:t>
            </a:r>
            <a:r>
              <a:rPr lang="ko-KR" sz="1200" b="1">
                <a:solidFill>
                  <a:srgbClr val="8B1E1E"/>
                </a:solidFill>
                <a:latin typeface="Malgun Gothic"/>
                <a:ea typeface="Malgun Gothic"/>
                <a:cs typeface="Malgun Gothic"/>
              </a:rPr>
              <a:t> + K</a:t>
            </a:r>
            <a:r>
              <a:rPr lang="ko-KR" sz="1200" b="1" baseline="-25000">
                <a:solidFill>
                  <a:srgbClr val="8B1E1E"/>
                </a:solidFill>
                <a:latin typeface="Malgun Gothic"/>
                <a:ea typeface="Malgun Gothic"/>
                <a:cs typeface="Malgun Gothic"/>
              </a:rPr>
              <a:t>mac</a:t>
            </a:r>
            <a:r>
              <a:rPr lang="ko-KR" sz="1200" b="1">
                <a:solidFill>
                  <a:srgbClr val="8B1E1E"/>
                </a:solidFill>
                <a:latin typeface="Malgun Gothic"/>
                <a:ea typeface="Malgun Gothic"/>
                <a:cs typeface="Malgun Gothic"/>
              </a:rPr>
              <a:t> (TS 38.321 clause 3.1)</a:t>
            </a:r>
          </a:p>
        </p:txBody>
      </p:sp>
      <p:sp>
        <p:nvSpPr>
          <p:cNvPr id="20" name="TextBox 19"/>
          <p:cNvSpPr txBox="1"/>
          <p:nvPr/>
        </p:nvSpPr>
        <p:spPr>
          <a:xfrm>
            <a:off x="457200" y="3657600"/>
            <a:ext cx="5577840" cy="274320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앞의 두 항: 지상에서 쓰던 항 (N</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는 정하는 방식만 같고 NTN에서는 잔여 오차만)</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N</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 gNB가 RAR과 Timing Advance Command MAC CE로 줌</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N</a:t>
            </a:r>
            <a:r>
              <a:rPr lang="ko-KR" sz="1400" baseline="-25000">
                <a:solidFill>
                  <a:srgbClr val="1A1A1A"/>
                </a:solidFill>
                <a:latin typeface="Malgun Gothic"/>
                <a:ea typeface="Malgun Gothic"/>
                <a:cs typeface="Malgun Gothic"/>
              </a:rPr>
              <a:t>TA,offset</a:t>
            </a:r>
            <a:r>
              <a:rPr lang="ko-KR" sz="1400">
                <a:solidFill>
                  <a:srgbClr val="1A1A1A"/>
                </a:solidFill>
                <a:latin typeface="Malgun Gothic"/>
                <a:ea typeface="Malgun Gothic"/>
                <a:cs typeface="Malgun Gothic"/>
              </a:rPr>
              <a:t>: duplex 방식에 따른 셀 고정 offset</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뒤의 두 항: NTN이 추가</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adj = adjustment로 읽음. spec은 풀어 쓰지 않음 (판단)</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지상의 식은 그대로 두고 NTN 지연을 덧붙여 조정</a:t>
            </a:r>
          </a:p>
        </p:txBody>
      </p:sp>
      <p:sp>
        <p:nvSpPr>
          <p:cNvPr id="21" name="TextBox 20"/>
          <p:cNvSpPr txBox="1"/>
          <p:nvPr/>
        </p:nvSpPr>
        <p:spPr>
          <a:xfrm>
            <a:off x="6153912" y="3657600"/>
            <a:ext cx="5577840" cy="274320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N</a:t>
            </a:r>
            <a:r>
              <a:rPr lang="ko-KR" sz="1400" baseline="-25000">
                <a:solidFill>
                  <a:srgbClr val="1A1A1A"/>
                </a:solidFill>
                <a:latin typeface="Malgun Gothic"/>
                <a:ea typeface="Malgun Gothic"/>
                <a:cs typeface="Malgun Gothic"/>
              </a:rPr>
              <a:t>TA,adj</a:t>
            </a:r>
            <a:r>
              <a:rPr lang="ko-KR" sz="1400" baseline="30000">
                <a:solidFill>
                  <a:srgbClr val="1A1A1A"/>
                </a:solidFill>
                <a:latin typeface="Malgun Gothic"/>
                <a:ea typeface="Malgun Gothic"/>
                <a:cs typeface="Malgun Gothic"/>
              </a:rPr>
              <a:t>common</a:t>
            </a:r>
            <a:r>
              <a:rPr lang="ko-KR" sz="1400">
                <a:solidFill>
                  <a:srgbClr val="1A1A1A"/>
                </a:solidFill>
                <a:latin typeface="Malgun Gothic"/>
                <a:ea typeface="Malgun Gothic"/>
                <a:cs typeface="Malgun Gothic"/>
              </a:rPr>
              <a:t>: 방송 ta-Common, ta-CommonDrift, ta-CommonDriftVariant에서</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N</a:t>
            </a:r>
            <a:r>
              <a:rPr lang="ko-KR" sz="1400" baseline="-25000">
                <a:solidFill>
                  <a:srgbClr val="1A1A1A"/>
                </a:solidFill>
                <a:latin typeface="Malgun Gothic"/>
                <a:ea typeface="Malgun Gothic"/>
                <a:cs typeface="Malgun Gothic"/>
              </a:rPr>
              <a:t>TA,adj</a:t>
            </a:r>
            <a:r>
              <a:rPr lang="ko-KR" sz="1400" baseline="30000">
                <a:solidFill>
                  <a:srgbClr val="1A1A1A"/>
                </a:solidFill>
                <a:latin typeface="Malgun Gothic"/>
                <a:ea typeface="Malgun Gothic"/>
                <a:cs typeface="Malgun Gothic"/>
              </a:rPr>
              <a:t>UE</a:t>
            </a:r>
            <a:r>
              <a:rPr lang="ko-KR" sz="1400">
                <a:solidFill>
                  <a:srgbClr val="1A1A1A"/>
                </a:solidFill>
                <a:latin typeface="Malgun Gothic"/>
                <a:ea typeface="Malgun Gothic"/>
                <a:cs typeface="Malgun Gothic"/>
              </a:rPr>
              <a:t>: UE가 자기 위치와 serving satellite의 ephemeris로 계산</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ATG (Air-to-Ground): UE가 gNB 위치 (atg-gNB-Location)로 계산 (같은 clause)</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은 T</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에 들어가지 않음</a:t>
            </a:r>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6"/>
                                        </p:tgtEl>
                                        <p:attrNameLst>
                                          <p:attrName>style.visibility</p:attrName>
                                        </p:attrNameLst>
                                      </p:cBhvr>
                                      <p:to>
                                        <p:strVal val="visible"/>
                                      </p:to>
                                    </p:set>
                                    <p:animEffect transition="in" filter="fade">
                                      <p:cBhvr>
                                        <p:cTn id="5" dur="400"/>
                                        <p:tgtEl>
                                          <p:spTgt spid="6"/>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7"/>
                                        </p:tgtEl>
                                        <p:attrNameLst>
                                          <p:attrName>style.visibility</p:attrName>
                                        </p:attrNameLst>
                                      </p:cBhvr>
                                      <p:to>
                                        <p:strVal val="visible"/>
                                      </p:to>
                                    </p:set>
                                    <p:animEffect transition="in" filter="fade">
                                      <p:cBhvr>
                                        <p:cTn id="8" dur="400"/>
                                        <p:tgtEl>
                                          <p:spTgt spid="7"/>
                                        </p:tgtEl>
                                      </p:cBhvr>
                                    </p:animEffect>
                                  </p:childTnLst>
                                </p:cTn>
                              </p:par>
                            </p:childTnLst>
                          </p:cTn>
                        </p:par>
                      </p:childTnLst>
                    </p:cTn>
                  </p:par>
                  <p:par>
                    <p:cTn id="17" fill="hold">
                      <p:stCondLst>
                        <p:cond delay="indefinite"/>
                      </p:stCondLst>
                      <p:childTnLst>
                        <p:par>
                          <p:cTn id="18"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4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400"/>
                                        <p:tgtEl>
                                          <p:spTgt spid="9"/>
                                        </p:tgtEl>
                                      </p:cBhvr>
                                    </p:animEffect>
                                  </p:childTnLst>
                                </p:cTn>
                              </p:par>
                            </p:childTnLst>
                          </p:cTn>
                        </p:par>
                      </p:childTnLst>
                    </p:cTn>
                  </p:par>
                  <p:par>
                    <p:cTn id="25" fill="hold">
                      <p:stCondLst>
                        <p:cond delay="indefinite"/>
                      </p:stCondLst>
                      <p:childTnLst>
                        <p:par>
                          <p:cTn id="26"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4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400"/>
                                        <p:tgtEl>
                                          <p:spTgt spid="11"/>
                                        </p:tgtEl>
                                      </p:cBhvr>
                                    </p:animEffect>
                                  </p:childTnLst>
                                </p:cTn>
                              </p:par>
                            </p:childTnLst>
                          </p:cTn>
                        </p:par>
                      </p:childTnLst>
                    </p:cTn>
                  </p:par>
                  <p:par>
                    <p:cTn id="33" fill="hold">
                      <p:stCondLst>
                        <p:cond delay="indefinite"/>
                      </p:stCondLst>
                      <p:childTnLst>
                        <p:par>
                          <p:cTn id="34"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400"/>
                                        <p:tgtEl>
                                          <p:spTgt spid="1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400"/>
                                        <p:tgtEl>
                                          <p:spTgt spid="13"/>
                                        </p:tgtEl>
                                      </p:cBhvr>
                                    </p:animEffect>
                                  </p:childTnLst>
                                </p:cTn>
                              </p:par>
                            </p:childTnLst>
                          </p:cTn>
                        </p:par>
                      </p:childTnLst>
                    </p:cTn>
                  </p:par>
                  <p:par>
                    <p:cTn id="47" fill="hold">
                      <p:stCondLst>
                        <p:cond delay="indefinite"/>
                      </p:stCondLst>
                      <p:childTnLst>
                        <p:par>
                          <p:cTn id="48"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4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4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4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400"/>
                                        <p:tgtEl>
                                          <p:spTgt spid="19"/>
                                        </p:tgtEl>
                                      </p:cBhvr>
                                    </p:animEffect>
                                  </p:childTnLst>
                                </p:cTn>
                              </p:par>
                            </p:childTnLst>
                          </p:cTn>
                        </p:par>
                      </p:childTnLst>
                    </p:cTn>
                  </p:par>
                  <p:par>
                    <p:cTn id="58" fill="hold">
                      <p:stCondLst>
                        <p:cond delay="indefinite"/>
                      </p:stCondLst>
                      <p:childTnLst>
                        <p:par>
                          <p:cTn id="59"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0">
                                            <p:txEl>
                                              <p:pRg st="0" end="0"/>
                                            </p:txEl>
                                          </p:spTgt>
                                        </p:tgtEl>
                                        <p:attrNameLst>
                                          <p:attrName>style.visibility</p:attrName>
                                        </p:attrNameLst>
                                      </p:cBhvr>
                                      <p:to>
                                        <p:strVal val="visible"/>
                                      </p:to>
                                    </p:set>
                                    <p:animEffect transition="in" filter="fade">
                                      <p:cBhvr>
                                        <p:cTn id="51" dur="400"/>
                                        <p:tgtEl>
                                          <p:spTgt spid="20">
                                            <p:txEl>
                                              <p:pRg st="0" end="0"/>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0">
                                            <p:txEl>
                                              <p:pRg st="1" end="1"/>
                                            </p:txEl>
                                          </p:spTgt>
                                        </p:tgtEl>
                                        <p:attrNameLst>
                                          <p:attrName>style.visibility</p:attrName>
                                        </p:attrNameLst>
                                      </p:cBhvr>
                                      <p:to>
                                        <p:strVal val="visible"/>
                                      </p:to>
                                    </p:set>
                                    <p:animEffect transition="in" filter="fade">
                                      <p:cBhvr>
                                        <p:cTn id="54" dur="400"/>
                                        <p:tgtEl>
                                          <p:spTgt spid="20">
                                            <p:txEl>
                                              <p:pRg st="1" end="1"/>
                                            </p:tx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0">
                                            <p:txEl>
                                              <p:pRg st="2" end="2"/>
                                            </p:txEl>
                                          </p:spTgt>
                                        </p:tgtEl>
                                        <p:attrNameLst>
                                          <p:attrName>style.visibility</p:attrName>
                                        </p:attrNameLst>
                                      </p:cBhvr>
                                      <p:to>
                                        <p:strVal val="visible"/>
                                      </p:to>
                                    </p:set>
                                    <p:animEffect transition="in" filter="fade">
                                      <p:cBhvr>
                                        <p:cTn id="57" dur="400"/>
                                        <p:tgtEl>
                                          <p:spTgt spid="20">
                                            <p:txEl>
                                              <p:pRg st="2" end="2"/>
                                            </p:txEl>
                                          </p:spTgt>
                                        </p:tgtEl>
                                      </p:cBhvr>
                                    </p:animEffect>
                                  </p:childTnLst>
                                </p:cTn>
                              </p:par>
                            </p:childTnLst>
                          </p:cTn>
                        </p:par>
                      </p:childTnLst>
                    </p:cTn>
                  </p:par>
                  <p:par>
                    <p:cTn id="69" fill="hold">
                      <p:stCondLst>
                        <p:cond delay="indefinite"/>
                      </p:stCondLst>
                      <p:childTnLst>
                        <p:par>
                          <p:cTn id="70"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0">
                                            <p:txEl>
                                              <p:pRg st="3" end="3"/>
                                            </p:txEl>
                                          </p:spTgt>
                                        </p:tgtEl>
                                        <p:attrNameLst>
                                          <p:attrName>style.visibility</p:attrName>
                                        </p:attrNameLst>
                                      </p:cBhvr>
                                      <p:to>
                                        <p:strVal val="visible"/>
                                      </p:to>
                                    </p:set>
                                    <p:animEffect transition="in" filter="fade">
                                      <p:cBhvr>
                                        <p:cTn id="62" dur="400"/>
                                        <p:tgtEl>
                                          <p:spTgt spid="20">
                                            <p:txEl>
                                              <p:pRg st="3" end="3"/>
                                            </p:tx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0">
                                            <p:txEl>
                                              <p:pRg st="4" end="4"/>
                                            </p:txEl>
                                          </p:spTgt>
                                        </p:tgtEl>
                                        <p:attrNameLst>
                                          <p:attrName>style.visibility</p:attrName>
                                        </p:attrNameLst>
                                      </p:cBhvr>
                                      <p:to>
                                        <p:strVal val="visible"/>
                                      </p:to>
                                    </p:set>
                                    <p:animEffect transition="in" filter="fade">
                                      <p:cBhvr>
                                        <p:cTn id="65" dur="400"/>
                                        <p:tgtEl>
                                          <p:spTgt spid="20">
                                            <p:txEl>
                                              <p:pRg st="4" end="4"/>
                                            </p:txEl>
                                          </p:spTgt>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0">
                                            <p:txEl>
                                              <p:pRg st="5" end="5"/>
                                            </p:txEl>
                                          </p:spTgt>
                                        </p:tgtEl>
                                        <p:attrNameLst>
                                          <p:attrName>style.visibility</p:attrName>
                                        </p:attrNameLst>
                                      </p:cBhvr>
                                      <p:to>
                                        <p:strVal val="visible"/>
                                      </p:to>
                                    </p:set>
                                    <p:animEffect transition="in" filter="fade">
                                      <p:cBhvr>
                                        <p:cTn id="68" dur="400"/>
                                        <p:tgtEl>
                                          <p:spTgt spid="20">
                                            <p:txEl>
                                              <p:pRg st="5" end="5"/>
                                            </p:txEl>
                                          </p:spTgt>
                                        </p:tgtEl>
                                      </p:cBhvr>
                                    </p:animEffect>
                                  </p:childTnLst>
                                </p:cTn>
                              </p:par>
                            </p:childTnLst>
                          </p:cTn>
                        </p:par>
                      </p:childTnLst>
                    </p:cTn>
                  </p:par>
                  <p:par>
                    <p:cTn id="74" fill="hold">
                      <p:stCondLst>
                        <p:cond delay="indefinite"/>
                      </p:stCondLst>
                      <p:childTnLst>
                        <p:par>
                          <p:cTn id="75"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21">
                                            <p:txEl>
                                              <p:pRg st="0" end="0"/>
                                            </p:txEl>
                                          </p:spTgt>
                                        </p:tgtEl>
                                        <p:attrNameLst>
                                          <p:attrName>style.visibility</p:attrName>
                                        </p:attrNameLst>
                                      </p:cBhvr>
                                      <p:to>
                                        <p:strVal val="visible"/>
                                      </p:to>
                                    </p:set>
                                    <p:animEffect transition="in" filter="fade">
                                      <p:cBhvr>
                                        <p:cTn id="73" dur="400"/>
                                        <p:tgtEl>
                                          <p:spTgt spid="21">
                                            <p:txEl>
                                              <p:pRg st="0" end="0"/>
                                            </p:txEl>
                                          </p:spTgt>
                                        </p:tgtEl>
                                      </p:cBhvr>
                                    </p:animEffect>
                                  </p:childTnLst>
                                </p:cTn>
                              </p:par>
                            </p:childTnLst>
                          </p:cTn>
                        </p:par>
                      </p:childTnLst>
                    </p:cTn>
                  </p:par>
                  <p:par>
                    <p:cTn id="79" fill="hold">
                      <p:stCondLst>
                        <p:cond delay="indefinite"/>
                      </p:stCondLst>
                      <p:childTnLst>
                        <p:par>
                          <p:cTn id="80"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1">
                                            <p:txEl>
                                              <p:pRg st="1" end="1"/>
                                            </p:txEl>
                                          </p:spTgt>
                                        </p:tgtEl>
                                        <p:attrNameLst>
                                          <p:attrName>style.visibility</p:attrName>
                                        </p:attrNameLst>
                                      </p:cBhvr>
                                      <p:to>
                                        <p:strVal val="visible"/>
                                      </p:to>
                                    </p:set>
                                    <p:animEffect transition="in" filter="fade">
                                      <p:cBhvr>
                                        <p:cTn id="78" dur="400"/>
                                        <p:tgtEl>
                                          <p:spTgt spid="21">
                                            <p:txEl>
                                              <p:pRg st="1" end="1"/>
                                            </p:txEl>
                                          </p:spTgt>
                                        </p:tgtEl>
                                      </p:cBhvr>
                                    </p:animEffect>
                                  </p:childTnLst>
                                </p:cTn>
                              </p:par>
                            </p:childTnLst>
                          </p:cTn>
                        </p:par>
                      </p:childTnLst>
                    </p:cTn>
                  </p:par>
                  <p:par>
                    <p:cTn id="84" fill="hold">
                      <p:stCondLst>
                        <p:cond delay="indefinite"/>
                      </p:stCondLst>
                      <p:childTnLst>
                        <p:par>
                          <p:cTn id="85"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21">
                                            <p:txEl>
                                              <p:pRg st="2" end="2"/>
                                            </p:txEl>
                                          </p:spTgt>
                                        </p:tgtEl>
                                        <p:attrNameLst>
                                          <p:attrName>style.visibility</p:attrName>
                                        </p:attrNameLst>
                                      </p:cBhvr>
                                      <p:to>
                                        <p:strVal val="visible"/>
                                      </p:to>
                                    </p:set>
                                    <p:animEffect transition="in" filter="fade">
                                      <p:cBhvr>
                                        <p:cTn id="83" dur="400"/>
                                        <p:tgtEl>
                                          <p:spTgt spid="21">
                                            <p:txEl>
                                              <p:pRg st="2" end="2"/>
                                            </p:txEl>
                                          </p:spTgt>
                                        </p:tgtEl>
                                      </p:cBhvr>
                                    </p:animEffect>
                                  </p:childTnLst>
                                </p:cTn>
                              </p:par>
                            </p:childTnLst>
                          </p:cTn>
                        </p:par>
                      </p:childTnLst>
                    </p:cTn>
                  </p:par>
                  <p:par>
                    <p:cTn id="89" fill="hold">
                      <p:stCondLst>
                        <p:cond delay="indefinite"/>
                      </p:stCondLst>
                      <p:childTnLst>
                        <p:par>
                          <p:cTn id="90"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21">
                                            <p:txEl>
                                              <p:pRg st="3" end="3"/>
                                            </p:txEl>
                                          </p:spTgt>
                                        </p:tgtEl>
                                        <p:attrNameLst>
                                          <p:attrName>style.visibility</p:attrName>
                                        </p:attrNameLst>
                                      </p:cBhvr>
                                      <p:to>
                                        <p:strVal val="visible"/>
                                      </p:to>
                                    </p:set>
                                    <p:animEffect transition="in" filter="fade">
                                      <p:cBhvr>
                                        <p:cTn id="88" dur="400"/>
                                        <p:tgtEl>
                                          <p:spTgt spid="2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7" grpId="0" animBg="1"/>
      <p:bldP spid="19" grpId="0" animBg="1"/>
      <p:bldP spid="20" grpId="0" build="p"/>
      <p:bldP spid="21" grpId="0" build="p"/>
    </p:bldLst>
  </p:timing>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12.3 Reference point와 왕복 지연의 구성</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15</a:t>
            </a:r>
          </a:p>
        </p:txBody>
      </p:sp>
      <p:pic>
        <p:nvPicPr>
          <p:cNvPr id="5" name="Picture 4" descr="fig12-04.png"/>
          <p:cNvPicPr>
            <a:picLocks noChangeAspect="1"/>
          </p:cNvPicPr>
          <p:nvPr/>
        </p:nvPicPr>
        <p:blipFill>
          <a:blip r:embed="rId2"/>
          <a:stretch>
            <a:fillRect/>
          </a:stretch>
        </p:blipFill>
        <p:spPr>
          <a:xfrm>
            <a:off x="457200" y="932688"/>
            <a:ext cx="6766560" cy="2577737"/>
          </a:xfrm>
          <a:prstGeom prst="rect">
            <a:avLst/>
          </a:prstGeom>
        </p:spPr>
      </p:pic>
      <p:sp>
        <p:nvSpPr>
          <p:cNvPr id="6" name="TextBox 5"/>
          <p:cNvSpPr txBox="1"/>
          <p:nvPr/>
        </p:nvSpPr>
        <p:spPr>
          <a:xfrm>
            <a:off x="457200" y="3657600"/>
            <a:ext cx="6766560" cy="274320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UE에서 지상 gNB까지 = service link + feeder link</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RP (uplink time synchronization reference point): feeder link 위에 network가 고른 점</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UE는 UE ↔ RP 왕복만큼 TA 적용</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UE ↔ 위성 왕복 (service link RTT): N</a:t>
            </a:r>
            <a:r>
              <a:rPr lang="ko-KR" sz="1400" baseline="-25000">
                <a:solidFill>
                  <a:srgbClr val="1A1A1A"/>
                </a:solidFill>
                <a:latin typeface="Malgun Gothic"/>
                <a:ea typeface="Malgun Gothic"/>
                <a:cs typeface="Malgun Gothic"/>
              </a:rPr>
              <a:t>TA,adj</a:t>
            </a:r>
            <a:r>
              <a:rPr lang="ko-KR" sz="1400" baseline="30000">
                <a:solidFill>
                  <a:srgbClr val="1A1A1A"/>
                </a:solidFill>
                <a:latin typeface="Malgun Gothic"/>
                <a:ea typeface="Malgun Gothic"/>
                <a:cs typeface="Malgun Gothic"/>
              </a:rPr>
              <a:t>UE</a:t>
            </a:r>
            <a:r>
              <a:rPr lang="ko-KR" sz="1400">
                <a:solidFill>
                  <a:srgbClr val="1A1A1A"/>
                </a:solidFill>
                <a:latin typeface="Malgun Gothic"/>
                <a:ea typeface="Malgun Gothic"/>
                <a:cs typeface="Malgun Gothic"/>
              </a:rPr>
              <a:t>, UE가 계산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위성 ↔ RP 왕복: common TA, network가 방송</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지상에서는 기준점이 gNB 자신 → 이름이 필요 없었음</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transparent NTN: 긴 feeder link 위 어디에서 정렬할지 network가 정함 → 그 점이 RP</a:t>
            </a:r>
          </a:p>
        </p:txBody>
      </p:sp>
      <p:sp>
        <p:nvSpPr>
          <p:cNvPr id="7" name="Rounded Rectangle 6"/>
          <p:cNvSpPr/>
          <p:nvPr/>
        </p:nvSpPr>
        <p:spPr>
          <a:xfrm>
            <a:off x="7452360" y="932688"/>
            <a:ext cx="4279392" cy="5440680"/>
          </a:xfrm>
          <a:prstGeom prst="roundRect">
            <a:avLst>
              <a:gd name="adj" fmla="val 4000"/>
            </a:avLst>
          </a:prstGeom>
          <a:solidFill>
            <a:srgbClr val="F0F0F0"/>
          </a:solidFill>
          <a:ln w="9525">
            <a:solidFill>
              <a:srgbClr val="4D4D4D"/>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4D4D4D"/>
                </a:solidFill>
                <a:latin typeface="Malgun Gothic"/>
                <a:ea typeface="Malgun Gothic"/>
                <a:cs typeface="Malgun Gothic"/>
              </a:rPr>
              <a:t>spec. TS 38.300 clause 16.14.2.1</a:t>
            </a:r>
          </a:p>
          <a:p>
            <a:pPr algn="l" marL="0" indent="0">
              <a:lnSpc>
                <a:spcPts val="1806"/>
              </a:lnSpc>
              <a:spcBef>
                <a:spcPts val="300"/>
              </a:spcBef>
              <a:buNone/>
            </a:pPr>
            <a:r>
              <a:rPr lang="ko-KR" sz="1400">
                <a:solidFill>
                  <a:srgbClr val="1A1A1A"/>
                </a:solidFill>
                <a:latin typeface="Malgun Gothic"/>
                <a:ea typeface="Malgun Gothic"/>
                <a:cs typeface="Malgun Gothic"/>
              </a:rPr>
              <a:t>"DL and UL are frame aligned at the uplink time synchronization reference point (RP) with an offset given by N</a:t>
            </a:r>
            <a:r>
              <a:rPr lang="ko-KR" sz="1400" baseline="-25000">
                <a:solidFill>
                  <a:srgbClr val="1A1A1A"/>
                </a:solidFill>
                <a:latin typeface="Malgun Gothic"/>
                <a:ea typeface="Malgun Gothic"/>
                <a:cs typeface="Malgun Gothic"/>
              </a:rPr>
              <a:t>TA,offset</a:t>
            </a:r>
            <a:r>
              <a:rPr lang="ko-KR" sz="1400">
                <a:solidFill>
                  <a:srgbClr val="1A1A1A"/>
                </a:solidFill>
                <a:latin typeface="Malgun Gothic"/>
                <a:ea typeface="Malgun Gothic"/>
                <a:cs typeface="Malgun Gothic"/>
              </a:rPr>
              <a:t>."</a:t>
            </a:r>
          </a:p>
          <a:p>
            <a:pPr algn="l" marL="0" indent="0">
              <a:lnSpc>
                <a:spcPts val="1806"/>
              </a:lnSpc>
              <a:spcBef>
                <a:spcPts val="300"/>
              </a:spcBef>
              <a:buNone/>
            </a:pPr>
            <a:r>
              <a:rPr lang="ko-KR" sz="1400">
                <a:solidFill>
                  <a:srgbClr val="1A1A1A"/>
                </a:solidFill>
                <a:latin typeface="Malgun Gothic"/>
                <a:ea typeface="Malgun Gothic"/>
                <a:cs typeface="Malgun Gothic"/>
              </a:rPr>
              <a:t>"Common TA is a configured timing offset that is equal to the RTT between the RP and the NTN payload."</a:t>
            </a:r>
          </a:p>
          <a:p>
            <a:pPr algn="l" marL="0" indent="0">
              <a:lnSpc>
                <a:spcPts val="1806"/>
              </a:lnSpc>
              <a:spcBef>
                <a:spcPts val="300"/>
              </a:spcBef>
              <a:buNone/>
            </a:pPr>
            <a:r>
              <a:rPr lang="ko-KR" sz="1400">
                <a:solidFill>
                  <a:srgbClr val="1A1A1A"/>
                </a:solidFill>
                <a:latin typeface="Malgun Gothic"/>
                <a:ea typeface="Malgun Gothic"/>
                <a:cs typeface="Malgun Gothic"/>
              </a:rPr>
              <a:t>"Kmac is a configured offset (see TS 38.331) that is approximately equal to the RTT between the RP and the gNB."</a:t>
            </a:r>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6">
                                            <p:txEl>
                                              <p:pRg st="0" end="0"/>
                                            </p:txEl>
                                          </p:spTgt>
                                        </p:tgtEl>
                                        <p:attrNameLst>
                                          <p:attrName>style.visibility</p:attrName>
                                        </p:attrNameLst>
                                      </p:cBhvr>
                                      <p:to>
                                        <p:strVal val="visible"/>
                                      </p:to>
                                    </p:set>
                                    <p:animEffect transition="in" filter="fade">
                                      <p:cBhvr>
                                        <p:cTn id="5" dur="4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400"/>
                                        <p:tgtEl>
                                          <p:spTgt spid="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400"/>
                                        <p:tgtEl>
                                          <p:spTgt spid="6">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400"/>
                                        <p:tgtEl>
                                          <p:spTgt spid="6">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400"/>
                                        <p:tgtEl>
                                          <p:spTgt spid="6">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xEl>
                                              <p:pRg st="5" end="5"/>
                                            </p:txEl>
                                          </p:spTgt>
                                        </p:tgtEl>
                                        <p:attrNameLst>
                                          <p:attrName>style.visibility</p:attrName>
                                        </p:attrNameLst>
                                      </p:cBhvr>
                                      <p:to>
                                        <p:strVal val="visible"/>
                                      </p:to>
                                    </p:set>
                                    <p:animEffect transition="in" filter="fade">
                                      <p:cBhvr>
                                        <p:cTn id="26" dur="400"/>
                                        <p:tgtEl>
                                          <p:spTgt spid="6">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fade">
                                      <p:cBhvr>
                                        <p:cTn id="31" dur="400"/>
                                        <p:tgtEl>
                                          <p:spTgt spid="6">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Lst>
  </p:timing>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12.3 FDD에서 "frame aligned"의 뜻</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16</a:t>
            </a:r>
          </a:p>
        </p:txBody>
      </p:sp>
      <p:sp>
        <p:nvSpPr>
          <p:cNvPr id="5" name="TextBox 4"/>
          <p:cNvSpPr txBox="1"/>
          <p:nvPr/>
        </p:nvSpPr>
        <p:spPr>
          <a:xfrm>
            <a:off x="457200" y="932688"/>
            <a:ext cx="512064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"frame aligned" = 주파수가 아니라 시간 격자의 정렬</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FDD에서도 하향, 상향 carrier는 각자 frame과 slot 번호가 붙은 시간 격자를 가짐</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상향 frame 시각은 duplex 방식과 무관하게 하향 frame 기준 (TS 38.211 clause 4.3.1)</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"Transmission of uplink frame number i from the UE shall start T</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 before the start of the corresponding downlink frame at the UE"</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FDD에서도 정렬이 필요한 이유</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여러 UE가 같은 상향 carrier의 같은 slot을 나누어 씀</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K1, K2 같은 시점이 하향 slot 번호로 정해짐</a:t>
            </a:r>
          </a:p>
        </p:txBody>
      </p:sp>
      <p:pic>
        <p:nvPicPr>
          <p:cNvPr id="6" name="Picture 5" descr="ch12-frame-align.png"/>
          <p:cNvPicPr>
            <a:picLocks noChangeAspect="1"/>
          </p:cNvPicPr>
          <p:nvPr/>
        </p:nvPicPr>
        <p:blipFill>
          <a:blip r:embed="rId2"/>
          <a:stretch>
            <a:fillRect/>
          </a:stretch>
        </p:blipFill>
        <p:spPr>
          <a:xfrm>
            <a:off x="5760720" y="932688"/>
            <a:ext cx="5971032" cy="377117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4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400"/>
                                        <p:tgtEl>
                                          <p:spTgt spid="5">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400"/>
                                        <p:tgtEl>
                                          <p:spTgt spid="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400"/>
                                        <p:tgtEl>
                                          <p:spTgt spid="5">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400"/>
                                        <p:tgtEl>
                                          <p:spTgt spid="5">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4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12.3 TA 식의 각 항이 시간축에서 메우는 구간</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17</a:t>
            </a:r>
          </a:p>
        </p:txBody>
      </p:sp>
      <p:sp>
        <p:nvSpPr>
          <p:cNvPr id="5" name="TextBox 4"/>
          <p:cNvSpPr txBox="1"/>
          <p:nvPr/>
        </p:nvSpPr>
        <p:spPr>
          <a:xfrm>
            <a:off x="457200" y="932688"/>
            <a:ext cx="466344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세로축: UE, 위성, RP, gNB의 위치, 가로축: 시간</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하향과 상향 frame 경계가 RP에서 만나도록 맞춤</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UE 쪽에서 앞당기는 간격</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service link 왕복 (N</a:t>
            </a:r>
            <a:r>
              <a:rPr lang="ko-KR" sz="1400" baseline="-25000">
                <a:solidFill>
                  <a:srgbClr val="1A1A1A"/>
                </a:solidFill>
                <a:latin typeface="Malgun Gothic"/>
                <a:ea typeface="Malgun Gothic"/>
                <a:cs typeface="Malgun Gothic"/>
              </a:rPr>
              <a:t>TA,adj</a:t>
            </a:r>
            <a:r>
              <a:rPr lang="ko-KR" sz="1400" baseline="30000">
                <a:solidFill>
                  <a:srgbClr val="1A1A1A"/>
                </a:solidFill>
                <a:latin typeface="Malgun Gothic"/>
                <a:ea typeface="Malgun Gothic"/>
                <a:cs typeface="Malgun Gothic"/>
              </a:rPr>
              <a:t>UE</a:t>
            </a:r>
            <a:r>
              <a:rPr lang="ko-KR" sz="1400">
                <a:solidFill>
                  <a:srgbClr val="1A1A1A"/>
                </a:solidFill>
                <a:latin typeface="Malgun Gothic"/>
                <a:ea typeface="Malgun Gothic"/>
                <a:cs typeface="Malgun Gothic"/>
              </a:rPr>
              <a:t>)</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 위성 ↔ RP 왕복 (N</a:t>
            </a:r>
            <a:r>
              <a:rPr lang="ko-KR" sz="1400" baseline="-25000">
                <a:solidFill>
                  <a:srgbClr val="1A1A1A"/>
                </a:solidFill>
                <a:latin typeface="Malgun Gothic"/>
                <a:ea typeface="Malgun Gothic"/>
                <a:cs typeface="Malgun Gothic"/>
              </a:rPr>
              <a:t>TA,adj</a:t>
            </a:r>
            <a:r>
              <a:rPr lang="ko-KR" sz="1400" baseline="30000">
                <a:solidFill>
                  <a:srgbClr val="1A1A1A"/>
                </a:solidFill>
                <a:latin typeface="Malgun Gothic"/>
                <a:ea typeface="Malgun Gothic"/>
                <a:cs typeface="Malgun Gothic"/>
              </a:rPr>
              <a:t>common</a:t>
            </a:r>
            <a:r>
              <a:rPr lang="ko-KR" sz="1400">
                <a:solidFill>
                  <a:srgbClr val="1A1A1A"/>
                </a:solidFill>
                <a:latin typeface="Malgun Gothic"/>
                <a:ea typeface="Malgun Gothic"/>
                <a:cs typeface="Malgun Gothic"/>
              </a:rPr>
              <a:t>)</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gNB 쪽에 남는 간격</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RP ↔ gNB 왕복 = K</a:t>
            </a:r>
            <a:r>
              <a:rPr lang="ko-KR" sz="1400" baseline="-25000">
                <a:solidFill>
                  <a:srgbClr val="1A1A1A"/>
                </a:solidFill>
                <a:latin typeface="Malgun Gothic"/>
                <a:ea typeface="Malgun Gothic"/>
                <a:cs typeface="Malgun Gothic"/>
              </a:rPr>
              <a:t>mac</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gNB는 상향 slot k를 하향 slot k보다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 늦게 수신</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UE가 아는 것은 RP까지의 왕복뿐</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gNB까지 실제 왕복 = T</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 + K</a:t>
            </a:r>
            <a:r>
              <a:rPr lang="ko-KR" sz="1400" baseline="-25000">
                <a:solidFill>
                  <a:srgbClr val="1A1A1A"/>
                </a:solidFill>
                <a:latin typeface="Malgun Gothic"/>
                <a:ea typeface="Malgun Gothic"/>
                <a:cs typeface="Malgun Gothic"/>
              </a:rPr>
              <a:t>mac</a:t>
            </a:r>
          </a:p>
        </p:txBody>
      </p:sp>
      <p:pic>
        <p:nvPicPr>
          <p:cNvPr id="6" name="Picture 5" descr="ch12-ta-timeline.png"/>
          <p:cNvPicPr>
            <a:picLocks noChangeAspect="1"/>
          </p:cNvPicPr>
          <p:nvPr/>
        </p:nvPicPr>
        <p:blipFill>
          <a:blip r:embed="rId2"/>
          <a:stretch>
            <a:fillRect/>
          </a:stretch>
        </p:blipFill>
        <p:spPr>
          <a:xfrm>
            <a:off x="5257800" y="932688"/>
            <a:ext cx="6473952" cy="52813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400"/>
                                        <p:tgtEl>
                                          <p:spTgt spid="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400"/>
                                        <p:tgtEl>
                                          <p:spTgt spid="5">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400"/>
                                        <p:tgtEl>
                                          <p:spTgt spid="5">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4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400"/>
                                        <p:tgtEl>
                                          <p:spTgt spid="5">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400"/>
                                        <p:tgtEl>
                                          <p:spTgt spid="5">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400"/>
                                        <p:tgtEl>
                                          <p:spTgt spid="5">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fade">
                                      <p:cBhvr>
                                        <p:cTn id="37" dur="400"/>
                                        <p:tgtEl>
                                          <p:spTgt spid="5">
                                            <p:txEl>
                                              <p:pRg st="8" end="8"/>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
                                            <p:txEl>
                                              <p:pRg st="9" end="9"/>
                                            </p:txEl>
                                          </p:spTgt>
                                        </p:tgtEl>
                                        <p:attrNameLst>
                                          <p:attrName>style.visibility</p:attrName>
                                        </p:attrNameLst>
                                      </p:cBhvr>
                                      <p:to>
                                        <p:strVal val="visible"/>
                                      </p:to>
                                    </p:set>
                                    <p:animEffect transition="in" filter="fade">
                                      <p:cBhvr>
                                        <p:cTn id="40" dur="4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12.3 RP는 network가 고른다</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18</a:t>
            </a:r>
          </a:p>
        </p:txBody>
      </p:sp>
      <p:graphicFrame>
        <p:nvGraphicFramePr>
          <p:cNvPr id="5" name="Table 4"/>
          <p:cNvGraphicFramePr>
            <a:graphicFrameLocks noGrp="1"/>
          </p:cNvGraphicFramePr>
          <p:nvPr/>
        </p:nvGraphicFramePr>
        <p:xfrm>
          <a:off x="457200" y="978408"/>
          <a:ext cx="11274552" cy="1389888"/>
        </p:xfrm>
        <a:graphic>
          <a:graphicData uri="http://schemas.openxmlformats.org/drawingml/2006/table">
            <a:tbl>
              <a:tblPr firstRow="0" bandRow="0">
                <a:tableStyleId>{5940675A-B579-460E-94D1-54222C63F5DA}</a:tableStyleId>
              </a:tblPr>
              <a:tblGrid>
                <a:gridCol w="1463040"/>
                <a:gridCol w="3291840"/>
                <a:gridCol w="3108960"/>
                <a:gridCol w="3410712"/>
              </a:tblGrid>
              <a:tr h="347472">
                <a:tc>
                  <a:txBody>
                    <a:bodyPr/>
                    <a:lstStyle/>
                    <a:p>
                      <a:pPr algn="l" marL="0" indent="0">
                        <a:lnSpc>
                          <a:spcPts val="1439"/>
                        </a:lnSpc>
                        <a:spcBef>
                          <a:spcPts val="0"/>
                        </a:spcBef>
                        <a:buNone/>
                      </a:pPr>
                      <a:r>
                        <a:rPr lang="ko-KR" sz="1200" b="1">
                          <a:solidFill>
                            <a:srgbClr val="FFFFFF"/>
                          </a:solidFill>
                          <a:latin typeface="Malgun Gothic"/>
                          <a:ea typeface="Malgun Gothic"/>
                          <a:cs typeface="Malgun Gothic"/>
                        </a:rPr>
                        <a:t>RP 위치</a:t>
                      </a:r>
                    </a:p>
                  </a:txBody>
                  <a:tcPr marL="73152" marR="73152" marT="36576" marB="36576" anchor="ctr">
                    <a:solidFill>
                      <a:srgbClr val="2C4A6E"/>
                    </a:solidFill>
                  </a:tcPr>
                </a:tc>
                <a:tc>
                  <a:txBody>
                    <a:bodyPr/>
                    <a:lstStyle/>
                    <a:p>
                      <a:pPr algn="l" marL="0" indent="0">
                        <a:lnSpc>
                          <a:spcPts val="1439"/>
                        </a:lnSpc>
                        <a:spcBef>
                          <a:spcPts val="0"/>
                        </a:spcBef>
                        <a:buNone/>
                      </a:pPr>
                      <a:r>
                        <a:rPr lang="ko-KR" sz="1200" b="1">
                          <a:solidFill>
                            <a:srgbClr val="FFFFFF"/>
                          </a:solidFill>
                          <a:latin typeface="Malgun Gothic"/>
                          <a:ea typeface="Malgun Gothic"/>
                          <a:cs typeface="Malgun Gothic"/>
                        </a:rPr>
                        <a:t>common TA (UE가 보상)</a:t>
                      </a:r>
                    </a:p>
                  </a:txBody>
                  <a:tcPr marL="73152" marR="73152" marT="36576" marB="36576" anchor="ctr">
                    <a:solidFill>
                      <a:srgbClr val="2C4A6E"/>
                    </a:solidFill>
                  </a:tcPr>
                </a:tc>
                <a:tc>
                  <a:txBody>
                    <a:bodyPr/>
                    <a:lstStyle/>
                    <a:p>
                      <a:pPr algn="l" marL="0" indent="0">
                        <a:lnSpc>
                          <a:spcPts val="1439"/>
                        </a:lnSpc>
                        <a:spcBef>
                          <a:spcPts val="0"/>
                        </a:spcBef>
                        <a:buNone/>
                      </a:pPr>
                      <a:r>
                        <a:rPr lang="ko-KR" sz="1200" b="1">
                          <a:solidFill>
                            <a:srgbClr val="FFFFFF"/>
                          </a:solidFill>
                          <a:latin typeface="Malgun Gothic"/>
                          <a:ea typeface="Malgun Gothic"/>
                          <a:cs typeface="Malgun Gothic"/>
                        </a:rPr>
                        <a:t>K</a:t>
                      </a:r>
                      <a:r>
                        <a:rPr lang="ko-KR" sz="1200" b="1" baseline="-25000">
                          <a:solidFill>
                            <a:srgbClr val="FFFFFF"/>
                          </a:solidFill>
                          <a:latin typeface="Malgun Gothic"/>
                          <a:ea typeface="Malgun Gothic"/>
                          <a:cs typeface="Malgun Gothic"/>
                        </a:rPr>
                        <a:t>mac</a:t>
                      </a:r>
                      <a:r>
                        <a:rPr lang="ko-KR" sz="1200" b="1">
                          <a:solidFill>
                            <a:srgbClr val="FFFFFF"/>
                          </a:solidFill>
                          <a:latin typeface="Malgun Gothic"/>
                          <a:ea typeface="Malgun Gothic"/>
                          <a:cs typeface="Malgun Gothic"/>
                        </a:rPr>
                        <a:t> (gNB가 흡수)</a:t>
                      </a:r>
                    </a:p>
                  </a:txBody>
                  <a:tcPr marL="73152" marR="73152" marT="36576" marB="36576" anchor="ctr">
                    <a:solidFill>
                      <a:srgbClr val="2C4A6E"/>
                    </a:solidFill>
                  </a:tcPr>
                </a:tc>
                <a:tc>
                  <a:txBody>
                    <a:bodyPr/>
                    <a:lstStyle/>
                    <a:p>
                      <a:pPr algn="l" marL="0" indent="0">
                        <a:lnSpc>
                          <a:spcPts val="1439"/>
                        </a:lnSpc>
                        <a:spcBef>
                          <a:spcPts val="0"/>
                        </a:spcBef>
                        <a:buNone/>
                      </a:pPr>
                      <a:r>
                        <a:rPr lang="ko-KR" sz="1200" b="1">
                          <a:solidFill>
                            <a:srgbClr val="FFFFFF"/>
                          </a:solidFill>
                          <a:latin typeface="Malgun Gothic"/>
                          <a:ea typeface="Malgun Gothic"/>
                          <a:cs typeface="Malgun Gothic"/>
                        </a:rPr>
                        <a:t>gNB의 slot 격자</a:t>
                      </a:r>
                    </a:p>
                  </a:txBody>
                  <a:tcPr marL="73152" marR="73152" marT="36576" marB="36576" anchor="ctr">
                    <a:solidFill>
                      <a:srgbClr val="2C4A6E"/>
                    </a:solidFill>
                  </a:tcPr>
                </a:tc>
              </a:tr>
              <a:tr h="347472">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gNB</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feeder link 왕복 전체</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0</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하향과 상향이 같은 자리</a:t>
                      </a:r>
                    </a:p>
                  </a:txBody>
                  <a:tcPr marL="73152" marR="73152" marT="36576" marB="36576" anchor="ctr">
                    <a:solidFill>
                      <a:srgbClr val="FFFFFF"/>
                    </a:solidFill>
                  </a:tcPr>
                </a:tc>
              </a:tr>
              <a:tr h="347472">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위성</a:t>
                      </a:r>
                    </a:p>
                  </a:txBody>
                  <a:tcPr marL="73152" marR="73152" marT="36576" marB="36576" anchor="ctr">
                    <a:solidFill>
                      <a:srgbClr val="F3F5F8"/>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0</a:t>
                      </a:r>
                    </a:p>
                  </a:txBody>
                  <a:tcPr marL="73152" marR="73152" marT="36576" marB="36576" anchor="ctr">
                    <a:solidFill>
                      <a:srgbClr val="F3F5F8"/>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feeder link 왕복 전체</a:t>
                      </a:r>
                    </a:p>
                  </a:txBody>
                  <a:tcPr marL="73152" marR="73152" marT="36576" marB="36576" anchor="ctr">
                    <a:solidFill>
                      <a:srgbClr val="F3F5F8"/>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상향이 feeder 왕복만큼 뒤</a:t>
                      </a:r>
                    </a:p>
                  </a:txBody>
                  <a:tcPr marL="73152" marR="73152" marT="36576" marB="36576" anchor="ctr">
                    <a:solidFill>
                      <a:srgbClr val="F3F5F8"/>
                    </a:solidFill>
                  </a:tcPr>
                </a:tc>
              </a:tr>
              <a:tr h="347472">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그 사이</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위성 ↔ RP 왕복</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RP ↔ gNB 왕복</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상향이 K</a:t>
                      </a:r>
                      <a:r>
                        <a:rPr lang="ko-KR" sz="1200" baseline="-25000">
                          <a:solidFill>
                            <a:srgbClr val="1A1A1A"/>
                          </a:solidFill>
                          <a:latin typeface="Malgun Gothic"/>
                          <a:ea typeface="Malgun Gothic"/>
                          <a:cs typeface="Malgun Gothic"/>
                        </a:rPr>
                        <a:t>mac</a:t>
                      </a:r>
                      <a:r>
                        <a:rPr lang="ko-KR" sz="1200">
                          <a:solidFill>
                            <a:srgbClr val="1A1A1A"/>
                          </a:solidFill>
                          <a:latin typeface="Malgun Gothic"/>
                          <a:ea typeface="Malgun Gothic"/>
                          <a:cs typeface="Malgun Gothic"/>
                        </a:rPr>
                        <a:t>만큼 뒤</a:t>
                      </a:r>
                    </a:p>
                  </a:txBody>
                  <a:tcPr marL="73152" marR="73152" marT="36576" marB="36576" anchor="ctr">
                    <a:solidFill>
                      <a:srgbClr val="FFFFFF"/>
                    </a:solidFill>
                  </a:tcPr>
                </a:tc>
              </a:tr>
            </a:tbl>
          </a:graphicData>
        </a:graphic>
      </p:graphicFrame>
      <p:sp>
        <p:nvSpPr>
          <p:cNvPr id="6" name="TextBox 5"/>
          <p:cNvSpPr txBox="1"/>
          <p:nvPr/>
        </p:nvSpPr>
        <p:spPr>
          <a:xfrm>
            <a:off x="457200" y="2505456"/>
            <a:ext cx="5532120" cy="3895344"/>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spec은 RP 후보를 정하지 않음: feeder link 경로 위 어디든</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기본형 RP = gNB</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common TA = feeder 왕복 전체,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 = 0</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gNB에서 하향과 상향 frame 정렬 → 지상 그림 그대로</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RP를 위성 쪽으로 옮기면</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common TA 감소, 남은 왕복은 gNB가 흡수</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gNB의 상향 frame 경계가 하향보다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 뒤</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어느 쪽이든 UE가 맞추는 것은 RP까지의 왕복. RP 위치는 feeder 지연의 분담 비율만 바꿈</a:t>
            </a:r>
          </a:p>
        </p:txBody>
      </p:sp>
      <p:sp>
        <p:nvSpPr>
          <p:cNvPr id="7" name="TextBox 6"/>
          <p:cNvSpPr txBox="1"/>
          <p:nvPr/>
        </p:nvSpPr>
        <p:spPr>
          <a:xfrm>
            <a:off x="6199632" y="2505456"/>
            <a:ext cx="5532120" cy="3895344"/>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하나로 못 박지 않은 이유: 구현 선택권 (판단 †)</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gNB 정렬 구현과 gNB 흡수 구현 모두 허용</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TS 38.331 kmac: "Scheduling offset provided by network if downlink and uplink frame timing are not aligned at gNB"</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ta-Common: "may include any timing offset considered necessary by the network"</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feeder 지연의 변화는 셀의 모든 UE에 공통</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위성 ↔ RP 몫: SIB19 common TA와 drift로 한 번 방송</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RP ↔ gNB 몫: gNB가 상향을 읽는 시점으로 흡수</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예: RP가 위성 쪽이면 gateway가 바뀌어도 common TA 불변 (판단)</a:t>
            </a:r>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6">
                                            <p:txEl>
                                              <p:pRg st="0" end="0"/>
                                            </p:txEl>
                                          </p:spTgt>
                                        </p:tgtEl>
                                        <p:attrNameLst>
                                          <p:attrName>style.visibility</p:attrName>
                                        </p:attrNameLst>
                                      </p:cBhvr>
                                      <p:to>
                                        <p:strVal val="visible"/>
                                      </p:to>
                                    </p:set>
                                    <p:animEffect transition="in" filter="fade">
                                      <p:cBhvr>
                                        <p:cTn id="5" dur="4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400"/>
                                        <p:tgtEl>
                                          <p:spTgt spid="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400"/>
                                        <p:tgtEl>
                                          <p:spTgt spid="6">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4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400"/>
                                        <p:tgtEl>
                                          <p:spTgt spid="6">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fade">
                                      <p:cBhvr>
                                        <p:cTn id="24" dur="400"/>
                                        <p:tgtEl>
                                          <p:spTgt spid="6">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400"/>
                                        <p:tgtEl>
                                          <p:spTgt spid="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7" end="7"/>
                                            </p:txEl>
                                          </p:spTgt>
                                        </p:tgtEl>
                                        <p:attrNameLst>
                                          <p:attrName>style.visibility</p:attrName>
                                        </p:attrNameLst>
                                      </p:cBhvr>
                                      <p:to>
                                        <p:strVal val="visible"/>
                                      </p:to>
                                    </p:set>
                                    <p:animEffect transition="in" filter="fade">
                                      <p:cBhvr>
                                        <p:cTn id="32" dur="400"/>
                                        <p:tgtEl>
                                          <p:spTgt spid="6">
                                            <p:txEl>
                                              <p:pRg st="7" end="7"/>
                                            </p:txEl>
                                          </p:spTgt>
                                        </p:tgtEl>
                                      </p:cBhvr>
                                    </p:animEffect>
                                  </p:childTnLst>
                                </p:cTn>
                              </p:par>
                            </p:childTnLst>
                          </p:cTn>
                        </p:par>
                      </p:childTnLst>
                    </p:cTn>
                  </p:par>
                  <p:par>
                    <p:cTn id="47" fill="hold">
                      <p:stCondLst>
                        <p:cond delay="indefinite"/>
                      </p:stCondLst>
                      <p:childTnLst>
                        <p:par>
                          <p:cTn id="48"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0" end="0"/>
                                            </p:txEl>
                                          </p:spTgt>
                                        </p:tgtEl>
                                        <p:attrNameLst>
                                          <p:attrName>style.visibility</p:attrName>
                                        </p:attrNameLst>
                                      </p:cBhvr>
                                      <p:to>
                                        <p:strVal val="visible"/>
                                      </p:to>
                                    </p:set>
                                    <p:animEffect transition="in" filter="fade">
                                      <p:cBhvr>
                                        <p:cTn id="37" dur="400"/>
                                        <p:tgtEl>
                                          <p:spTgt spid="7">
                                            <p:txEl>
                                              <p:pRg st="0" end="0"/>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
                                            <p:txEl>
                                              <p:pRg st="1" end="1"/>
                                            </p:txEl>
                                          </p:spTgt>
                                        </p:tgtEl>
                                        <p:attrNameLst>
                                          <p:attrName>style.visibility</p:attrName>
                                        </p:attrNameLst>
                                      </p:cBhvr>
                                      <p:to>
                                        <p:strVal val="visible"/>
                                      </p:to>
                                    </p:set>
                                    <p:animEffect transition="in" filter="fade">
                                      <p:cBhvr>
                                        <p:cTn id="40" dur="400"/>
                                        <p:tgtEl>
                                          <p:spTgt spid="7">
                                            <p:txEl>
                                              <p:pRg st="1" end="1"/>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7">
                                            <p:txEl>
                                              <p:pRg st="2" end="2"/>
                                            </p:txEl>
                                          </p:spTgt>
                                        </p:tgtEl>
                                        <p:attrNameLst>
                                          <p:attrName>style.visibility</p:attrName>
                                        </p:attrNameLst>
                                      </p:cBhvr>
                                      <p:to>
                                        <p:strVal val="visible"/>
                                      </p:to>
                                    </p:set>
                                    <p:animEffect transition="in" filter="fade">
                                      <p:cBhvr>
                                        <p:cTn id="43" dur="400"/>
                                        <p:tgtEl>
                                          <p:spTgt spid="7">
                                            <p:txEl>
                                              <p:pRg st="2" end="2"/>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
                                            <p:txEl>
                                              <p:pRg st="3" end="3"/>
                                            </p:txEl>
                                          </p:spTgt>
                                        </p:tgtEl>
                                        <p:attrNameLst>
                                          <p:attrName>style.visibility</p:attrName>
                                        </p:attrNameLst>
                                      </p:cBhvr>
                                      <p:to>
                                        <p:strVal val="visible"/>
                                      </p:to>
                                    </p:set>
                                    <p:animEffect transition="in" filter="fade">
                                      <p:cBhvr>
                                        <p:cTn id="46" dur="400"/>
                                        <p:tgtEl>
                                          <p:spTgt spid="7">
                                            <p:txEl>
                                              <p:pRg st="3" end="3"/>
                                            </p:txEl>
                                          </p:spTgt>
                                        </p:tgtEl>
                                      </p:cBhvr>
                                    </p:animEffect>
                                  </p:childTnLst>
                                </p:cTn>
                              </p:par>
                            </p:childTnLst>
                          </p:cTn>
                        </p:par>
                      </p:childTnLst>
                    </p:cTn>
                  </p:par>
                  <p:par>
                    <p:cTn id="61" fill="hold">
                      <p:stCondLst>
                        <p:cond delay="indefinite"/>
                      </p:stCondLst>
                      <p:childTnLst>
                        <p:par>
                          <p:cTn id="62"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7">
                                            <p:txEl>
                                              <p:pRg st="4" end="4"/>
                                            </p:txEl>
                                          </p:spTgt>
                                        </p:tgtEl>
                                        <p:attrNameLst>
                                          <p:attrName>style.visibility</p:attrName>
                                        </p:attrNameLst>
                                      </p:cBhvr>
                                      <p:to>
                                        <p:strVal val="visible"/>
                                      </p:to>
                                    </p:set>
                                    <p:animEffect transition="in" filter="fade">
                                      <p:cBhvr>
                                        <p:cTn id="51" dur="400"/>
                                        <p:tgtEl>
                                          <p:spTgt spid="7">
                                            <p:txEl>
                                              <p:pRg st="4" end="4"/>
                                            </p:tx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
                                            <p:txEl>
                                              <p:pRg st="5" end="5"/>
                                            </p:txEl>
                                          </p:spTgt>
                                        </p:tgtEl>
                                        <p:attrNameLst>
                                          <p:attrName>style.visibility</p:attrName>
                                        </p:attrNameLst>
                                      </p:cBhvr>
                                      <p:to>
                                        <p:strVal val="visible"/>
                                      </p:to>
                                    </p:set>
                                    <p:animEffect transition="in" filter="fade">
                                      <p:cBhvr>
                                        <p:cTn id="54" dur="400"/>
                                        <p:tgtEl>
                                          <p:spTgt spid="7">
                                            <p:txEl>
                                              <p:pRg st="5" end="5"/>
                                            </p:txEl>
                                          </p:spTgt>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
                                            <p:txEl>
                                              <p:pRg st="6" end="6"/>
                                            </p:txEl>
                                          </p:spTgt>
                                        </p:tgtEl>
                                        <p:attrNameLst>
                                          <p:attrName>style.visibility</p:attrName>
                                        </p:attrNameLst>
                                      </p:cBhvr>
                                      <p:to>
                                        <p:strVal val="visible"/>
                                      </p:to>
                                    </p:set>
                                    <p:animEffect transition="in" filter="fade">
                                      <p:cBhvr>
                                        <p:cTn id="57" dur="400"/>
                                        <p:tgtEl>
                                          <p:spTgt spid="7">
                                            <p:txEl>
                                              <p:pRg st="6" end="6"/>
                                            </p:tx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7">
                                            <p:txEl>
                                              <p:pRg st="7" end="7"/>
                                            </p:txEl>
                                          </p:spTgt>
                                        </p:tgtEl>
                                        <p:attrNameLst>
                                          <p:attrName>style.visibility</p:attrName>
                                        </p:attrNameLst>
                                      </p:cBhvr>
                                      <p:to>
                                        <p:strVal val="visible"/>
                                      </p:to>
                                    </p:set>
                                    <p:animEffect transition="in" filter="fade">
                                      <p:cBhvr>
                                        <p:cTn id="60" dur="4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Lst>
  </p:timing>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12.3 Common TA의 시간 변화와 남은 두 항</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19</a:t>
            </a:r>
          </a:p>
        </p:txBody>
      </p:sp>
      <p:sp>
        <p:nvSpPr>
          <p:cNvPr id="5" name="TextBox 4"/>
          <p:cNvSpPr txBox="1"/>
          <p:nvPr/>
        </p:nvSpPr>
        <p:spPr>
          <a:xfrm>
            <a:off x="457200" y="932688"/>
            <a:ext cx="6035040" cy="91440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common TA 변화는 2차식으로 방송 (TS 38.213 clause 4.2), RP와 위성 사이 편도 지연</a:t>
            </a:r>
          </a:p>
        </p:txBody>
      </p:sp>
      <p:sp>
        <p:nvSpPr>
          <p:cNvPr id="6" name="TextBox 5"/>
          <p:cNvSpPr txBox="1"/>
          <p:nvPr/>
        </p:nvSpPr>
        <p:spPr>
          <a:xfrm>
            <a:off x="457200" y="1618488"/>
            <a:ext cx="6035040" cy="685800"/>
          </a:xfrm>
          <a:prstGeom prst="rect">
            <a:avLst/>
          </a:prstGeom>
          <a:noFill/>
        </p:spPr>
        <p:txBody>
          <a:bodyPr wrap="square" lIns="73152" rIns="54864" tIns="36576" bIns="36576" anchor="t">
            <a:noAutofit/>
          </a:bodyPr>
          <a:lstStyle/>
          <a:p>
            <a:pPr algn="l" marL="0" indent="0">
              <a:lnSpc>
                <a:spcPts val="1806"/>
              </a:lnSpc>
              <a:spcBef>
                <a:spcPts val="0"/>
              </a:spcBef>
              <a:buNone/>
            </a:pPr>
            <a:r>
              <a:rPr lang="ko-KR" sz="1400" b="1">
                <a:solidFill>
                  <a:srgbClr val="2C4A6E"/>
                </a:solidFill>
                <a:latin typeface="Malgun Gothic"/>
                <a:ea typeface="Malgun Gothic"/>
                <a:cs typeface="Malgun Gothic"/>
              </a:rPr>
              <a:t>Delay</a:t>
            </a:r>
            <a:r>
              <a:rPr lang="ko-KR" sz="1400" b="1" baseline="-25000">
                <a:solidFill>
                  <a:srgbClr val="2C4A6E"/>
                </a:solidFill>
                <a:latin typeface="Malgun Gothic"/>
                <a:ea typeface="Malgun Gothic"/>
                <a:cs typeface="Malgun Gothic"/>
              </a:rPr>
              <a:t>common</a:t>
            </a:r>
            <a:r>
              <a:rPr lang="ko-KR" sz="1400" b="1">
                <a:solidFill>
                  <a:srgbClr val="2C4A6E"/>
                </a:solidFill>
                <a:latin typeface="Malgun Gothic"/>
                <a:ea typeface="Malgun Gothic"/>
                <a:cs typeface="Malgun Gothic"/>
              </a:rPr>
              <a:t>(t) = ½TA</a:t>
            </a:r>
            <a:r>
              <a:rPr lang="ko-KR" sz="1400" b="1" baseline="-25000">
                <a:solidFill>
                  <a:srgbClr val="2C4A6E"/>
                </a:solidFill>
                <a:latin typeface="Malgun Gothic"/>
                <a:ea typeface="Malgun Gothic"/>
                <a:cs typeface="Malgun Gothic"/>
              </a:rPr>
              <a:t>Common</a:t>
            </a:r>
            <a:r>
              <a:rPr lang="ko-KR" sz="1400" b="1">
                <a:solidFill>
                  <a:srgbClr val="2C4A6E"/>
                </a:solidFill>
                <a:latin typeface="Malgun Gothic"/>
                <a:ea typeface="Malgun Gothic"/>
                <a:cs typeface="Malgun Gothic"/>
              </a:rPr>
              <a:t> + ½TA</a:t>
            </a:r>
            <a:r>
              <a:rPr lang="ko-KR" sz="1400" b="1" baseline="-25000">
                <a:solidFill>
                  <a:srgbClr val="2C4A6E"/>
                </a:solidFill>
                <a:latin typeface="Malgun Gothic"/>
                <a:ea typeface="Malgun Gothic"/>
                <a:cs typeface="Malgun Gothic"/>
              </a:rPr>
              <a:t>CommonDrift</a:t>
            </a:r>
            <a:r>
              <a:rPr lang="ko-KR" sz="1400" b="1">
                <a:solidFill>
                  <a:srgbClr val="2C4A6E"/>
                </a:solidFill>
                <a:latin typeface="Malgun Gothic"/>
                <a:ea typeface="Malgun Gothic"/>
                <a:cs typeface="Malgun Gothic"/>
              </a:rPr>
              <a:t>(t − t</a:t>
            </a:r>
            <a:r>
              <a:rPr lang="ko-KR" sz="1400" b="1" baseline="-25000">
                <a:solidFill>
                  <a:srgbClr val="2C4A6E"/>
                </a:solidFill>
                <a:latin typeface="Malgun Gothic"/>
                <a:ea typeface="Malgun Gothic"/>
                <a:cs typeface="Malgun Gothic"/>
              </a:rPr>
              <a:t>epoch</a:t>
            </a:r>
            <a:r>
              <a:rPr lang="ko-KR" sz="1400" b="1">
                <a:solidFill>
                  <a:srgbClr val="2C4A6E"/>
                </a:solidFill>
                <a:latin typeface="Malgun Gothic"/>
                <a:ea typeface="Malgun Gothic"/>
                <a:cs typeface="Malgun Gothic"/>
              </a:rPr>
              <a:t>) + ½TA</a:t>
            </a:r>
            <a:r>
              <a:rPr lang="ko-KR" sz="1400" b="1" baseline="-25000">
                <a:solidFill>
                  <a:srgbClr val="2C4A6E"/>
                </a:solidFill>
                <a:latin typeface="Malgun Gothic"/>
                <a:ea typeface="Malgun Gothic"/>
                <a:cs typeface="Malgun Gothic"/>
              </a:rPr>
              <a:t>CommonDriftVariant</a:t>
            </a:r>
            <a:r>
              <a:rPr lang="ko-KR" sz="1400" b="1">
                <a:solidFill>
                  <a:srgbClr val="2C4A6E"/>
                </a:solidFill>
                <a:latin typeface="Malgun Gothic"/>
                <a:ea typeface="Malgun Gothic"/>
                <a:cs typeface="Malgun Gothic"/>
              </a:rPr>
              <a:t>(t − t</a:t>
            </a:r>
            <a:r>
              <a:rPr lang="ko-KR" sz="1400" b="1" baseline="-25000">
                <a:solidFill>
                  <a:srgbClr val="2C4A6E"/>
                </a:solidFill>
                <a:latin typeface="Malgun Gothic"/>
                <a:ea typeface="Malgun Gothic"/>
                <a:cs typeface="Malgun Gothic"/>
              </a:rPr>
              <a:t>epoch</a:t>
            </a:r>
            <a:r>
              <a:rPr lang="ko-KR" sz="1400" b="1">
                <a:solidFill>
                  <a:srgbClr val="2C4A6E"/>
                </a:solidFill>
                <a:latin typeface="Malgun Gothic"/>
                <a:ea typeface="Malgun Gothic"/>
                <a:cs typeface="Malgun Gothic"/>
              </a:rPr>
              <a:t>)</a:t>
            </a:r>
            <a:r>
              <a:rPr lang="ko-KR" sz="1400" b="1" baseline="30000">
                <a:solidFill>
                  <a:srgbClr val="2C4A6E"/>
                </a:solidFill>
                <a:latin typeface="Malgun Gothic"/>
                <a:ea typeface="Malgun Gothic"/>
                <a:cs typeface="Malgun Gothic"/>
              </a:rPr>
              <a:t>2</a:t>
            </a:r>
          </a:p>
        </p:txBody>
      </p:sp>
      <p:sp>
        <p:nvSpPr>
          <p:cNvPr id="7" name="TextBox 6"/>
          <p:cNvSpPr txBox="1"/>
          <p:nvPr/>
        </p:nvSpPr>
        <p:spPr>
          <a:xfrm>
            <a:off x="457200" y="2304288"/>
            <a:ext cx="6035040" cy="40690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t</a:t>
            </a:r>
            <a:r>
              <a:rPr lang="ko-KR" sz="1400" baseline="-25000">
                <a:solidFill>
                  <a:srgbClr val="1A1A1A"/>
                </a:solidFill>
                <a:latin typeface="Malgun Gothic"/>
                <a:ea typeface="Malgun Gothic"/>
                <a:cs typeface="Malgun Gothic"/>
              </a:rPr>
              <a:t>epoch</a:t>
            </a:r>
            <a:r>
              <a:rPr lang="ko-KR" sz="1400">
                <a:solidFill>
                  <a:srgbClr val="1A1A1A"/>
                </a:solidFill>
                <a:latin typeface="Malgun Gothic"/>
                <a:ea typeface="Malgun Gothic"/>
                <a:cs typeface="Malgun Gothic"/>
              </a:rPr>
              <a:t> = epochTime. 방송 하나로 수십 초 동안의 변화를 추적</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N</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 계산이 실제와 어긋난 만큼 gNB가 재서 고치는 값</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오차 원인: epochTime부터 외삽한 위성 위치, 2차식 근사 (둘은 판단), UE 송신 타이밍 오차</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preamble, DM-RS, SRS 도착 시각 → RAR, MAC CE로 잔여만 보정</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계산이 완벽하면 0. 지상에서는 TA의 거의 전부</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N</a:t>
            </a:r>
            <a:r>
              <a:rPr lang="ko-KR" sz="1400" baseline="-25000">
                <a:solidFill>
                  <a:srgbClr val="1A1A1A"/>
                </a:solidFill>
                <a:latin typeface="Malgun Gothic"/>
                <a:ea typeface="Malgun Gothic"/>
                <a:cs typeface="Malgun Gothic"/>
              </a:rPr>
              <a:t>TA,offset</a:t>
            </a:r>
            <a:r>
              <a:rPr lang="ko-KR" sz="1400">
                <a:solidFill>
                  <a:srgbClr val="1A1A1A"/>
                </a:solidFill>
                <a:latin typeface="Malgun Gothic"/>
                <a:ea typeface="Malgun Gothic"/>
                <a:cs typeface="Malgun Gothic"/>
              </a:rPr>
              <a:t>: 거리와 무관한 셀 고정값 (n-TimingAdvanceOffset)</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TDD: 상향 slot을 일찍 끝내 gNB의 수신→송신 전환 틈 (통설, 판단)</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NTN band는 모두 FDD → 이 이유는 해당 없음, 지상에서 물려받은 고정 이동</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지상 FR1, LTE와 band 공유 없음: FDD도 기본값 약 13 μs (TS 38.133 †). NTN 셀의 값은 미확인 †</a:t>
            </a:r>
          </a:p>
        </p:txBody>
      </p:sp>
      <p:pic>
        <p:nvPicPr>
          <p:cNvPr id="8" name="Picture 7" descr="ch12-nta-offset.png"/>
          <p:cNvPicPr>
            <a:picLocks noChangeAspect="1"/>
          </p:cNvPicPr>
          <p:nvPr/>
        </p:nvPicPr>
        <p:blipFill>
          <a:blip r:embed="rId2"/>
          <a:stretch>
            <a:fillRect/>
          </a:stretch>
        </p:blipFill>
        <p:spPr>
          <a:xfrm>
            <a:off x="6629400" y="932688"/>
            <a:ext cx="5102352" cy="496807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7">
                                            <p:txEl>
                                              <p:pRg st="0" end="0"/>
                                            </p:txEl>
                                          </p:spTgt>
                                        </p:tgtEl>
                                        <p:attrNameLst>
                                          <p:attrName>style.visibility</p:attrName>
                                        </p:attrNameLst>
                                      </p:cBhvr>
                                      <p:to>
                                        <p:strVal val="visible"/>
                                      </p:to>
                                    </p:set>
                                    <p:animEffect transition="in" filter="fade">
                                      <p:cBhvr>
                                        <p:cTn id="5" dur="400"/>
                                        <p:tgtEl>
                                          <p:spTgt spid="7">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4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400"/>
                                        <p:tgtEl>
                                          <p:spTgt spid="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400"/>
                                        <p:tgtEl>
                                          <p:spTgt spid="7">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400"/>
                                        <p:tgtEl>
                                          <p:spTgt spid="7">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xEl>
                                              <p:pRg st="5" end="5"/>
                                            </p:txEl>
                                          </p:spTgt>
                                        </p:tgtEl>
                                        <p:attrNameLst>
                                          <p:attrName>style.visibility</p:attrName>
                                        </p:attrNameLst>
                                      </p:cBhvr>
                                      <p:to>
                                        <p:strVal val="visible"/>
                                      </p:to>
                                    </p:set>
                                    <p:animEffect transition="in" filter="fade">
                                      <p:cBhvr>
                                        <p:cTn id="24" dur="400"/>
                                        <p:tgtEl>
                                          <p:spTgt spid="7">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Effect transition="in" filter="fade">
                                      <p:cBhvr>
                                        <p:cTn id="27" dur="400"/>
                                        <p:tgtEl>
                                          <p:spTgt spid="7">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xEl>
                                              <p:pRg st="7" end="7"/>
                                            </p:txEl>
                                          </p:spTgt>
                                        </p:tgtEl>
                                        <p:attrNameLst>
                                          <p:attrName>style.visibility</p:attrName>
                                        </p:attrNameLst>
                                      </p:cBhvr>
                                      <p:to>
                                        <p:strVal val="visible"/>
                                      </p:to>
                                    </p:set>
                                    <p:animEffect transition="in" filter="fade">
                                      <p:cBhvr>
                                        <p:cTn id="30" dur="400"/>
                                        <p:tgtEl>
                                          <p:spTgt spid="7">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xEl>
                                              <p:pRg st="8" end="8"/>
                                            </p:txEl>
                                          </p:spTgt>
                                        </p:tgtEl>
                                        <p:attrNameLst>
                                          <p:attrName>style.visibility</p:attrName>
                                        </p:attrNameLst>
                                      </p:cBhvr>
                                      <p:to>
                                        <p:strVal val="visible"/>
                                      </p:to>
                                    </p:set>
                                    <p:animEffect transition="in" filter="fade">
                                      <p:cBhvr>
                                        <p:cTn id="33" dur="4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12.3 N</a:t>
            </a:r>
            <a:r>
              <a:rPr lang="ko-KR" sz="2400" b="1" baseline="-25000">
                <a:solidFill>
                  <a:srgbClr val="8B1E1E"/>
                </a:solidFill>
                <a:latin typeface="Malgun Gothic"/>
                <a:ea typeface="Malgun Gothic"/>
                <a:cs typeface="Malgun Gothic"/>
              </a:rPr>
              <a:t>TA,offset</a:t>
            </a:r>
            <a:r>
              <a:rPr lang="ko-KR" sz="2400" b="1">
                <a:solidFill>
                  <a:srgbClr val="8B1E1E"/>
                </a:solidFill>
                <a:latin typeface="Malgun Gothic"/>
                <a:ea typeface="Malgun Gothic"/>
                <a:cs typeface="Malgun Gothic"/>
              </a:rPr>
              <a:t>과 N</a:t>
            </a:r>
            <a:r>
              <a:rPr lang="ko-KR" sz="2400" b="1" baseline="-25000">
                <a:solidFill>
                  <a:srgbClr val="8B1E1E"/>
                </a:solidFill>
                <a:latin typeface="Malgun Gothic"/>
                <a:ea typeface="Malgun Gothic"/>
                <a:cs typeface="Malgun Gothic"/>
              </a:rPr>
              <a:t>TA,adj</a:t>
            </a:r>
            <a:r>
              <a:rPr lang="ko-KR" sz="2400" b="1" baseline="30000">
                <a:solidFill>
                  <a:srgbClr val="8B1E1E"/>
                </a:solidFill>
                <a:latin typeface="Malgun Gothic"/>
                <a:ea typeface="Malgun Gothic"/>
                <a:cs typeface="Malgun Gothic"/>
              </a:rPr>
              <a:t>common</a:t>
            </a:r>
            <a:r>
              <a:rPr lang="ko-KR" sz="2400" b="1">
                <a:solidFill>
                  <a:srgbClr val="8B1E1E"/>
                </a:solidFill>
                <a:latin typeface="Malgun Gothic"/>
                <a:ea typeface="Malgun Gothic"/>
                <a:cs typeface="Malgun Gothic"/>
              </a:rPr>
              <a:t>은 어떻게 다른가</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20</a:t>
            </a:r>
          </a:p>
        </p:txBody>
      </p:sp>
      <p:sp>
        <p:nvSpPr>
          <p:cNvPr id="5" name="TextBox 4"/>
          <p:cNvSpPr txBox="1"/>
          <p:nvPr/>
        </p:nvSpPr>
        <p:spPr>
          <a:xfrm>
            <a:off x="457200" y="932688"/>
            <a:ext cx="457200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둘 다 UE가 일괄로 더 당기는 양, 성격은 다름</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N</a:t>
            </a:r>
            <a:r>
              <a:rPr lang="ko-KR" sz="1400" baseline="-25000">
                <a:solidFill>
                  <a:srgbClr val="1A1A1A"/>
                </a:solidFill>
                <a:latin typeface="Malgun Gothic"/>
                <a:ea typeface="Malgun Gothic"/>
                <a:cs typeface="Malgun Gothic"/>
              </a:rPr>
              <a:t>TA,offset</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셀 고정, duplex 방식에 따름</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μs 규모, 시간에 따라 변하지 않음</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n-TimingAdvanceOffset으로 설정</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지상과 NTN 모두</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N</a:t>
            </a:r>
            <a:r>
              <a:rPr lang="ko-KR" sz="1400" baseline="-25000">
                <a:solidFill>
                  <a:srgbClr val="1A1A1A"/>
                </a:solidFill>
                <a:latin typeface="Malgun Gothic"/>
                <a:ea typeface="Malgun Gothic"/>
                <a:cs typeface="Malgun Gothic"/>
              </a:rPr>
              <a:t>TA,adj</a:t>
            </a:r>
            <a:r>
              <a:rPr lang="ko-KR" sz="1400" baseline="30000">
                <a:solidFill>
                  <a:srgbClr val="1A1A1A"/>
                </a:solidFill>
                <a:latin typeface="Malgun Gothic"/>
                <a:ea typeface="Malgun Gothic"/>
                <a:cs typeface="Malgun Gothic"/>
              </a:rPr>
              <a:t>common</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위성 ↔ RP 왕복, ms 규모</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RP 위치에 따라 0 ~ feeder 왕복 전체</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위성 이동에 따라 변함, SIB19의 ta-Common과 drift로 방송</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NTN에만</a:t>
            </a:r>
          </a:p>
        </p:txBody>
      </p:sp>
      <p:pic>
        <p:nvPicPr>
          <p:cNvPr id="6" name="Picture 5" descr="ch12-offset-common.png"/>
          <p:cNvPicPr>
            <a:picLocks noChangeAspect="1"/>
          </p:cNvPicPr>
          <p:nvPr/>
        </p:nvPicPr>
        <p:blipFill>
          <a:blip r:embed="rId2"/>
          <a:stretch>
            <a:fillRect/>
          </a:stretch>
        </p:blipFill>
        <p:spPr>
          <a:xfrm>
            <a:off x="5166360" y="932688"/>
            <a:ext cx="6565392" cy="431933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4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40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400"/>
                                        <p:tgtEl>
                                          <p:spTgt spid="5">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400"/>
                                        <p:tgtEl>
                                          <p:spTgt spid="5">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400"/>
                                        <p:tgtEl>
                                          <p:spTgt spid="5">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400"/>
                                        <p:tgtEl>
                                          <p:spTgt spid="5">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400"/>
                                        <p:tgtEl>
                                          <p:spTgt spid="5">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animEffect transition="in" filter="fade">
                                      <p:cBhvr>
                                        <p:cTn id="33" dur="400"/>
                                        <p:tgtEl>
                                          <p:spTgt spid="5">
                                            <p:txEl>
                                              <p:pRg st="8" end="8"/>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xEl>
                                              <p:pRg st="9" end="9"/>
                                            </p:txEl>
                                          </p:spTgt>
                                        </p:tgtEl>
                                        <p:attrNameLst>
                                          <p:attrName>style.visibility</p:attrName>
                                        </p:attrNameLst>
                                      </p:cBhvr>
                                      <p:to>
                                        <p:strVal val="visible"/>
                                      </p:to>
                                    </p:set>
                                    <p:animEffect transition="in" filter="fade">
                                      <p:cBhvr>
                                        <p:cTn id="36" dur="400"/>
                                        <p:tgtEl>
                                          <p:spTgt spid="5">
                                            <p:txEl>
                                              <p:pRg st="9" end="9"/>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animEffect transition="in" filter="fade">
                                      <p:cBhvr>
                                        <p:cTn id="39" dur="4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12.3 RP를 gNB에 두어도 N</a:t>
            </a:r>
            <a:r>
              <a:rPr lang="ko-KR" sz="2400" b="1" baseline="-25000">
                <a:solidFill>
                  <a:srgbClr val="8B1E1E"/>
                </a:solidFill>
                <a:latin typeface="Malgun Gothic"/>
                <a:ea typeface="Malgun Gothic"/>
                <a:cs typeface="Malgun Gothic"/>
              </a:rPr>
              <a:t>TA</a:t>
            </a:r>
            <a:r>
              <a:rPr lang="ko-KR" sz="2400" b="1">
                <a:solidFill>
                  <a:srgbClr val="8B1E1E"/>
                </a:solidFill>
                <a:latin typeface="Malgun Gothic"/>
                <a:ea typeface="Malgun Gothic"/>
                <a:cs typeface="Malgun Gothic"/>
              </a:rPr>
              <a:t>와 N</a:t>
            </a:r>
            <a:r>
              <a:rPr lang="ko-KR" sz="2400" b="1" baseline="-25000">
                <a:solidFill>
                  <a:srgbClr val="8B1E1E"/>
                </a:solidFill>
                <a:latin typeface="Malgun Gothic"/>
                <a:ea typeface="Malgun Gothic"/>
                <a:cs typeface="Malgun Gothic"/>
              </a:rPr>
              <a:t>TA,offset</a:t>
            </a:r>
            <a:r>
              <a:rPr lang="ko-KR" sz="2400" b="1">
                <a:solidFill>
                  <a:srgbClr val="8B1E1E"/>
                </a:solidFill>
                <a:latin typeface="Malgun Gothic"/>
                <a:ea typeface="Malgun Gothic"/>
                <a:cs typeface="Malgun Gothic"/>
              </a:rPr>
              <a:t>이 남는 이유</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21</a:t>
            </a:r>
          </a:p>
        </p:txBody>
      </p:sp>
      <p:sp>
        <p:nvSpPr>
          <p:cNvPr id="5" name="TextBox 4"/>
          <p:cNvSpPr txBox="1"/>
          <p:nvPr/>
        </p:nvSpPr>
        <p:spPr>
          <a:xfrm>
            <a:off x="457200" y="932688"/>
            <a:ext cx="493776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기본형: RP = gNB,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 = 0</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N</a:t>
            </a:r>
            <a:r>
              <a:rPr lang="ko-KR" sz="1400" baseline="-25000">
                <a:solidFill>
                  <a:srgbClr val="1A1A1A"/>
                </a:solidFill>
                <a:latin typeface="Malgun Gothic"/>
                <a:ea typeface="Malgun Gothic"/>
                <a:cs typeface="Malgun Gothic"/>
              </a:rPr>
              <a:t>TA,adj</a:t>
            </a:r>
            <a:r>
              <a:rPr lang="ko-KR" sz="1400" baseline="30000">
                <a:solidFill>
                  <a:srgbClr val="1A1A1A"/>
                </a:solidFill>
                <a:latin typeface="Malgun Gothic"/>
                <a:ea typeface="Malgun Gothic"/>
                <a:cs typeface="Malgun Gothic"/>
              </a:rPr>
              <a:t>UE</a:t>
            </a:r>
            <a:r>
              <a:rPr lang="ko-KR" sz="1400">
                <a:solidFill>
                  <a:srgbClr val="1A1A1A"/>
                </a:solidFill>
                <a:latin typeface="Malgun Gothic"/>
                <a:ea typeface="Malgun Gothic"/>
                <a:cs typeface="Malgun Gothic"/>
              </a:rPr>
              <a:t> + N</a:t>
            </a:r>
            <a:r>
              <a:rPr lang="ko-KR" sz="1400" baseline="-25000">
                <a:solidFill>
                  <a:srgbClr val="1A1A1A"/>
                </a:solidFill>
                <a:latin typeface="Malgun Gothic"/>
                <a:ea typeface="Malgun Gothic"/>
                <a:cs typeface="Malgun Gothic"/>
              </a:rPr>
              <a:t>TA,adj</a:t>
            </a:r>
            <a:r>
              <a:rPr lang="ko-KR" sz="1400" baseline="30000">
                <a:solidFill>
                  <a:srgbClr val="1A1A1A"/>
                </a:solidFill>
                <a:latin typeface="Malgun Gothic"/>
                <a:ea typeface="Malgun Gothic"/>
                <a:cs typeface="Malgun Gothic"/>
              </a:rPr>
              <a:t>common</a:t>
            </a:r>
            <a:r>
              <a:rPr lang="ko-KR" sz="1400">
                <a:solidFill>
                  <a:srgbClr val="1A1A1A"/>
                </a:solidFill>
                <a:latin typeface="Malgun Gothic"/>
                <a:ea typeface="Malgun Gothic"/>
                <a:cs typeface="Malgun Gothic"/>
              </a:rPr>
              <a:t> = UE ↔ gNB 왕복의 계산값</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N</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가 남는 이유: 계산은 근사</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위성 위치 외삽, common TA의 2차식, UE 송신 타이밍 오차</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gNB가 실제 도착 시각을 재서 잔여만 보정</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N</a:t>
            </a:r>
            <a:r>
              <a:rPr lang="ko-KR" sz="1400" baseline="-25000">
                <a:solidFill>
                  <a:srgbClr val="1A1A1A"/>
                </a:solidFill>
                <a:latin typeface="Malgun Gothic"/>
                <a:ea typeface="Malgun Gothic"/>
                <a:cs typeface="Malgun Gothic"/>
              </a:rPr>
              <a:t>TA,offset</a:t>
            </a:r>
            <a:r>
              <a:rPr lang="ko-KR" sz="1400">
                <a:solidFill>
                  <a:srgbClr val="1A1A1A"/>
                </a:solidFill>
                <a:latin typeface="Malgun Gothic"/>
                <a:ea typeface="Malgun Gothic"/>
                <a:cs typeface="Malgun Gothic"/>
              </a:rPr>
              <a:t>이 남는 이유: 지상 규칙에서 물려받은 셀 고정 이동</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frame 정렬 자체가 "N</a:t>
            </a:r>
            <a:r>
              <a:rPr lang="ko-KR" sz="1400" baseline="-25000">
                <a:solidFill>
                  <a:srgbClr val="1A1A1A"/>
                </a:solidFill>
                <a:latin typeface="Malgun Gothic"/>
                <a:ea typeface="Malgun Gothic"/>
                <a:cs typeface="Malgun Gothic"/>
              </a:rPr>
              <a:t>TA,offset</a:t>
            </a:r>
            <a:r>
              <a:rPr lang="ko-KR" sz="1400">
                <a:solidFill>
                  <a:srgbClr val="1A1A1A"/>
                </a:solidFill>
                <a:latin typeface="Malgun Gothic"/>
                <a:ea typeface="Malgun Gothic"/>
                <a:cs typeface="Malgun Gothic"/>
              </a:rPr>
              <a:t>만큼의 offset"을 두고 정의됨 (TS 38.300 clause 16.14.2.1)</a:t>
            </a:r>
          </a:p>
        </p:txBody>
      </p:sp>
      <p:pic>
        <p:nvPicPr>
          <p:cNvPr id="6" name="Picture 5" descr="ch12-rp-gnb.png"/>
          <p:cNvPicPr>
            <a:picLocks noChangeAspect="1"/>
          </p:cNvPicPr>
          <p:nvPr/>
        </p:nvPicPr>
        <p:blipFill>
          <a:blip r:embed="rId2"/>
          <a:stretch>
            <a:fillRect/>
          </a:stretch>
        </p:blipFill>
        <p:spPr>
          <a:xfrm>
            <a:off x="5532120" y="932688"/>
            <a:ext cx="6199632" cy="37524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5">
                                            <p:txEl>
                                              <p:pRg st="1" end="1"/>
                                            </p:txEl>
                                          </p:spTgt>
                                        </p:tgtEl>
                                        <p:attrNameLst>
                                          <p:attrName>style.visibility</p:attrName>
                                        </p:attrNameLst>
                                      </p:cBhvr>
                                      <p:to>
                                        <p:strVal val="visible"/>
                                      </p:to>
                                    </p:set>
                                    <p:animEffect transition="in" filter="fade">
                                      <p:cBhvr>
                                        <p:cTn id="8" dur="400"/>
                                        <p:tgtEl>
                                          <p:spTgt spid="5">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40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400"/>
                                        <p:tgtEl>
                                          <p:spTgt spid="5">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4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400"/>
                                        <p:tgtEl>
                                          <p:spTgt spid="5">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4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12.3 같은 순간의 하향과 상향 slot 번호</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22</a:t>
            </a:r>
          </a:p>
        </p:txBody>
      </p:sp>
      <p:sp>
        <p:nvSpPr>
          <p:cNvPr id="5" name="TextBox 4"/>
          <p:cNvSpPr txBox="1"/>
          <p:nvPr/>
        </p:nvSpPr>
        <p:spPr>
          <a:xfrm>
            <a:off x="457200" y="932688"/>
            <a:ext cx="493776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시계 (시간 기준)는 기기마다 하나, 그 위에 하향과 상향 두 격자</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UE: 상향 격자가 T</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만큼 앞섬</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지상: TA가 μs 규모 → 같은 순간의 번호가 대개 같음</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NTN: TA가 수십 slot → 번호가 눈에 띄게 다름</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gNB: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이 0이 아닐 때만 두 격자가 slot 단위로 어긋남</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지상: 차이는 N</a:t>
            </a:r>
            <a:r>
              <a:rPr lang="ko-KR" sz="1400" baseline="-25000">
                <a:solidFill>
                  <a:srgbClr val="1A1A1A"/>
                </a:solidFill>
                <a:latin typeface="Malgun Gothic"/>
                <a:ea typeface="Malgun Gothic"/>
                <a:cs typeface="Malgun Gothic"/>
              </a:rPr>
              <a:t>TA,offset</a:t>
            </a:r>
            <a:r>
              <a:rPr lang="ko-KR" sz="1400">
                <a:solidFill>
                  <a:srgbClr val="1A1A1A"/>
                </a:solidFill>
                <a:latin typeface="Malgun Gothic"/>
                <a:ea typeface="Malgun Gothic"/>
                <a:cs typeface="Malgun Gothic"/>
              </a:rPr>
              <a:t> 약 13 μs, symbol 하나보다 짧음</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NTN이라도 RP = gNB면 지상과 같음</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12.4의 "같은 순간 다른 번호"가 여기서 나옴</a:t>
            </a:r>
          </a:p>
        </p:txBody>
      </p:sp>
      <p:pic>
        <p:nvPicPr>
          <p:cNvPr id="6" name="Picture 5" descr="ch12-grid-align.png"/>
          <p:cNvPicPr>
            <a:picLocks noChangeAspect="1"/>
          </p:cNvPicPr>
          <p:nvPr/>
        </p:nvPicPr>
        <p:blipFill>
          <a:blip r:embed="rId2"/>
          <a:stretch>
            <a:fillRect/>
          </a:stretch>
        </p:blipFill>
        <p:spPr>
          <a:xfrm>
            <a:off x="5532120" y="932688"/>
            <a:ext cx="6199632" cy="37524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4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40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4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400"/>
                                        <p:tgtEl>
                                          <p:spTgt spid="5">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400"/>
                                        <p:tgtEl>
                                          <p:spTgt spid="5">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400"/>
                                        <p:tgtEl>
                                          <p:spTgt spid="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4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12.3 GNSS, ephemeris, SIB19</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23</a:t>
            </a:r>
          </a:p>
        </p:txBody>
      </p:sp>
      <p:sp>
        <p:nvSpPr>
          <p:cNvPr id="5" name="TextBox 4"/>
          <p:cNvSpPr txBox="1"/>
          <p:nvPr/>
        </p:nvSpPr>
        <p:spPr>
          <a:xfrm>
            <a:off x="457200" y="932688"/>
            <a:ext cx="5532120" cy="265176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UE 계산에 필요한 두 위치: 자기 위치 (GNSS), 위성 위치 (SIB19의 ephemeris)</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SIB19: Rel-17이 NTN용으로 새로 만든 SIB (System Information Block), 지상 셀은 방송 안 함</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"SIB19 contains satellite assistance information for NTN access" (TS 38.331)</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ephemerisInfo: 위치와 속도 state vector 또는 궤도 요소</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ntn-UlSyncValidityDuration: 방송 정보로 상향 동기를 유지해도 되는 시간, 5~900 s</a:t>
            </a:r>
          </a:p>
        </p:txBody>
      </p:sp>
      <p:graphicFrame>
        <p:nvGraphicFramePr>
          <p:cNvPr id="6" name="Table 5"/>
          <p:cNvGraphicFramePr>
            <a:graphicFrameLocks noGrp="1"/>
          </p:cNvGraphicFramePr>
          <p:nvPr/>
        </p:nvGraphicFramePr>
        <p:xfrm>
          <a:off x="457200" y="3611880"/>
          <a:ext cx="5532120" cy="2596896"/>
        </p:xfrm>
        <a:graphic>
          <a:graphicData uri="http://schemas.openxmlformats.org/drawingml/2006/table">
            <a:tbl>
              <a:tblPr firstRow="0" bandRow="0">
                <a:tableStyleId>{5940675A-B579-460E-94D1-54222C63F5DA}</a:tableStyleId>
              </a:tblPr>
              <a:tblGrid>
                <a:gridCol w="777240"/>
                <a:gridCol w="4754880"/>
              </a:tblGrid>
              <a:tr h="347472">
                <a:tc>
                  <a:txBody>
                    <a:bodyPr/>
                    <a:lstStyle/>
                    <a:p>
                      <a:pPr algn="l" marL="0" indent="0">
                        <a:lnSpc>
                          <a:spcPts val="1439"/>
                        </a:lnSpc>
                        <a:spcBef>
                          <a:spcPts val="0"/>
                        </a:spcBef>
                        <a:buNone/>
                      </a:pPr>
                      <a:r>
                        <a:rPr lang="ko-KR" sz="1200" b="1">
                          <a:solidFill>
                            <a:srgbClr val="FFFFFF"/>
                          </a:solidFill>
                          <a:latin typeface="Malgun Gothic"/>
                          <a:ea typeface="Malgun Gothic"/>
                          <a:cs typeface="Malgun Gothic"/>
                        </a:rPr>
                        <a:t>Release</a:t>
                      </a:r>
                    </a:p>
                  </a:txBody>
                  <a:tcPr marL="73152" marR="73152" marT="36576" marB="36576" anchor="ctr">
                    <a:solidFill>
                      <a:srgbClr val="2C4A6E"/>
                    </a:solidFill>
                  </a:tcPr>
                </a:tc>
                <a:tc>
                  <a:txBody>
                    <a:bodyPr/>
                    <a:lstStyle/>
                    <a:p>
                      <a:pPr algn="l" marL="0" indent="0">
                        <a:lnSpc>
                          <a:spcPts val="1439"/>
                        </a:lnSpc>
                        <a:spcBef>
                          <a:spcPts val="0"/>
                        </a:spcBef>
                        <a:buNone/>
                      </a:pPr>
                      <a:r>
                        <a:rPr lang="ko-KR" sz="1200" b="1">
                          <a:solidFill>
                            <a:srgbClr val="FFFFFF"/>
                          </a:solidFill>
                          <a:latin typeface="Malgun Gothic"/>
                          <a:ea typeface="Malgun Gothic"/>
                          <a:cs typeface="Malgun Gothic"/>
                        </a:rPr>
                        <a:t>SIB19의 field와 쓰임 (TS 38.331)</a:t>
                      </a:r>
                    </a:p>
                  </a:txBody>
                  <a:tcPr marL="73152" marR="73152" marT="36576" marB="36576" anchor="ctr">
                    <a:solidFill>
                      <a:srgbClr val="2C4A6E"/>
                    </a:solidFill>
                  </a:tcPr>
                </a:tc>
              </a:tr>
              <a:tr h="950976">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Rel-17</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ntn-Config (ephemeris, ta-Common과 drift, cellSpecificKoffset, kmac, epochTime, ntn-UlSyncValidityDuration), t-Service, referenceLocation과 distanceThresh (event D1), ntn-NeighCellConfigList</a:t>
                      </a:r>
                    </a:p>
                  </a:txBody>
                  <a:tcPr marL="73152" marR="73152" marT="36576" marB="36576" anchor="ctr">
                    <a:solidFill>
                      <a:srgbClr val="FFFFFF"/>
                    </a:solidFill>
                  </a:tcPr>
                </a:tc>
              </a:tr>
              <a:tr h="749808">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Rel-18</a:t>
                      </a:r>
                    </a:p>
                  </a:txBody>
                  <a:tcPr marL="73152" marR="73152" marT="36576" marB="36576" anchor="ctr">
                    <a:solidFill>
                      <a:srgbClr val="F3F5F8"/>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movingReferenceLocation (earth-moving 셀, event D2), ntn-CovEnh (Msg4 HARQ-ACK의 PUCCH 반복), satSwitchWithReSync</a:t>
                      </a:r>
                    </a:p>
                  </a:txBody>
                  <a:tcPr marL="73152" marR="73152" marT="36576" marB="36576" anchor="ctr">
                    <a:solidFill>
                      <a:srgbClr val="F3F5F8"/>
                    </a:solidFill>
                  </a:tcPr>
                </a:tc>
              </a:tr>
              <a:tr h="548640">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Rel-19</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refLocList (위치에 따른 SMTC (SSB-based Measurement Timing Configuration) 선택)</a:t>
                      </a:r>
                    </a:p>
                  </a:txBody>
                  <a:tcPr marL="73152" marR="73152" marT="36576" marB="36576" anchor="ctr">
                    <a:solidFill>
                      <a:srgbClr val="FFFFFF"/>
                    </a:solidFill>
                  </a:tcPr>
                </a:tc>
              </a:tr>
            </a:tbl>
          </a:graphicData>
        </a:graphic>
      </p:graphicFrame>
      <p:sp>
        <p:nvSpPr>
          <p:cNvPr id="7" name="Rounded Rectangle 6"/>
          <p:cNvSpPr/>
          <p:nvPr/>
        </p:nvSpPr>
        <p:spPr>
          <a:xfrm>
            <a:off x="6172200" y="932688"/>
            <a:ext cx="5559552" cy="5440680"/>
          </a:xfrm>
          <a:prstGeom prst="roundRect">
            <a:avLst>
              <a:gd name="adj" fmla="val 4000"/>
            </a:avLst>
          </a:prstGeom>
          <a:solidFill>
            <a:srgbClr val="F0F0F0"/>
          </a:solidFill>
          <a:ln w="9525">
            <a:solidFill>
              <a:srgbClr val="4D4D4D"/>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4D4D4D"/>
                </a:solidFill>
                <a:latin typeface="Malgun Gothic"/>
                <a:ea typeface="Malgun Gothic"/>
                <a:cs typeface="Malgun Gothic"/>
              </a:rPr>
              <a:t>spec. TS 38.300 clause 16.14.2.2</a:t>
            </a:r>
          </a:p>
          <a:p>
            <a:pPr algn="l" marL="0" indent="0">
              <a:lnSpc>
                <a:spcPts val="1806"/>
              </a:lnSpc>
              <a:spcBef>
                <a:spcPts val="300"/>
              </a:spcBef>
              <a:buNone/>
            </a:pPr>
            <a:r>
              <a:rPr lang="ko-KR" sz="1400">
                <a:solidFill>
                  <a:srgbClr val="1A1A1A"/>
                </a:solidFill>
                <a:latin typeface="Malgun Gothic"/>
                <a:ea typeface="Malgun Gothic"/>
                <a:cs typeface="Malgun Gothic"/>
              </a:rPr>
              <a:t>"The UE shall have valid GNSS position as well as ephemeris and Common TA before connecting to an NTN cell. To achieve synchronisation, before and during connection to an NTN cell, the UE shall compute the RTT between UE and the RP based on the GNSS position, the ephemeris, and Common TA parameters, and autonomously pre-compensate the T</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 for the RTT between the UE and the RP."</a:t>
            </a:r>
          </a:p>
          <a:p>
            <a:pPr algn="l" marL="0" indent="0">
              <a:lnSpc>
                <a:spcPts val="1806"/>
              </a:lnSpc>
              <a:spcBef>
                <a:spcPts val="300"/>
              </a:spcBef>
              <a:buNone/>
            </a:pPr>
            <a:r>
              <a:rPr lang="ko-KR" sz="1400">
                <a:solidFill>
                  <a:srgbClr val="1A1A1A"/>
                </a:solidFill>
                <a:latin typeface="Malgun Gothic"/>
                <a:ea typeface="Malgun Gothic"/>
                <a:cs typeface="Malgun Gothic"/>
              </a:rPr>
              <a:t>"If the UE does not have a valid GNSS position and/or valid ephemeris and Common TA, it shall not transmit until both are regained."</a:t>
            </a:r>
          </a:p>
          <a:p>
            <a:pPr algn="l" marL="182880" indent="-164592">
              <a:lnSpc>
                <a:spcPts val="1806"/>
              </a:lnSpc>
              <a:spcBef>
                <a:spcPts val="500"/>
              </a:spcBef>
              <a:buClr>
                <a:srgbClr val="4D4D4D"/>
              </a:buClr>
              <a:buFont typeface="Arial"/>
              <a:buChar char="•"/>
            </a:pPr>
            <a:r>
              <a:rPr lang="ko-KR" sz="1400">
                <a:solidFill>
                  <a:srgbClr val="1A1A1A"/>
                </a:solidFill>
                <a:latin typeface="Malgun Gothic"/>
                <a:ea typeface="Malgun Gothic"/>
                <a:cs typeface="Malgun Gothic"/>
              </a:rPr>
              <a:t>위치나 궤도 정보가 무효하면 송신 자체를 안 함</a:t>
            </a:r>
          </a:p>
          <a:p>
            <a:pPr algn="l" marL="182880" indent="-164592">
              <a:lnSpc>
                <a:spcPts val="1806"/>
              </a:lnSpc>
              <a:spcBef>
                <a:spcPts val="500"/>
              </a:spcBef>
              <a:buClr>
                <a:srgbClr val="4D4D4D"/>
              </a:buClr>
              <a:buFont typeface="Arial"/>
              <a:buChar char="•"/>
            </a:pPr>
            <a:r>
              <a:rPr lang="ko-KR" sz="1400">
                <a:solidFill>
                  <a:srgbClr val="1A1A1A"/>
                </a:solidFill>
                <a:latin typeface="Malgun Gothic"/>
                <a:ea typeface="Malgun Gothic"/>
                <a:cs typeface="Malgun Gothic"/>
              </a:rPr>
              <a:t>지상 NR에서 GNSS는 선택, NTN에서는 접속의 전제 (12.10)</a:t>
            </a:r>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4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400"/>
                                        <p:tgtEl>
                                          <p:spTgt spid="5">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4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400"/>
                                        <p:tgtEl>
                                          <p:spTgt spid="5">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animBg="1"/>
    </p:bldLst>
  </p:timing>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12.3 Common TA 다음에 UE가 할 일</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24</a:t>
            </a:r>
          </a:p>
        </p:txBody>
      </p:sp>
      <p:sp>
        <p:nvSpPr>
          <p:cNvPr id="5" name="TextBox 4"/>
          <p:cNvSpPr txBox="1"/>
          <p:nvPr/>
        </p:nvSpPr>
        <p:spPr>
          <a:xfrm>
            <a:off x="457200" y="932688"/>
            <a:ext cx="493776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연결 중에도 계속 갱신</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"In connected mode, the UE shall be able to continuously update the Timing Advance and frequency pre-compensation"</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TA 보고 (TS 38.321 clause 5.4.8)</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gNB도 UE가 실제 적용하는 TA를 알아야 scheduling 시점 결정</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offsetThresholdTA 설정 시 처음 한 번</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추정 TA가 마지막 보고값과 offsetThresholdTA 이상 차이 → Timing Advance Report MAC CE</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gNB의 Timing Advance Command는 그 위의 미세 보정</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정리</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"gNB가 재서 알려 주는 값" → "UE가 위치와 궤도로 계산하고 gNB가 미세 보정하는 값"</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RP를 경계로 UE가 계산하는 몫과 gNB가 흡수하는 몫이 나뉨</a:t>
            </a:r>
          </a:p>
        </p:txBody>
      </p:sp>
      <p:pic>
        <p:nvPicPr>
          <p:cNvPr id="6" name="Picture 5" descr="ch12-ta-steps.png"/>
          <p:cNvPicPr>
            <a:picLocks noChangeAspect="1"/>
          </p:cNvPicPr>
          <p:nvPr/>
        </p:nvPicPr>
        <p:blipFill>
          <a:blip r:embed="rId2"/>
          <a:stretch>
            <a:fillRect/>
          </a:stretch>
        </p:blipFill>
        <p:spPr>
          <a:xfrm>
            <a:off x="5532120" y="932688"/>
            <a:ext cx="6199632" cy="40787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5">
                                            <p:txEl>
                                              <p:pRg st="1" end="1"/>
                                            </p:txEl>
                                          </p:spTgt>
                                        </p:tgtEl>
                                        <p:attrNameLst>
                                          <p:attrName>style.visibility</p:attrName>
                                        </p:attrNameLst>
                                      </p:cBhvr>
                                      <p:to>
                                        <p:strVal val="visible"/>
                                      </p:to>
                                    </p:set>
                                    <p:animEffect transition="in" filter="fade">
                                      <p:cBhvr>
                                        <p:cTn id="8" dur="400"/>
                                        <p:tgtEl>
                                          <p:spTgt spid="5">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40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400"/>
                                        <p:tgtEl>
                                          <p:spTgt spid="5">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400"/>
                                        <p:tgtEl>
                                          <p:spTgt spid="5">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400"/>
                                        <p:tgtEl>
                                          <p:spTgt spid="5">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Effect transition="in" filter="fade">
                                      <p:cBhvr>
                                        <p:cTn id="25" dur="400"/>
                                        <p:tgtEl>
                                          <p:spTgt spid="5">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400"/>
                                        <p:tgtEl>
                                          <p:spTgt spid="5">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animEffect transition="in" filter="fade">
                                      <p:cBhvr>
                                        <p:cTn id="33" dur="400"/>
                                        <p:tgtEl>
                                          <p:spTgt spid="5">
                                            <p:txEl>
                                              <p:pRg st="8" end="8"/>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xEl>
                                              <p:pRg st="9" end="9"/>
                                            </p:txEl>
                                          </p:spTgt>
                                        </p:tgtEl>
                                        <p:attrNameLst>
                                          <p:attrName>style.visibility</p:attrName>
                                        </p:attrNameLst>
                                      </p:cBhvr>
                                      <p:to>
                                        <p:strVal val="visible"/>
                                      </p:to>
                                    </p:set>
                                    <p:animEffect transition="in" filter="fade">
                                      <p:cBhvr>
                                        <p:cTn id="36" dur="4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12.4 왜 K2가 모자라는가: 같은 순간, 다른 slot 번호</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25</a:t>
            </a:r>
          </a:p>
        </p:txBody>
      </p:sp>
      <p:sp>
        <p:nvSpPr>
          <p:cNvPr id="5" name="TextBox 4"/>
          <p:cNvSpPr txBox="1"/>
          <p:nvPr/>
        </p:nvSpPr>
        <p:spPr>
          <a:xfrm>
            <a:off x="457200" y="932688"/>
            <a:ext cx="388620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K2: UL grant DCI를 받은 slot에서 PUSCH까지 slot 수, K1: 하향 데이터에서 HARQ-ACK까지</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지상: 전파 왕복이 μs → UE 처리 시간만 감당, 값의 범위가 작음</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예: 편도 3 slot, RP = gNB, TA = 왕복 6 slot</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gNB slot 2의 DCI → UE 하향 slot 2에 수신, 그 순간 gNB slot 5</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같은 순간 UE는 상향 slot 8</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K2 = 2 → 상향 slot 4: 이미 지나감</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K</a:t>
            </a:r>
            <a:r>
              <a:rPr lang="ko-KR" sz="1400" baseline="-25000">
                <a:solidFill>
                  <a:srgbClr val="1A1A1A"/>
                </a:solidFill>
                <a:latin typeface="Malgun Gothic"/>
                <a:ea typeface="Malgun Gothic"/>
                <a:cs typeface="Malgun Gothic"/>
              </a:rPr>
              <a:t>offset</a:t>
            </a:r>
            <a:r>
              <a:rPr lang="ko-KR" sz="1400">
                <a:solidFill>
                  <a:srgbClr val="1A1A1A"/>
                </a:solidFill>
                <a:latin typeface="Malgun Gothic"/>
                <a:ea typeface="Malgun Gothic"/>
                <a:cs typeface="Malgun Gothic"/>
              </a:rPr>
              <a:t> = 6 → 상향 slot 10 → gNB slot 10에 도착</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값이 아니라 범위가 모자람</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LEO 600 km transparent 25.77 ms = 30 kHz slot 50개 이상</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GEO 541 ms = 1000 slot 이상</a:t>
            </a:r>
          </a:p>
        </p:txBody>
      </p:sp>
      <p:sp>
        <p:nvSpPr>
          <p:cNvPr id="6" name="TextBox 5"/>
          <p:cNvSpPr txBox="1"/>
          <p:nvPr/>
        </p:nvSpPr>
        <p:spPr>
          <a:xfrm>
            <a:off x="4480560" y="1371600"/>
            <a:ext cx="960120" cy="502920"/>
          </a:xfrm>
          <a:prstGeom prst="rect">
            <a:avLst/>
          </a:prstGeom>
          <a:noFill/>
        </p:spPr>
        <p:txBody>
          <a:bodyPr wrap="square" lIns="73152" rIns="54864" tIns="36576" bIns="36576" anchor="t">
            <a:noAutofit/>
          </a:bodyPr>
          <a:lstStyle/>
          <a:p>
            <a:pPr algn="ctr" marL="0" indent="0">
              <a:lnSpc>
                <a:spcPts val="1548"/>
              </a:lnSpc>
              <a:spcBef>
                <a:spcPts val="0"/>
              </a:spcBef>
              <a:buNone/>
            </a:pPr>
            <a:r>
              <a:rPr lang="ko-KR" sz="1200" b="1">
                <a:solidFill>
                  <a:srgbClr val="2C4A6E"/>
                </a:solidFill>
                <a:latin typeface="Malgun Gothic"/>
                <a:ea typeface="Malgun Gothic"/>
                <a:cs typeface="Malgun Gothic"/>
              </a:rPr>
              <a:t>gNB</a:t>
            </a:r>
          </a:p>
          <a:p>
            <a:pPr algn="ctr" marL="0" indent="0">
              <a:lnSpc>
                <a:spcPts val="1548"/>
              </a:lnSpc>
              <a:spcBef>
                <a:spcPts val="0"/>
              </a:spcBef>
              <a:buNone/>
            </a:pPr>
            <a:r>
              <a:rPr lang="ko-KR" sz="1200" b="1">
                <a:solidFill>
                  <a:srgbClr val="2C4A6E"/>
                </a:solidFill>
                <a:latin typeface="Malgun Gothic"/>
                <a:ea typeface="Malgun Gothic"/>
                <a:cs typeface="Malgun Gothic"/>
              </a:rPr>
              <a:t>하향·상향</a:t>
            </a:r>
          </a:p>
        </p:txBody>
      </p:sp>
      <p:sp>
        <p:nvSpPr>
          <p:cNvPr id="7" name="Rectangle 6"/>
          <p:cNvSpPr/>
          <p:nvPr/>
        </p:nvSpPr>
        <p:spPr>
          <a:xfrm>
            <a:off x="5486400" y="14173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0</a:t>
            </a:r>
          </a:p>
        </p:txBody>
      </p:sp>
      <p:sp>
        <p:nvSpPr>
          <p:cNvPr id="8" name="Rectangle 7"/>
          <p:cNvSpPr/>
          <p:nvPr/>
        </p:nvSpPr>
        <p:spPr>
          <a:xfrm>
            <a:off x="5852160" y="14173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a:t>
            </a:r>
          </a:p>
        </p:txBody>
      </p:sp>
      <p:sp>
        <p:nvSpPr>
          <p:cNvPr id="9" name="Rectangle 8"/>
          <p:cNvSpPr/>
          <p:nvPr/>
        </p:nvSpPr>
        <p:spPr>
          <a:xfrm>
            <a:off x="6217920" y="14173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2</a:t>
            </a:r>
          </a:p>
        </p:txBody>
      </p:sp>
      <p:sp>
        <p:nvSpPr>
          <p:cNvPr id="10" name="Rectangle 9"/>
          <p:cNvSpPr/>
          <p:nvPr/>
        </p:nvSpPr>
        <p:spPr>
          <a:xfrm>
            <a:off x="6583680" y="14173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3</a:t>
            </a:r>
          </a:p>
        </p:txBody>
      </p:sp>
      <p:sp>
        <p:nvSpPr>
          <p:cNvPr id="11" name="Rectangle 10"/>
          <p:cNvSpPr/>
          <p:nvPr/>
        </p:nvSpPr>
        <p:spPr>
          <a:xfrm>
            <a:off x="6949440" y="14173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4</a:t>
            </a:r>
          </a:p>
        </p:txBody>
      </p:sp>
      <p:sp>
        <p:nvSpPr>
          <p:cNvPr id="12" name="Rectangle 11"/>
          <p:cNvSpPr/>
          <p:nvPr/>
        </p:nvSpPr>
        <p:spPr>
          <a:xfrm>
            <a:off x="7315200" y="14173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5</a:t>
            </a:r>
          </a:p>
        </p:txBody>
      </p:sp>
      <p:sp>
        <p:nvSpPr>
          <p:cNvPr id="13" name="Rectangle 12"/>
          <p:cNvSpPr/>
          <p:nvPr/>
        </p:nvSpPr>
        <p:spPr>
          <a:xfrm>
            <a:off x="7680960" y="14173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6</a:t>
            </a:r>
          </a:p>
        </p:txBody>
      </p:sp>
      <p:sp>
        <p:nvSpPr>
          <p:cNvPr id="14" name="Rectangle 13"/>
          <p:cNvSpPr/>
          <p:nvPr/>
        </p:nvSpPr>
        <p:spPr>
          <a:xfrm>
            <a:off x="8046720" y="14173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7</a:t>
            </a:r>
          </a:p>
        </p:txBody>
      </p:sp>
      <p:sp>
        <p:nvSpPr>
          <p:cNvPr id="15" name="Rectangle 14"/>
          <p:cNvSpPr/>
          <p:nvPr/>
        </p:nvSpPr>
        <p:spPr>
          <a:xfrm>
            <a:off x="8412480" y="14173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8</a:t>
            </a:r>
          </a:p>
        </p:txBody>
      </p:sp>
      <p:sp>
        <p:nvSpPr>
          <p:cNvPr id="16" name="Rectangle 15"/>
          <p:cNvSpPr/>
          <p:nvPr/>
        </p:nvSpPr>
        <p:spPr>
          <a:xfrm>
            <a:off x="8778240" y="14173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9</a:t>
            </a:r>
          </a:p>
        </p:txBody>
      </p:sp>
      <p:sp>
        <p:nvSpPr>
          <p:cNvPr id="17" name="Rectangle 16"/>
          <p:cNvSpPr/>
          <p:nvPr/>
        </p:nvSpPr>
        <p:spPr>
          <a:xfrm>
            <a:off x="9144000" y="14173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10</a:t>
            </a:r>
          </a:p>
        </p:txBody>
      </p:sp>
      <p:sp>
        <p:nvSpPr>
          <p:cNvPr id="18" name="Rectangle 17"/>
          <p:cNvSpPr/>
          <p:nvPr/>
        </p:nvSpPr>
        <p:spPr>
          <a:xfrm>
            <a:off x="9509760" y="14173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11</a:t>
            </a:r>
          </a:p>
        </p:txBody>
      </p:sp>
      <p:sp>
        <p:nvSpPr>
          <p:cNvPr id="19" name="Rectangle 18"/>
          <p:cNvSpPr/>
          <p:nvPr/>
        </p:nvSpPr>
        <p:spPr>
          <a:xfrm>
            <a:off x="9875520" y="14173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12</a:t>
            </a:r>
          </a:p>
        </p:txBody>
      </p:sp>
      <p:sp>
        <p:nvSpPr>
          <p:cNvPr id="20" name="Rectangle 19"/>
          <p:cNvSpPr/>
          <p:nvPr/>
        </p:nvSpPr>
        <p:spPr>
          <a:xfrm>
            <a:off x="10241280" y="14173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13</a:t>
            </a:r>
          </a:p>
        </p:txBody>
      </p:sp>
      <p:sp>
        <p:nvSpPr>
          <p:cNvPr id="21" name="Rectangle 20"/>
          <p:cNvSpPr/>
          <p:nvPr/>
        </p:nvSpPr>
        <p:spPr>
          <a:xfrm>
            <a:off x="10607040" y="14173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14</a:t>
            </a:r>
          </a:p>
        </p:txBody>
      </p:sp>
      <p:sp>
        <p:nvSpPr>
          <p:cNvPr id="22" name="Rectangle 21"/>
          <p:cNvSpPr/>
          <p:nvPr/>
        </p:nvSpPr>
        <p:spPr>
          <a:xfrm>
            <a:off x="10972800" y="14173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15</a:t>
            </a:r>
          </a:p>
        </p:txBody>
      </p:sp>
      <p:sp>
        <p:nvSpPr>
          <p:cNvPr id="23" name="Rectangle 22"/>
          <p:cNvSpPr/>
          <p:nvPr/>
        </p:nvSpPr>
        <p:spPr>
          <a:xfrm>
            <a:off x="11338560" y="14173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16</a:t>
            </a:r>
          </a:p>
        </p:txBody>
      </p:sp>
      <p:sp>
        <p:nvSpPr>
          <p:cNvPr id="24" name="TextBox 23"/>
          <p:cNvSpPr txBox="1"/>
          <p:nvPr/>
        </p:nvSpPr>
        <p:spPr>
          <a:xfrm>
            <a:off x="4480560" y="2743200"/>
            <a:ext cx="960120" cy="502920"/>
          </a:xfrm>
          <a:prstGeom prst="rect">
            <a:avLst/>
          </a:prstGeom>
          <a:noFill/>
        </p:spPr>
        <p:txBody>
          <a:bodyPr wrap="square" lIns="73152" rIns="54864" tIns="36576" bIns="36576" anchor="t">
            <a:noAutofit/>
          </a:bodyPr>
          <a:lstStyle/>
          <a:p>
            <a:pPr algn="ctr" marL="0" indent="0">
              <a:lnSpc>
                <a:spcPts val="1548"/>
              </a:lnSpc>
              <a:spcBef>
                <a:spcPts val="0"/>
              </a:spcBef>
              <a:buNone/>
            </a:pPr>
            <a:r>
              <a:rPr lang="ko-KR" sz="1200" b="1">
                <a:solidFill>
                  <a:srgbClr val="2C4A6E"/>
                </a:solidFill>
                <a:latin typeface="Malgun Gothic"/>
                <a:ea typeface="Malgun Gothic"/>
                <a:cs typeface="Malgun Gothic"/>
              </a:rPr>
              <a:t>UE</a:t>
            </a:r>
          </a:p>
          <a:p>
            <a:pPr algn="ctr" marL="0" indent="0">
              <a:lnSpc>
                <a:spcPts val="1548"/>
              </a:lnSpc>
              <a:spcBef>
                <a:spcPts val="0"/>
              </a:spcBef>
              <a:buNone/>
            </a:pPr>
            <a:r>
              <a:rPr lang="ko-KR" sz="1200" b="1">
                <a:solidFill>
                  <a:srgbClr val="2C4A6E"/>
                </a:solidFill>
                <a:latin typeface="Malgun Gothic"/>
                <a:ea typeface="Malgun Gothic"/>
                <a:cs typeface="Malgun Gothic"/>
              </a:rPr>
              <a:t>하향</a:t>
            </a:r>
          </a:p>
        </p:txBody>
      </p:sp>
      <p:sp>
        <p:nvSpPr>
          <p:cNvPr id="25" name="Rectangle 24"/>
          <p:cNvSpPr/>
          <p:nvPr/>
        </p:nvSpPr>
        <p:spPr>
          <a:xfrm>
            <a:off x="5486400" y="27889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-3</a:t>
            </a:r>
          </a:p>
        </p:txBody>
      </p:sp>
      <p:sp>
        <p:nvSpPr>
          <p:cNvPr id="26" name="Rectangle 25"/>
          <p:cNvSpPr/>
          <p:nvPr/>
        </p:nvSpPr>
        <p:spPr>
          <a:xfrm>
            <a:off x="5852160" y="27889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-2</a:t>
            </a:r>
          </a:p>
        </p:txBody>
      </p:sp>
      <p:sp>
        <p:nvSpPr>
          <p:cNvPr id="27" name="Rectangle 26"/>
          <p:cNvSpPr/>
          <p:nvPr/>
        </p:nvSpPr>
        <p:spPr>
          <a:xfrm>
            <a:off x="6217920" y="27889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a:t>
            </a:r>
          </a:p>
        </p:txBody>
      </p:sp>
      <p:sp>
        <p:nvSpPr>
          <p:cNvPr id="28" name="Rectangle 27"/>
          <p:cNvSpPr/>
          <p:nvPr/>
        </p:nvSpPr>
        <p:spPr>
          <a:xfrm>
            <a:off x="6583680" y="27889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0</a:t>
            </a:r>
          </a:p>
        </p:txBody>
      </p:sp>
      <p:sp>
        <p:nvSpPr>
          <p:cNvPr id="29" name="Rectangle 28"/>
          <p:cNvSpPr/>
          <p:nvPr/>
        </p:nvSpPr>
        <p:spPr>
          <a:xfrm>
            <a:off x="6949440" y="27889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a:t>
            </a:r>
          </a:p>
        </p:txBody>
      </p:sp>
      <p:sp>
        <p:nvSpPr>
          <p:cNvPr id="30" name="Rectangle 29"/>
          <p:cNvSpPr/>
          <p:nvPr/>
        </p:nvSpPr>
        <p:spPr>
          <a:xfrm>
            <a:off x="7315200" y="27889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2</a:t>
            </a:r>
          </a:p>
        </p:txBody>
      </p:sp>
      <p:sp>
        <p:nvSpPr>
          <p:cNvPr id="31" name="Rectangle 30"/>
          <p:cNvSpPr/>
          <p:nvPr/>
        </p:nvSpPr>
        <p:spPr>
          <a:xfrm>
            <a:off x="7680960" y="27889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3</a:t>
            </a:r>
          </a:p>
        </p:txBody>
      </p:sp>
      <p:sp>
        <p:nvSpPr>
          <p:cNvPr id="32" name="Rectangle 31"/>
          <p:cNvSpPr/>
          <p:nvPr/>
        </p:nvSpPr>
        <p:spPr>
          <a:xfrm>
            <a:off x="8046720" y="27889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4</a:t>
            </a:r>
          </a:p>
        </p:txBody>
      </p:sp>
      <p:sp>
        <p:nvSpPr>
          <p:cNvPr id="33" name="Rectangle 32"/>
          <p:cNvSpPr/>
          <p:nvPr/>
        </p:nvSpPr>
        <p:spPr>
          <a:xfrm>
            <a:off x="8412480" y="27889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5</a:t>
            </a:r>
          </a:p>
        </p:txBody>
      </p:sp>
      <p:sp>
        <p:nvSpPr>
          <p:cNvPr id="34" name="Rectangle 33"/>
          <p:cNvSpPr/>
          <p:nvPr/>
        </p:nvSpPr>
        <p:spPr>
          <a:xfrm>
            <a:off x="8778240" y="27889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6</a:t>
            </a:r>
          </a:p>
        </p:txBody>
      </p:sp>
      <p:sp>
        <p:nvSpPr>
          <p:cNvPr id="35" name="Rectangle 34"/>
          <p:cNvSpPr/>
          <p:nvPr/>
        </p:nvSpPr>
        <p:spPr>
          <a:xfrm>
            <a:off x="9144000" y="27889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7</a:t>
            </a:r>
          </a:p>
        </p:txBody>
      </p:sp>
      <p:sp>
        <p:nvSpPr>
          <p:cNvPr id="36" name="Rectangle 35"/>
          <p:cNvSpPr/>
          <p:nvPr/>
        </p:nvSpPr>
        <p:spPr>
          <a:xfrm>
            <a:off x="9509760" y="27889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8</a:t>
            </a:r>
          </a:p>
        </p:txBody>
      </p:sp>
      <p:sp>
        <p:nvSpPr>
          <p:cNvPr id="37" name="Rectangle 36"/>
          <p:cNvSpPr/>
          <p:nvPr/>
        </p:nvSpPr>
        <p:spPr>
          <a:xfrm>
            <a:off x="9875520" y="27889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9</a:t>
            </a:r>
          </a:p>
        </p:txBody>
      </p:sp>
      <p:sp>
        <p:nvSpPr>
          <p:cNvPr id="38" name="Rectangle 37"/>
          <p:cNvSpPr/>
          <p:nvPr/>
        </p:nvSpPr>
        <p:spPr>
          <a:xfrm>
            <a:off x="10241280" y="27889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10</a:t>
            </a:r>
          </a:p>
        </p:txBody>
      </p:sp>
      <p:sp>
        <p:nvSpPr>
          <p:cNvPr id="39" name="Rectangle 38"/>
          <p:cNvSpPr/>
          <p:nvPr/>
        </p:nvSpPr>
        <p:spPr>
          <a:xfrm>
            <a:off x="10607040" y="27889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11</a:t>
            </a:r>
          </a:p>
        </p:txBody>
      </p:sp>
      <p:sp>
        <p:nvSpPr>
          <p:cNvPr id="40" name="Rectangle 39"/>
          <p:cNvSpPr/>
          <p:nvPr/>
        </p:nvSpPr>
        <p:spPr>
          <a:xfrm>
            <a:off x="10972800" y="27889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12</a:t>
            </a:r>
          </a:p>
        </p:txBody>
      </p:sp>
      <p:sp>
        <p:nvSpPr>
          <p:cNvPr id="41" name="Rectangle 40"/>
          <p:cNvSpPr/>
          <p:nvPr/>
        </p:nvSpPr>
        <p:spPr>
          <a:xfrm>
            <a:off x="11338560" y="27889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13</a:t>
            </a:r>
          </a:p>
        </p:txBody>
      </p:sp>
      <p:sp>
        <p:nvSpPr>
          <p:cNvPr id="42" name="TextBox 41"/>
          <p:cNvSpPr txBox="1"/>
          <p:nvPr/>
        </p:nvSpPr>
        <p:spPr>
          <a:xfrm>
            <a:off x="4480560" y="4114800"/>
            <a:ext cx="960120" cy="502920"/>
          </a:xfrm>
          <a:prstGeom prst="rect">
            <a:avLst/>
          </a:prstGeom>
          <a:noFill/>
        </p:spPr>
        <p:txBody>
          <a:bodyPr wrap="square" lIns="73152" rIns="54864" tIns="36576" bIns="36576" anchor="t">
            <a:noAutofit/>
          </a:bodyPr>
          <a:lstStyle/>
          <a:p>
            <a:pPr algn="ctr" marL="0" indent="0">
              <a:lnSpc>
                <a:spcPts val="1548"/>
              </a:lnSpc>
              <a:spcBef>
                <a:spcPts val="0"/>
              </a:spcBef>
              <a:buNone/>
            </a:pPr>
            <a:r>
              <a:rPr lang="ko-KR" sz="1200" b="1">
                <a:solidFill>
                  <a:srgbClr val="2C4A6E"/>
                </a:solidFill>
                <a:latin typeface="Malgun Gothic"/>
                <a:ea typeface="Malgun Gothic"/>
                <a:cs typeface="Malgun Gothic"/>
              </a:rPr>
              <a:t>UE</a:t>
            </a:r>
          </a:p>
          <a:p>
            <a:pPr algn="ctr" marL="0" indent="0">
              <a:lnSpc>
                <a:spcPts val="1548"/>
              </a:lnSpc>
              <a:spcBef>
                <a:spcPts val="0"/>
              </a:spcBef>
              <a:buNone/>
            </a:pPr>
            <a:r>
              <a:rPr lang="ko-KR" sz="1200" b="1">
                <a:solidFill>
                  <a:srgbClr val="2C4A6E"/>
                </a:solidFill>
                <a:latin typeface="Malgun Gothic"/>
                <a:ea typeface="Malgun Gothic"/>
                <a:cs typeface="Malgun Gothic"/>
              </a:rPr>
              <a:t>상향</a:t>
            </a:r>
          </a:p>
        </p:txBody>
      </p:sp>
      <p:sp>
        <p:nvSpPr>
          <p:cNvPr id="43" name="Rectangle 42"/>
          <p:cNvSpPr/>
          <p:nvPr/>
        </p:nvSpPr>
        <p:spPr>
          <a:xfrm>
            <a:off x="5486400" y="41605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3</a:t>
            </a:r>
          </a:p>
        </p:txBody>
      </p:sp>
      <p:sp>
        <p:nvSpPr>
          <p:cNvPr id="44" name="Rectangle 43"/>
          <p:cNvSpPr/>
          <p:nvPr/>
        </p:nvSpPr>
        <p:spPr>
          <a:xfrm>
            <a:off x="5852160" y="41605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4</a:t>
            </a:r>
          </a:p>
        </p:txBody>
      </p:sp>
      <p:sp>
        <p:nvSpPr>
          <p:cNvPr id="45" name="Rectangle 44"/>
          <p:cNvSpPr/>
          <p:nvPr/>
        </p:nvSpPr>
        <p:spPr>
          <a:xfrm>
            <a:off x="6217920" y="41605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5</a:t>
            </a:r>
          </a:p>
        </p:txBody>
      </p:sp>
      <p:sp>
        <p:nvSpPr>
          <p:cNvPr id="46" name="Rectangle 45"/>
          <p:cNvSpPr/>
          <p:nvPr/>
        </p:nvSpPr>
        <p:spPr>
          <a:xfrm>
            <a:off x="6583680" y="41605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6</a:t>
            </a:r>
          </a:p>
        </p:txBody>
      </p:sp>
      <p:sp>
        <p:nvSpPr>
          <p:cNvPr id="47" name="Rectangle 46"/>
          <p:cNvSpPr/>
          <p:nvPr/>
        </p:nvSpPr>
        <p:spPr>
          <a:xfrm>
            <a:off x="6949440" y="41605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7</a:t>
            </a:r>
          </a:p>
        </p:txBody>
      </p:sp>
      <p:sp>
        <p:nvSpPr>
          <p:cNvPr id="48" name="Rectangle 47"/>
          <p:cNvSpPr/>
          <p:nvPr/>
        </p:nvSpPr>
        <p:spPr>
          <a:xfrm>
            <a:off x="7315200" y="41605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8</a:t>
            </a:r>
          </a:p>
        </p:txBody>
      </p:sp>
      <p:sp>
        <p:nvSpPr>
          <p:cNvPr id="49" name="Rectangle 48"/>
          <p:cNvSpPr/>
          <p:nvPr/>
        </p:nvSpPr>
        <p:spPr>
          <a:xfrm>
            <a:off x="7680960" y="41605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9</a:t>
            </a:r>
          </a:p>
        </p:txBody>
      </p:sp>
      <p:sp>
        <p:nvSpPr>
          <p:cNvPr id="50" name="Rectangle 49"/>
          <p:cNvSpPr/>
          <p:nvPr/>
        </p:nvSpPr>
        <p:spPr>
          <a:xfrm>
            <a:off x="8046720" y="41605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10</a:t>
            </a:r>
          </a:p>
        </p:txBody>
      </p:sp>
      <p:sp>
        <p:nvSpPr>
          <p:cNvPr id="51" name="Rectangle 50"/>
          <p:cNvSpPr/>
          <p:nvPr/>
        </p:nvSpPr>
        <p:spPr>
          <a:xfrm>
            <a:off x="8412480" y="41605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11</a:t>
            </a:r>
          </a:p>
        </p:txBody>
      </p:sp>
      <p:sp>
        <p:nvSpPr>
          <p:cNvPr id="52" name="Rectangle 51"/>
          <p:cNvSpPr/>
          <p:nvPr/>
        </p:nvSpPr>
        <p:spPr>
          <a:xfrm>
            <a:off x="8778240" y="41605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12</a:t>
            </a:r>
          </a:p>
        </p:txBody>
      </p:sp>
      <p:sp>
        <p:nvSpPr>
          <p:cNvPr id="53" name="Rectangle 52"/>
          <p:cNvSpPr/>
          <p:nvPr/>
        </p:nvSpPr>
        <p:spPr>
          <a:xfrm>
            <a:off x="9144000" y="41605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13</a:t>
            </a:r>
          </a:p>
        </p:txBody>
      </p:sp>
      <p:sp>
        <p:nvSpPr>
          <p:cNvPr id="54" name="Rectangle 53"/>
          <p:cNvSpPr/>
          <p:nvPr/>
        </p:nvSpPr>
        <p:spPr>
          <a:xfrm>
            <a:off x="9509760" y="41605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14</a:t>
            </a:r>
          </a:p>
        </p:txBody>
      </p:sp>
      <p:sp>
        <p:nvSpPr>
          <p:cNvPr id="55" name="Rectangle 54"/>
          <p:cNvSpPr/>
          <p:nvPr/>
        </p:nvSpPr>
        <p:spPr>
          <a:xfrm>
            <a:off x="9875520" y="41605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15</a:t>
            </a:r>
          </a:p>
        </p:txBody>
      </p:sp>
      <p:sp>
        <p:nvSpPr>
          <p:cNvPr id="56" name="Rectangle 55"/>
          <p:cNvSpPr/>
          <p:nvPr/>
        </p:nvSpPr>
        <p:spPr>
          <a:xfrm>
            <a:off x="10241280" y="41605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16</a:t>
            </a:r>
          </a:p>
        </p:txBody>
      </p:sp>
      <p:sp>
        <p:nvSpPr>
          <p:cNvPr id="57" name="Rectangle 56"/>
          <p:cNvSpPr/>
          <p:nvPr/>
        </p:nvSpPr>
        <p:spPr>
          <a:xfrm>
            <a:off x="10607040" y="41605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17</a:t>
            </a:r>
          </a:p>
        </p:txBody>
      </p:sp>
      <p:sp>
        <p:nvSpPr>
          <p:cNvPr id="58" name="Rectangle 57"/>
          <p:cNvSpPr/>
          <p:nvPr/>
        </p:nvSpPr>
        <p:spPr>
          <a:xfrm>
            <a:off x="10972800" y="41605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18</a:t>
            </a:r>
          </a:p>
        </p:txBody>
      </p:sp>
      <p:sp>
        <p:nvSpPr>
          <p:cNvPr id="59" name="Rectangle 58"/>
          <p:cNvSpPr/>
          <p:nvPr/>
        </p:nvSpPr>
        <p:spPr>
          <a:xfrm>
            <a:off x="11338560" y="4160520"/>
            <a:ext cx="365760" cy="384048"/>
          </a:xfrm>
          <a:prstGeom prst="rect">
            <a:avLst/>
          </a:prstGeom>
          <a:solidFill>
            <a:srgbClr val="FFFFFF"/>
          </a:solidFill>
          <a:ln w="12700">
            <a:solidFill>
              <a:srgbClr val="9AA7B8"/>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a:solidFill>
                  <a:srgbClr val="1A1A1A"/>
                </a:solidFill>
                <a:latin typeface="Malgun Gothic"/>
                <a:ea typeface="Malgun Gothic"/>
                <a:cs typeface="Malgun Gothic"/>
              </a:rPr>
              <a:t>19</a:t>
            </a:r>
          </a:p>
        </p:txBody>
      </p:sp>
      <p:cxnSp>
        <p:nvCxnSpPr>
          <p:cNvPr id="60" name="Connector 59"/>
          <p:cNvCxnSpPr/>
          <p:nvPr/>
        </p:nvCxnSpPr>
        <p:spPr>
          <a:xfrm>
            <a:off x="5486400" y="4892040"/>
            <a:ext cx="6217920" cy="0"/>
          </a:xfrm>
          <a:prstGeom prst="line">
            <a:avLst/>
          </a:prstGeom>
          <a:ln w="15875">
            <a:solidFill>
              <a:srgbClr val="4D4D4D"/>
            </a:solidFill>
            <a:tailEnd type="triangle" w="med" len="med"/>
          </a:ln>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5486400" y="4937760"/>
            <a:ext cx="6217920" cy="274320"/>
          </a:xfrm>
          <a:prstGeom prst="rect">
            <a:avLst/>
          </a:prstGeom>
          <a:noFill/>
        </p:spPr>
        <p:txBody>
          <a:bodyPr wrap="square" lIns="73152" rIns="54864" tIns="36576" bIns="36576" anchor="t">
            <a:noAutofit/>
          </a:bodyPr>
          <a:lstStyle/>
          <a:p>
            <a:pPr algn="ctr" marL="0" indent="0">
              <a:lnSpc>
                <a:spcPts val="1548"/>
              </a:lnSpc>
              <a:spcBef>
                <a:spcPts val="0"/>
              </a:spcBef>
              <a:buNone/>
            </a:pPr>
            <a:r>
              <a:rPr lang="ko-KR" sz="1200">
                <a:solidFill>
                  <a:srgbClr val="4D4D4D"/>
                </a:solidFill>
                <a:latin typeface="Malgun Gothic"/>
                <a:ea typeface="Malgun Gothic"/>
                <a:cs typeface="Malgun Gothic"/>
              </a:rPr>
              <a:t>시간 (gNB 기준 위치) →</a:t>
            </a:r>
          </a:p>
        </p:txBody>
      </p:sp>
      <p:sp>
        <p:nvSpPr>
          <p:cNvPr id="62" name="TextBox 61"/>
          <p:cNvSpPr txBox="1"/>
          <p:nvPr/>
        </p:nvSpPr>
        <p:spPr>
          <a:xfrm>
            <a:off x="5486400" y="5257800"/>
            <a:ext cx="6217920" cy="502920"/>
          </a:xfrm>
          <a:prstGeom prst="rect">
            <a:avLst/>
          </a:prstGeom>
          <a:noFill/>
        </p:spPr>
        <p:txBody>
          <a:bodyPr wrap="square" lIns="73152" rIns="54864" tIns="36576" bIns="36576" anchor="t">
            <a:noAutofit/>
          </a:bodyPr>
          <a:lstStyle/>
          <a:p>
            <a:pPr algn="ctr" marL="0" indent="0">
              <a:lnSpc>
                <a:spcPts val="1548"/>
              </a:lnSpc>
              <a:spcBef>
                <a:spcPts val="0"/>
              </a:spcBef>
              <a:buNone/>
            </a:pPr>
            <a:r>
              <a:rPr lang="ko-KR" sz="1200">
                <a:solidFill>
                  <a:srgbClr val="4D4D4D"/>
                </a:solidFill>
                <a:latin typeface="Malgun Gothic"/>
                <a:ea typeface="Malgun Gothic"/>
                <a:cs typeface="Malgun Gothic"/>
              </a:rPr>
              <a:t>편도 3 slot, RP = gNB (K</a:t>
            </a:r>
            <a:r>
              <a:rPr lang="ko-KR" sz="1200" baseline="-25000">
                <a:solidFill>
                  <a:srgbClr val="4D4D4D"/>
                </a:solidFill>
                <a:latin typeface="Malgun Gothic"/>
                <a:ea typeface="Malgun Gothic"/>
                <a:cs typeface="Malgun Gothic"/>
              </a:rPr>
              <a:t>mac</a:t>
            </a:r>
            <a:r>
              <a:rPr lang="ko-KR" sz="1200">
                <a:solidFill>
                  <a:srgbClr val="4D4D4D"/>
                </a:solidFill>
                <a:latin typeface="Malgun Gothic"/>
                <a:ea typeface="Malgun Gothic"/>
                <a:cs typeface="Malgun Gothic"/>
              </a:rPr>
              <a:t> = 0), T</a:t>
            </a:r>
            <a:r>
              <a:rPr lang="ko-KR" sz="1200" baseline="-25000">
                <a:solidFill>
                  <a:srgbClr val="4D4D4D"/>
                </a:solidFill>
                <a:latin typeface="Malgun Gothic"/>
                <a:ea typeface="Malgun Gothic"/>
                <a:cs typeface="Malgun Gothic"/>
              </a:rPr>
              <a:t>TA</a:t>
            </a:r>
            <a:r>
              <a:rPr lang="ko-KR" sz="1200">
                <a:solidFill>
                  <a:srgbClr val="4D4D4D"/>
                </a:solidFill>
                <a:latin typeface="Malgun Gothic"/>
                <a:ea typeface="Malgun Gothic"/>
                <a:cs typeface="Malgun Gothic"/>
              </a:rPr>
              <a:t> = 6 slot. 각 칸의 숫자는 그 행 격자의 slot 번호</a:t>
            </a:r>
          </a:p>
        </p:txBody>
      </p:sp>
      <p:sp>
        <p:nvSpPr>
          <p:cNvPr id="63" name="Rectangle 62"/>
          <p:cNvSpPr/>
          <p:nvPr/>
        </p:nvSpPr>
        <p:spPr>
          <a:xfrm>
            <a:off x="6217920" y="1417320"/>
            <a:ext cx="365760" cy="384048"/>
          </a:xfrm>
          <a:prstGeom prst="rect">
            <a:avLst/>
          </a:prstGeom>
          <a:noFill/>
          <a:ln w="15875">
            <a:solidFill>
              <a:srgbClr val="8B1E1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64" name="Connector 63"/>
          <p:cNvCxnSpPr/>
          <p:nvPr/>
        </p:nvCxnSpPr>
        <p:spPr>
          <a:xfrm>
            <a:off x="6400800" y="1801368"/>
            <a:ext cx="1097279" cy="987552"/>
          </a:xfrm>
          <a:prstGeom prst="line">
            <a:avLst/>
          </a:prstGeom>
          <a:ln w="22225">
            <a:solidFill>
              <a:srgbClr val="8B1E1E"/>
            </a:solidFill>
            <a:tailEnd type="triangle" w="med" len="med"/>
          </a:ln>
        </p:spPr>
        <p:style>
          <a:lnRef idx="2">
            <a:schemeClr val="accent1"/>
          </a:lnRef>
          <a:fillRef idx="0">
            <a:schemeClr val="accent1"/>
          </a:fillRef>
          <a:effectRef idx="1">
            <a:schemeClr val="accent1"/>
          </a:effectRef>
          <a:fontRef idx="minor">
            <a:schemeClr val="tx1"/>
          </a:fontRef>
        </p:style>
      </p:cxnSp>
      <p:sp>
        <p:nvSpPr>
          <p:cNvPr id="65" name="Rectangle 64"/>
          <p:cNvSpPr/>
          <p:nvPr/>
        </p:nvSpPr>
        <p:spPr>
          <a:xfrm>
            <a:off x="7315200" y="2788920"/>
            <a:ext cx="365760" cy="384048"/>
          </a:xfrm>
          <a:prstGeom prst="rect">
            <a:avLst/>
          </a:prstGeom>
          <a:noFill/>
          <a:ln w="15875">
            <a:solidFill>
              <a:srgbClr val="8B1E1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TextBox 65"/>
          <p:cNvSpPr txBox="1"/>
          <p:nvPr/>
        </p:nvSpPr>
        <p:spPr>
          <a:xfrm>
            <a:off x="6729984" y="1938528"/>
            <a:ext cx="1737360" cy="274320"/>
          </a:xfrm>
          <a:prstGeom prst="rect">
            <a:avLst/>
          </a:prstGeom>
          <a:noFill/>
        </p:spPr>
        <p:txBody>
          <a:bodyPr wrap="square" lIns="73152" rIns="54864" tIns="36576" bIns="36576" anchor="t">
            <a:noAutofit/>
          </a:bodyPr>
          <a:lstStyle/>
          <a:p>
            <a:pPr algn="l" marL="0" indent="0">
              <a:lnSpc>
                <a:spcPts val="1548"/>
              </a:lnSpc>
              <a:spcBef>
                <a:spcPts val="0"/>
              </a:spcBef>
              <a:buNone/>
            </a:pPr>
            <a:r>
              <a:rPr lang="ko-KR" sz="1200" b="1">
                <a:solidFill>
                  <a:srgbClr val="8B1E1E"/>
                </a:solidFill>
                <a:latin typeface="Malgun Gothic"/>
                <a:ea typeface="Malgun Gothic"/>
                <a:cs typeface="Malgun Gothic"/>
              </a:rPr>
              <a:t>DCI, 편도 3 slot</a:t>
            </a:r>
          </a:p>
        </p:txBody>
      </p:sp>
      <p:cxnSp>
        <p:nvCxnSpPr>
          <p:cNvPr id="67" name="Connector 66"/>
          <p:cNvCxnSpPr/>
          <p:nvPr/>
        </p:nvCxnSpPr>
        <p:spPr>
          <a:xfrm>
            <a:off x="7498079" y="1188720"/>
            <a:ext cx="0" cy="3493008"/>
          </a:xfrm>
          <a:prstGeom prst="line">
            <a:avLst/>
          </a:prstGeom>
          <a:ln w="15875">
            <a:solidFill>
              <a:srgbClr val="2C4A6E"/>
            </a:solidFill>
            <a:prstDash val="dash"/>
          </a:ln>
        </p:spPr>
        <p:style>
          <a:lnRef idx="2">
            <a:schemeClr val="accent1"/>
          </a:lnRef>
          <a:fillRef idx="0">
            <a:schemeClr val="accent1"/>
          </a:fillRef>
          <a:effectRef idx="1">
            <a:schemeClr val="accent1"/>
          </a:effectRef>
          <a:fontRef idx="minor">
            <a:schemeClr val="tx1"/>
          </a:fontRef>
        </p:style>
      </p:cxnSp>
      <p:sp>
        <p:nvSpPr>
          <p:cNvPr id="68" name="TextBox 67"/>
          <p:cNvSpPr txBox="1"/>
          <p:nvPr/>
        </p:nvSpPr>
        <p:spPr>
          <a:xfrm>
            <a:off x="7589519" y="1033272"/>
            <a:ext cx="3931920" cy="274320"/>
          </a:xfrm>
          <a:prstGeom prst="rect">
            <a:avLst/>
          </a:prstGeom>
          <a:noFill/>
        </p:spPr>
        <p:txBody>
          <a:bodyPr wrap="square" lIns="73152" rIns="54864" tIns="36576" bIns="36576" anchor="t">
            <a:noAutofit/>
          </a:bodyPr>
          <a:lstStyle/>
          <a:p>
            <a:pPr algn="l" marL="0" indent="0">
              <a:lnSpc>
                <a:spcPts val="1548"/>
              </a:lnSpc>
              <a:spcBef>
                <a:spcPts val="0"/>
              </a:spcBef>
              <a:buNone/>
            </a:pPr>
            <a:r>
              <a:rPr lang="ko-KR" sz="1200" b="1">
                <a:solidFill>
                  <a:srgbClr val="2C4A6E"/>
                </a:solidFill>
                <a:latin typeface="Malgun Gothic"/>
                <a:ea typeface="Malgun Gothic"/>
                <a:cs typeface="Malgun Gothic"/>
              </a:rPr>
              <a:t>같은 순간: gNB 5 = UE 하향 2 = UE 상향 8</a:t>
            </a:r>
          </a:p>
        </p:txBody>
      </p:sp>
      <p:sp>
        <p:nvSpPr>
          <p:cNvPr id="69" name="Rectangle 68"/>
          <p:cNvSpPr/>
          <p:nvPr/>
        </p:nvSpPr>
        <p:spPr>
          <a:xfrm>
            <a:off x="7315200" y="4160520"/>
            <a:ext cx="365760" cy="384048"/>
          </a:xfrm>
          <a:prstGeom prst="rect">
            <a:avLst/>
          </a:prstGeom>
          <a:noFill/>
          <a:ln w="15875">
            <a:solidFill>
              <a:srgbClr val="2C4A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Rectangle 69"/>
          <p:cNvSpPr/>
          <p:nvPr/>
        </p:nvSpPr>
        <p:spPr>
          <a:xfrm>
            <a:off x="5852160" y="4160520"/>
            <a:ext cx="365760" cy="384048"/>
          </a:xfrm>
          <a:prstGeom prst="rect">
            <a:avLst/>
          </a:prstGeom>
          <a:solidFill>
            <a:srgbClr val="F4CCCC"/>
          </a:solidFill>
          <a:ln w="15875">
            <a:solidFill>
              <a:srgbClr val="8B1E1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1" name="TextBox 70"/>
          <p:cNvSpPr txBox="1"/>
          <p:nvPr/>
        </p:nvSpPr>
        <p:spPr>
          <a:xfrm>
            <a:off x="5852160" y="4160520"/>
            <a:ext cx="365760" cy="384048"/>
          </a:xfrm>
          <a:prstGeom prst="rect">
            <a:avLst/>
          </a:prstGeom>
          <a:noFill/>
        </p:spPr>
        <p:txBody>
          <a:bodyPr wrap="square" lIns="73152" rIns="54864" tIns="36576" bIns="36576" anchor="ctr">
            <a:noAutofit/>
          </a:bodyPr>
          <a:lstStyle/>
          <a:p>
            <a:pPr algn="ctr" marL="0" indent="0">
              <a:lnSpc>
                <a:spcPts val="1548"/>
              </a:lnSpc>
              <a:spcBef>
                <a:spcPts val="0"/>
              </a:spcBef>
              <a:buNone/>
            </a:pPr>
            <a:r>
              <a:rPr lang="ko-KR" sz="1200" b="1">
                <a:solidFill>
                  <a:srgbClr val="8B1E1E"/>
                </a:solidFill>
                <a:latin typeface="Malgun Gothic"/>
                <a:ea typeface="Malgun Gothic"/>
                <a:cs typeface="Malgun Gothic"/>
              </a:rPr>
              <a:t>4</a:t>
            </a:r>
          </a:p>
        </p:txBody>
      </p:sp>
      <p:sp>
        <p:nvSpPr>
          <p:cNvPr id="72" name="TextBox 71"/>
          <p:cNvSpPr txBox="1"/>
          <p:nvPr/>
        </p:nvSpPr>
        <p:spPr>
          <a:xfrm>
            <a:off x="5303520" y="4590288"/>
            <a:ext cx="2377440" cy="274320"/>
          </a:xfrm>
          <a:prstGeom prst="rect">
            <a:avLst/>
          </a:prstGeom>
          <a:noFill/>
        </p:spPr>
        <p:txBody>
          <a:bodyPr wrap="square" lIns="73152" rIns="54864" tIns="36576" bIns="36576" anchor="t">
            <a:noAutofit/>
          </a:bodyPr>
          <a:lstStyle/>
          <a:p>
            <a:pPr algn="l" marL="0" indent="0">
              <a:lnSpc>
                <a:spcPts val="1548"/>
              </a:lnSpc>
              <a:spcBef>
                <a:spcPts val="0"/>
              </a:spcBef>
              <a:buNone/>
            </a:pPr>
            <a:r>
              <a:rPr lang="ko-KR" sz="1200" b="1">
                <a:solidFill>
                  <a:srgbClr val="8B1E1E"/>
                </a:solidFill>
                <a:latin typeface="Malgun Gothic"/>
                <a:ea typeface="Malgun Gothic"/>
                <a:cs typeface="Malgun Gothic"/>
              </a:rPr>
              <a:t>n + K2 = 4: 이미 지나감</a:t>
            </a:r>
          </a:p>
        </p:txBody>
      </p:sp>
      <p:sp>
        <p:nvSpPr>
          <p:cNvPr id="73" name="Rectangle 72"/>
          <p:cNvSpPr/>
          <p:nvPr/>
        </p:nvSpPr>
        <p:spPr>
          <a:xfrm>
            <a:off x="8046720" y="4160520"/>
            <a:ext cx="365760" cy="384048"/>
          </a:xfrm>
          <a:prstGeom prst="rect">
            <a:avLst/>
          </a:prstGeom>
          <a:solidFill>
            <a:srgbClr val="D5E8D4"/>
          </a:solidFill>
          <a:ln w="15875">
            <a:solidFill>
              <a:srgbClr val="3C6E4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TextBox 73"/>
          <p:cNvSpPr txBox="1"/>
          <p:nvPr/>
        </p:nvSpPr>
        <p:spPr>
          <a:xfrm>
            <a:off x="8046720" y="4160520"/>
            <a:ext cx="365760" cy="384048"/>
          </a:xfrm>
          <a:prstGeom prst="rect">
            <a:avLst/>
          </a:prstGeom>
          <a:noFill/>
        </p:spPr>
        <p:txBody>
          <a:bodyPr wrap="square" lIns="73152" rIns="54864" tIns="36576" bIns="36576" anchor="ctr">
            <a:noAutofit/>
          </a:bodyPr>
          <a:lstStyle/>
          <a:p>
            <a:pPr algn="ctr" marL="0" indent="0">
              <a:lnSpc>
                <a:spcPts val="1548"/>
              </a:lnSpc>
              <a:spcBef>
                <a:spcPts val="0"/>
              </a:spcBef>
              <a:buNone/>
            </a:pPr>
            <a:r>
              <a:rPr lang="ko-KR" sz="1200" b="1">
                <a:solidFill>
                  <a:srgbClr val="3C6E47"/>
                </a:solidFill>
                <a:latin typeface="Malgun Gothic"/>
                <a:ea typeface="Malgun Gothic"/>
                <a:cs typeface="Malgun Gothic"/>
              </a:rPr>
              <a:t>10</a:t>
            </a:r>
          </a:p>
        </p:txBody>
      </p:sp>
      <p:cxnSp>
        <p:nvCxnSpPr>
          <p:cNvPr id="75" name="Connector 74"/>
          <p:cNvCxnSpPr/>
          <p:nvPr/>
        </p:nvCxnSpPr>
        <p:spPr>
          <a:xfrm flipV="1">
            <a:off x="8229600" y="1801368"/>
            <a:ext cx="1097280" cy="2359152"/>
          </a:xfrm>
          <a:prstGeom prst="line">
            <a:avLst/>
          </a:prstGeom>
          <a:ln w="22225">
            <a:solidFill>
              <a:srgbClr val="3C6E47"/>
            </a:solidFill>
            <a:tailEnd type="triangle" w="med" len="med"/>
          </a:ln>
        </p:spPr>
        <p:style>
          <a:lnRef idx="2">
            <a:schemeClr val="accent1"/>
          </a:lnRef>
          <a:fillRef idx="0">
            <a:schemeClr val="accent1"/>
          </a:fillRef>
          <a:effectRef idx="1">
            <a:schemeClr val="accent1"/>
          </a:effectRef>
          <a:fontRef idx="minor">
            <a:schemeClr val="tx1"/>
          </a:fontRef>
        </p:style>
      </p:cxnSp>
      <p:sp>
        <p:nvSpPr>
          <p:cNvPr id="76" name="Rectangle 75"/>
          <p:cNvSpPr/>
          <p:nvPr/>
        </p:nvSpPr>
        <p:spPr>
          <a:xfrm>
            <a:off x="9144000" y="1417320"/>
            <a:ext cx="365760" cy="384048"/>
          </a:xfrm>
          <a:prstGeom prst="rect">
            <a:avLst/>
          </a:prstGeom>
          <a:solidFill>
            <a:srgbClr val="D5E8D4"/>
          </a:solidFill>
          <a:ln w="15875">
            <a:solidFill>
              <a:srgbClr val="3C6E4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7" name="TextBox 76"/>
          <p:cNvSpPr txBox="1"/>
          <p:nvPr/>
        </p:nvSpPr>
        <p:spPr>
          <a:xfrm>
            <a:off x="9144000" y="1417320"/>
            <a:ext cx="365760" cy="384048"/>
          </a:xfrm>
          <a:prstGeom prst="rect">
            <a:avLst/>
          </a:prstGeom>
          <a:noFill/>
        </p:spPr>
        <p:txBody>
          <a:bodyPr wrap="square" lIns="73152" rIns="54864" tIns="36576" bIns="36576" anchor="ctr">
            <a:noAutofit/>
          </a:bodyPr>
          <a:lstStyle/>
          <a:p>
            <a:pPr algn="ctr" marL="0" indent="0">
              <a:lnSpc>
                <a:spcPts val="1548"/>
              </a:lnSpc>
              <a:spcBef>
                <a:spcPts val="0"/>
              </a:spcBef>
              <a:buNone/>
            </a:pPr>
            <a:r>
              <a:rPr lang="ko-KR" sz="1200" b="1">
                <a:solidFill>
                  <a:srgbClr val="3C6E47"/>
                </a:solidFill>
                <a:latin typeface="Malgun Gothic"/>
                <a:ea typeface="Malgun Gothic"/>
                <a:cs typeface="Malgun Gothic"/>
              </a:rPr>
              <a:t>10</a:t>
            </a:r>
          </a:p>
        </p:txBody>
      </p:sp>
      <p:sp>
        <p:nvSpPr>
          <p:cNvPr id="78" name="TextBox 77"/>
          <p:cNvSpPr txBox="1"/>
          <p:nvPr/>
        </p:nvSpPr>
        <p:spPr>
          <a:xfrm>
            <a:off x="8366760" y="4590288"/>
            <a:ext cx="3931920" cy="274320"/>
          </a:xfrm>
          <a:prstGeom prst="rect">
            <a:avLst/>
          </a:prstGeom>
          <a:noFill/>
        </p:spPr>
        <p:txBody>
          <a:bodyPr wrap="square" lIns="73152" rIns="54864" tIns="36576" bIns="36576" anchor="t">
            <a:noAutofit/>
          </a:bodyPr>
          <a:lstStyle/>
          <a:p>
            <a:pPr algn="l" marL="0" indent="0">
              <a:lnSpc>
                <a:spcPts val="1548"/>
              </a:lnSpc>
              <a:spcBef>
                <a:spcPts val="0"/>
              </a:spcBef>
              <a:buNone/>
            </a:pPr>
            <a:r>
              <a:rPr lang="ko-KR" sz="1200" b="1">
                <a:solidFill>
                  <a:srgbClr val="3C6E47"/>
                </a:solidFill>
                <a:latin typeface="Malgun Gothic"/>
                <a:ea typeface="Malgun Gothic"/>
                <a:cs typeface="Malgun Gothic"/>
              </a:rPr>
              <a:t>n + K2 + K</a:t>
            </a:r>
            <a:r>
              <a:rPr lang="ko-KR" sz="1200" b="1" baseline="-25000">
                <a:solidFill>
                  <a:srgbClr val="3C6E47"/>
                </a:solidFill>
                <a:latin typeface="Malgun Gothic"/>
                <a:ea typeface="Malgun Gothic"/>
                <a:cs typeface="Malgun Gothic"/>
              </a:rPr>
              <a:t>offset</a:t>
            </a:r>
            <a:r>
              <a:rPr lang="ko-KR" sz="1200" b="1">
                <a:solidFill>
                  <a:srgbClr val="3C6E47"/>
                </a:solidFill>
                <a:latin typeface="Malgun Gothic"/>
                <a:ea typeface="Malgun Gothic"/>
                <a:cs typeface="Malgun Gothic"/>
              </a:rPr>
              <a:t> = 10 → gNB slot 10에 도착</a:t>
            </a:r>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63"/>
                                        </p:tgtEl>
                                        <p:attrNameLst>
                                          <p:attrName>style.visibility</p:attrName>
                                        </p:attrNameLst>
                                      </p:cBhvr>
                                      <p:to>
                                        <p:strVal val="visible"/>
                                      </p:to>
                                    </p:set>
                                    <p:animEffect transition="in" filter="fade">
                                      <p:cBhvr>
                                        <p:cTn id="5" dur="400"/>
                                        <p:tgtEl>
                                          <p:spTgt spid="6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64"/>
                                        </p:tgtEl>
                                        <p:attrNameLst>
                                          <p:attrName>style.visibility</p:attrName>
                                        </p:attrNameLst>
                                      </p:cBhvr>
                                      <p:to>
                                        <p:strVal val="visible"/>
                                      </p:to>
                                    </p:set>
                                    <p:animEffect transition="in" filter="fade">
                                      <p:cBhvr>
                                        <p:cTn id="8" dur="400"/>
                                        <p:tgtEl>
                                          <p:spTgt spid="6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400"/>
                                        <p:tgtEl>
                                          <p:spTgt spid="6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6"/>
                                        </p:tgtEl>
                                        <p:attrNameLst>
                                          <p:attrName>style.visibility</p:attrName>
                                        </p:attrNameLst>
                                      </p:cBhvr>
                                      <p:to>
                                        <p:strVal val="visible"/>
                                      </p:to>
                                    </p:set>
                                    <p:animEffect transition="in" filter="fade">
                                      <p:cBhvr>
                                        <p:cTn id="14" dur="400"/>
                                        <p:tgtEl>
                                          <p:spTgt spid="66"/>
                                        </p:tgtEl>
                                      </p:cBhvr>
                                    </p:animEffect>
                                  </p:childTnLst>
                                </p:cTn>
                              </p:par>
                            </p:childTnLst>
                          </p:cTn>
                        </p:par>
                      </p:childTnLst>
                    </p:cTn>
                  </p:par>
                  <p:par>
                    <p:cTn id="26" fill="hold">
                      <p:stCondLst>
                        <p:cond delay="indefinite"/>
                      </p:stCondLst>
                      <p:childTnLst>
                        <p:par>
                          <p:cTn id="27"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400"/>
                                        <p:tgtEl>
                                          <p:spTgt spid="6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400"/>
                                        <p:tgtEl>
                                          <p:spTgt spid="6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fade">
                                      <p:cBhvr>
                                        <p:cTn id="25" dur="400"/>
                                        <p:tgtEl>
                                          <p:spTgt spid="69"/>
                                        </p:tgtEl>
                                      </p:cBhvr>
                                    </p:animEffect>
                                  </p:childTnLst>
                                </p:cTn>
                              </p:par>
                            </p:childTnLst>
                          </p:cTn>
                        </p:par>
                      </p:childTnLst>
                    </p:cTn>
                  </p:par>
                  <p:par>
                    <p:cTn id="37" fill="hold">
                      <p:stCondLst>
                        <p:cond delay="indefinite"/>
                      </p:stCondLst>
                      <p:childTnLst>
                        <p:par>
                          <p:cTn id="38"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0"/>
                                        </p:tgtEl>
                                        <p:attrNameLst>
                                          <p:attrName>style.visibility</p:attrName>
                                        </p:attrNameLst>
                                      </p:cBhvr>
                                      <p:to>
                                        <p:strVal val="visible"/>
                                      </p:to>
                                    </p:set>
                                    <p:animEffect transition="in" filter="fade">
                                      <p:cBhvr>
                                        <p:cTn id="30" dur="400"/>
                                        <p:tgtEl>
                                          <p:spTgt spid="7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fade">
                                      <p:cBhvr>
                                        <p:cTn id="33" dur="400"/>
                                        <p:tgtEl>
                                          <p:spTgt spid="7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fade">
                                      <p:cBhvr>
                                        <p:cTn id="36" dur="400"/>
                                        <p:tgtEl>
                                          <p:spTgt spid="72"/>
                                        </p:tgtEl>
                                      </p:cBhvr>
                                    </p:animEffect>
                                  </p:childTnLst>
                                </p:cTn>
                              </p:par>
                            </p:childTnLst>
                          </p:cTn>
                        </p:par>
                      </p:childTnLst>
                    </p:cTn>
                  </p:par>
                  <p:par>
                    <p:cTn id="57" fill="hold">
                      <p:stCondLst>
                        <p:cond delay="indefinite"/>
                      </p:stCondLst>
                      <p:childTnLst>
                        <p:par>
                          <p:cTn id="5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3"/>
                                        </p:tgtEl>
                                        <p:attrNameLst>
                                          <p:attrName>style.visibility</p:attrName>
                                        </p:attrNameLst>
                                      </p:cBhvr>
                                      <p:to>
                                        <p:strVal val="visible"/>
                                      </p:to>
                                    </p:set>
                                    <p:animEffect transition="in" filter="fade">
                                      <p:cBhvr>
                                        <p:cTn id="41" dur="400"/>
                                        <p:tgtEl>
                                          <p:spTgt spid="7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400"/>
                                        <p:tgtEl>
                                          <p:spTgt spid="7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400"/>
                                        <p:tgtEl>
                                          <p:spTgt spid="7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6"/>
                                        </p:tgtEl>
                                        <p:attrNameLst>
                                          <p:attrName>style.visibility</p:attrName>
                                        </p:attrNameLst>
                                      </p:cBhvr>
                                      <p:to>
                                        <p:strVal val="visible"/>
                                      </p:to>
                                    </p:set>
                                    <p:animEffect transition="in" filter="fade">
                                      <p:cBhvr>
                                        <p:cTn id="50" dur="400"/>
                                        <p:tgtEl>
                                          <p:spTgt spid="7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7"/>
                                        </p:tgtEl>
                                        <p:attrNameLst>
                                          <p:attrName>style.visibility</p:attrName>
                                        </p:attrNameLst>
                                      </p:cBhvr>
                                      <p:to>
                                        <p:strVal val="visible"/>
                                      </p:to>
                                    </p:set>
                                    <p:animEffect transition="in" filter="fade">
                                      <p:cBhvr>
                                        <p:cTn id="53" dur="400"/>
                                        <p:tgtEl>
                                          <p:spTgt spid="7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fade">
                                      <p:cBhvr>
                                        <p:cTn id="56" dur="4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5" grpId="0" animBg="1"/>
      <p:bldP spid="66" grpId="0" animBg="1"/>
      <p:bldP spid="68" grpId="0" animBg="1"/>
      <p:bldP spid="69" grpId="0" animBg="1"/>
      <p:bldP spid="71" grpId="0" animBg="1"/>
      <p:bldP spid="72" grpId="0" animBg="1"/>
      <p:bldP spid="74" grpId="0" animBg="1"/>
      <p:bldP spid="76" grpId="0" animBg="1"/>
      <p:bldP spid="77" grpId="0" animBg="1"/>
      <p:bldP spid="78" grpId="0" animBg="1"/>
    </p:bldLst>
  </p:timing>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12.4 K</a:t>
            </a:r>
            <a:r>
              <a:rPr lang="ko-KR" sz="2400" b="1" baseline="-25000">
                <a:solidFill>
                  <a:srgbClr val="8B1E1E"/>
                </a:solidFill>
                <a:latin typeface="Malgun Gothic"/>
                <a:ea typeface="Malgun Gothic"/>
                <a:cs typeface="Malgun Gothic"/>
              </a:rPr>
              <a:t>offset</a:t>
            </a:r>
            <a:r>
              <a:rPr lang="ko-KR" sz="2400" b="1">
                <a:solidFill>
                  <a:srgbClr val="8B1E1E"/>
                </a:solidFill>
                <a:latin typeface="Malgun Gothic"/>
                <a:ea typeface="Malgun Gothic"/>
                <a:cs typeface="Malgun Gothic"/>
              </a:rPr>
              <a:t>: 범위는 그대로 두고 공통 offset을 얹는다</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26</a:t>
            </a:r>
          </a:p>
        </p:txBody>
      </p:sp>
      <p:sp>
        <p:nvSpPr>
          <p:cNvPr id="5" name="TextBox 4"/>
          <p:cNvSpPr txBox="1"/>
          <p:nvPr/>
        </p:nvSpPr>
        <p:spPr>
          <a:xfrm>
            <a:off x="457200" y="932688"/>
            <a:ext cx="553212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Rel-17: K1, K2의 값 범위는 그대로, NTN에서 수정된 timing 관계 모두에 K</a:t>
            </a:r>
            <a:r>
              <a:rPr lang="ko-KR" sz="1400" baseline="-25000">
                <a:solidFill>
                  <a:srgbClr val="1A1A1A"/>
                </a:solidFill>
                <a:latin typeface="Malgun Gothic"/>
                <a:ea typeface="Malgun Gothic"/>
                <a:cs typeface="Malgun Gothic"/>
              </a:rPr>
              <a:t>offset</a:t>
            </a:r>
            <a:r>
              <a:rPr lang="ko-KR" sz="1400">
                <a:solidFill>
                  <a:srgbClr val="1A1A1A"/>
                </a:solidFill>
                <a:latin typeface="Malgun Gothic"/>
                <a:ea typeface="Malgun Gothic"/>
                <a:cs typeface="Malgun Gothic"/>
              </a:rPr>
              <a:t> 추가</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정의 (TS 38.300 clause 16.14.2.1): "a configured scheduling offset that needs to be larger or equal to the sum of the service link RTT and the Common TA"</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 UE가 적용하는 TA 이상</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K</a:t>
            </a:r>
            <a:r>
              <a:rPr lang="ko-KR" sz="1400" baseline="-25000">
                <a:solidFill>
                  <a:srgbClr val="1A1A1A"/>
                </a:solidFill>
                <a:latin typeface="Malgun Gothic"/>
                <a:ea typeface="Malgun Gothic"/>
                <a:cs typeface="Malgun Gothic"/>
              </a:rPr>
              <a:t>offset</a:t>
            </a:r>
            <a:r>
              <a:rPr lang="ko-KR" sz="1400">
                <a:solidFill>
                  <a:srgbClr val="1A1A1A"/>
                </a:solidFill>
                <a:latin typeface="Malgun Gothic"/>
                <a:ea typeface="Malgun Gothic"/>
                <a:cs typeface="Malgun Gothic"/>
              </a:rPr>
              <a:t> = K</a:t>
            </a:r>
            <a:r>
              <a:rPr lang="ko-KR" sz="1400" baseline="-25000">
                <a:solidFill>
                  <a:srgbClr val="1A1A1A"/>
                </a:solidFill>
                <a:latin typeface="Malgun Gothic"/>
                <a:ea typeface="Malgun Gothic"/>
                <a:cs typeface="Malgun Gothic"/>
              </a:rPr>
              <a:t>cell,offset</a:t>
            </a:r>
            <a:r>
              <a:rPr lang="ko-KR" sz="1400">
                <a:solidFill>
                  <a:srgbClr val="1A1A1A"/>
                </a:solidFill>
                <a:latin typeface="Malgun Gothic"/>
                <a:ea typeface="Malgun Gothic"/>
                <a:cs typeface="Malgun Gothic"/>
              </a:rPr>
              <a:t> − K</a:t>
            </a:r>
            <a:r>
              <a:rPr lang="ko-KR" sz="1400" baseline="-25000">
                <a:solidFill>
                  <a:srgbClr val="1A1A1A"/>
                </a:solidFill>
                <a:latin typeface="Malgun Gothic"/>
                <a:ea typeface="Malgun Gothic"/>
                <a:cs typeface="Malgun Gothic"/>
              </a:rPr>
              <a:t>UE,offset</a:t>
            </a:r>
            <a:r>
              <a:rPr lang="ko-KR" sz="1400">
                <a:solidFill>
                  <a:srgbClr val="1A1A1A"/>
                </a:solidFill>
                <a:latin typeface="Malgun Gothic"/>
                <a:ea typeface="Malgun Gothic"/>
                <a:cs typeface="Malgun Gothic"/>
              </a:rPr>
              <a:t> (TS 38.213 clause 4.2)</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K</a:t>
            </a:r>
            <a:r>
              <a:rPr lang="ko-KR" sz="1400" baseline="-25000">
                <a:solidFill>
                  <a:srgbClr val="1A1A1A"/>
                </a:solidFill>
                <a:latin typeface="Malgun Gothic"/>
                <a:ea typeface="Malgun Gothic"/>
                <a:cs typeface="Malgun Gothic"/>
              </a:rPr>
              <a:t>cell,offset</a:t>
            </a:r>
            <a:r>
              <a:rPr lang="ko-KR" sz="1400">
                <a:solidFill>
                  <a:srgbClr val="1A1A1A"/>
                </a:solidFill>
                <a:latin typeface="Malgun Gothic"/>
                <a:ea typeface="Malgun Gothic"/>
                <a:cs typeface="Malgun Gothic"/>
              </a:rPr>
              <a:t>: SIB19 cellSpecificKoffset, 셀에서 가장 먼 UE의 왕복을 덮도록</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K</a:t>
            </a:r>
            <a:r>
              <a:rPr lang="ko-KR" sz="1400" baseline="-25000">
                <a:solidFill>
                  <a:srgbClr val="1A1A1A"/>
                </a:solidFill>
                <a:latin typeface="Malgun Gothic"/>
                <a:ea typeface="Malgun Gothic"/>
                <a:cs typeface="Malgun Gothic"/>
              </a:rPr>
              <a:t>UE,offset</a:t>
            </a:r>
            <a:r>
              <a:rPr lang="ko-KR" sz="1400">
                <a:solidFill>
                  <a:srgbClr val="1A1A1A"/>
                </a:solidFill>
                <a:latin typeface="Malgun Gothic"/>
                <a:ea typeface="Malgun Gothic"/>
                <a:cs typeface="Malgun Gothic"/>
              </a:rPr>
              <a:t>: 연결 후 Differential Koffset MAC CE로 UE마다 (TS 38.321 clause 5.18.24, 6.1.3.57), 1 octet 중 6비트</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단위는 둘 다 15 kHz 기준 slot</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위성 가까운 UE는 offset을 줄여 응답 지연 단축</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Msg3 시점 (TS 38.213 clause 8.3): slot n + k</a:t>
            </a:r>
            <a:r>
              <a:rPr lang="ko-KR" sz="1400" baseline="-25000">
                <a:solidFill>
                  <a:srgbClr val="1A1A1A"/>
                </a:solidFill>
                <a:latin typeface="Malgun Gothic"/>
                <a:ea typeface="Malgun Gothic"/>
                <a:cs typeface="Malgun Gothic"/>
              </a:rPr>
              <a:t>2</a:t>
            </a:r>
            <a:r>
              <a:rPr lang="ko-KR" sz="1400">
                <a:solidFill>
                  <a:srgbClr val="1A1A1A"/>
                </a:solidFill>
                <a:latin typeface="Malgun Gothic"/>
                <a:ea typeface="Malgun Gothic"/>
                <a:cs typeface="Malgun Gothic"/>
              </a:rPr>
              <a:t> + Δ + 2</a:t>
            </a:r>
            <a:r>
              <a:rPr lang="ko-KR" sz="1400" baseline="30000">
                <a:solidFill>
                  <a:srgbClr val="1A1A1A"/>
                </a:solidFill>
                <a:latin typeface="Malgun Gothic"/>
                <a:ea typeface="Malgun Gothic"/>
                <a:cs typeface="Malgun Gothic"/>
              </a:rPr>
              <a:t>μ</a:t>
            </a:r>
            <a:r>
              <a:rPr lang="ko-KR" sz="1400">
                <a:solidFill>
                  <a:srgbClr val="1A1A1A"/>
                </a:solidFill>
                <a:latin typeface="Malgun Gothic"/>
                <a:ea typeface="Malgun Gothic"/>
                <a:cs typeface="Malgun Gothic"/>
              </a:rPr>
              <a:t>·K</a:t>
            </a:r>
            <a:r>
              <a:rPr lang="ko-KR" sz="1400" baseline="-25000">
                <a:solidFill>
                  <a:srgbClr val="1A1A1A"/>
                </a:solidFill>
                <a:latin typeface="Malgun Gothic"/>
                <a:ea typeface="Malgun Gothic"/>
                <a:cs typeface="Malgun Gothic"/>
              </a:rPr>
              <a:t>cell,offset</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2</a:t>
            </a:r>
            <a:r>
              <a:rPr lang="ko-KR" sz="1400" baseline="30000">
                <a:solidFill>
                  <a:srgbClr val="1A1A1A"/>
                </a:solidFill>
                <a:latin typeface="Malgun Gothic"/>
                <a:ea typeface="Malgun Gothic"/>
                <a:cs typeface="Malgun Gothic"/>
              </a:rPr>
              <a:t>μ</a:t>
            </a:r>
            <a:r>
              <a:rPr lang="ko-KR" sz="1400">
                <a:solidFill>
                  <a:srgbClr val="1A1A1A"/>
                </a:solidFill>
                <a:latin typeface="Malgun Gothic"/>
                <a:ea typeface="Malgun Gothic"/>
                <a:cs typeface="Malgun Gothic"/>
              </a:rPr>
              <a:t>: 15 kHz 기준 offset을 실제 numerology의 slot으로 환산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UE별 offset 전 단계 → 셀 공통 값만</a:t>
            </a:r>
          </a:p>
        </p:txBody>
      </p:sp>
      <p:pic>
        <p:nvPicPr>
          <p:cNvPr id="6" name="Picture 5" descr="fig12-05.png"/>
          <p:cNvPicPr>
            <a:picLocks noChangeAspect="1"/>
          </p:cNvPicPr>
          <p:nvPr/>
        </p:nvPicPr>
        <p:blipFill>
          <a:blip r:embed="rId2"/>
          <a:stretch>
            <a:fillRect/>
          </a:stretch>
        </p:blipFill>
        <p:spPr>
          <a:xfrm>
            <a:off x="6172200" y="932688"/>
            <a:ext cx="5559552" cy="2559158"/>
          </a:xfrm>
          <a:prstGeom prst="rect">
            <a:avLst/>
          </a:prstGeom>
        </p:spPr>
      </p:pic>
      <p:sp>
        <p:nvSpPr>
          <p:cNvPr id="7" name="Rounded Rectangle 6"/>
          <p:cNvSpPr/>
          <p:nvPr/>
        </p:nvSpPr>
        <p:spPr>
          <a:xfrm>
            <a:off x="6172200" y="3657600"/>
            <a:ext cx="5559552" cy="2743200"/>
          </a:xfrm>
          <a:prstGeom prst="roundRect">
            <a:avLst>
              <a:gd name="adj" fmla="val 4000"/>
            </a:avLst>
          </a:prstGeom>
          <a:solidFill>
            <a:srgbClr val="FAEDED"/>
          </a:solidFill>
          <a:ln w="9525">
            <a:solidFill>
              <a:srgbClr val="8B1E1E"/>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8B1E1E"/>
                </a:solidFill>
                <a:latin typeface="Malgun Gothic"/>
                <a:ea typeface="Malgun Gothic"/>
                <a:cs typeface="Malgun Gothic"/>
              </a:rPr>
              <a:t>질문. K1, K2의 범위를 그냥 넓히면 안 되나</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K1, K2는 DCI마다 실리는 field → 범위를 넓히면 DCI 비트 증가</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큰 값의 대부분은 셀의 모든 UE에 공통인 왕복</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원칙: 공통은 방송 (cellSpecificKoffset), 느리게 변하는 UE별 차이는 MAC CE (Differential Koffset), 빠른 것만 DCI</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TA가 common TA와 UE 계산 몫으로 나뉜 것과 같은 원칙</a:t>
            </a:r>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4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400"/>
                                        <p:tgtEl>
                                          <p:spTgt spid="5">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400"/>
                                        <p:tgtEl>
                                          <p:spTgt spid="5">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400"/>
                                        <p:tgtEl>
                                          <p:spTgt spid="5">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400"/>
                                        <p:tgtEl>
                                          <p:spTgt spid="5">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400"/>
                                        <p:tgtEl>
                                          <p:spTgt spid="5">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400"/>
                                        <p:tgtEl>
                                          <p:spTgt spid="5">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400"/>
                                        <p:tgtEl>
                                          <p:spTgt spid="5">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xEl>
                                              <p:pRg st="9" end="9"/>
                                            </p:txEl>
                                          </p:spTgt>
                                        </p:tgtEl>
                                        <p:attrNameLst>
                                          <p:attrName>style.visibility</p:attrName>
                                        </p:attrNameLst>
                                      </p:cBhvr>
                                      <p:to>
                                        <p:strVal val="visible"/>
                                      </p:to>
                                    </p:set>
                                    <p:animEffect transition="in" filter="fade">
                                      <p:cBhvr>
                                        <p:cTn id="38" dur="400"/>
                                        <p:tgtEl>
                                          <p:spTgt spid="5">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
                                            <p:txEl>
                                              <p:pRg st="10" end="10"/>
                                            </p:txEl>
                                          </p:spTgt>
                                        </p:tgtEl>
                                        <p:attrNameLst>
                                          <p:attrName>style.visibility</p:attrName>
                                        </p:attrNameLst>
                                      </p:cBhvr>
                                      <p:to>
                                        <p:strVal val="visible"/>
                                      </p:to>
                                    </p:set>
                                    <p:animEffect transition="in" filter="fade">
                                      <p:cBhvr>
                                        <p:cTn id="41" dur="400"/>
                                        <p:tgtEl>
                                          <p:spTgt spid="5">
                                            <p:txEl>
                                              <p:pRg st="10" end="10"/>
                                            </p:txEl>
                                          </p:spTgt>
                                        </p:tgtEl>
                                      </p:cBhvr>
                                    </p:animEffect>
                                  </p:childTnLst>
                                </p:cTn>
                              </p:par>
                            </p:childTnLst>
                          </p:cTn>
                        </p:par>
                      </p:childTnLst>
                    </p:cTn>
                  </p:par>
                  <p:par>
                    <p:cTn id="47" fill="hold">
                      <p:stCondLst>
                        <p:cond delay="indefinite"/>
                      </p:stCondLst>
                      <p:childTnLst>
                        <p:par>
                          <p:cTn id="48"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animBg="1"/>
    </p:bldLst>
  </p:timing>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12.4 K</a:t>
            </a:r>
            <a:r>
              <a:rPr lang="ko-KR" sz="2400" b="1" baseline="-25000">
                <a:solidFill>
                  <a:srgbClr val="8B1E1E"/>
                </a:solidFill>
                <a:latin typeface="Malgun Gothic"/>
                <a:ea typeface="Malgun Gothic"/>
                <a:cs typeface="Malgun Gothic"/>
              </a:rPr>
              <a:t>mac</a:t>
            </a:r>
            <a:r>
              <a:rPr lang="ko-KR" sz="2400" b="1">
                <a:solidFill>
                  <a:srgbClr val="8B1E1E"/>
                </a:solidFill>
                <a:latin typeface="Malgun Gothic"/>
                <a:ea typeface="Malgun Gothic"/>
                <a:cs typeface="Malgun Gothic"/>
              </a:rPr>
              <a:t>: gNB에서 상향 격자가 하향보다 뒤에 있는 양</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27</a:t>
            </a:r>
          </a:p>
        </p:txBody>
      </p:sp>
      <p:sp>
        <p:nvSpPr>
          <p:cNvPr id="5" name="TextBox 4"/>
          <p:cNvSpPr txBox="1"/>
          <p:nvPr/>
        </p:nvSpPr>
        <p:spPr>
          <a:xfrm>
            <a:off x="457200" y="932688"/>
            <a:ext cx="512064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K</a:t>
            </a:r>
            <a:r>
              <a:rPr lang="ko-KR" sz="1400" baseline="-25000">
                <a:solidFill>
                  <a:srgbClr val="1A1A1A"/>
                </a:solidFill>
                <a:latin typeface="Malgun Gothic"/>
                <a:ea typeface="Malgun Gothic"/>
                <a:cs typeface="Malgun Gothic"/>
              </a:rPr>
              <a:t>offset</a:t>
            </a:r>
            <a:r>
              <a:rPr lang="ko-KR" sz="1400">
                <a:solidFill>
                  <a:srgbClr val="1A1A1A"/>
                </a:solidFill>
                <a:latin typeface="Malgun Gothic"/>
                <a:ea typeface="Malgun Gothic"/>
                <a:cs typeface="Malgun Gothic"/>
              </a:rPr>
              <a:t>과 성격이 다름</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K</a:t>
            </a:r>
            <a:r>
              <a:rPr lang="ko-KR" sz="1400" baseline="-25000">
                <a:solidFill>
                  <a:srgbClr val="1A1A1A"/>
                </a:solidFill>
                <a:latin typeface="Malgun Gothic"/>
                <a:ea typeface="Malgun Gothic"/>
                <a:cs typeface="Malgun Gothic"/>
              </a:rPr>
              <a:t>offset</a:t>
            </a:r>
            <a:r>
              <a:rPr lang="ko-KR" sz="1400">
                <a:solidFill>
                  <a:srgbClr val="1A1A1A"/>
                </a:solidFill>
                <a:latin typeface="Malgun Gothic"/>
                <a:ea typeface="Malgun Gothic"/>
                <a:cs typeface="Malgun Gothic"/>
              </a:rPr>
              <a:t>: UE에게 "응답을 늦게 하라"</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 RP 너머 gNB가 흡수한 지연. UE가 알아야 하는 곳에서만 사용</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정의: gNB 안에서 상향 slot 격자가 하향 slot 격자보다 뒤에 놓인 양</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단위 15 kHz 기준 slot, kmac이 없으면 0 (TS 38.331)</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"approximately equal to the RTT between the RP and the gNB" (TS 38.300 clause 16.14.2.1)</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UE는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을 송신 시각 (TA)에 쓰지 않음, gNB의 반응을 기다리는 시각에만</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UE가 아는 TA = RP까지의 왕복, 실제 gNB 왕복 = T</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 + K</a:t>
            </a:r>
            <a:r>
              <a:rPr lang="ko-KR" sz="1400" baseline="-25000">
                <a:solidFill>
                  <a:srgbClr val="1A1A1A"/>
                </a:solidFill>
                <a:latin typeface="Malgun Gothic"/>
                <a:ea typeface="Malgun Gothic"/>
                <a:cs typeface="Malgun Gothic"/>
              </a:rPr>
              <a:t>mac</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쓰임 세 가지 (TS 38.300 clause 16.14.2.1)</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MAC CE로 지시된 하향 설정의 적용 시점</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UE-gNB RTT 추정: "the sum of the UE's Timing Advance value and kmac" (TS 38.321 clause 3.1)</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Random Access의 RAR 창 시작</a:t>
            </a:r>
          </a:p>
        </p:txBody>
      </p:sp>
      <p:pic>
        <p:nvPicPr>
          <p:cNvPr id="6" name="Picture 5" descr="ch12-kmac.png"/>
          <p:cNvPicPr>
            <a:picLocks noChangeAspect="1"/>
          </p:cNvPicPr>
          <p:nvPr/>
        </p:nvPicPr>
        <p:blipFill>
          <a:blip r:embed="rId2"/>
          <a:stretch>
            <a:fillRect/>
          </a:stretch>
        </p:blipFill>
        <p:spPr>
          <a:xfrm>
            <a:off x="5760720" y="932688"/>
            <a:ext cx="5971032" cy="38497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12" fill="hold">
                      <p:stCondLst>
                        <p:cond delay="indefinite"/>
                      </p:stCondLst>
                      <p:childTnLst>
                        <p:par>
                          <p:cTn id="13"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5">
                                            <p:txEl>
                                              <p:pRg st="1" end="1"/>
                                            </p:txEl>
                                          </p:spTgt>
                                        </p:tgtEl>
                                        <p:attrNameLst>
                                          <p:attrName>style.visibility</p:attrName>
                                        </p:attrNameLst>
                                      </p:cBhvr>
                                      <p:to>
                                        <p:strVal val="visible"/>
                                      </p:to>
                                    </p:set>
                                    <p:animEffect transition="in" filter="fade">
                                      <p:cBhvr>
                                        <p:cTn id="8" dur="400"/>
                                        <p:tgtEl>
                                          <p:spTgt spid="5">
                                            <p:txEl>
                                              <p:pRg st="1" end="1"/>
                                            </p:txEl>
                                          </p:spTgt>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fade">
                                      <p:cBhvr>
                                        <p:cTn id="11" dur="4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400"/>
                                        <p:tgtEl>
                                          <p:spTgt spid="5">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400"/>
                                        <p:tgtEl>
                                          <p:spTgt spid="5">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400"/>
                                        <p:tgtEl>
                                          <p:spTgt spid="5">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400"/>
                                        <p:tgtEl>
                                          <p:spTgt spid="5">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400"/>
                                        <p:tgtEl>
                                          <p:spTgt spid="5">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400"/>
                                        <p:tgtEl>
                                          <p:spTgt spid="5">
                                            <p:txEl>
                                              <p:pRg st="8" end="8"/>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xEl>
                                              <p:pRg st="9" end="9"/>
                                            </p:txEl>
                                          </p:spTgt>
                                        </p:tgtEl>
                                        <p:attrNameLst>
                                          <p:attrName>style.visibility</p:attrName>
                                        </p:attrNameLst>
                                      </p:cBhvr>
                                      <p:to>
                                        <p:strVal val="visible"/>
                                      </p:to>
                                    </p:set>
                                    <p:animEffect transition="in" filter="fade">
                                      <p:cBhvr>
                                        <p:cTn id="38" dur="400"/>
                                        <p:tgtEl>
                                          <p:spTgt spid="5">
                                            <p:txEl>
                                              <p:pRg st="9" end="9"/>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
                                            <p:txEl>
                                              <p:pRg st="10" end="10"/>
                                            </p:txEl>
                                          </p:spTgt>
                                        </p:tgtEl>
                                        <p:attrNameLst>
                                          <p:attrName>style.visibility</p:attrName>
                                        </p:attrNameLst>
                                      </p:cBhvr>
                                      <p:to>
                                        <p:strVal val="visible"/>
                                      </p:to>
                                    </p:set>
                                    <p:animEffect transition="in" filter="fade">
                                      <p:cBhvr>
                                        <p:cTn id="41" dur="400"/>
                                        <p:tgtEl>
                                          <p:spTgt spid="5">
                                            <p:txEl>
                                              <p:pRg st="10" end="10"/>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
                                            <p:txEl>
                                              <p:pRg st="11" end="11"/>
                                            </p:txEl>
                                          </p:spTgt>
                                        </p:tgtEl>
                                        <p:attrNameLst>
                                          <p:attrName>style.visibility</p:attrName>
                                        </p:attrNameLst>
                                      </p:cBhvr>
                                      <p:to>
                                        <p:strVal val="visible"/>
                                      </p:to>
                                    </p:set>
                                    <p:animEffect transition="in" filter="fade">
                                      <p:cBhvr>
                                        <p:cTn id="44" dur="4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12.4 K</a:t>
            </a:r>
            <a:r>
              <a:rPr lang="ko-KR" sz="2400" b="1" baseline="-25000">
                <a:solidFill>
                  <a:srgbClr val="8B1E1E"/>
                </a:solidFill>
                <a:latin typeface="Malgun Gothic"/>
                <a:ea typeface="Malgun Gothic"/>
                <a:cs typeface="Malgun Gothic"/>
              </a:rPr>
              <a:t>mac</a:t>
            </a:r>
            <a:r>
              <a:rPr lang="ko-KR" sz="2400" b="1">
                <a:solidFill>
                  <a:srgbClr val="8B1E1E"/>
                </a:solidFill>
                <a:latin typeface="Malgun Gothic"/>
                <a:ea typeface="Malgun Gothic"/>
                <a:cs typeface="Malgun Gothic"/>
              </a:rPr>
              <a:t>의 두 쓰임: MAC CE 적용 시점과 RAR 창 시작</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28</a:t>
            </a:r>
          </a:p>
        </p:txBody>
      </p:sp>
      <p:sp>
        <p:nvSpPr>
          <p:cNvPr id="5" name="TextBox 4"/>
          <p:cNvSpPr txBox="1"/>
          <p:nvPr/>
        </p:nvSpPr>
        <p:spPr>
          <a:xfrm>
            <a:off x="457200" y="932688"/>
            <a:ext cx="589788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예: T</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 = 10,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 = 2, slot = 1 ms</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공통 원인: UE 상향 slot n → gNB 하향 slot n +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인 순간 도착</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RAR 창 시작 (위 그림)</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Msg1: 상향 slot 10, 그 순간 UE 하향은 slot 0</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gNB 도착 = 하향 slot 12 (10 +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 → RAR은 빨라야 하향 12</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UE: 0 + T</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 10 +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 2 = slot 12에서 창 열기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만 쓰면 slot 10에 열림 → 2 slot 헛기다림</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MAC CE 적용 시점 (아래 그림)</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하향 slot 10의 MAC CE → UE 하향 slot 10에서 수신</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UE: 상향 slot 20에 HARQ-ACK (n = 20)</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gNB: 하향 slot 22 (= 20 +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)인 순간 ACK 수신</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3 ms 뒤 (지상 고정 규칙) → 하향 slot 25부터 새 설정</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UE: n + 3 +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 = 20 + 3 + 2 = 25 → 같은 slot에서 전환</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 누락 시 UE는 23부터 → slot 23, 24 불일치</a:t>
            </a:r>
          </a:p>
        </p:txBody>
      </p:sp>
      <p:pic>
        <p:nvPicPr>
          <p:cNvPr id="6" name="Picture 5" descr="ch12-kmac-wait-a.png"/>
          <p:cNvPicPr>
            <a:picLocks noChangeAspect="1"/>
          </p:cNvPicPr>
          <p:nvPr/>
        </p:nvPicPr>
        <p:blipFill>
          <a:blip r:embed="rId2"/>
          <a:stretch>
            <a:fillRect/>
          </a:stretch>
        </p:blipFill>
        <p:spPr>
          <a:xfrm>
            <a:off x="6446520" y="932688"/>
            <a:ext cx="5303520" cy="2287312"/>
          </a:xfrm>
          <a:prstGeom prst="rect">
            <a:avLst/>
          </a:prstGeom>
        </p:spPr>
      </p:pic>
      <p:pic>
        <p:nvPicPr>
          <p:cNvPr id="7" name="Picture 6" descr="ch12-kmac-wait-b.png"/>
          <p:cNvPicPr>
            <a:picLocks noChangeAspect="1"/>
          </p:cNvPicPr>
          <p:nvPr/>
        </p:nvPicPr>
        <p:blipFill>
          <a:blip r:embed="rId3"/>
          <a:stretch>
            <a:fillRect/>
          </a:stretch>
        </p:blipFill>
        <p:spPr>
          <a:xfrm>
            <a:off x="6446520" y="3675887"/>
            <a:ext cx="5303520" cy="21839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5">
                                            <p:txEl>
                                              <p:pRg st="1" end="1"/>
                                            </p:txEl>
                                          </p:spTgt>
                                        </p:tgtEl>
                                        <p:attrNameLst>
                                          <p:attrName>style.visibility</p:attrName>
                                        </p:attrNameLst>
                                      </p:cBhvr>
                                      <p:to>
                                        <p:strVal val="visible"/>
                                      </p:to>
                                    </p:set>
                                    <p:animEffect transition="in" filter="fade">
                                      <p:cBhvr>
                                        <p:cTn id="8" dur="400"/>
                                        <p:tgtEl>
                                          <p:spTgt spid="5">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40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400"/>
                                        <p:tgtEl>
                                          <p:spTgt spid="5">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400"/>
                                        <p:tgtEl>
                                          <p:spTgt spid="5">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400"/>
                                        <p:tgtEl>
                                          <p:spTgt spid="5">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Effect transition="in" filter="fade">
                                      <p:cBhvr>
                                        <p:cTn id="25" dur="400"/>
                                        <p:tgtEl>
                                          <p:spTgt spid="5">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400"/>
                                        <p:tgtEl>
                                          <p:spTgt spid="5">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animEffect transition="in" filter="fade">
                                      <p:cBhvr>
                                        <p:cTn id="33" dur="400"/>
                                        <p:tgtEl>
                                          <p:spTgt spid="5">
                                            <p:txEl>
                                              <p:pRg st="8" end="8"/>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xEl>
                                              <p:pRg st="9" end="9"/>
                                            </p:txEl>
                                          </p:spTgt>
                                        </p:tgtEl>
                                        <p:attrNameLst>
                                          <p:attrName>style.visibility</p:attrName>
                                        </p:attrNameLst>
                                      </p:cBhvr>
                                      <p:to>
                                        <p:strVal val="visible"/>
                                      </p:to>
                                    </p:set>
                                    <p:animEffect transition="in" filter="fade">
                                      <p:cBhvr>
                                        <p:cTn id="36" dur="400"/>
                                        <p:tgtEl>
                                          <p:spTgt spid="5">
                                            <p:txEl>
                                              <p:pRg st="9" end="9"/>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animEffect transition="in" filter="fade">
                                      <p:cBhvr>
                                        <p:cTn id="39" dur="400"/>
                                        <p:tgtEl>
                                          <p:spTgt spid="5">
                                            <p:txEl>
                                              <p:pRg st="10" end="1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
                                            <p:txEl>
                                              <p:pRg st="11" end="11"/>
                                            </p:txEl>
                                          </p:spTgt>
                                        </p:tgtEl>
                                        <p:attrNameLst>
                                          <p:attrName>style.visibility</p:attrName>
                                        </p:attrNameLst>
                                      </p:cBhvr>
                                      <p:to>
                                        <p:strVal val="visible"/>
                                      </p:to>
                                    </p:set>
                                    <p:animEffect transition="in" filter="fade">
                                      <p:cBhvr>
                                        <p:cTn id="42" dur="400"/>
                                        <p:tgtEl>
                                          <p:spTgt spid="5">
                                            <p:txEl>
                                              <p:pRg st="11" end="11"/>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
                                            <p:txEl>
                                              <p:pRg st="12" end="12"/>
                                            </p:txEl>
                                          </p:spTgt>
                                        </p:tgtEl>
                                        <p:attrNameLst>
                                          <p:attrName>style.visibility</p:attrName>
                                        </p:attrNameLst>
                                      </p:cBhvr>
                                      <p:to>
                                        <p:strVal val="visible"/>
                                      </p:to>
                                    </p:set>
                                    <p:animEffect transition="in" filter="fade">
                                      <p:cBhvr>
                                        <p:cTn id="45" dur="400"/>
                                        <p:tgtEl>
                                          <p:spTgt spid="5">
                                            <p:txEl>
                                              <p:pRg st="12" end="12"/>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
                                            <p:txEl>
                                              <p:pRg st="13" end="13"/>
                                            </p:txEl>
                                          </p:spTgt>
                                        </p:tgtEl>
                                        <p:attrNameLst>
                                          <p:attrName>style.visibility</p:attrName>
                                        </p:attrNameLst>
                                      </p:cBhvr>
                                      <p:to>
                                        <p:strVal val="visible"/>
                                      </p:to>
                                    </p:set>
                                    <p:animEffect transition="in" filter="fade">
                                      <p:cBhvr>
                                        <p:cTn id="48" dur="4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12.5 Doppler pre-compensation: TA와 같은 분업</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29</a:t>
            </a:r>
          </a:p>
        </p:txBody>
      </p:sp>
      <p:sp>
        <p:nvSpPr>
          <p:cNvPr id="5" name="Rectangle 4"/>
          <p:cNvSpPr/>
          <p:nvPr/>
        </p:nvSpPr>
        <p:spPr>
          <a:xfrm>
            <a:off x="548640" y="2057400"/>
            <a:ext cx="1188720" cy="548640"/>
          </a:xfrm>
          <a:prstGeom prst="rect">
            <a:avLst/>
          </a:prstGeom>
          <a:solidFill>
            <a:srgbClr val="2C4A6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806"/>
              </a:lnSpc>
              <a:spcBef>
                <a:spcPts val="0"/>
              </a:spcBef>
              <a:buNone/>
            </a:pPr>
            <a:r>
              <a:rPr lang="ko-KR" sz="1400" b="1">
                <a:solidFill>
                  <a:srgbClr val="FFFFFF"/>
                </a:solidFill>
                <a:latin typeface="Malgun Gothic"/>
                <a:ea typeface="Malgun Gothic"/>
                <a:cs typeface="Malgun Gothic"/>
              </a:rPr>
              <a:t>UE</a:t>
            </a:r>
          </a:p>
        </p:txBody>
      </p:sp>
      <p:sp>
        <p:nvSpPr>
          <p:cNvPr id="6" name="Rectangle 5"/>
          <p:cNvSpPr/>
          <p:nvPr/>
        </p:nvSpPr>
        <p:spPr>
          <a:xfrm>
            <a:off x="4937760" y="1234440"/>
            <a:ext cx="1463040" cy="548640"/>
          </a:xfrm>
          <a:prstGeom prst="rect">
            <a:avLst/>
          </a:prstGeom>
          <a:solidFill>
            <a:srgbClr val="4D4D4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806"/>
              </a:lnSpc>
              <a:spcBef>
                <a:spcPts val="0"/>
              </a:spcBef>
              <a:buNone/>
            </a:pPr>
            <a:r>
              <a:rPr lang="ko-KR" sz="1400" b="1">
                <a:solidFill>
                  <a:srgbClr val="FFFFFF"/>
                </a:solidFill>
                <a:latin typeface="Malgun Gothic"/>
                <a:ea typeface="Malgun Gothic"/>
                <a:cs typeface="Malgun Gothic"/>
              </a:rPr>
              <a:t>위성</a:t>
            </a:r>
          </a:p>
        </p:txBody>
      </p:sp>
      <p:sp>
        <p:nvSpPr>
          <p:cNvPr id="7" name="Rectangle 6"/>
          <p:cNvSpPr/>
          <p:nvPr/>
        </p:nvSpPr>
        <p:spPr>
          <a:xfrm>
            <a:off x="9509760" y="2057400"/>
            <a:ext cx="2103120" cy="548640"/>
          </a:xfrm>
          <a:prstGeom prst="rect">
            <a:avLst/>
          </a:prstGeom>
          <a:solidFill>
            <a:srgbClr val="8B1E1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806"/>
              </a:lnSpc>
              <a:spcBef>
                <a:spcPts val="0"/>
              </a:spcBef>
              <a:buNone/>
            </a:pPr>
            <a:r>
              <a:rPr lang="ko-KR" sz="1400" b="1">
                <a:solidFill>
                  <a:srgbClr val="FFFFFF"/>
                </a:solidFill>
                <a:latin typeface="Malgun Gothic"/>
                <a:ea typeface="Malgun Gothic"/>
                <a:cs typeface="Malgun Gothic"/>
              </a:rPr>
              <a:t>gateway, gNB</a:t>
            </a:r>
          </a:p>
        </p:txBody>
      </p:sp>
      <p:cxnSp>
        <p:nvCxnSpPr>
          <p:cNvPr id="8" name="Connector 7"/>
          <p:cNvCxnSpPr/>
          <p:nvPr/>
        </p:nvCxnSpPr>
        <p:spPr>
          <a:xfrm flipV="1">
            <a:off x="1737360" y="1600200"/>
            <a:ext cx="3200400" cy="640080"/>
          </a:xfrm>
          <a:prstGeom prst="line">
            <a:avLst/>
          </a:prstGeom>
          <a:ln w="22225">
            <a:solidFill>
              <a:srgbClr val="2C4A6E"/>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6400800" y="1600200"/>
            <a:ext cx="3108960" cy="640080"/>
          </a:xfrm>
          <a:prstGeom prst="line">
            <a:avLst/>
          </a:prstGeom>
          <a:ln w="22225">
            <a:solidFill>
              <a:srgbClr val="8B1E1E"/>
            </a:solidFill>
          </a:ln>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1463040" y="2651760"/>
            <a:ext cx="3931920" cy="777240"/>
          </a:xfrm>
          <a:prstGeom prst="rect">
            <a:avLst/>
          </a:prstGeom>
          <a:solidFill>
            <a:srgbClr val="EAF0F6"/>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54864" tIns="36576" bIns="36576">
            <a:noAutofit/>
          </a:bodyPr>
          <a:lstStyle/>
          <a:p>
            <a:pPr algn="ctr" marL="0" indent="0">
              <a:lnSpc>
                <a:spcPts val="1548"/>
              </a:lnSpc>
              <a:spcBef>
                <a:spcPts val="0"/>
              </a:spcBef>
              <a:buNone/>
            </a:pPr>
            <a:r>
              <a:rPr lang="ko-KR" sz="1200" b="1">
                <a:solidFill>
                  <a:srgbClr val="2C4A6E"/>
                </a:solidFill>
                <a:latin typeface="Malgun Gothic"/>
                <a:ea typeface="Malgun Gothic"/>
                <a:cs typeface="Malgun Gothic"/>
              </a:rPr>
              <a:t>UE 몫: service link Doppler 계산</a:t>
            </a:r>
          </a:p>
          <a:p>
            <a:pPr algn="ctr" marL="0" indent="0">
              <a:lnSpc>
                <a:spcPts val="1548"/>
              </a:lnSpc>
              <a:spcBef>
                <a:spcPts val="0"/>
              </a:spcBef>
              <a:buNone/>
            </a:pPr>
            <a:r>
              <a:rPr lang="ko-KR" sz="1200" b="1">
                <a:solidFill>
                  <a:srgbClr val="2C4A6E"/>
                </a:solidFill>
                <a:latin typeface="Malgun Gothic"/>
                <a:ea typeface="Malgun Gothic"/>
                <a:cs typeface="Malgun Gothic"/>
              </a:rPr>
              <a:t>(GNSS 위치 + ephemeris), 상향을 미리 반대로</a:t>
            </a:r>
          </a:p>
        </p:txBody>
      </p:sp>
      <p:sp>
        <p:nvSpPr>
          <p:cNvPr id="11" name="Rectangle 10"/>
          <p:cNvSpPr/>
          <p:nvPr/>
        </p:nvSpPr>
        <p:spPr>
          <a:xfrm>
            <a:off x="6309360" y="2651760"/>
            <a:ext cx="3931920" cy="777240"/>
          </a:xfrm>
          <a:prstGeom prst="rect">
            <a:avLst/>
          </a:prstGeom>
          <a:solidFill>
            <a:srgbClr val="FAEDED"/>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54864" tIns="36576" bIns="36576">
            <a:noAutofit/>
          </a:bodyPr>
          <a:lstStyle/>
          <a:p>
            <a:pPr algn="ctr" marL="0" indent="0">
              <a:lnSpc>
                <a:spcPts val="1548"/>
              </a:lnSpc>
              <a:spcBef>
                <a:spcPts val="0"/>
              </a:spcBef>
              <a:buNone/>
            </a:pPr>
            <a:r>
              <a:rPr lang="ko-KR" sz="1200" b="1">
                <a:solidFill>
                  <a:srgbClr val="8B1E1E"/>
                </a:solidFill>
                <a:latin typeface="Malgun Gothic"/>
                <a:ea typeface="Malgun Gothic"/>
                <a:cs typeface="Malgun Gothic"/>
              </a:rPr>
              <a:t>network 몫: feeder link Doppler,</a:t>
            </a:r>
          </a:p>
          <a:p>
            <a:pPr algn="ctr" marL="0" indent="0">
              <a:lnSpc>
                <a:spcPts val="1548"/>
              </a:lnSpc>
              <a:spcBef>
                <a:spcPts val="0"/>
              </a:spcBef>
              <a:buNone/>
            </a:pPr>
            <a:r>
              <a:rPr lang="ko-KR" sz="1200" b="1">
                <a:solidFill>
                  <a:srgbClr val="8B1E1E"/>
                </a:solidFill>
                <a:latin typeface="Malgun Gothic"/>
                <a:ea typeface="Malgun Gothic"/>
                <a:cs typeface="Malgun Gothic"/>
              </a:rPr>
              <a:t>transponder 주파수 오차 (구현)</a:t>
            </a:r>
          </a:p>
        </p:txBody>
      </p:sp>
      <p:sp>
        <p:nvSpPr>
          <p:cNvPr id="12" name="TextBox 11"/>
          <p:cNvSpPr txBox="1"/>
          <p:nvPr/>
        </p:nvSpPr>
        <p:spPr>
          <a:xfrm>
            <a:off x="457200" y="3611880"/>
            <a:ext cx="5532120" cy="278892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하향: SSB 탐색으로 어긋남을 재고 보정 (2장의 동기 과정)</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LEO Doppler &gt; SCS → 초기 탐색 범위 확대, UE 구현의 몫</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상향이 문제</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많은 UE 신호가 gNB에 동시에 도착, UE마다 Doppler가 다름</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subcarrier들이 서로 다르게 어긋난 채 겹침 → 직교성 붕괴</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gNB 수신 시점에 이미 주파수가 맞아 있어야 함</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머리 위 통과 순간 변화 최대 약 580 Hz/s (2 GHz, 계산) → 연속 갱신</a:t>
            </a:r>
          </a:p>
        </p:txBody>
      </p:sp>
      <p:sp>
        <p:nvSpPr>
          <p:cNvPr id="13" name="Rounded Rectangle 12"/>
          <p:cNvSpPr/>
          <p:nvPr/>
        </p:nvSpPr>
        <p:spPr>
          <a:xfrm>
            <a:off x="6172200" y="3611880"/>
            <a:ext cx="5559552" cy="2788920"/>
          </a:xfrm>
          <a:prstGeom prst="roundRect">
            <a:avLst>
              <a:gd name="adj" fmla="val 4000"/>
            </a:avLst>
          </a:prstGeom>
          <a:solidFill>
            <a:srgbClr val="FAEDED"/>
          </a:solidFill>
          <a:ln w="9525">
            <a:solidFill>
              <a:srgbClr val="8B1E1E"/>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8B1E1E"/>
                </a:solidFill>
                <a:latin typeface="Malgun Gothic"/>
                <a:ea typeface="Malgun Gothic"/>
                <a:cs typeface="Malgun Gothic"/>
              </a:rPr>
              <a:t>질문. 시간과 주파수를 같은 정보로 보정하면</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TA와 Doppler 보정은 같은 입력 (UE 위치, 위성 궤도)</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입력이 틀리면 둘 다 틀림: 오류가 독립이 아님</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"시간은 맞았으니 주파수만 고치자"가 안 통함</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궤도 정보는 시간이 지나면 부정확 → ntn-UlSyncValidityDuration 지나면 SIB19 재수신</a:t>
            </a:r>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0"/>
                                        </p:tgtEl>
                                        <p:attrNameLst>
                                          <p:attrName>style.visibility</p:attrName>
                                        </p:attrNameLst>
                                      </p:cBhvr>
                                      <p:to>
                                        <p:strVal val="visible"/>
                                      </p:to>
                                    </p:set>
                                    <p:animEffect transition="in" filter="fade">
                                      <p:cBhvr>
                                        <p:cTn id="5" dur="400"/>
                                        <p:tgtEl>
                                          <p:spTgt spid="10"/>
                                        </p:tgtEl>
                                      </p:cBhvr>
                                    </p:animEffect>
                                  </p:childTnLst>
                                </p:cTn>
                              </p:par>
                            </p:childTnLst>
                          </p:cTn>
                        </p:par>
                      </p:childTnLst>
                    </p:cTn>
                  </p:par>
                  <p:par>
                    <p:cTn id="11" fill="hold">
                      <p:stCondLst>
                        <p:cond delay="indefinite"/>
                      </p:stCondLst>
                      <p:childTnLst>
                        <p:par>
                          <p:cTn id="12"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400"/>
                                        <p:tgtEl>
                                          <p:spTgt spid="11"/>
                                        </p:tgtEl>
                                      </p:cBhvr>
                                    </p:animEffect>
                                  </p:childTnLst>
                                </p:cTn>
                              </p:par>
                            </p:childTnLst>
                          </p:cTn>
                        </p:par>
                      </p:childTnLst>
                    </p:cTn>
                  </p:par>
                  <p:par>
                    <p:cTn id="19" fill="hold">
                      <p:stCondLst>
                        <p:cond delay="indefinite"/>
                      </p:stCondLst>
                      <p:childTnLst>
                        <p:par>
                          <p:cTn id="20"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Effect transition="in" filter="fade">
                                      <p:cBhvr>
                                        <p:cTn id="15" dur="400"/>
                                        <p:tgtEl>
                                          <p:spTgt spid="12">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xEl>
                                              <p:pRg st="1" end="1"/>
                                            </p:txEl>
                                          </p:spTgt>
                                        </p:tgtEl>
                                        <p:attrNameLst>
                                          <p:attrName>style.visibility</p:attrName>
                                        </p:attrNameLst>
                                      </p:cBhvr>
                                      <p:to>
                                        <p:strVal val="visible"/>
                                      </p:to>
                                    </p:set>
                                    <p:animEffect transition="in" filter="fade">
                                      <p:cBhvr>
                                        <p:cTn id="18" dur="400"/>
                                        <p:tgtEl>
                                          <p:spTgt spid="12">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xEl>
                                              <p:pRg st="2" end="2"/>
                                            </p:txEl>
                                          </p:spTgt>
                                        </p:tgtEl>
                                        <p:attrNameLst>
                                          <p:attrName>style.visibility</p:attrName>
                                        </p:attrNameLst>
                                      </p:cBhvr>
                                      <p:to>
                                        <p:strVal val="visible"/>
                                      </p:to>
                                    </p:set>
                                    <p:animEffect transition="in" filter="fade">
                                      <p:cBhvr>
                                        <p:cTn id="23" dur="400"/>
                                        <p:tgtEl>
                                          <p:spTgt spid="12">
                                            <p:txEl>
                                              <p:pRg st="2" end="2"/>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xEl>
                                              <p:pRg st="3" end="3"/>
                                            </p:txEl>
                                          </p:spTgt>
                                        </p:tgtEl>
                                        <p:attrNameLst>
                                          <p:attrName>style.visibility</p:attrName>
                                        </p:attrNameLst>
                                      </p:cBhvr>
                                      <p:to>
                                        <p:strVal val="visible"/>
                                      </p:to>
                                    </p:set>
                                    <p:animEffect transition="in" filter="fade">
                                      <p:cBhvr>
                                        <p:cTn id="26" dur="400"/>
                                        <p:tgtEl>
                                          <p:spTgt spid="12">
                                            <p:txEl>
                                              <p:pRg st="3" end="3"/>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
                                            <p:txEl>
                                              <p:pRg st="4" end="4"/>
                                            </p:txEl>
                                          </p:spTgt>
                                        </p:tgtEl>
                                        <p:attrNameLst>
                                          <p:attrName>style.visibility</p:attrName>
                                        </p:attrNameLst>
                                      </p:cBhvr>
                                      <p:to>
                                        <p:strVal val="visible"/>
                                      </p:to>
                                    </p:set>
                                    <p:animEffect transition="in" filter="fade">
                                      <p:cBhvr>
                                        <p:cTn id="29" dur="400"/>
                                        <p:tgtEl>
                                          <p:spTgt spid="12">
                                            <p:txEl>
                                              <p:pRg st="4" end="4"/>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xEl>
                                              <p:pRg st="5" end="5"/>
                                            </p:txEl>
                                          </p:spTgt>
                                        </p:tgtEl>
                                        <p:attrNameLst>
                                          <p:attrName>style.visibility</p:attrName>
                                        </p:attrNameLst>
                                      </p:cBhvr>
                                      <p:to>
                                        <p:strVal val="visible"/>
                                      </p:to>
                                    </p:set>
                                    <p:animEffect transition="in" filter="fade">
                                      <p:cBhvr>
                                        <p:cTn id="32" dur="400"/>
                                        <p:tgtEl>
                                          <p:spTgt spid="1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xEl>
                                              <p:pRg st="6" end="6"/>
                                            </p:txEl>
                                          </p:spTgt>
                                        </p:tgtEl>
                                        <p:attrNameLst>
                                          <p:attrName>style.visibility</p:attrName>
                                        </p:attrNameLst>
                                      </p:cBhvr>
                                      <p:to>
                                        <p:strVal val="visible"/>
                                      </p:to>
                                    </p:set>
                                    <p:animEffect transition="in" filter="fade">
                                      <p:cBhvr>
                                        <p:cTn id="37" dur="400"/>
                                        <p:tgtEl>
                                          <p:spTgt spid="12">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4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build="p"/>
      <p:bldP spid="13" grpId="0" animBg="1"/>
    </p:bld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12.5 Doppler pre-compensation의 spec 문장</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30</a:t>
            </a:r>
          </a:p>
        </p:txBody>
      </p:sp>
      <p:sp>
        <p:nvSpPr>
          <p:cNvPr id="5" name="Rounded Rectangle 4"/>
          <p:cNvSpPr/>
          <p:nvPr/>
        </p:nvSpPr>
        <p:spPr>
          <a:xfrm>
            <a:off x="457200" y="932688"/>
            <a:ext cx="11274552" cy="2011680"/>
          </a:xfrm>
          <a:prstGeom prst="roundRect">
            <a:avLst>
              <a:gd name="adj" fmla="val 4000"/>
            </a:avLst>
          </a:prstGeom>
          <a:solidFill>
            <a:srgbClr val="F0F0F0"/>
          </a:solidFill>
          <a:ln w="9525">
            <a:solidFill>
              <a:srgbClr val="4D4D4D"/>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4D4D4D"/>
                </a:solidFill>
                <a:latin typeface="Malgun Gothic"/>
                <a:ea typeface="Malgun Gothic"/>
                <a:cs typeface="Malgun Gothic"/>
              </a:rPr>
              <a:t>spec. TS 38.300 clause 16.14.2.2</a:t>
            </a:r>
          </a:p>
          <a:p>
            <a:pPr algn="l" marL="0" indent="0">
              <a:lnSpc>
                <a:spcPts val="1806"/>
              </a:lnSpc>
              <a:spcBef>
                <a:spcPts val="300"/>
              </a:spcBef>
              <a:buNone/>
            </a:pPr>
            <a:r>
              <a:rPr lang="ko-KR" sz="1400">
                <a:solidFill>
                  <a:srgbClr val="1A1A1A"/>
                </a:solidFill>
                <a:latin typeface="Malgun Gothic"/>
                <a:ea typeface="Malgun Gothic"/>
                <a:cs typeface="Malgun Gothic"/>
              </a:rPr>
              <a:t>"The UE shall compute the frequency Doppler shift of the service link, and autonomously pre-compensate for it in the uplink transmissions, by considering UE position and ephemeris."</a:t>
            </a:r>
          </a:p>
          <a:p>
            <a:pPr algn="l" marL="0" indent="0">
              <a:lnSpc>
                <a:spcPts val="1806"/>
              </a:lnSpc>
              <a:spcBef>
                <a:spcPts val="300"/>
              </a:spcBef>
              <a:buNone/>
            </a:pPr>
            <a:r>
              <a:rPr lang="ko-KR" sz="1400">
                <a:solidFill>
                  <a:srgbClr val="1A1A1A"/>
                </a:solidFill>
                <a:latin typeface="Malgun Gothic"/>
                <a:ea typeface="Malgun Gothic"/>
                <a:cs typeface="Malgun Gothic"/>
              </a:rPr>
              <a:t>"While the pre-compensation of the instantaneous Doppler shift experienced on the service link is to be performed by the UE, the management of Doppler shift experienced over the feeder link and transponder frequency error is left to the network implementation."</a:t>
            </a:r>
          </a:p>
        </p:txBody>
      </p:sp>
      <p:pic>
        <p:nvPicPr>
          <p:cNvPr id="6" name="Picture 5" descr="fig12-02.png"/>
          <p:cNvPicPr>
            <a:picLocks noChangeAspect="1"/>
          </p:cNvPicPr>
          <p:nvPr/>
        </p:nvPicPr>
        <p:blipFill>
          <a:blip r:embed="rId2"/>
          <a:stretch>
            <a:fillRect/>
          </a:stretch>
        </p:blipFill>
        <p:spPr>
          <a:xfrm>
            <a:off x="3567988" y="3108960"/>
            <a:ext cx="8163763" cy="3291840"/>
          </a:xfrm>
          <a:prstGeom prst="rect">
            <a:avLst/>
          </a:prstGeom>
        </p:spPr>
      </p:pic>
      <p:sp>
        <p:nvSpPr>
          <p:cNvPr id="7" name="TextBox 6"/>
          <p:cNvSpPr txBox="1"/>
          <p:nvPr/>
        </p:nvSpPr>
        <p:spPr>
          <a:xfrm>
            <a:off x="457200" y="3108960"/>
            <a:ext cx="3108960" cy="329184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분업의 경계는 TA와 같음</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UE: 자기 구간 (service link)</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network: feeder link, 위성 중계기 오차</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오른쪽 곡선 = UE가 계산해 상쇄할 값</a:t>
            </a:r>
          </a:p>
        </p:txBody>
      </p:sp>
    </p:spTree>
  </p:cSld>
  <p:clrMapOvr>
    <a:masterClrMapping/>
  </p:clrMapOvr>
  <p:timing>
    <p:tnLst>
      <p:par>
        <p:cTn id="1" dur="indefinite" restart="never" nodeType="tmRoot">
          <p:childTnLst>
            <p:seq concurrent="1" nextAc="seek">
              <p:cTn id="2" dur="indefinite" nodeType="mainSeq">
                <p:childTnLst>
                  <p:par>
                    <p:cTn id="12" fill="hold">
                      <p:stCondLst>
                        <p:cond delay="indefinite"/>
                      </p:stCondLst>
                      <p:childTnLst>
                        <p:par>
                          <p:cTn id="13"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7">
                                            <p:txEl>
                                              <p:pRg st="0" end="0"/>
                                            </p:txEl>
                                          </p:spTgt>
                                        </p:tgtEl>
                                        <p:attrNameLst>
                                          <p:attrName>style.visibility</p:attrName>
                                        </p:attrNameLst>
                                      </p:cBhvr>
                                      <p:to>
                                        <p:strVal val="visible"/>
                                      </p:to>
                                    </p:set>
                                    <p:animEffect transition="in" filter="fade">
                                      <p:cBhvr>
                                        <p:cTn id="5" dur="400"/>
                                        <p:tgtEl>
                                          <p:spTgt spid="7">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7">
                                            <p:txEl>
                                              <p:pRg st="1" end="1"/>
                                            </p:txEl>
                                          </p:spTgt>
                                        </p:tgtEl>
                                        <p:attrNameLst>
                                          <p:attrName>style.visibility</p:attrName>
                                        </p:attrNameLst>
                                      </p:cBhvr>
                                      <p:to>
                                        <p:strVal val="visible"/>
                                      </p:to>
                                    </p:set>
                                    <p:animEffect transition="in" filter="fade">
                                      <p:cBhvr>
                                        <p:cTn id="8" dur="400"/>
                                        <p:tgtEl>
                                          <p:spTgt spid="7">
                                            <p:txEl>
                                              <p:pRg st="1" end="1"/>
                                            </p:txEl>
                                          </p:spTgt>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animEffect transition="in" filter="fade">
                                      <p:cBhvr>
                                        <p:cTn id="11" dur="400"/>
                                        <p:tgtEl>
                                          <p:spTgt spid="7">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4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12.6 NTN Random Access: 흐름은 같고 세 가지가 바뀌었다</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31</a:t>
            </a:r>
          </a:p>
        </p:txBody>
      </p:sp>
      <p:pic>
        <p:nvPicPr>
          <p:cNvPr id="5" name="Picture 4" descr="fig12-06.png"/>
          <p:cNvPicPr>
            <a:picLocks noChangeAspect="1"/>
          </p:cNvPicPr>
          <p:nvPr/>
        </p:nvPicPr>
        <p:blipFill>
          <a:blip r:embed="rId2"/>
          <a:stretch>
            <a:fillRect/>
          </a:stretch>
        </p:blipFill>
        <p:spPr>
          <a:xfrm>
            <a:off x="457200" y="932688"/>
            <a:ext cx="6797649" cy="2697480"/>
          </a:xfrm>
          <a:prstGeom prst="rect">
            <a:avLst/>
          </a:prstGeom>
        </p:spPr>
      </p:pic>
      <p:sp>
        <p:nvSpPr>
          <p:cNvPr id="6" name="TextBox 5"/>
          <p:cNvSpPr txBox="1"/>
          <p:nvPr/>
        </p:nvSpPr>
        <p:spPr>
          <a:xfrm>
            <a:off x="457200" y="3703320"/>
            <a:ext cx="6949440" cy="26974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바뀐 것: Msg1 전 TA, Doppler 사전 보정, RAR 창이 UE-gNB RTT만큼 늦게 열림, Msg3에 K</a:t>
            </a:r>
            <a:r>
              <a:rPr lang="ko-KR" sz="1400" baseline="-25000">
                <a:solidFill>
                  <a:srgbClr val="1A1A1A"/>
                </a:solidFill>
                <a:latin typeface="Malgun Gothic"/>
                <a:ea typeface="Malgun Gothic"/>
                <a:cs typeface="Malgun Gothic"/>
              </a:rPr>
              <a:t>cell,offset</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순서: SSB로 셀 탐색 → SIB19 (ephemeris, common TA) → GNSS 위치 → T</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 Doppler 적용 → Msg1</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Msg1 단계에서 N</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 = 0</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preamble이 PRACH 수신 구간에 드는지는 UE 계산 정확도에 달림</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틀리면 창 밖 도착 → gNB가 못 봄. preamble의 CP와 guard가 흡수할 오차만 허용</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Random Access 중 TA 보고 가능 (TS 38.300 clause 16.14.2.2) → gNB가 Differential Koffset, scheduling 조정</a:t>
            </a:r>
          </a:p>
        </p:txBody>
      </p:sp>
      <p:sp>
        <p:nvSpPr>
          <p:cNvPr id="7" name="Rounded Rectangle 6"/>
          <p:cNvSpPr/>
          <p:nvPr/>
        </p:nvSpPr>
        <p:spPr>
          <a:xfrm>
            <a:off x="7589520" y="932688"/>
            <a:ext cx="4142232" cy="5440680"/>
          </a:xfrm>
          <a:prstGeom prst="roundRect">
            <a:avLst>
              <a:gd name="adj" fmla="val 4000"/>
            </a:avLst>
          </a:prstGeom>
          <a:solidFill>
            <a:srgbClr val="F0F0F0"/>
          </a:solidFill>
          <a:ln w="9525">
            <a:solidFill>
              <a:srgbClr val="4D4D4D"/>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4D4D4D"/>
                </a:solidFill>
                <a:latin typeface="Malgun Gothic"/>
                <a:ea typeface="Malgun Gothic"/>
                <a:cs typeface="Malgun Gothic"/>
              </a:rPr>
              <a:t>spec. TS 38.213 clause 8.2</a:t>
            </a:r>
          </a:p>
          <a:p>
            <a:pPr algn="l" marL="0" indent="0">
              <a:lnSpc>
                <a:spcPts val="1806"/>
              </a:lnSpc>
              <a:spcBef>
                <a:spcPts val="300"/>
              </a:spcBef>
              <a:buNone/>
            </a:pPr>
            <a:r>
              <a:rPr lang="ko-KR" sz="1400">
                <a:solidFill>
                  <a:srgbClr val="1A1A1A"/>
                </a:solidFill>
                <a:latin typeface="Malgun Gothic"/>
                <a:ea typeface="Malgun Gothic"/>
                <a:cs typeface="Malgun Gothic"/>
              </a:rPr>
              <a:t>"If N</a:t>
            </a:r>
            <a:r>
              <a:rPr lang="ko-KR" sz="1400" baseline="-25000">
                <a:solidFill>
                  <a:srgbClr val="1A1A1A"/>
                </a:solidFill>
                <a:latin typeface="Malgun Gothic"/>
                <a:ea typeface="Malgun Gothic"/>
                <a:cs typeface="Malgun Gothic"/>
              </a:rPr>
              <a:t>TA,adj</a:t>
            </a:r>
            <a:r>
              <a:rPr lang="ko-KR" sz="1400" baseline="30000">
                <a:solidFill>
                  <a:srgbClr val="1A1A1A"/>
                </a:solidFill>
                <a:latin typeface="Malgun Gothic"/>
                <a:ea typeface="Malgun Gothic"/>
                <a:cs typeface="Malgun Gothic"/>
              </a:rPr>
              <a:t>UE</a:t>
            </a:r>
            <a:r>
              <a:rPr lang="ko-KR" sz="1400">
                <a:solidFill>
                  <a:srgbClr val="1A1A1A"/>
                </a:solidFill>
                <a:latin typeface="Malgun Gothic"/>
                <a:ea typeface="Malgun Gothic"/>
                <a:cs typeface="Malgun Gothic"/>
              </a:rPr>
              <a:t> or N</a:t>
            </a:r>
            <a:r>
              <a:rPr lang="ko-KR" sz="1400" baseline="-25000">
                <a:solidFill>
                  <a:srgbClr val="1A1A1A"/>
                </a:solidFill>
                <a:latin typeface="Malgun Gothic"/>
                <a:ea typeface="Malgun Gothic"/>
                <a:cs typeface="Malgun Gothic"/>
              </a:rPr>
              <a:t>TA,adj</a:t>
            </a:r>
            <a:r>
              <a:rPr lang="ko-KR" sz="1400" baseline="30000">
                <a:solidFill>
                  <a:srgbClr val="1A1A1A"/>
                </a:solidFill>
                <a:latin typeface="Malgun Gothic"/>
                <a:ea typeface="Malgun Gothic"/>
                <a:cs typeface="Malgun Gothic"/>
              </a:rPr>
              <a:t>common</a:t>
            </a:r>
            <a:r>
              <a:rPr lang="ko-KR" sz="1400">
                <a:solidFill>
                  <a:srgbClr val="1A1A1A"/>
                </a:solidFill>
                <a:latin typeface="Malgun Gothic"/>
                <a:ea typeface="Malgun Gothic"/>
                <a:cs typeface="Malgun Gothic"/>
              </a:rPr>
              <a:t> ... is not zero, the window starts after an additional T</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 +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 msec where T</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 is defined in [TS 38.211] and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 is provided by kmac or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 = 0 if kmac is not provided."</a:t>
            </a:r>
          </a:p>
          <a:p>
            <a:pPr algn="l" marL="182880" indent="-164592">
              <a:lnSpc>
                <a:spcPts val="1806"/>
              </a:lnSpc>
              <a:spcBef>
                <a:spcPts val="500"/>
              </a:spcBef>
              <a:buClr>
                <a:srgbClr val="4D4D4D"/>
              </a:buClr>
              <a:buFont typeface="Arial"/>
              <a:buChar char="•"/>
            </a:pPr>
            <a:r>
              <a:rPr lang="ko-KR" sz="1400">
                <a:solidFill>
                  <a:srgbClr val="1A1A1A"/>
                </a:solidFill>
                <a:latin typeface="Malgun Gothic"/>
                <a:ea typeface="Malgun Gothic"/>
                <a:cs typeface="Malgun Gothic"/>
              </a:rPr>
              <a:t>지상: PRACH 송신 끝 → 첫 Type1-PDCCH CSS의 CORESET에서 창이 열림</a:t>
            </a:r>
          </a:p>
          <a:p>
            <a:pPr algn="l" marL="182880" indent="-164592">
              <a:lnSpc>
                <a:spcPts val="1806"/>
              </a:lnSpc>
              <a:spcBef>
                <a:spcPts val="500"/>
              </a:spcBef>
              <a:buClr>
                <a:srgbClr val="4D4D4D"/>
              </a:buClr>
              <a:buFont typeface="Arial"/>
              <a:buChar char="•"/>
            </a:pPr>
            <a:r>
              <a:rPr lang="ko-KR" sz="1400">
                <a:solidFill>
                  <a:srgbClr val="1A1A1A"/>
                </a:solidFill>
                <a:latin typeface="Malgun Gothic"/>
                <a:ea typeface="Malgun Gothic"/>
                <a:cs typeface="Malgun Gothic"/>
              </a:rPr>
              <a:t>T</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 +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 = UE-gNB RTT</a:t>
            </a:r>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6">
                                            <p:txEl>
                                              <p:pRg st="0" end="0"/>
                                            </p:txEl>
                                          </p:spTgt>
                                        </p:tgtEl>
                                        <p:attrNameLst>
                                          <p:attrName>style.visibility</p:attrName>
                                        </p:attrNameLst>
                                      </p:cBhvr>
                                      <p:to>
                                        <p:strVal val="visible"/>
                                      </p:to>
                                    </p:set>
                                    <p:animEffect transition="in" filter="fade">
                                      <p:cBhvr>
                                        <p:cTn id="5" dur="4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400"/>
                                        <p:tgtEl>
                                          <p:spTgt spid="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400"/>
                                        <p:tgtEl>
                                          <p:spTgt spid="6">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400"/>
                                        <p:tgtEl>
                                          <p:spTgt spid="6">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400"/>
                                        <p:tgtEl>
                                          <p:spTgt spid="6">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
                                            <p:txEl>
                                              <p:pRg st="5" end="5"/>
                                            </p:txEl>
                                          </p:spTgt>
                                        </p:tgtEl>
                                        <p:attrNameLst>
                                          <p:attrName>style.visibility</p:attrName>
                                        </p:attrNameLst>
                                      </p:cBhvr>
                                      <p:to>
                                        <p:strVal val="visible"/>
                                      </p:to>
                                    </p:set>
                                    <p:animEffect transition="in" filter="fade">
                                      <p:cBhvr>
                                        <p:cTn id="26" dur="400"/>
                                        <p:tgtEl>
                                          <p:spTgt spid="6">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Lst>
  </p:timing>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12.6 RAR 창은 왜 늦게 열리고, 지상 방식은 왜 안 되나</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32</a:t>
            </a:r>
          </a:p>
        </p:txBody>
      </p:sp>
      <p:sp>
        <p:nvSpPr>
          <p:cNvPr id="5" name="TextBox 4"/>
          <p:cNvSpPr txBox="1"/>
          <p:nvPr/>
        </p:nvSpPr>
        <p:spPr>
          <a:xfrm>
            <a:off x="457200" y="932688"/>
            <a:ext cx="5120640" cy="26974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RAR 창 (ra-ResponseWindow, TS 38.321 clause 5.1.4): Msg1 뒤 RA-RNTI PDCCH를 감시하는 구간</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T</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까지 늦추는 부분: 전력의 문제 (그 전 PDCCH 감시는 낭비)</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 부분: 정확성의 문제 (안 더하면 창이 RAR보다 먼저 닫힘)</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창의 뜻과 길이 설정은 지상과 같음 (5장)</a:t>
            </a:r>
          </a:p>
        </p:txBody>
      </p:sp>
      <p:pic>
        <p:nvPicPr>
          <p:cNvPr id="6" name="Picture 5" descr="ch05-rar-window.png"/>
          <p:cNvPicPr>
            <a:picLocks noChangeAspect="1"/>
          </p:cNvPicPr>
          <p:nvPr/>
        </p:nvPicPr>
        <p:blipFill>
          <a:blip r:embed="rId2"/>
          <a:stretch>
            <a:fillRect/>
          </a:stretch>
        </p:blipFill>
        <p:spPr>
          <a:xfrm>
            <a:off x="5760720" y="932688"/>
            <a:ext cx="5971032" cy="3378347"/>
          </a:xfrm>
          <a:prstGeom prst="rect">
            <a:avLst/>
          </a:prstGeom>
        </p:spPr>
      </p:pic>
      <p:sp>
        <p:nvSpPr>
          <p:cNvPr id="7" name="Rounded Rectangle 6"/>
          <p:cNvSpPr/>
          <p:nvPr/>
        </p:nvSpPr>
        <p:spPr>
          <a:xfrm>
            <a:off x="457200" y="4526280"/>
            <a:ext cx="11274552" cy="1874519"/>
          </a:xfrm>
          <a:prstGeom prst="roundRect">
            <a:avLst>
              <a:gd name="adj" fmla="val 4000"/>
            </a:avLst>
          </a:prstGeom>
          <a:solidFill>
            <a:srgbClr val="FAEDED"/>
          </a:solidFill>
          <a:ln w="9525">
            <a:solidFill>
              <a:srgbClr val="8B1E1E"/>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8B1E1E"/>
                </a:solidFill>
                <a:latin typeface="Malgun Gothic"/>
                <a:ea typeface="Malgun Gothic"/>
                <a:cs typeface="Malgun Gothic"/>
              </a:rPr>
              <a:t>질문. preamble로 TA를 재는 지상 방식을 그대로 쓰면 안 되나</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preamble이 수신 창 안에 들어와야 측정 가능 → 창은 셀 안 UE들의 왕복 차이를 덮어야 함</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셀 안 최대 왕복 차이 (differential delay, TR 38.821): LEO 600 km 3.12 ms, GEO 10.3 ms. PRACH format 1의 CP는 약 0.68 ms (반경 약 100 km)</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Rel-17의 선택: UE가 GNSS와 ephemeris로 차이의 대부분을 미리 지움 → GNSS 의존의 직접 원인</a:t>
            </a:r>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4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400"/>
                                        <p:tgtEl>
                                          <p:spTgt spid="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400"/>
                                        <p:tgtEl>
                                          <p:spTgt spid="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animBg="1"/>
    </p:bldLst>
  </p:timing>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12.7 HARQ process 수: 왕복 동안 쉬지 않으려면</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33</a:t>
            </a:r>
          </a:p>
        </p:txBody>
      </p:sp>
      <p:sp>
        <p:nvSpPr>
          <p:cNvPr id="5" name="TextBox 4"/>
          <p:cNvSpPr txBox="1"/>
          <p:nvPr/>
        </p:nvSpPr>
        <p:spPr>
          <a:xfrm>
            <a:off x="457200" y="932688"/>
            <a:ext cx="512064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긴 왕복의 두 영향</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재전송을 기다리는 동안 process가 묶임 → 수 부족</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재전송 자체가 너무 늦어 쓸모없어짐</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Rel-17 대응: process 32개, HARQ feedback을 process별로 끄기, DRX timer에 UE-gNB RTT 추가</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HARQ = stop-and-wait (3장): 왕복 동안의 slot 수만큼 process 필요</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필요 수 (왕복 + 처리 4 slot, 계산)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지상 수 ms 왕복: 최대 16으로 충분</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LEO 600 km transparent 25.77 ms: 15 kHz 약 30개, 30 kHz 약 60개</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GEO: 수백~천 개</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TS 38.214 clause 5.1: "a maximum of 16 HARQ processes per cell ... or subject to UE capability, a maximum of 32", nrofHARQ-ProcessesForPDSCH-v1700</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32는 15 kHz의 LEO 600 km transparent를 대략 덮음, 30 kHz는 부족, GEO는 불가 → LEO를 염두에 둔 값으로 봄 (판단)</a:t>
            </a:r>
          </a:p>
        </p:txBody>
      </p:sp>
      <p:pic>
        <p:nvPicPr>
          <p:cNvPr id="6" name="Picture 5" descr="fig12-07.png"/>
          <p:cNvPicPr>
            <a:picLocks noChangeAspect="1"/>
          </p:cNvPicPr>
          <p:nvPr/>
        </p:nvPicPr>
        <p:blipFill>
          <a:blip r:embed="rId2"/>
          <a:stretch>
            <a:fillRect/>
          </a:stretch>
        </p:blipFill>
        <p:spPr>
          <a:xfrm>
            <a:off x="5760720" y="1389888"/>
            <a:ext cx="5971032" cy="29855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12" fill="hold">
                      <p:stCondLst>
                        <p:cond delay="indefinite"/>
                      </p:stCondLst>
                      <p:childTnLst>
                        <p:par>
                          <p:cTn id="13"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5">
                                            <p:txEl>
                                              <p:pRg st="1" end="1"/>
                                            </p:txEl>
                                          </p:spTgt>
                                        </p:tgtEl>
                                        <p:attrNameLst>
                                          <p:attrName>style.visibility</p:attrName>
                                        </p:attrNameLst>
                                      </p:cBhvr>
                                      <p:to>
                                        <p:strVal val="visible"/>
                                      </p:to>
                                    </p:set>
                                    <p:animEffect transition="in" filter="fade">
                                      <p:cBhvr>
                                        <p:cTn id="8" dur="400"/>
                                        <p:tgtEl>
                                          <p:spTgt spid="5">
                                            <p:txEl>
                                              <p:pRg st="1" end="1"/>
                                            </p:txEl>
                                          </p:spTgt>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fade">
                                      <p:cBhvr>
                                        <p:cTn id="11" dur="4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400"/>
                                        <p:tgtEl>
                                          <p:spTgt spid="5">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400"/>
                                        <p:tgtEl>
                                          <p:spTgt spid="5">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400"/>
                                        <p:tgtEl>
                                          <p:spTgt spid="5">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400"/>
                                        <p:tgtEl>
                                          <p:spTgt spid="5">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400"/>
                                        <p:tgtEl>
                                          <p:spTgt spid="5">
                                            <p:txEl>
                                              <p:pRg st="7" end="7"/>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400"/>
                                        <p:tgtEl>
                                          <p:spTgt spid="5">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5">
                                            <p:txEl>
                                              <p:pRg st="9" end="9"/>
                                            </p:txEl>
                                          </p:spTgt>
                                        </p:tgtEl>
                                        <p:attrNameLst>
                                          <p:attrName>style.visibility</p:attrName>
                                        </p:attrNameLst>
                                      </p:cBhvr>
                                      <p:to>
                                        <p:strVal val="visible"/>
                                      </p:to>
                                    </p:set>
                                    <p:animEffect transition="in" filter="fade">
                                      <p:cBhvr>
                                        <p:cTn id="40" dur="400"/>
                                        <p:tgtEl>
                                          <p:spTgt spid="5">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5">
                                            <p:txEl>
                                              <p:pRg st="10" end="10"/>
                                            </p:txEl>
                                          </p:spTgt>
                                        </p:tgtEl>
                                        <p:attrNameLst>
                                          <p:attrName>style.visibility</p:attrName>
                                        </p:attrNameLst>
                                      </p:cBhvr>
                                      <p:to>
                                        <p:strVal val="visible"/>
                                      </p:to>
                                    </p:set>
                                    <p:animEffect transition="in" filter="fade">
                                      <p:cBhvr>
                                        <p:cTn id="45" dur="4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12.7 HARQ feedback 끄기</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34</a:t>
            </a:r>
          </a:p>
        </p:txBody>
      </p:sp>
      <p:sp>
        <p:nvSpPr>
          <p:cNvPr id="5" name="TextBox 4"/>
          <p:cNvSpPr txBox="1"/>
          <p:nvPr/>
        </p:nvSpPr>
        <p:spPr>
          <a:xfrm>
            <a:off x="457200" y="932688"/>
            <a:ext cx="5532120" cy="54406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GEO: 재전송 한 번에 0.5 s 이상 → 그 사이 데이터가 쓸모없어지는 경우가 많음</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TR 21.917 clause 5.1.2: "The HARQ feedback can be disabled in the presence of ARQ re-transmissions at the RLC layer (e.g., in GSO satellite systems)"</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설정은 process별 (TS 38.321 clause 5.7의 설정 목록)</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하향: downlinkHARQ-FeedbackDisabled</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상향: uplinkHARQ-Mode (HARQ mode A 또는 B)</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"process별"의 뜻</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지연 민감 traffic은 feedback 끈 process, 신뢰성 중요 traffic은 켠 process, 한 UE 안에서 혼용</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끈 process는 왕복을 안 기다림 → process 부족도 완화</a:t>
            </a:r>
          </a:p>
        </p:txBody>
      </p:sp>
      <p:sp>
        <p:nvSpPr>
          <p:cNvPr id="6" name="Rounded Rectangle 5"/>
          <p:cNvSpPr/>
          <p:nvPr/>
        </p:nvSpPr>
        <p:spPr>
          <a:xfrm>
            <a:off x="6172200" y="932688"/>
            <a:ext cx="5559552" cy="2423160"/>
          </a:xfrm>
          <a:prstGeom prst="roundRect">
            <a:avLst>
              <a:gd name="adj" fmla="val 4000"/>
            </a:avLst>
          </a:prstGeom>
          <a:solidFill>
            <a:srgbClr val="F0F0F0"/>
          </a:solidFill>
          <a:ln w="9525">
            <a:solidFill>
              <a:srgbClr val="4D4D4D"/>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4D4D4D"/>
                </a:solidFill>
                <a:latin typeface="Malgun Gothic"/>
                <a:ea typeface="Malgun Gothic"/>
                <a:cs typeface="Malgun Gothic"/>
              </a:rPr>
              <a:t>spec. TS 38.300 clause 16.14.2.1</a:t>
            </a:r>
          </a:p>
          <a:p>
            <a:pPr algn="l" marL="0" indent="0">
              <a:lnSpc>
                <a:spcPts val="1806"/>
              </a:lnSpc>
              <a:spcBef>
                <a:spcPts val="300"/>
              </a:spcBef>
              <a:buNone/>
            </a:pPr>
            <a:r>
              <a:rPr lang="ko-KR" sz="1400">
                <a:solidFill>
                  <a:srgbClr val="1A1A1A"/>
                </a:solidFill>
                <a:latin typeface="Malgun Gothic"/>
                <a:ea typeface="Malgun Gothic"/>
                <a:cs typeface="Malgun Gothic"/>
              </a:rPr>
              <a:t>"For downlink, HARQ feedback can be enabled or disabled per HARQ process. Disabling HARQ feedback allows scheduling a HARQ process before one HARQ RTT has elapsed since last scheduled."</a:t>
            </a:r>
          </a:p>
          <a:p>
            <a:pPr algn="l" marL="0" indent="0">
              <a:lnSpc>
                <a:spcPts val="1806"/>
              </a:lnSpc>
              <a:spcBef>
                <a:spcPts val="300"/>
              </a:spcBef>
              <a:buNone/>
            </a:pPr>
            <a:r>
              <a:rPr lang="ko-KR" sz="1400">
                <a:solidFill>
                  <a:srgbClr val="1A1A1A"/>
                </a:solidFill>
                <a:latin typeface="Malgun Gothic"/>
                <a:ea typeface="Malgun Gothic"/>
                <a:cs typeface="Malgun Gothic"/>
              </a:rPr>
              <a:t>"HARQ mode B allows scheduling a HARQ process before one HARQ RTT has elapsed since last scheduled."</a:t>
            </a:r>
          </a:p>
        </p:txBody>
      </p:sp>
      <p:sp>
        <p:nvSpPr>
          <p:cNvPr id="7" name="Rounded Rectangle 6"/>
          <p:cNvSpPr/>
          <p:nvPr/>
        </p:nvSpPr>
        <p:spPr>
          <a:xfrm>
            <a:off x="6172200" y="3520440"/>
            <a:ext cx="5559552" cy="2880360"/>
          </a:xfrm>
          <a:prstGeom prst="roundRect">
            <a:avLst>
              <a:gd name="adj" fmla="val 4000"/>
            </a:avLst>
          </a:prstGeom>
          <a:solidFill>
            <a:srgbClr val="FAEDED"/>
          </a:solidFill>
          <a:ln w="9525">
            <a:solidFill>
              <a:srgbClr val="8B1E1E"/>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8B1E1E"/>
                </a:solidFill>
                <a:latin typeface="Malgun Gothic"/>
                <a:ea typeface="Malgun Gothic"/>
                <a:cs typeface="Malgun Gothic"/>
              </a:rPr>
              <a:t>질문. feedback을 끄면 오류는 어떻게 복구하나</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빠른 재전송을 포기할 뿐, 오류 복구를 포기하는 것이 아님</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처음부터 덜 틀리게: 낮은 MCS, 반복 전송 (3장 link adaptation)</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gNB가 ACK 없이 스스로 재전송 (blind retransmission)</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RLC ARQ: 더 느린 loop</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GEO에서는 첫째가 중심. 어느 지점부터 나은지는 spec 밖, 구현과 연구</a:t>
            </a:r>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5">
                                            <p:txEl>
                                              <p:pRg st="1" end="1"/>
                                            </p:txEl>
                                          </p:spTgt>
                                        </p:tgtEl>
                                        <p:attrNameLst>
                                          <p:attrName>style.visibility</p:attrName>
                                        </p:attrNameLst>
                                      </p:cBhvr>
                                      <p:to>
                                        <p:strVal val="visible"/>
                                      </p:to>
                                    </p:set>
                                    <p:animEffect transition="in" filter="fade">
                                      <p:cBhvr>
                                        <p:cTn id="8" dur="400"/>
                                        <p:tgtEl>
                                          <p:spTgt spid="5">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40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fade">
                                      <p:cBhvr>
                                        <p:cTn id="16" dur="400"/>
                                        <p:tgtEl>
                                          <p:spTgt spid="5">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4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400"/>
                                        <p:tgtEl>
                                          <p:spTgt spid="5">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400"/>
                                        <p:tgtEl>
                                          <p:spTgt spid="5">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400"/>
                                        <p:tgtEl>
                                          <p:spTgt spid="5">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400"/>
                                        <p:tgtEl>
                                          <p:spTgt spid="6"/>
                                        </p:tgtEl>
                                      </p:cBhvr>
                                    </p:animEffect>
                                  </p:childTnLst>
                                </p:cTn>
                              </p:par>
                            </p:childTnLst>
                          </p:cTn>
                        </p:par>
                      </p:childTnLst>
                    </p:cTn>
                  </p:par>
                  <p:par>
                    <p:cTn id="41" fill="hold">
                      <p:stCondLst>
                        <p:cond delay="indefinite"/>
                      </p:stCondLst>
                      <p:childTnLst>
                        <p:par>
                          <p:cTn id="42"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P spid="7" grpId="0" animBg="1"/>
    </p:bld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12.7 DRX timer: 재전송이 올 리 없는 동안은 더 잔다</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35</a:t>
            </a:r>
          </a:p>
        </p:txBody>
      </p:sp>
      <p:sp>
        <p:nvSpPr>
          <p:cNvPr id="5" name="Rectangle 4"/>
          <p:cNvSpPr/>
          <p:nvPr/>
        </p:nvSpPr>
        <p:spPr>
          <a:xfrm>
            <a:off x="548640" y="1463040"/>
            <a:ext cx="1371600" cy="502920"/>
          </a:xfrm>
          <a:prstGeom prst="rect">
            <a:avLst/>
          </a:prstGeom>
          <a:solidFill>
            <a:srgbClr val="2C4A6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b="1">
                <a:solidFill>
                  <a:srgbClr val="FFFFFF"/>
                </a:solidFill>
                <a:latin typeface="Malgun Gothic"/>
                <a:ea typeface="Malgun Gothic"/>
                <a:cs typeface="Malgun Gothic"/>
              </a:rPr>
              <a:t>PDSCH 수신</a:t>
            </a:r>
          </a:p>
          <a:p>
            <a:pPr algn="ctr" marL="0" indent="0">
              <a:lnSpc>
                <a:spcPts val="1548"/>
              </a:lnSpc>
              <a:spcBef>
                <a:spcPts val="0"/>
              </a:spcBef>
              <a:buNone/>
            </a:pPr>
            <a:r>
              <a:rPr lang="ko-KR" sz="1200" b="1">
                <a:solidFill>
                  <a:srgbClr val="FFFFFF"/>
                </a:solidFill>
                <a:latin typeface="Malgun Gothic"/>
                <a:ea typeface="Malgun Gothic"/>
                <a:cs typeface="Malgun Gothic"/>
              </a:rPr>
              <a:t>NACK 송신</a:t>
            </a:r>
          </a:p>
        </p:txBody>
      </p:sp>
      <p:sp>
        <p:nvSpPr>
          <p:cNvPr id="6" name="Rectangle 5"/>
          <p:cNvSpPr/>
          <p:nvPr/>
        </p:nvSpPr>
        <p:spPr>
          <a:xfrm>
            <a:off x="1920240" y="1463040"/>
            <a:ext cx="2377440" cy="502920"/>
          </a:xfrm>
          <a:prstGeom prst="rect">
            <a:avLst/>
          </a:prstGeom>
          <a:solidFill>
            <a:srgbClr val="D9D9D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b="1">
                <a:solidFill>
                  <a:srgbClr val="1A1A1A"/>
                </a:solidFill>
                <a:latin typeface="Malgun Gothic"/>
                <a:ea typeface="Malgun Gothic"/>
                <a:cs typeface="Malgun Gothic"/>
              </a:rPr>
              <a:t>drx-HARQ-RTT-TimerDL</a:t>
            </a:r>
          </a:p>
        </p:txBody>
      </p:sp>
      <p:sp>
        <p:nvSpPr>
          <p:cNvPr id="7" name="Rectangle 6"/>
          <p:cNvSpPr/>
          <p:nvPr/>
        </p:nvSpPr>
        <p:spPr>
          <a:xfrm>
            <a:off x="4297680" y="1463040"/>
            <a:ext cx="4023360" cy="502920"/>
          </a:xfrm>
          <a:prstGeom prst="rect">
            <a:avLst/>
          </a:prstGeom>
          <a:solidFill>
            <a:srgbClr val="8B1E1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b="1">
                <a:solidFill>
                  <a:srgbClr val="FFFFFF"/>
                </a:solidFill>
                <a:latin typeface="Malgun Gothic"/>
                <a:ea typeface="Malgun Gothic"/>
                <a:cs typeface="Malgun Gothic"/>
              </a:rPr>
              <a:t>+ latest available UE-gNB RTT</a:t>
            </a:r>
          </a:p>
        </p:txBody>
      </p:sp>
      <p:sp>
        <p:nvSpPr>
          <p:cNvPr id="8" name="Rectangle 7"/>
          <p:cNvSpPr/>
          <p:nvPr/>
        </p:nvSpPr>
        <p:spPr>
          <a:xfrm>
            <a:off x="8321040" y="1463040"/>
            <a:ext cx="3291840" cy="502920"/>
          </a:xfrm>
          <a:prstGeom prst="rect">
            <a:avLst/>
          </a:prstGeom>
          <a:solidFill>
            <a:srgbClr val="D5E8D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b="1">
                <a:solidFill>
                  <a:srgbClr val="1A1A1A"/>
                </a:solidFill>
                <a:latin typeface="Malgun Gothic"/>
                <a:ea typeface="Malgun Gothic"/>
                <a:cs typeface="Malgun Gothic"/>
              </a:rPr>
              <a:t>drx-RetransmissionTimerDL</a:t>
            </a:r>
          </a:p>
          <a:p>
            <a:pPr algn="ctr" marL="0" indent="0">
              <a:lnSpc>
                <a:spcPts val="1548"/>
              </a:lnSpc>
              <a:spcBef>
                <a:spcPts val="0"/>
              </a:spcBef>
              <a:buNone/>
            </a:pPr>
            <a:r>
              <a:rPr lang="ko-KR" sz="1200" b="1">
                <a:solidFill>
                  <a:srgbClr val="1A1A1A"/>
                </a:solidFill>
                <a:latin typeface="Malgun Gothic"/>
                <a:ea typeface="Malgun Gothic"/>
                <a:cs typeface="Malgun Gothic"/>
              </a:rPr>
              <a:t>깨어 재전송 PDCCH 감시</a:t>
            </a:r>
          </a:p>
        </p:txBody>
      </p:sp>
      <p:cxnSp>
        <p:nvCxnSpPr>
          <p:cNvPr id="9" name="Connector 8"/>
          <p:cNvCxnSpPr/>
          <p:nvPr/>
        </p:nvCxnSpPr>
        <p:spPr>
          <a:xfrm>
            <a:off x="1920240" y="2148840"/>
            <a:ext cx="6400800" cy="0"/>
          </a:xfrm>
          <a:prstGeom prst="line">
            <a:avLst/>
          </a:prstGeom>
          <a:ln w="19050">
            <a:solidFill>
              <a:srgbClr val="8B1E1E"/>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920240" y="2194560"/>
            <a:ext cx="6400800" cy="274320"/>
          </a:xfrm>
          <a:prstGeom prst="rect">
            <a:avLst/>
          </a:prstGeom>
          <a:noFill/>
        </p:spPr>
        <p:txBody>
          <a:bodyPr wrap="square" lIns="73152" rIns="54864" tIns="36576" bIns="36576" anchor="t">
            <a:noAutofit/>
          </a:bodyPr>
          <a:lstStyle/>
          <a:p>
            <a:pPr algn="ctr" marL="0" indent="0">
              <a:lnSpc>
                <a:spcPts val="1548"/>
              </a:lnSpc>
              <a:spcBef>
                <a:spcPts val="0"/>
              </a:spcBef>
              <a:buNone/>
            </a:pPr>
            <a:r>
              <a:rPr lang="ko-KR" sz="1200" b="1">
                <a:solidFill>
                  <a:srgbClr val="8B1E1E"/>
                </a:solidFill>
                <a:latin typeface="Malgun Gothic"/>
                <a:ea typeface="Malgun Gothic"/>
                <a:cs typeface="Malgun Gothic"/>
              </a:rPr>
              <a:t>HARQ-RTT-TimerDL-NTN: 이 동안 잔다</a:t>
            </a:r>
          </a:p>
        </p:txBody>
      </p:sp>
      <p:sp>
        <p:nvSpPr>
          <p:cNvPr id="11" name="TextBox 10"/>
          <p:cNvSpPr txBox="1"/>
          <p:nvPr/>
        </p:nvSpPr>
        <p:spPr>
          <a:xfrm>
            <a:off x="457200" y="2743200"/>
            <a:ext cx="5532120" cy="365760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drx-HARQ-RTT-Timer: "재전송이 올 리 없는 동안은 잔다" (5장)</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NTN에서는 재전송이 적어도 UE-gNB RTT만큼 더 늦게 옴 → 그만큼 더 자도 됨</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"latest available": UE-gNB RTT는 위성 이동으로 계속 변함 → timer 시작 때마다 최근 추정값</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HARQ feedback이 꺼진 process에는 이 timer를 시작하지 않음</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SR을 보낸 뒤의 Active Time에도 UE-gNB RTT를 더함: 응답이 왕복만큼 늦게 오므로</a:t>
            </a:r>
          </a:p>
        </p:txBody>
      </p:sp>
      <p:sp>
        <p:nvSpPr>
          <p:cNvPr id="12" name="Rounded Rectangle 11"/>
          <p:cNvSpPr/>
          <p:nvPr/>
        </p:nvSpPr>
        <p:spPr>
          <a:xfrm>
            <a:off x="6172200" y="2743200"/>
            <a:ext cx="5559552" cy="3657600"/>
          </a:xfrm>
          <a:prstGeom prst="roundRect">
            <a:avLst>
              <a:gd name="adj" fmla="val 4000"/>
            </a:avLst>
          </a:prstGeom>
          <a:solidFill>
            <a:srgbClr val="F0F0F0"/>
          </a:solidFill>
          <a:ln w="9525">
            <a:solidFill>
              <a:srgbClr val="4D4D4D"/>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4D4D4D"/>
                </a:solidFill>
                <a:latin typeface="Malgun Gothic"/>
                <a:ea typeface="Malgun Gothic"/>
                <a:cs typeface="Malgun Gothic"/>
              </a:rPr>
              <a:t>spec. TS 38.321 clause 5.7</a:t>
            </a:r>
          </a:p>
          <a:p>
            <a:pPr algn="l" marL="0" indent="0">
              <a:lnSpc>
                <a:spcPts val="1806"/>
              </a:lnSpc>
              <a:spcBef>
                <a:spcPts val="300"/>
              </a:spcBef>
              <a:buNone/>
            </a:pPr>
            <a:r>
              <a:rPr lang="ko-KR" sz="1400">
                <a:solidFill>
                  <a:srgbClr val="1A1A1A"/>
                </a:solidFill>
                <a:latin typeface="Malgun Gothic"/>
                <a:ea typeface="Malgun Gothic"/>
                <a:cs typeface="Malgun Gothic"/>
              </a:rPr>
              <a:t>"set HARQ-RTT-TimerDL-NTN for the corresponding HARQ process equal to drx-HARQ-RTT-TimerDL plus the latest available UE-gNB RTT value"</a:t>
            </a:r>
          </a:p>
          <a:p>
            <a:pPr algn="l" marL="0" indent="0">
              <a:lnSpc>
                <a:spcPts val="1806"/>
              </a:lnSpc>
              <a:spcBef>
                <a:spcPts val="300"/>
              </a:spcBef>
              <a:buNone/>
            </a:pPr>
            <a:r>
              <a:rPr lang="ko-KR" sz="1400">
                <a:solidFill>
                  <a:srgbClr val="1A1A1A"/>
                </a:solidFill>
                <a:latin typeface="Malgun Gothic"/>
                <a:ea typeface="Malgun Gothic"/>
                <a:cs typeface="Malgun Gothic"/>
              </a:rPr>
              <a:t>"set HARQ-RTT-TimerUL-NTN for the corresponding HARQ process equal to drx-HARQ-RTT-TimerUL plus the latest available UE-gNB RTT value"</a:t>
            </a:r>
          </a:p>
          <a:p>
            <a:pPr algn="l" marL="182880" indent="-164592">
              <a:lnSpc>
                <a:spcPts val="1806"/>
              </a:lnSpc>
              <a:spcBef>
                <a:spcPts val="500"/>
              </a:spcBef>
              <a:buClr>
                <a:srgbClr val="4D4D4D"/>
              </a:buClr>
              <a:buFont typeface="Arial"/>
              <a:buChar char="•"/>
            </a:pPr>
            <a:r>
              <a:rPr lang="ko-KR" sz="1400">
                <a:solidFill>
                  <a:srgbClr val="1A1A1A"/>
                </a:solidFill>
                <a:latin typeface="Malgun Gothic"/>
                <a:ea typeface="Malgun Gothic"/>
                <a:cs typeface="Malgun Gothic"/>
              </a:rPr>
              <a:t>정리: process는 늘리거나 feedback을 꺼서 왕복을 안 기다리고, DRX는 그 왕복 동안 잔다</a:t>
            </a:r>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7"/>
                                        </p:tgtEl>
                                        <p:attrNameLst>
                                          <p:attrName>style.visibility</p:attrName>
                                        </p:attrNameLst>
                                      </p:cBhvr>
                                      <p:to>
                                        <p:strVal val="visible"/>
                                      </p:to>
                                    </p:set>
                                    <p:animEffect transition="in" filter="fade">
                                      <p:cBhvr>
                                        <p:cTn id="5" dur="400"/>
                                        <p:tgtEl>
                                          <p:spTgt spid="7"/>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8"/>
                                        </p:tgtEl>
                                        <p:attrNameLst>
                                          <p:attrName>style.visibility</p:attrName>
                                        </p:attrNameLst>
                                      </p:cBhvr>
                                      <p:to>
                                        <p:strVal val="visible"/>
                                      </p:to>
                                    </p:set>
                                    <p:animEffect transition="in" filter="fade">
                                      <p:cBhvr>
                                        <p:cTn id="8" dur="400"/>
                                        <p:tgtEl>
                                          <p:spTgt spid="8"/>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400"/>
                                        <p:tgtEl>
                                          <p:spTgt spid="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400"/>
                                        <p:tgtEl>
                                          <p:spTgt spid="10"/>
                                        </p:tgtEl>
                                      </p:cBhvr>
                                    </p:animEffect>
                                  </p:childTnLst>
                                </p:cTn>
                              </p:par>
                            </p:childTnLst>
                          </p:cTn>
                        </p:par>
                      </p:childTnLst>
                    </p:cTn>
                  </p:par>
                  <p:par>
                    <p:cTn id="20" fill="hold">
                      <p:stCondLst>
                        <p:cond delay="indefinite"/>
                      </p:stCondLst>
                      <p:childTnLst>
                        <p:par>
                          <p:cTn id="21"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animEffect transition="in" filter="fade">
                                      <p:cBhvr>
                                        <p:cTn id="19" dur="400"/>
                                        <p:tgtEl>
                                          <p:spTgt spid="11">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1">
                                            <p:txEl>
                                              <p:pRg st="1" end="1"/>
                                            </p:txEl>
                                          </p:spTgt>
                                        </p:tgtEl>
                                        <p:attrNameLst>
                                          <p:attrName>style.visibility</p:attrName>
                                        </p:attrNameLst>
                                      </p:cBhvr>
                                      <p:to>
                                        <p:strVal val="visible"/>
                                      </p:to>
                                    </p:set>
                                    <p:animEffect transition="in" filter="fade">
                                      <p:cBhvr>
                                        <p:cTn id="24" dur="400"/>
                                        <p:tgtEl>
                                          <p:spTgt spid="11">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xEl>
                                              <p:pRg st="2" end="2"/>
                                            </p:txEl>
                                          </p:spTgt>
                                        </p:tgtEl>
                                        <p:attrNameLst>
                                          <p:attrName>style.visibility</p:attrName>
                                        </p:attrNameLst>
                                      </p:cBhvr>
                                      <p:to>
                                        <p:strVal val="visible"/>
                                      </p:to>
                                    </p:set>
                                    <p:animEffect transition="in" filter="fade">
                                      <p:cBhvr>
                                        <p:cTn id="29" dur="400"/>
                                        <p:tgtEl>
                                          <p:spTgt spid="11">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1">
                                            <p:txEl>
                                              <p:pRg st="3" end="3"/>
                                            </p:txEl>
                                          </p:spTgt>
                                        </p:tgtEl>
                                        <p:attrNameLst>
                                          <p:attrName>style.visibility</p:attrName>
                                        </p:attrNameLst>
                                      </p:cBhvr>
                                      <p:to>
                                        <p:strVal val="visible"/>
                                      </p:to>
                                    </p:set>
                                    <p:animEffect transition="in" filter="fade">
                                      <p:cBhvr>
                                        <p:cTn id="34" dur="400"/>
                                        <p:tgtEl>
                                          <p:spTgt spid="11">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1">
                                            <p:txEl>
                                              <p:pRg st="4" end="4"/>
                                            </p:txEl>
                                          </p:spTgt>
                                        </p:tgtEl>
                                        <p:attrNameLst>
                                          <p:attrName>style.visibility</p:attrName>
                                        </p:attrNameLst>
                                      </p:cBhvr>
                                      <p:to>
                                        <p:strVal val="visible"/>
                                      </p:to>
                                    </p:set>
                                    <p:animEffect transition="in" filter="fade">
                                      <p:cBhvr>
                                        <p:cTn id="39" dur="400"/>
                                        <p:tgtEl>
                                          <p:spTgt spid="11">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4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build="p"/>
      <p:bldP spid="12" grpId="0" animBg="1"/>
    </p:bldLst>
  </p:timing>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12.8 셀 유형: beam이 땅을 어떻게 덮는가</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36</a:t>
            </a:r>
          </a:p>
        </p:txBody>
      </p:sp>
      <p:pic>
        <p:nvPicPr>
          <p:cNvPr id="5" name="Picture 4" descr="fig12-08.png"/>
          <p:cNvPicPr>
            <a:picLocks noChangeAspect="1"/>
          </p:cNvPicPr>
          <p:nvPr/>
        </p:nvPicPr>
        <p:blipFill>
          <a:blip r:embed="rId2"/>
          <a:stretch>
            <a:fillRect/>
          </a:stretch>
        </p:blipFill>
        <p:spPr>
          <a:xfrm>
            <a:off x="457200" y="932688"/>
            <a:ext cx="6949440" cy="2537097"/>
          </a:xfrm>
          <a:prstGeom prst="rect">
            <a:avLst/>
          </a:prstGeom>
        </p:spPr>
      </p:pic>
      <p:sp>
        <p:nvSpPr>
          <p:cNvPr id="6" name="TextBox 5"/>
          <p:cNvSpPr txBox="1"/>
          <p:nvPr/>
        </p:nvSpPr>
        <p:spPr>
          <a:xfrm>
            <a:off x="457200" y="3657600"/>
            <a:ext cx="6949440" cy="274320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NTN 이동성의 원인은 UE가 아니라 위성의 이동</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서 있는 UE도 수 분마다 셀이나 위성 교체, 셀 중심과 가장자리의 신호 세기 차이가 작음</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GEO: 위성이 움직이지 않음 → 자연히 earth-fixed</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LEO, beam 조종 가능: quasi-earth-fixed. 셀이 땅에 묶임 → "언제 서비스를 멈추나"가 미리 정해짐</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LEO, 조종 불가: earth-moving. 셀이 위성 따라 미끄러짐 → "셀 중심이 지금 어디인가"가 계속 바뀜</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두 질문 → 시간 기반 trigger, 위치 기반 trigger</a:t>
            </a:r>
          </a:p>
        </p:txBody>
      </p:sp>
      <p:sp>
        <p:nvSpPr>
          <p:cNvPr id="7" name="Rounded Rectangle 6"/>
          <p:cNvSpPr/>
          <p:nvPr/>
        </p:nvSpPr>
        <p:spPr>
          <a:xfrm>
            <a:off x="7589520" y="932688"/>
            <a:ext cx="4142232" cy="5440680"/>
          </a:xfrm>
          <a:prstGeom prst="roundRect">
            <a:avLst>
              <a:gd name="adj" fmla="val 4000"/>
            </a:avLst>
          </a:prstGeom>
          <a:solidFill>
            <a:srgbClr val="F0F0F0"/>
          </a:solidFill>
          <a:ln w="9525">
            <a:solidFill>
              <a:srgbClr val="4D4D4D"/>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4D4D4D"/>
                </a:solidFill>
                <a:latin typeface="Malgun Gothic"/>
                <a:ea typeface="Malgun Gothic"/>
                <a:cs typeface="Malgun Gothic"/>
              </a:rPr>
              <a:t>spec. TS 38.300 clause 16.14.1</a:t>
            </a:r>
          </a:p>
          <a:p>
            <a:pPr algn="l" marL="0" indent="0">
              <a:lnSpc>
                <a:spcPts val="1806"/>
              </a:lnSpc>
              <a:spcBef>
                <a:spcPts val="300"/>
              </a:spcBef>
              <a:buNone/>
            </a:pPr>
            <a:r>
              <a:rPr lang="ko-KR" sz="1400">
                <a:solidFill>
                  <a:srgbClr val="1A1A1A"/>
                </a:solidFill>
                <a:latin typeface="Malgun Gothic"/>
                <a:ea typeface="Malgun Gothic"/>
                <a:cs typeface="Malgun Gothic"/>
              </a:rPr>
              <a:t>"Earth-fixed: provisioned by beam(s) continuously covering the same geographical areas all the time (e.g., the case of GSO satellites)"</a:t>
            </a:r>
          </a:p>
          <a:p>
            <a:pPr algn="l" marL="0" indent="0">
              <a:lnSpc>
                <a:spcPts val="1806"/>
              </a:lnSpc>
              <a:spcBef>
                <a:spcPts val="300"/>
              </a:spcBef>
              <a:buNone/>
            </a:pPr>
            <a:r>
              <a:rPr lang="ko-KR" sz="1400">
                <a:solidFill>
                  <a:srgbClr val="1A1A1A"/>
                </a:solidFill>
                <a:latin typeface="Malgun Gothic"/>
                <a:ea typeface="Malgun Gothic"/>
                <a:cs typeface="Malgun Gothic"/>
              </a:rPr>
              <a:t>"Quasi-Earth-fixed: ... covering one geographic area for a limited period and a different geographic area during another period (e.g., ... steerable beams)"</a:t>
            </a:r>
          </a:p>
          <a:p>
            <a:pPr algn="l" marL="0" indent="0">
              <a:lnSpc>
                <a:spcPts val="1806"/>
              </a:lnSpc>
              <a:spcBef>
                <a:spcPts val="300"/>
              </a:spcBef>
              <a:buNone/>
            </a:pPr>
            <a:r>
              <a:rPr lang="ko-KR" sz="1400">
                <a:solidFill>
                  <a:srgbClr val="1A1A1A"/>
                </a:solidFill>
                <a:latin typeface="Malgun Gothic"/>
                <a:ea typeface="Malgun Gothic"/>
                <a:cs typeface="Malgun Gothic"/>
              </a:rPr>
              <a:t>"Earth-moving: provisioned by beam(s) whose coverage area slides over the Earth surface (e.g., ... fixed or non-steerable beams)"</a:t>
            </a:r>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6">
                                            <p:txEl>
                                              <p:pRg st="0" end="0"/>
                                            </p:txEl>
                                          </p:spTgt>
                                        </p:tgtEl>
                                        <p:attrNameLst>
                                          <p:attrName>style.visibility</p:attrName>
                                        </p:attrNameLst>
                                      </p:cBhvr>
                                      <p:to>
                                        <p:strVal val="visible"/>
                                      </p:to>
                                    </p:set>
                                    <p:animEffect transition="in" filter="fade">
                                      <p:cBhvr>
                                        <p:cTn id="5" dur="400"/>
                                        <p:tgtEl>
                                          <p:spTgt spid="6">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6">
                                            <p:txEl>
                                              <p:pRg st="1" end="1"/>
                                            </p:txEl>
                                          </p:spTgt>
                                        </p:tgtEl>
                                        <p:attrNameLst>
                                          <p:attrName>style.visibility</p:attrName>
                                        </p:attrNameLst>
                                      </p:cBhvr>
                                      <p:to>
                                        <p:strVal val="visible"/>
                                      </p:to>
                                    </p:set>
                                    <p:animEffect transition="in" filter="fade">
                                      <p:cBhvr>
                                        <p:cTn id="8" dur="400"/>
                                        <p:tgtEl>
                                          <p:spTgt spid="6">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400"/>
                                        <p:tgtEl>
                                          <p:spTgt spid="6">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400"/>
                                        <p:tgtEl>
                                          <p:spTgt spid="6">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400"/>
                                        <p:tgtEl>
                                          <p:spTgt spid="6">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animEffect transition="in" filter="fade">
                                      <p:cBhvr>
                                        <p:cTn id="28" dur="400"/>
                                        <p:tgtEl>
                                          <p:spTgt spid="6">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animBg="1"/>
    </p:bldLst>
  </p:timing>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12.8 시간과 위치 기반 trigger</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37</a:t>
            </a:r>
          </a:p>
        </p:txBody>
      </p:sp>
      <p:sp>
        <p:nvSpPr>
          <p:cNvPr id="5" name="TextBox 4"/>
          <p:cNvSpPr txBox="1"/>
          <p:nvPr/>
        </p:nvSpPr>
        <p:spPr>
          <a:xfrm>
            <a:off x="457200" y="932688"/>
            <a:ext cx="5532120" cy="269748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IDLE, INACTIVE (SIB19)</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t-Service: 셀이 지금 덮는 지역의 서비스를 언제 멈추는지</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referenceLocation, distanceThresh (단위 50 m): 기준점에서 멀어지면 이웃 셀 측정 시작</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신호 세기가 아니라 시각과 거리로</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CONNECTED: CHO (Conditional Handover) trigger 추가 (TS 38.300 clause 16.14.3.2.2)</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event A4, 시간 기반, 위치 기반. 조합 평가는 UE 구현, 시간 기반 CHO는 RACH-less 가능</a:t>
            </a:r>
          </a:p>
        </p:txBody>
      </p:sp>
      <p:graphicFrame>
        <p:nvGraphicFramePr>
          <p:cNvPr id="6" name="Table 5"/>
          <p:cNvGraphicFramePr>
            <a:graphicFrameLocks noGrp="1"/>
          </p:cNvGraphicFramePr>
          <p:nvPr/>
        </p:nvGraphicFramePr>
        <p:xfrm>
          <a:off x="457200" y="3630168"/>
          <a:ext cx="5532120" cy="2596896"/>
        </p:xfrm>
        <a:graphic>
          <a:graphicData uri="http://schemas.openxmlformats.org/drawingml/2006/table">
            <a:tbl>
              <a:tblPr firstRow="0" bandRow="0">
                <a:tableStyleId>{5940675A-B579-460E-94D1-54222C63F5DA}</a:tableStyleId>
              </a:tblPr>
              <a:tblGrid>
                <a:gridCol w="1097280"/>
                <a:gridCol w="3108960"/>
                <a:gridCol w="1325880"/>
              </a:tblGrid>
              <a:tr h="347472">
                <a:tc>
                  <a:txBody>
                    <a:bodyPr/>
                    <a:lstStyle/>
                    <a:p>
                      <a:pPr algn="l" marL="0" indent="0">
                        <a:lnSpc>
                          <a:spcPts val="1439"/>
                        </a:lnSpc>
                        <a:spcBef>
                          <a:spcPts val="0"/>
                        </a:spcBef>
                        <a:buNone/>
                      </a:pPr>
                      <a:r>
                        <a:rPr lang="ko-KR" sz="1200" b="1">
                          <a:solidFill>
                            <a:srgbClr val="FFFFFF"/>
                          </a:solidFill>
                          <a:latin typeface="Malgun Gothic"/>
                          <a:ea typeface="Malgun Gothic"/>
                          <a:cs typeface="Malgun Gothic"/>
                        </a:rPr>
                        <a:t>Event</a:t>
                      </a:r>
                    </a:p>
                  </a:txBody>
                  <a:tcPr marL="73152" marR="73152" marT="36576" marB="36576" anchor="ctr">
                    <a:solidFill>
                      <a:srgbClr val="2C4A6E"/>
                    </a:solidFill>
                  </a:tcPr>
                </a:tc>
                <a:tc>
                  <a:txBody>
                    <a:bodyPr/>
                    <a:lstStyle/>
                    <a:p>
                      <a:pPr algn="l" marL="0" indent="0">
                        <a:lnSpc>
                          <a:spcPts val="1439"/>
                        </a:lnSpc>
                        <a:spcBef>
                          <a:spcPts val="0"/>
                        </a:spcBef>
                        <a:buNone/>
                      </a:pPr>
                      <a:r>
                        <a:rPr lang="ko-KR" sz="1200" b="1">
                          <a:solidFill>
                            <a:srgbClr val="FFFFFF"/>
                          </a:solidFill>
                          <a:latin typeface="Malgun Gothic"/>
                          <a:ea typeface="Malgun Gothic"/>
                          <a:cs typeface="Malgun Gothic"/>
                        </a:rPr>
                        <a:t>진입 조건</a:t>
                      </a:r>
                    </a:p>
                  </a:txBody>
                  <a:tcPr marL="73152" marR="73152" marT="36576" marB="36576" anchor="ctr">
                    <a:solidFill>
                      <a:srgbClr val="2C4A6E"/>
                    </a:solidFill>
                  </a:tcPr>
                </a:tc>
                <a:tc>
                  <a:txBody>
                    <a:bodyPr/>
                    <a:lstStyle/>
                    <a:p>
                      <a:pPr algn="l" marL="0" indent="0">
                        <a:lnSpc>
                          <a:spcPts val="1439"/>
                        </a:lnSpc>
                        <a:spcBef>
                          <a:spcPts val="0"/>
                        </a:spcBef>
                        <a:buNone/>
                      </a:pPr>
                      <a:r>
                        <a:rPr lang="ko-KR" sz="1200" b="1">
                          <a:solidFill>
                            <a:srgbClr val="FFFFFF"/>
                          </a:solidFill>
                          <a:latin typeface="Malgun Gothic"/>
                          <a:ea typeface="Malgun Gothic"/>
                          <a:cs typeface="Malgun Gothic"/>
                        </a:rPr>
                        <a:t>용도</a:t>
                      </a:r>
                    </a:p>
                  </a:txBody>
                  <a:tcPr marL="73152" marR="73152" marT="36576" marB="36576" anchor="ctr">
                    <a:solidFill>
                      <a:srgbClr val="2C4A6E"/>
                    </a:solidFill>
                  </a:tcPr>
                </a:tc>
              </a:tr>
              <a:tr h="950976">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D1 (5.5.4.15)</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UE ↔ referenceLocation1 거리 − Hys &gt; Thresh1, UE ↔ referenceLocation2 거리 + Hys &lt; Thresh2 (m)</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현재 기준점에서 멀어지고 다음 기준점에 가까워짐</a:t>
                      </a:r>
                    </a:p>
                  </a:txBody>
                  <a:tcPr marL="73152" marR="73152" marT="36576" marB="36576" anchor="ctr">
                    <a:solidFill>
                      <a:srgbClr val="FFFFFF"/>
                    </a:solidFill>
                  </a:tcPr>
                </a:tc>
              </a:tr>
              <a:tr h="749808">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D2 (5.5.4.15a)</a:t>
                      </a:r>
                    </a:p>
                  </a:txBody>
                  <a:tcPr marL="73152" marR="73152" marT="36576" marB="36576" anchor="ctr">
                    <a:solidFill>
                      <a:srgbClr val="F3F5F8"/>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D1과 같은 형태, serving 기준점이 움직임 (movingReferenceLocation과 ephemeris로 계산)</a:t>
                      </a:r>
                    </a:p>
                  </a:txBody>
                  <a:tcPr marL="73152" marR="73152" marT="36576" marB="36576" anchor="ctr">
                    <a:solidFill>
                      <a:srgbClr val="F3F5F8"/>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earth-moving 셀</a:t>
                      </a:r>
                    </a:p>
                  </a:txBody>
                  <a:tcPr marL="73152" marR="73152" marT="36576" marB="36576" anchor="ctr">
                    <a:solidFill>
                      <a:srgbClr val="F3F5F8"/>
                    </a:solidFill>
                  </a:tcPr>
                </a:tc>
              </a:tr>
              <a:tr h="548640">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T1 (5.5.4.16)</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UE가 잰 시각 M</a:t>
                      </a:r>
                      <a:r>
                        <a:rPr lang="ko-KR" sz="1200" baseline="-25000">
                          <a:solidFill>
                            <a:srgbClr val="1A1A1A"/>
                          </a:solidFill>
                          <a:latin typeface="Malgun Gothic"/>
                          <a:ea typeface="Malgun Gothic"/>
                          <a:cs typeface="Malgun Gothic"/>
                        </a:rPr>
                        <a:t>t</a:t>
                      </a:r>
                      <a:r>
                        <a:rPr lang="ko-KR" sz="1200">
                          <a:solidFill>
                            <a:srgbClr val="1A1A1A"/>
                          </a:solidFill>
                          <a:latin typeface="Malgun Gothic"/>
                          <a:ea typeface="Malgun Gothic"/>
                          <a:cs typeface="Malgun Gothic"/>
                        </a:rPr>
                        <a:t> &gt; t1-Threshold이면 진입, + duration 지나면 이탈 (ms)</a:t>
                      </a:r>
                    </a:p>
                  </a:txBody>
                  <a:tcPr marL="73152" marR="73152" marT="36576" marB="36576" anchor="ctr">
                    <a:solidFill>
                      <a:srgbClr val="FFFFFF"/>
                    </a:solidFill>
                  </a:tcPr>
                </a:tc>
                <a:tc>
                  <a:txBody>
                    <a:bodyPr/>
                    <a:lstStyle/>
                    <a:p>
                      <a:pPr algn="l" marL="0" indent="0">
                        <a:lnSpc>
                          <a:spcPts val="1439"/>
                        </a:lnSpc>
                        <a:spcBef>
                          <a:spcPts val="0"/>
                        </a:spcBef>
                        <a:buNone/>
                      </a:pPr>
                      <a:r>
                        <a:rPr lang="ko-KR" sz="1200">
                          <a:solidFill>
                            <a:srgbClr val="1A1A1A"/>
                          </a:solidFill>
                          <a:latin typeface="Malgun Gothic"/>
                          <a:ea typeface="Malgun Gothic"/>
                          <a:cs typeface="Malgun Gothic"/>
                        </a:rPr>
                        <a:t>handover 허용 시간 창</a:t>
                      </a:r>
                    </a:p>
                  </a:txBody>
                  <a:tcPr marL="73152" marR="73152" marT="36576" marB="36576" anchor="ctr">
                    <a:solidFill>
                      <a:srgbClr val="FFFFFF"/>
                    </a:solidFill>
                  </a:tcPr>
                </a:tc>
              </a:tr>
            </a:tbl>
          </a:graphicData>
        </a:graphic>
      </p:graphicFrame>
      <p:sp>
        <p:nvSpPr>
          <p:cNvPr id="7" name="Rounded Rectangle 6"/>
          <p:cNvSpPr/>
          <p:nvPr/>
        </p:nvSpPr>
        <p:spPr>
          <a:xfrm>
            <a:off x="6172200" y="932688"/>
            <a:ext cx="5559552" cy="5440680"/>
          </a:xfrm>
          <a:prstGeom prst="roundRect">
            <a:avLst>
              <a:gd name="adj" fmla="val 4000"/>
            </a:avLst>
          </a:prstGeom>
          <a:solidFill>
            <a:srgbClr val="FAEDED"/>
          </a:solidFill>
          <a:ln w="9525">
            <a:solidFill>
              <a:srgbClr val="8B1E1E"/>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8B1E1E"/>
                </a:solidFill>
                <a:latin typeface="Malgun Gothic"/>
                <a:ea typeface="Malgun Gothic"/>
                <a:cs typeface="Malgun Gothic"/>
              </a:rPr>
              <a:t>질문. RSRP 비교만으로 handover하기가 왜 어려운가</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지상: 셀 중심에서 가장자리로 가면 거리가 수십 배 → RSRP 크게 하락 → event A3가 경계를 잘 찾음</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LEO 600 km: 위성 바로 아래에서 50 km 옮겨도 경사 거리 600 → 약 602 km (0.35%), 경로 손실 차이 0.03 dB (계산)</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셀 중심과 가장자리의 RSRP 차이는 주로 beam 안테나 이득 차이, 수 dB (판단)</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이웃 beam과의 차이도 작음 → RSRP 비교가 경계를 또렷하게 못 찾고 측정 잡음에 흔들림</a:t>
            </a:r>
          </a:p>
          <a:p>
            <a:pPr algn="l" marL="182880" indent="-164592">
              <a:lnSpc>
                <a:spcPts val="1806"/>
              </a:lnSpc>
              <a:spcBef>
                <a:spcPts val="500"/>
              </a:spcBef>
              <a:buClr>
                <a:srgbClr val="8B1E1E"/>
              </a:buClr>
              <a:buFont typeface="Arial"/>
              <a:buChar char="•"/>
            </a:pPr>
            <a:r>
              <a:rPr lang="ko-KR" sz="1400">
                <a:solidFill>
                  <a:srgbClr val="1A1A1A"/>
                </a:solidFill>
                <a:latin typeface="Malgun Gothic"/>
                <a:ea typeface="Malgun Gothic"/>
                <a:cs typeface="Malgun Gothic"/>
              </a:rPr>
              <a:t>그래서 궤도에서 미리 계산 가능한 시각과 위치로 보완</a:t>
            </a:r>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5">
                                            <p:txEl>
                                              <p:pRg st="1" end="1"/>
                                            </p:txEl>
                                          </p:spTgt>
                                        </p:tgtEl>
                                        <p:attrNameLst>
                                          <p:attrName>style.visibility</p:attrName>
                                        </p:attrNameLst>
                                      </p:cBhvr>
                                      <p:to>
                                        <p:strVal val="visible"/>
                                      </p:to>
                                    </p:set>
                                    <p:animEffect transition="in" filter="fade">
                                      <p:cBhvr>
                                        <p:cTn id="8" dur="400"/>
                                        <p:tgtEl>
                                          <p:spTgt spid="5">
                                            <p:txEl>
                                              <p:pRg st="1" end="1"/>
                                            </p:txEl>
                                          </p:spTgt>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fade">
                                      <p:cBhvr>
                                        <p:cTn id="11" dur="400"/>
                                        <p:tgtEl>
                                          <p:spTgt spid="5">
                                            <p:txEl>
                                              <p:pRg st="2" end="2"/>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Effect transition="in" filter="fade">
                                      <p:cBhvr>
                                        <p:cTn id="14" dur="4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400"/>
                                        <p:tgtEl>
                                          <p:spTgt spid="5">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fade">
                                      <p:cBhvr>
                                        <p:cTn id="22" dur="400"/>
                                        <p:tgtEl>
                                          <p:spTgt spid="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animBg="1"/>
    </p:bldLst>
  </p:timing>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12.8 위성 교체와 RACH-less handover</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38</a:t>
            </a:r>
          </a:p>
        </p:txBody>
      </p:sp>
      <p:sp>
        <p:nvSpPr>
          <p:cNvPr id="5" name="Oval 4"/>
          <p:cNvSpPr/>
          <p:nvPr/>
        </p:nvSpPr>
        <p:spPr>
          <a:xfrm>
            <a:off x="2011680" y="3017520"/>
            <a:ext cx="5486400" cy="640080"/>
          </a:xfrm>
          <a:prstGeom prst="ellipse">
            <a:avLst/>
          </a:prstGeom>
          <a:solidFill>
            <a:srgbClr val="D5E8D4"/>
          </a:solidFill>
          <a:ln w="15875">
            <a:solidFill>
              <a:srgbClr val="3C6E4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2011680" y="3182112"/>
            <a:ext cx="5486400" cy="320040"/>
          </a:xfrm>
          <a:prstGeom prst="rect">
            <a:avLst/>
          </a:prstGeom>
          <a:noFill/>
        </p:spPr>
        <p:txBody>
          <a:bodyPr wrap="square" lIns="73152" rIns="54864" tIns="36576" bIns="36576" anchor="t">
            <a:noAutofit/>
          </a:bodyPr>
          <a:lstStyle/>
          <a:p>
            <a:pPr algn="ctr" marL="0" indent="0">
              <a:lnSpc>
                <a:spcPts val="1548"/>
              </a:lnSpc>
              <a:spcBef>
                <a:spcPts val="0"/>
              </a:spcBef>
              <a:buNone/>
            </a:pPr>
            <a:r>
              <a:rPr lang="ko-KR" sz="1200" b="1">
                <a:solidFill>
                  <a:srgbClr val="3C6E47"/>
                </a:solidFill>
                <a:latin typeface="Malgun Gothic"/>
                <a:ea typeface="Malgun Gothic"/>
                <a:cs typeface="Malgun Gothic"/>
              </a:rPr>
              <a:t>같은 셀, 같은 PCI (Physical Cell Identity)</a:t>
            </a:r>
          </a:p>
        </p:txBody>
      </p:sp>
      <p:sp>
        <p:nvSpPr>
          <p:cNvPr id="7" name="Rectangle 6"/>
          <p:cNvSpPr/>
          <p:nvPr/>
        </p:nvSpPr>
        <p:spPr>
          <a:xfrm>
            <a:off x="640080" y="1188720"/>
            <a:ext cx="2011680" cy="502920"/>
          </a:xfrm>
          <a:prstGeom prst="rect">
            <a:avLst/>
          </a:prstGeom>
          <a:solidFill>
            <a:srgbClr val="4D4D4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b="1">
                <a:solidFill>
                  <a:srgbClr val="FFFFFF"/>
                </a:solidFill>
                <a:latin typeface="Malgun Gothic"/>
                <a:ea typeface="Malgun Gothic"/>
                <a:cs typeface="Malgun Gothic"/>
              </a:rPr>
              <a:t>위성 1</a:t>
            </a:r>
          </a:p>
          <a:p>
            <a:pPr algn="ctr" marL="0" indent="0">
              <a:lnSpc>
                <a:spcPts val="1548"/>
              </a:lnSpc>
              <a:spcBef>
                <a:spcPts val="0"/>
              </a:spcBef>
              <a:buNone/>
            </a:pPr>
            <a:r>
              <a:rPr lang="ko-KR" sz="1200" b="1">
                <a:solidFill>
                  <a:srgbClr val="FFFFFF"/>
                </a:solidFill>
                <a:latin typeface="Malgun Gothic"/>
                <a:ea typeface="Malgun Gothic"/>
                <a:cs typeface="Malgun Gothic"/>
              </a:rPr>
              <a:t>서비스 종료</a:t>
            </a:r>
          </a:p>
        </p:txBody>
      </p:sp>
      <p:cxnSp>
        <p:nvCxnSpPr>
          <p:cNvPr id="8" name="Connector 7"/>
          <p:cNvCxnSpPr/>
          <p:nvPr/>
        </p:nvCxnSpPr>
        <p:spPr>
          <a:xfrm>
            <a:off x="1645920" y="1691640"/>
            <a:ext cx="2194560" cy="1325880"/>
          </a:xfrm>
          <a:prstGeom prst="line">
            <a:avLst/>
          </a:prstGeom>
          <a:ln w="22225">
            <a:solidFill>
              <a:srgbClr val="4D4D4D"/>
            </a:solidFill>
            <a:prstDash val="dash"/>
          </a:ln>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6766560" y="1188720"/>
            <a:ext cx="2011680" cy="502920"/>
          </a:xfrm>
          <a:prstGeom prst="rect">
            <a:avLst/>
          </a:prstGeom>
          <a:solidFill>
            <a:srgbClr val="2C4A6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b="1">
                <a:solidFill>
                  <a:srgbClr val="FFFFFF"/>
                </a:solidFill>
                <a:latin typeface="Malgun Gothic"/>
                <a:ea typeface="Malgun Gothic"/>
                <a:cs typeface="Malgun Gothic"/>
              </a:rPr>
              <a:t>위성 2</a:t>
            </a:r>
          </a:p>
          <a:p>
            <a:pPr algn="ctr" marL="0" indent="0">
              <a:lnSpc>
                <a:spcPts val="1548"/>
              </a:lnSpc>
              <a:spcBef>
                <a:spcPts val="0"/>
              </a:spcBef>
              <a:buNone/>
            </a:pPr>
            <a:r>
              <a:rPr lang="ko-KR" sz="1200" b="1">
                <a:solidFill>
                  <a:srgbClr val="FFFFFF"/>
                </a:solidFill>
                <a:latin typeface="Malgun Gothic"/>
                <a:ea typeface="Malgun Gothic"/>
                <a:cs typeface="Malgun Gothic"/>
              </a:rPr>
              <a:t>서비스 시작</a:t>
            </a:r>
          </a:p>
        </p:txBody>
      </p:sp>
      <p:cxnSp>
        <p:nvCxnSpPr>
          <p:cNvPr id="10" name="Connector 9"/>
          <p:cNvCxnSpPr/>
          <p:nvPr/>
        </p:nvCxnSpPr>
        <p:spPr>
          <a:xfrm flipH="1">
            <a:off x="5669280" y="1691640"/>
            <a:ext cx="2103120" cy="1325880"/>
          </a:xfrm>
          <a:prstGeom prst="line">
            <a:avLst/>
          </a:prstGeom>
          <a:ln w="22225">
            <a:solidFill>
              <a:srgbClr val="2C4A6E"/>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834640" y="1234440"/>
            <a:ext cx="3840480" cy="822960"/>
          </a:xfrm>
          <a:prstGeom prst="rect">
            <a:avLst/>
          </a:prstGeom>
          <a:noFill/>
        </p:spPr>
        <p:txBody>
          <a:bodyPr wrap="square" lIns="73152" rIns="54864" tIns="36576" bIns="36576" anchor="t">
            <a:noAutofit/>
          </a:bodyPr>
          <a:lstStyle/>
          <a:p>
            <a:pPr algn="l" marL="0" indent="0">
              <a:lnSpc>
                <a:spcPts val="1548"/>
              </a:lnSpc>
              <a:spcBef>
                <a:spcPts val="0"/>
              </a:spcBef>
              <a:buNone/>
            </a:pPr>
            <a:r>
              <a:rPr lang="ko-KR" sz="1200">
                <a:solidFill>
                  <a:srgbClr val="2C4A6E"/>
                </a:solidFill>
                <a:latin typeface="Malgun Gothic"/>
                <a:ea typeface="Malgun Gothic"/>
                <a:cs typeface="Malgun Gothic"/>
              </a:rPr>
              <a:t>soft switch: 새 위성 서비스 시작 전 동기 시작 가능</a:t>
            </a:r>
          </a:p>
          <a:p>
            <a:pPr algn="l" marL="0" indent="0">
              <a:lnSpc>
                <a:spcPts val="1548"/>
              </a:lnSpc>
              <a:spcBef>
                <a:spcPts val="0"/>
              </a:spcBef>
              <a:buNone/>
            </a:pPr>
            <a:r>
              <a:rPr lang="ko-KR" sz="1200">
                <a:solidFill>
                  <a:srgbClr val="2C4A6E"/>
                </a:solidFill>
                <a:latin typeface="Malgun Gothic"/>
                <a:ea typeface="Malgun Gothic"/>
                <a:cs typeface="Malgun Gothic"/>
              </a:rPr>
              <a:t>hard switch: 옛 위성 서비스 종료 뒤에만</a:t>
            </a:r>
          </a:p>
        </p:txBody>
      </p:sp>
      <p:sp>
        <p:nvSpPr>
          <p:cNvPr id="12" name="Rectangle 11"/>
          <p:cNvSpPr/>
          <p:nvPr/>
        </p:nvSpPr>
        <p:spPr>
          <a:xfrm>
            <a:off x="9052560" y="1188720"/>
            <a:ext cx="2651760" cy="502920"/>
          </a:xfrm>
          <a:prstGeom prst="rect">
            <a:avLst/>
          </a:prstGeom>
          <a:solidFill>
            <a:srgbClr val="8B1E1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548"/>
              </a:lnSpc>
              <a:spcBef>
                <a:spcPts val="0"/>
              </a:spcBef>
              <a:buNone/>
            </a:pPr>
            <a:r>
              <a:rPr lang="ko-KR" sz="1200" b="1">
                <a:solidFill>
                  <a:srgbClr val="FFFFFF"/>
                </a:solidFill>
                <a:latin typeface="Malgun Gothic"/>
                <a:ea typeface="Malgun Gothic"/>
                <a:cs typeface="Malgun Gothic"/>
              </a:rPr>
              <a:t>gateway, gNB</a:t>
            </a:r>
          </a:p>
          <a:p>
            <a:pPr algn="ctr" marL="0" indent="0">
              <a:lnSpc>
                <a:spcPts val="1548"/>
              </a:lnSpc>
              <a:spcBef>
                <a:spcPts val="0"/>
              </a:spcBef>
              <a:buNone/>
            </a:pPr>
            <a:r>
              <a:rPr lang="ko-KR" sz="1200" b="1">
                <a:solidFill>
                  <a:srgbClr val="FFFFFF"/>
                </a:solidFill>
                <a:latin typeface="Malgun Gothic"/>
                <a:ea typeface="Malgun Gothic"/>
                <a:cs typeface="Malgun Gothic"/>
              </a:rPr>
              <a:t>그대로</a:t>
            </a:r>
          </a:p>
        </p:txBody>
      </p:sp>
      <p:sp>
        <p:nvSpPr>
          <p:cNvPr id="13" name="TextBox 12"/>
          <p:cNvSpPr txBox="1"/>
          <p:nvPr/>
        </p:nvSpPr>
        <p:spPr>
          <a:xfrm>
            <a:off x="457200" y="3886200"/>
            <a:ext cx="5532120" cy="251460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satellite switch with re-synchronization (Rel-18, TS 38.300 clause 16.14.3.2.3)</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quasi-earth-fixed: 같은 땅을 비추는 위성만 바뀌고 셀은 유지</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transparent, 같은 SSB 주파수, 같은 gNB → PCI 유지, L3 mobility 없이 새 위성에 재동기</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새 위성으로의 Random Access: 새 위성을 거친 PDCCH order</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SIB19의 satSwitchWithReSync-r18</a:t>
            </a:r>
          </a:p>
        </p:txBody>
      </p:sp>
      <p:sp>
        <p:nvSpPr>
          <p:cNvPr id="14" name="TextBox 13"/>
          <p:cNvSpPr txBox="1"/>
          <p:nvPr/>
        </p:nvSpPr>
        <p:spPr>
          <a:xfrm>
            <a:off x="6199632" y="3886200"/>
            <a:ext cx="5532120" cy="251460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RACH-less handover (TS 38.300 clause 16.14.3.2.1)</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UE가 target의 TA를 ephemeris로 계산 → preamble로 TA를 재는 단계 생략이 자연스러움 (판단)</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같은 clause</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DAPS (Dual Active Protocol Stack) handover 미지원</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NTN ↔ TN handover에서 두 망 동시 연결 불필요</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다른 궤도 사이, transparent ↔ regenerative 사이 이동 지원 가능</a:t>
            </a:r>
          </a:p>
        </p:txBody>
      </p:sp>
    </p:spTree>
  </p:cSld>
  <p:clrMapOvr>
    <a:masterClrMapping/>
  </p:clrMapOvr>
  <p:timing>
    <p:tnLst>
      <p:par>
        <p:cTn id="1" dur="indefinite" restart="never" nodeType="tmRoot">
          <p:childTnLst>
            <p:seq concurrent="1" nextAc="seek">
              <p:cTn id="2" dur="indefinite" nodeType="mainSeq">
                <p:childTnLst>
                  <p:par>
                    <p:cTn id="12" fill="hold">
                      <p:stCondLst>
                        <p:cond delay="indefinite"/>
                      </p:stCondLst>
                      <p:childTnLst>
                        <p:par>
                          <p:cTn id="13"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9"/>
                                        </p:tgtEl>
                                        <p:attrNameLst>
                                          <p:attrName>style.visibility</p:attrName>
                                        </p:attrNameLst>
                                      </p:cBhvr>
                                      <p:to>
                                        <p:strVal val="visible"/>
                                      </p:to>
                                    </p:set>
                                    <p:animEffect transition="in" filter="fade">
                                      <p:cBhvr>
                                        <p:cTn id="5" dur="400"/>
                                        <p:tgtEl>
                                          <p:spTgt spid="9"/>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0"/>
                                        </p:tgtEl>
                                        <p:attrNameLst>
                                          <p:attrName>style.visibility</p:attrName>
                                        </p:attrNameLst>
                                      </p:cBhvr>
                                      <p:to>
                                        <p:strVal val="visible"/>
                                      </p:to>
                                    </p:set>
                                    <p:animEffect transition="in" filter="fade">
                                      <p:cBhvr>
                                        <p:cTn id="8" dur="400"/>
                                        <p:tgtEl>
                                          <p:spTgt spid="10"/>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400"/>
                                        <p:tgtEl>
                                          <p:spTgt spid="11"/>
                                        </p:tgtEl>
                                      </p:cBhvr>
                                    </p:animEffect>
                                  </p:childTnLst>
                                </p:cTn>
                              </p:par>
                            </p:childTnLst>
                          </p:cTn>
                        </p:par>
                      </p:childTnLst>
                    </p:cTn>
                  </p:par>
                  <p:par>
                    <p:cTn id="29" fill="hold">
                      <p:stCondLst>
                        <p:cond delay="indefinite"/>
                      </p:stCondLst>
                      <p:childTnLst>
                        <p:par>
                          <p:cTn id="30"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fade">
                                      <p:cBhvr>
                                        <p:cTn id="16" dur="400"/>
                                        <p:tgtEl>
                                          <p:spTgt spid="13">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xEl>
                                              <p:pRg st="1" end="1"/>
                                            </p:txEl>
                                          </p:spTgt>
                                        </p:tgtEl>
                                        <p:attrNameLst>
                                          <p:attrName>style.visibility</p:attrName>
                                        </p:attrNameLst>
                                      </p:cBhvr>
                                      <p:to>
                                        <p:strVal val="visible"/>
                                      </p:to>
                                    </p:set>
                                    <p:animEffect transition="in" filter="fade">
                                      <p:cBhvr>
                                        <p:cTn id="19" dur="400"/>
                                        <p:tgtEl>
                                          <p:spTgt spid="13">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fade">
                                      <p:cBhvr>
                                        <p:cTn id="22" dur="400"/>
                                        <p:tgtEl>
                                          <p:spTgt spid="13">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xEl>
                                              <p:pRg st="3" end="3"/>
                                            </p:txEl>
                                          </p:spTgt>
                                        </p:tgtEl>
                                        <p:attrNameLst>
                                          <p:attrName>style.visibility</p:attrName>
                                        </p:attrNameLst>
                                      </p:cBhvr>
                                      <p:to>
                                        <p:strVal val="visible"/>
                                      </p:to>
                                    </p:set>
                                    <p:animEffect transition="in" filter="fade">
                                      <p:cBhvr>
                                        <p:cTn id="25" dur="400"/>
                                        <p:tgtEl>
                                          <p:spTgt spid="13">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xEl>
                                              <p:pRg st="4" end="4"/>
                                            </p:txEl>
                                          </p:spTgt>
                                        </p:tgtEl>
                                        <p:attrNameLst>
                                          <p:attrName>style.visibility</p:attrName>
                                        </p:attrNameLst>
                                      </p:cBhvr>
                                      <p:to>
                                        <p:strVal val="visible"/>
                                      </p:to>
                                    </p:set>
                                    <p:animEffect transition="in" filter="fade">
                                      <p:cBhvr>
                                        <p:cTn id="28" dur="400"/>
                                        <p:tgtEl>
                                          <p:spTgt spid="13">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4">
                                            <p:txEl>
                                              <p:pRg st="0" end="0"/>
                                            </p:txEl>
                                          </p:spTgt>
                                        </p:tgtEl>
                                        <p:attrNameLst>
                                          <p:attrName>style.visibility</p:attrName>
                                        </p:attrNameLst>
                                      </p:cBhvr>
                                      <p:to>
                                        <p:strVal val="visible"/>
                                      </p:to>
                                    </p:set>
                                    <p:animEffect transition="in" filter="fade">
                                      <p:cBhvr>
                                        <p:cTn id="33" dur="400"/>
                                        <p:tgtEl>
                                          <p:spTgt spid="14">
                                            <p:txEl>
                                              <p:pRg st="0" end="0"/>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xEl>
                                              <p:pRg st="1" end="1"/>
                                            </p:txEl>
                                          </p:spTgt>
                                        </p:tgtEl>
                                        <p:attrNameLst>
                                          <p:attrName>style.visibility</p:attrName>
                                        </p:attrNameLst>
                                      </p:cBhvr>
                                      <p:to>
                                        <p:strVal val="visible"/>
                                      </p:to>
                                    </p:set>
                                    <p:animEffect transition="in" filter="fade">
                                      <p:cBhvr>
                                        <p:cTn id="36" dur="400"/>
                                        <p:tgtEl>
                                          <p:spTgt spid="14">
                                            <p:txEl>
                                              <p:pRg st="1" end="1"/>
                                            </p:txEl>
                                          </p:spTgt>
                                        </p:tgtEl>
                                      </p:cBhvr>
                                    </p:animEffect>
                                  </p:childTnLst>
                                </p:cTn>
                              </p:par>
                            </p:childTnLst>
                          </p:cTn>
                        </p:par>
                      </p:childTnLst>
                    </p:cTn>
                  </p:par>
                  <p:par>
                    <p:cTn id="51" fill="hold">
                      <p:stCondLst>
                        <p:cond delay="indefinite"/>
                      </p:stCondLst>
                      <p:childTnLst>
                        <p:par>
                          <p:cTn id="52"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4">
                                            <p:txEl>
                                              <p:pRg st="2" end="2"/>
                                            </p:txEl>
                                          </p:spTgt>
                                        </p:tgtEl>
                                        <p:attrNameLst>
                                          <p:attrName>style.visibility</p:attrName>
                                        </p:attrNameLst>
                                      </p:cBhvr>
                                      <p:to>
                                        <p:strVal val="visible"/>
                                      </p:to>
                                    </p:set>
                                    <p:animEffect transition="in" filter="fade">
                                      <p:cBhvr>
                                        <p:cTn id="41" dur="400"/>
                                        <p:tgtEl>
                                          <p:spTgt spid="14">
                                            <p:txEl>
                                              <p:pRg st="2" end="2"/>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xEl>
                                              <p:pRg st="3" end="3"/>
                                            </p:txEl>
                                          </p:spTgt>
                                        </p:tgtEl>
                                        <p:attrNameLst>
                                          <p:attrName>style.visibility</p:attrName>
                                        </p:attrNameLst>
                                      </p:cBhvr>
                                      <p:to>
                                        <p:strVal val="visible"/>
                                      </p:to>
                                    </p:set>
                                    <p:animEffect transition="in" filter="fade">
                                      <p:cBhvr>
                                        <p:cTn id="44" dur="400"/>
                                        <p:tgtEl>
                                          <p:spTgt spid="14">
                                            <p:txEl>
                                              <p:pRg st="3" end="3"/>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
                                            <p:txEl>
                                              <p:pRg st="4" end="4"/>
                                            </p:txEl>
                                          </p:spTgt>
                                        </p:tgtEl>
                                        <p:attrNameLst>
                                          <p:attrName>style.visibility</p:attrName>
                                        </p:attrNameLst>
                                      </p:cBhvr>
                                      <p:to>
                                        <p:strVal val="visible"/>
                                      </p:to>
                                    </p:set>
                                    <p:animEffect transition="in" filter="fade">
                                      <p:cBhvr>
                                        <p:cTn id="47" dur="400"/>
                                        <p:tgtEl>
                                          <p:spTgt spid="14">
                                            <p:txEl>
                                              <p:pRg st="4" end="4"/>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4">
                                            <p:txEl>
                                              <p:pRg st="5" end="5"/>
                                            </p:txEl>
                                          </p:spTgt>
                                        </p:tgtEl>
                                        <p:attrNameLst>
                                          <p:attrName>style.visibility</p:attrName>
                                        </p:attrNameLst>
                                      </p:cBhvr>
                                      <p:to>
                                        <p:strVal val="visible"/>
                                      </p:to>
                                    </p:set>
                                    <p:animEffect transition="in" filter="fade">
                                      <p:cBhvr>
                                        <p:cTn id="50" dur="4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build="p"/>
      <p:bldP spid="14" grpId="0" build="p"/>
    </p:bldLst>
  </p:timing>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12.9 Release별 진화</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39</a:t>
            </a:r>
          </a:p>
        </p:txBody>
      </p:sp>
      <p:graphicFrame>
        <p:nvGraphicFramePr>
          <p:cNvPr id="5" name="Table 4"/>
          <p:cNvGraphicFramePr>
            <a:graphicFrameLocks noGrp="1"/>
          </p:cNvGraphicFramePr>
          <p:nvPr/>
        </p:nvGraphicFramePr>
        <p:xfrm>
          <a:off x="457200" y="978408"/>
          <a:ext cx="11274552" cy="2932175"/>
        </p:xfrm>
        <a:graphic>
          <a:graphicData uri="http://schemas.openxmlformats.org/drawingml/2006/table">
            <a:tbl>
              <a:tblPr firstRow="0" bandRow="0">
                <a:tableStyleId>{5940675A-B579-460E-94D1-54222C63F5DA}</a:tableStyleId>
              </a:tblPr>
              <a:tblGrid>
                <a:gridCol w="1188720"/>
                <a:gridCol w="10085832"/>
              </a:tblGrid>
              <a:tr h="380999">
                <a:tc>
                  <a:txBody>
                    <a:bodyPr/>
                    <a:lstStyle/>
                    <a:p>
                      <a:pPr algn="l" marL="0" indent="0">
                        <a:lnSpc>
                          <a:spcPts val="1680"/>
                        </a:lnSpc>
                        <a:spcBef>
                          <a:spcPts val="0"/>
                        </a:spcBef>
                        <a:buNone/>
                      </a:pPr>
                      <a:r>
                        <a:rPr lang="ko-KR" sz="1400" b="1">
                          <a:solidFill>
                            <a:srgbClr val="FFFFFF"/>
                          </a:solidFill>
                          <a:latin typeface="Malgun Gothic"/>
                          <a:ea typeface="Malgun Gothic"/>
                          <a:cs typeface="Malgun Gothic"/>
                        </a:rPr>
                        <a:t>Release</a:t>
                      </a:r>
                    </a:p>
                  </a:txBody>
                  <a:tcPr marL="73152" marR="73152" marT="36576" marB="36576" anchor="ctr">
                    <a:solidFill>
                      <a:srgbClr val="2C4A6E"/>
                    </a:solidFill>
                  </a:tcPr>
                </a:tc>
                <a:tc>
                  <a:txBody>
                    <a:bodyPr/>
                    <a:lstStyle/>
                    <a:p>
                      <a:pPr algn="l" marL="0" indent="0">
                        <a:lnSpc>
                          <a:spcPts val="1680"/>
                        </a:lnSpc>
                        <a:spcBef>
                          <a:spcPts val="0"/>
                        </a:spcBef>
                        <a:buNone/>
                      </a:pPr>
                      <a:r>
                        <a:rPr lang="ko-KR" sz="1400" b="1">
                          <a:solidFill>
                            <a:srgbClr val="FFFFFF"/>
                          </a:solidFill>
                          <a:latin typeface="Malgun Gothic"/>
                          <a:ea typeface="Malgun Gothic"/>
                          <a:cs typeface="Malgun Gothic"/>
                        </a:rPr>
                        <a:t>주요 feature (출처)</a:t>
                      </a:r>
                    </a:p>
                  </a:txBody>
                  <a:tcPr marL="73152" marR="73152" marT="36576" marB="36576" anchor="ctr">
                    <a:solidFill>
                      <a:srgbClr val="2C4A6E"/>
                    </a:solidFill>
                  </a:tcPr>
                </a:tc>
              </a:tr>
              <a:tr h="850392">
                <a:tc>
                  <a:txBody>
                    <a:bodyPr/>
                    <a:lstStyle/>
                    <a:p>
                      <a:pPr algn="l" marL="0" indent="0">
                        <a:lnSpc>
                          <a:spcPts val="1680"/>
                        </a:lnSpc>
                        <a:spcBef>
                          <a:spcPts val="0"/>
                        </a:spcBef>
                        <a:buNone/>
                      </a:pPr>
                      <a:r>
                        <a:rPr lang="ko-KR" sz="1400">
                          <a:solidFill>
                            <a:srgbClr val="1A1A1A"/>
                          </a:solidFill>
                          <a:latin typeface="Malgun Gothic"/>
                          <a:ea typeface="Malgun Gothic"/>
                          <a:cs typeface="Malgun Gothic"/>
                        </a:rPr>
                        <a:t>Rel-17</a:t>
                      </a:r>
                    </a:p>
                  </a:txBody>
                  <a:tcPr marL="73152" marR="73152" marT="36576" marB="36576" anchor="ctr">
                    <a:solidFill>
                      <a:srgbClr val="FFFFFF"/>
                    </a:solidFill>
                  </a:tcPr>
                </a:tc>
                <a:tc>
                  <a:txBody>
                    <a:bodyPr/>
                    <a:lstStyle/>
                    <a:p>
                      <a:pPr algn="l" marL="0" indent="0">
                        <a:lnSpc>
                          <a:spcPts val="1680"/>
                        </a:lnSpc>
                        <a:spcBef>
                          <a:spcPts val="0"/>
                        </a:spcBef>
                        <a:buNone/>
                      </a:pPr>
                      <a:r>
                        <a:rPr lang="ko-KR" sz="1400">
                          <a:solidFill>
                            <a:srgbClr val="1A1A1A"/>
                          </a:solidFill>
                          <a:latin typeface="Malgun Gothic"/>
                          <a:ea typeface="Malgun Gothic"/>
                          <a:cs typeface="Malgun Gothic"/>
                        </a:rPr>
                        <a:t>Transparent payload, GNSS 전제, TA와 Doppler pre-compensation, K</a:t>
                      </a:r>
                      <a:r>
                        <a:rPr lang="ko-KR" sz="1400" baseline="-25000">
                          <a:solidFill>
                            <a:srgbClr val="1A1A1A"/>
                          </a:solidFill>
                          <a:latin typeface="Malgun Gothic"/>
                          <a:ea typeface="Malgun Gothic"/>
                          <a:cs typeface="Malgun Gothic"/>
                        </a:rPr>
                        <a:t>offset</a:t>
                      </a:r>
                      <a:r>
                        <a:rPr lang="ko-KR" sz="1400">
                          <a:solidFill>
                            <a:srgbClr val="1A1A1A"/>
                          </a:solidFill>
                          <a:latin typeface="Malgun Gothic"/>
                          <a:ea typeface="Malgun Gothic"/>
                          <a:cs typeface="Malgun Gothic"/>
                        </a:rPr>
                        <a:t>, HARQ process 32개, HARQ feedback 끄기, 시간과 위치 기반 CHO trigger, 세 가지 셀 유형, band n255와 n256 (TR 21.917 clause 5.1.2). NB-IoT와 eMTC의 IoT-NTN (TR 21.917 clause 5.2)</a:t>
                      </a:r>
                    </a:p>
                  </a:txBody>
                  <a:tcPr marL="73152" marR="73152" marT="36576" marB="36576" anchor="ctr">
                    <a:solidFill>
                      <a:srgbClr val="FFFFFF"/>
                    </a:solidFill>
                  </a:tcPr>
                </a:tc>
              </a:tr>
              <a:tr h="850392">
                <a:tc>
                  <a:txBody>
                    <a:bodyPr/>
                    <a:lstStyle/>
                    <a:p>
                      <a:pPr algn="l" marL="0" indent="0">
                        <a:lnSpc>
                          <a:spcPts val="1680"/>
                        </a:lnSpc>
                        <a:spcBef>
                          <a:spcPts val="0"/>
                        </a:spcBef>
                        <a:buNone/>
                      </a:pPr>
                      <a:r>
                        <a:rPr lang="ko-KR" sz="1400">
                          <a:solidFill>
                            <a:srgbClr val="1A1A1A"/>
                          </a:solidFill>
                          <a:latin typeface="Malgun Gothic"/>
                          <a:ea typeface="Malgun Gothic"/>
                          <a:cs typeface="Malgun Gothic"/>
                        </a:rPr>
                        <a:t>Rel-18</a:t>
                      </a:r>
                    </a:p>
                  </a:txBody>
                  <a:tcPr marL="73152" marR="73152" marT="36576" marB="36576" anchor="ctr">
                    <a:solidFill>
                      <a:srgbClr val="F3F5F8"/>
                    </a:solidFill>
                  </a:tcPr>
                </a:tc>
                <a:tc>
                  <a:txBody>
                    <a:bodyPr/>
                    <a:lstStyle/>
                    <a:p>
                      <a:pPr algn="l" marL="0" indent="0">
                        <a:lnSpc>
                          <a:spcPts val="1680"/>
                        </a:lnSpc>
                        <a:spcBef>
                          <a:spcPts val="0"/>
                        </a:spcBef>
                        <a:buNone/>
                      </a:pPr>
                      <a:r>
                        <a:rPr lang="ko-KR" sz="1400">
                          <a:solidFill>
                            <a:srgbClr val="1A1A1A"/>
                          </a:solidFill>
                          <a:latin typeface="Malgun Gothic"/>
                          <a:ea typeface="Malgun Gothic"/>
                          <a:cs typeface="Malgun Gothic"/>
                        </a:rPr>
                        <a:t>Msg4 HARQ-ACK의 PUCCH 반복 (1, 2, 4, 8회), timing drift를 고려한 PUSCH DMRS bundling, network verified UE location (단일 위성, 10 km 단위), RACH-less handover, satellite switch with re-synchronization, FR2-NTN (10 GHz 이상) band, n255와 n256의 대역폭 30 MHz (TR 21.918 clause 5.3.1), event D2</a:t>
                      </a:r>
                    </a:p>
                  </a:txBody>
                  <a:tcPr marL="73152" marR="73152" marT="36576" marB="36576" anchor="ctr">
                    <a:solidFill>
                      <a:srgbClr val="F3F5F8"/>
                    </a:solidFill>
                  </a:tcPr>
                </a:tc>
              </a:tr>
              <a:tr h="850392">
                <a:tc>
                  <a:txBody>
                    <a:bodyPr/>
                    <a:lstStyle/>
                    <a:p>
                      <a:pPr algn="l" marL="0" indent="0">
                        <a:lnSpc>
                          <a:spcPts val="1680"/>
                        </a:lnSpc>
                        <a:spcBef>
                          <a:spcPts val="0"/>
                        </a:spcBef>
                        <a:buNone/>
                      </a:pPr>
                      <a:r>
                        <a:rPr lang="ko-KR" sz="1400">
                          <a:solidFill>
                            <a:srgbClr val="1A1A1A"/>
                          </a:solidFill>
                          <a:latin typeface="Malgun Gothic"/>
                          <a:ea typeface="Malgun Gothic"/>
                          <a:cs typeface="Malgun Gothic"/>
                        </a:rPr>
                        <a:t>Rel-19</a:t>
                      </a:r>
                    </a:p>
                  </a:txBody>
                  <a:tcPr marL="73152" marR="73152" marT="36576" marB="36576" anchor="ctr">
                    <a:solidFill>
                      <a:srgbClr val="FFFFFF"/>
                    </a:solidFill>
                  </a:tcPr>
                </a:tc>
                <a:tc>
                  <a:txBody>
                    <a:bodyPr/>
                    <a:lstStyle/>
                    <a:p>
                      <a:pPr algn="l" marL="0" indent="0">
                        <a:lnSpc>
                          <a:spcPts val="1680"/>
                        </a:lnSpc>
                        <a:spcBef>
                          <a:spcPts val="0"/>
                        </a:spcBef>
                        <a:buNone/>
                      </a:pPr>
                      <a:r>
                        <a:rPr lang="ko-KR" sz="1400">
                          <a:solidFill>
                            <a:srgbClr val="1A1A1A"/>
                          </a:solidFill>
                          <a:latin typeface="Malgun Gothic"/>
                          <a:ea typeface="Malgun Gothic"/>
                          <a:cs typeface="Malgun Gothic"/>
                        </a:rPr>
                        <a:t>Regenerative payload (gNB 전체 탑재), PUSCH의 inter-slot OCC로 상향 용량 확대, RedCap과 eRedCap UE 지원, 하향 coverage (공통 search space PDCCH 반복, Msg4 PDSCH 반복, 20 ms 안의 SIB1 PDSCH 반복), Ku band (TR 21.919 clause 5.1.1, 5.4.1). IoT-NTN의 Store and Forward</a:t>
                      </a:r>
                    </a:p>
                  </a:txBody>
                  <a:tcPr marL="73152" marR="73152" marT="36576" marB="36576" anchor="ctr">
                    <a:solidFill>
                      <a:srgbClr val="FFFFFF"/>
                    </a:solidFill>
                  </a:tcPr>
                </a:tc>
              </a:tr>
            </a:tbl>
          </a:graphicData>
        </a:graphic>
      </p:graphicFrame>
      <p:sp>
        <p:nvSpPr>
          <p:cNvPr id="6" name="TextBox 5"/>
          <p:cNvSpPr txBox="1"/>
          <p:nvPr/>
        </p:nvSpPr>
        <p:spPr>
          <a:xfrm>
            <a:off x="457200" y="4139183"/>
            <a:ext cx="11274552" cy="2261616"/>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Rel-17: NR과 IoT 두 갈래로 시작, timing 골격</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Rel-18: coverage와 이동성의 약점 보강</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Rel-19: 구조 (regenerative)와 장치 범위 (RedCap) 확대</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세 Release 모두 UE가 GNSS를 가진다는 전제는 그대로</a:t>
            </a:r>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6">
                                            <p:txEl>
                                              <p:pRg st="0" end="0"/>
                                            </p:txEl>
                                          </p:spTgt>
                                        </p:tgtEl>
                                        <p:attrNameLst>
                                          <p:attrName>style.visibility</p:attrName>
                                        </p:attrNameLst>
                                      </p:cBhvr>
                                      <p:to>
                                        <p:strVal val="visible"/>
                                      </p:to>
                                    </p:set>
                                    <p:animEffect transition="in" filter="fade">
                                      <p:cBhvr>
                                        <p:cTn id="5" dur="400"/>
                                        <p:tgtEl>
                                          <p:spTgt spid="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400"/>
                                        <p:tgtEl>
                                          <p:spTgt spid="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400"/>
                                        <p:tgtEl>
                                          <p:spTgt spid="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4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12.9 IoT-NTN, Rel-18, Rel-19의 내용</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40</a:t>
            </a:r>
          </a:p>
        </p:txBody>
      </p:sp>
      <p:sp>
        <p:nvSpPr>
          <p:cNvPr id="5" name="Rounded Rectangle 4"/>
          <p:cNvSpPr/>
          <p:nvPr/>
        </p:nvSpPr>
        <p:spPr>
          <a:xfrm>
            <a:off x="457200" y="932688"/>
            <a:ext cx="3630168" cy="5440680"/>
          </a:xfrm>
          <a:prstGeom prst="roundRect">
            <a:avLst>
              <a:gd name="adj" fmla="val 4000"/>
            </a:avLst>
          </a:prstGeom>
          <a:solidFill>
            <a:srgbClr val="EAF0F6"/>
          </a:solidFill>
          <a:ln w="9525">
            <a:solidFill>
              <a:srgbClr val="2C4A6E"/>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2C4A6E"/>
                </a:solidFill>
                <a:latin typeface="Malgun Gothic"/>
                <a:ea typeface="Malgun Gothic"/>
                <a:cs typeface="Malgun Gothic"/>
              </a:rPr>
              <a:t>IoT-NTN (TR 21.917 clause 5.2)</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NB-IoT와 eMTC (LTE 계열)를 위성에</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GNSS UE만, Random Access 전 TA와 Doppler 사전 보정 (NR NTN과 같은 원리)</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연결 중 보정 갱신, "the UE is not expected to perform GNSS acquisition"</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긴 반복 상향을 segment로 나눠 segment마다 보정</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불연속 coverage: ephemeris와 coverage 정보 방송 → 다음 위성까지 잠</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Rel-18: 연결 중 GNSS 재획득 (autonomous gap, DL MAC CE) (TR 21.918 clause 5.7)</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Rel-19: Store and Forward</a:t>
            </a:r>
          </a:p>
        </p:txBody>
      </p:sp>
      <p:sp>
        <p:nvSpPr>
          <p:cNvPr id="6" name="Rounded Rectangle 5"/>
          <p:cNvSpPr/>
          <p:nvPr/>
        </p:nvSpPr>
        <p:spPr>
          <a:xfrm>
            <a:off x="4279392" y="932688"/>
            <a:ext cx="3630168" cy="5440680"/>
          </a:xfrm>
          <a:prstGeom prst="roundRect">
            <a:avLst>
              <a:gd name="adj" fmla="val 4000"/>
            </a:avLst>
          </a:prstGeom>
          <a:solidFill>
            <a:srgbClr val="EAF0F6"/>
          </a:solidFill>
          <a:ln w="9525">
            <a:solidFill>
              <a:srgbClr val="2C4A6E"/>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2C4A6E"/>
                </a:solidFill>
                <a:latin typeface="Malgun Gothic"/>
                <a:ea typeface="Malgun Gothic"/>
                <a:cs typeface="Malgun Gothic"/>
              </a:rPr>
              <a:t>Rel-18: coverage와 이동성</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link budget 빠듯, 특히 UE 전력이 작은 상향</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Msg4 HARQ-ACK의 PUCCH 반복, 능력은 Msg3에서 알림</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NTN 전용 PUSCH DMRS bundling: timing drift에도 위상 연속성 유지 (TS 38.300 clause 16.14.9)</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network verified UE location: 단일 위성 multi-RTT로 core가 검증 (clause 16.14.10)</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UE 보고 위치가 서비스 국가와 규제 결정 → 보고만으로는 못 믿는 경우 대비 (판단)</a:t>
            </a:r>
          </a:p>
        </p:txBody>
      </p:sp>
      <p:sp>
        <p:nvSpPr>
          <p:cNvPr id="7" name="Rounded Rectangle 6"/>
          <p:cNvSpPr/>
          <p:nvPr/>
        </p:nvSpPr>
        <p:spPr>
          <a:xfrm>
            <a:off x="8101584" y="932688"/>
            <a:ext cx="3630168" cy="5440680"/>
          </a:xfrm>
          <a:prstGeom prst="roundRect">
            <a:avLst>
              <a:gd name="adj" fmla="val 4000"/>
            </a:avLst>
          </a:prstGeom>
          <a:solidFill>
            <a:srgbClr val="EAF0F6"/>
          </a:solidFill>
          <a:ln w="9525">
            <a:solidFill>
              <a:srgbClr val="2C4A6E"/>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2C4A6E"/>
                </a:solidFill>
                <a:latin typeface="Malgun Gothic"/>
                <a:ea typeface="Malgun Gothic"/>
                <a:cs typeface="Malgun Gothic"/>
              </a:rPr>
              <a:t>Rel-19: regenerative, 상향 용량, RedCap</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regenerative payload: "5G system functions on board the NTN vehicle"</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PUSCH inter-slot OCC (Orthogonal Cover Code): 길이 2로 UE 둘, 길이 4로 UE 넷 (clause 16.14.11)</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UE 전력이 약해 넓은 대역을 못 채움 → 좁은 대역을 code로 나눔 (판단)</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RedCap, eRedCap UE의 FR1 NTN 지원: 웨어러블, 산업 센서급 장치</a:t>
            </a:r>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gtEl>
                                        <p:attrNameLst>
                                          <p:attrName>style.visibility</p:attrName>
                                        </p:attrNameLst>
                                      </p:cBhvr>
                                      <p:to>
                                        <p:strVal val="visible"/>
                                      </p:to>
                                    </p:set>
                                    <p:animEffect transition="in" filter="fade">
                                      <p:cBhvr>
                                        <p:cTn id="5" dur="400"/>
                                        <p:tgtEl>
                                          <p:spTgt spid="5"/>
                                        </p:tgtEl>
                                      </p:cBhvr>
                                    </p:animEffect>
                                  </p:childTnLst>
                                </p:cTn>
                              </p:par>
                            </p:childTnLst>
                          </p:cTn>
                        </p:par>
                      </p:childTnLst>
                    </p:cTn>
                  </p:par>
                  <p:par>
                    <p:cTn id="11" fill="hold">
                      <p:stCondLst>
                        <p:cond delay="indefinite"/>
                      </p:stCondLst>
                      <p:childTnLst>
                        <p:par>
                          <p:cTn id="12"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400"/>
                                        <p:tgtEl>
                                          <p:spTgt spid="6"/>
                                        </p:tgtEl>
                                      </p:cBhvr>
                                    </p:animEffect>
                                  </p:childTnLst>
                                </p:cTn>
                              </p:par>
                            </p:childTnLst>
                          </p:cTn>
                        </p:par>
                      </p:childTnLst>
                    </p:cTn>
                  </p:par>
                  <p:par>
                    <p:cTn id="16" fill="hold">
                      <p:stCondLst>
                        <p:cond delay="indefinite"/>
                      </p:stCondLst>
                      <p:childTnLst>
                        <p:par>
                          <p:cTn id="17"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12.10 GNSS 의존: 어디에 쓰이고 무엇을 치르나</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41</a:t>
            </a:r>
          </a:p>
        </p:txBody>
      </p:sp>
      <p:sp>
        <p:nvSpPr>
          <p:cNvPr id="5" name="Rectangle 4"/>
          <p:cNvSpPr/>
          <p:nvPr/>
        </p:nvSpPr>
        <p:spPr>
          <a:xfrm>
            <a:off x="457200" y="978408"/>
            <a:ext cx="3657600" cy="777240"/>
          </a:xfrm>
          <a:prstGeom prst="rect">
            <a:avLst/>
          </a:prstGeom>
          <a:solidFill>
            <a:srgbClr val="FAEDE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806"/>
              </a:lnSpc>
              <a:spcBef>
                <a:spcPts val="0"/>
              </a:spcBef>
              <a:buNone/>
            </a:pPr>
            <a:r>
              <a:rPr lang="ko-KR" sz="1400" b="1">
                <a:solidFill>
                  <a:srgbClr val="8B1E1E"/>
                </a:solidFill>
                <a:latin typeface="Malgun Gothic"/>
                <a:ea typeface="Malgun Gothic"/>
                <a:cs typeface="Malgun Gothic"/>
              </a:rPr>
              <a:t>TA pre-compensation</a:t>
            </a:r>
          </a:p>
          <a:p>
            <a:pPr algn="ctr" marL="0" indent="0">
              <a:lnSpc>
                <a:spcPts val="1806"/>
              </a:lnSpc>
              <a:spcBef>
                <a:spcPts val="0"/>
              </a:spcBef>
              <a:buNone/>
            </a:pPr>
            <a:r>
              <a:rPr lang="ko-KR" sz="1400" b="1">
                <a:solidFill>
                  <a:srgbClr val="8B1E1E"/>
                </a:solidFill>
                <a:latin typeface="Malgun Gothic"/>
                <a:ea typeface="Malgun Gothic"/>
                <a:cs typeface="Malgun Gothic"/>
              </a:rPr>
              <a:t>N</a:t>
            </a:r>
            <a:r>
              <a:rPr lang="ko-KR" sz="1400" b="1" baseline="-25000">
                <a:solidFill>
                  <a:srgbClr val="8B1E1E"/>
                </a:solidFill>
                <a:latin typeface="Malgun Gothic"/>
                <a:ea typeface="Malgun Gothic"/>
                <a:cs typeface="Malgun Gothic"/>
              </a:rPr>
              <a:t>TA,adj</a:t>
            </a:r>
            <a:r>
              <a:rPr lang="ko-KR" sz="1400" b="1" baseline="30000">
                <a:solidFill>
                  <a:srgbClr val="8B1E1E"/>
                </a:solidFill>
                <a:latin typeface="Malgun Gothic"/>
                <a:ea typeface="Malgun Gothic"/>
                <a:cs typeface="Malgun Gothic"/>
              </a:rPr>
              <a:t>UE</a:t>
            </a:r>
            <a:r>
              <a:rPr lang="ko-KR" sz="1400" b="1">
                <a:solidFill>
                  <a:srgbClr val="8B1E1E"/>
                </a:solidFill>
                <a:latin typeface="Malgun Gothic"/>
                <a:ea typeface="Malgun Gothic"/>
                <a:cs typeface="Malgun Gothic"/>
              </a:rPr>
              <a:t> 계산 (12.3)</a:t>
            </a:r>
          </a:p>
        </p:txBody>
      </p:sp>
      <p:sp>
        <p:nvSpPr>
          <p:cNvPr id="6" name="Rectangle 5"/>
          <p:cNvSpPr/>
          <p:nvPr/>
        </p:nvSpPr>
        <p:spPr>
          <a:xfrm>
            <a:off x="4261104" y="978408"/>
            <a:ext cx="3657600" cy="777240"/>
          </a:xfrm>
          <a:prstGeom prst="rect">
            <a:avLst/>
          </a:prstGeom>
          <a:solidFill>
            <a:srgbClr val="EAF0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806"/>
              </a:lnSpc>
              <a:spcBef>
                <a:spcPts val="0"/>
              </a:spcBef>
              <a:buNone/>
            </a:pPr>
            <a:r>
              <a:rPr lang="ko-KR" sz="1400" b="1">
                <a:solidFill>
                  <a:srgbClr val="2C4A6E"/>
                </a:solidFill>
                <a:latin typeface="Malgun Gothic"/>
                <a:ea typeface="Malgun Gothic"/>
                <a:cs typeface="Malgun Gothic"/>
              </a:rPr>
              <a:t>상향 Doppler pre-compensation</a:t>
            </a:r>
          </a:p>
          <a:p>
            <a:pPr algn="ctr" marL="0" indent="0">
              <a:lnSpc>
                <a:spcPts val="1806"/>
              </a:lnSpc>
              <a:spcBef>
                <a:spcPts val="0"/>
              </a:spcBef>
              <a:buNone/>
            </a:pPr>
            <a:r>
              <a:rPr lang="ko-KR" sz="1400" b="1">
                <a:solidFill>
                  <a:srgbClr val="2C4A6E"/>
                </a:solidFill>
                <a:latin typeface="Malgun Gothic"/>
                <a:ea typeface="Malgun Gothic"/>
                <a:cs typeface="Malgun Gothic"/>
              </a:rPr>
              <a:t>(12.5)</a:t>
            </a:r>
          </a:p>
        </p:txBody>
      </p:sp>
      <p:sp>
        <p:nvSpPr>
          <p:cNvPr id="7" name="Rectangle 6"/>
          <p:cNvSpPr/>
          <p:nvPr/>
        </p:nvSpPr>
        <p:spPr>
          <a:xfrm>
            <a:off x="8065008" y="978408"/>
            <a:ext cx="3657600" cy="777240"/>
          </a:xfrm>
          <a:prstGeom prst="rect">
            <a:avLst/>
          </a:prstGeom>
          <a:solidFill>
            <a:srgbClr val="EAF0F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54864" tIns="36576" bIns="36576">
            <a:noAutofit/>
          </a:bodyPr>
          <a:lstStyle/>
          <a:p>
            <a:pPr algn="ctr" marL="0" indent="0">
              <a:lnSpc>
                <a:spcPts val="1806"/>
              </a:lnSpc>
              <a:spcBef>
                <a:spcPts val="0"/>
              </a:spcBef>
              <a:buNone/>
            </a:pPr>
            <a:r>
              <a:rPr lang="ko-KR" sz="1400" b="1">
                <a:solidFill>
                  <a:srgbClr val="2C4A6E"/>
                </a:solidFill>
                <a:latin typeface="Malgun Gothic"/>
                <a:ea typeface="Malgun Gothic"/>
                <a:cs typeface="Malgun Gothic"/>
              </a:rPr>
              <a:t>위치 기반 이동성 trigger</a:t>
            </a:r>
          </a:p>
          <a:p>
            <a:pPr algn="ctr" marL="0" indent="0">
              <a:lnSpc>
                <a:spcPts val="1806"/>
              </a:lnSpc>
              <a:spcBef>
                <a:spcPts val="0"/>
              </a:spcBef>
              <a:buNone/>
            </a:pPr>
            <a:r>
              <a:rPr lang="ko-KR" sz="1400" b="1">
                <a:solidFill>
                  <a:srgbClr val="2C4A6E"/>
                </a:solidFill>
                <a:latin typeface="Malgun Gothic"/>
                <a:ea typeface="Malgun Gothic"/>
                <a:cs typeface="Malgun Gothic"/>
              </a:rPr>
              <a:t>event D1, D2 (12.8)</a:t>
            </a:r>
          </a:p>
        </p:txBody>
      </p:sp>
      <p:sp>
        <p:nvSpPr>
          <p:cNvPr id="8" name="TextBox 7"/>
          <p:cNvSpPr txBox="1"/>
          <p:nvPr/>
        </p:nvSpPr>
        <p:spPr>
          <a:xfrm>
            <a:off x="457200" y="1920240"/>
            <a:ext cx="5532120" cy="448056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Rel-17~19: GNSS 위치가 없으면 송신조차 안 함</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셋 중 TA가 가장 근본: 틀리면 preamble이 수신 창에 못 듦 → 접속 불가</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대가</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실내, 도심 협곡: 위성 접속 불가</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약한 신호 → jamming, spoofing에 취약</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첫 위치 획득에 수 초~수십 초와 전력 → IoT 부담</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GNSS 없는 저가 장치는 배제</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Rel-20 RAN: GNSS-resilient NR NTN 운용을 study (arXiv 2506.11828의 개관)</a:t>
            </a:r>
          </a:p>
        </p:txBody>
      </p:sp>
      <p:sp>
        <p:nvSpPr>
          <p:cNvPr id="9" name="Rounded Rectangle 8"/>
          <p:cNvSpPr/>
          <p:nvPr/>
        </p:nvSpPr>
        <p:spPr>
          <a:xfrm>
            <a:off x="6172200" y="1920240"/>
            <a:ext cx="5559552" cy="4480560"/>
          </a:xfrm>
          <a:prstGeom prst="roundRect">
            <a:avLst>
              <a:gd name="adj" fmla="val 4000"/>
            </a:avLst>
          </a:prstGeom>
          <a:solidFill>
            <a:srgbClr val="F0F0F0"/>
          </a:solidFill>
          <a:ln w="9525">
            <a:solidFill>
              <a:srgbClr val="4D4D4D"/>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4D4D4D"/>
                </a:solidFill>
                <a:latin typeface="Malgun Gothic"/>
                <a:ea typeface="Malgun Gothic"/>
                <a:cs typeface="Malgun Gothic"/>
              </a:rPr>
              <a:t>spec. TR 22.865 clause 5.11.6 (potential requirements)</a:t>
            </a:r>
          </a:p>
          <a:p>
            <a:pPr algn="l" marL="0" indent="0">
              <a:lnSpc>
                <a:spcPts val="1806"/>
              </a:lnSpc>
              <a:spcBef>
                <a:spcPts val="300"/>
              </a:spcBef>
              <a:buNone/>
            </a:pPr>
            <a:r>
              <a:rPr lang="ko-KR" sz="1400">
                <a:solidFill>
                  <a:srgbClr val="1A1A1A"/>
                </a:solidFill>
                <a:latin typeface="Malgun Gothic"/>
                <a:ea typeface="Malgun Gothic"/>
                <a:cs typeface="Malgun Gothic"/>
              </a:rPr>
              <a:t>"[PR 5.11.6-001] ... shall be able to provide services to an authorized UE independently of the UE's GNSS capability"</a:t>
            </a:r>
          </a:p>
          <a:p>
            <a:pPr algn="l" marL="0" indent="0">
              <a:lnSpc>
                <a:spcPts val="1806"/>
              </a:lnSpc>
              <a:spcBef>
                <a:spcPts val="300"/>
              </a:spcBef>
              <a:buNone/>
            </a:pPr>
            <a:r>
              <a:rPr lang="ko-KR" sz="1400">
                <a:solidFill>
                  <a:srgbClr val="1A1A1A"/>
                </a:solidFill>
                <a:latin typeface="Malgun Gothic"/>
                <a:ea typeface="Malgun Gothic"/>
                <a:cs typeface="Malgun Gothic"/>
              </a:rPr>
              <a:t>"[PR 5.11.6-003] ... shall be able to determine the location of a UE using only satellite access"</a:t>
            </a:r>
          </a:p>
          <a:p>
            <a:pPr algn="l" marL="182880" indent="-164592">
              <a:lnSpc>
                <a:spcPts val="1806"/>
              </a:lnSpc>
              <a:spcBef>
                <a:spcPts val="500"/>
              </a:spcBef>
              <a:buClr>
                <a:srgbClr val="4D4D4D"/>
              </a:buClr>
              <a:buFont typeface="Arial"/>
              <a:buChar char="•"/>
            </a:pPr>
            <a:r>
              <a:rPr lang="ko-KR" sz="1400">
                <a:solidFill>
                  <a:srgbClr val="1A1A1A"/>
                </a:solidFill>
                <a:latin typeface="Malgun Gothic"/>
                <a:ea typeface="Malgun Gothic"/>
                <a:cs typeface="Malgun Gothic"/>
              </a:rPr>
              <a:t>SA1 (SA WG1, service requirements)의 Rel-19 study FS_5GSAT_Ph3 → TR 22.865</a:t>
            </a:r>
          </a:p>
          <a:p>
            <a:pPr algn="l" marL="182880" indent="-164592">
              <a:lnSpc>
                <a:spcPts val="1806"/>
              </a:lnSpc>
              <a:spcBef>
                <a:spcPts val="500"/>
              </a:spcBef>
              <a:buClr>
                <a:srgbClr val="4D4D4D"/>
              </a:buClr>
              <a:buFont typeface="Arial"/>
              <a:buChar char="•"/>
            </a:pPr>
            <a:r>
              <a:rPr lang="ko-KR" sz="1400">
                <a:solidFill>
                  <a:srgbClr val="1A1A1A"/>
                </a:solidFill>
                <a:latin typeface="Malgun Gothic"/>
                <a:ea typeface="Malgun Gothic"/>
                <a:cs typeface="Malgun Gothic"/>
              </a:rPr>
              <a:t>동기: broadcast, multicast, 공공 안전은 정밀 위치에 민감하지 않음</a:t>
            </a:r>
          </a:p>
          <a:p>
            <a:pPr algn="l" marL="182880" indent="-164592">
              <a:lnSpc>
                <a:spcPts val="1806"/>
              </a:lnSpc>
              <a:spcBef>
                <a:spcPts val="500"/>
              </a:spcBef>
              <a:buClr>
                <a:srgbClr val="4D4D4D"/>
              </a:buClr>
              <a:buFont typeface="Arial"/>
              <a:buChar char="•"/>
            </a:pPr>
            <a:r>
              <a:rPr lang="ko-KR" sz="1400">
                <a:solidFill>
                  <a:srgbClr val="1A1A1A"/>
                </a:solidFill>
                <a:latin typeface="Malgun Gothic"/>
                <a:ea typeface="Malgun Gothic"/>
                <a:cs typeface="Malgun Gothic"/>
              </a:rPr>
              <a:t>Stage 1은 "무엇"만. "어떻게"는 RAN WG, Rel-19 RAN spec에는 해법 없음</a:t>
            </a:r>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8">
                                            <p:txEl>
                                              <p:pRg st="0" end="0"/>
                                            </p:txEl>
                                          </p:spTgt>
                                        </p:tgtEl>
                                        <p:attrNameLst>
                                          <p:attrName>style.visibility</p:attrName>
                                        </p:attrNameLst>
                                      </p:cBhvr>
                                      <p:to>
                                        <p:strVal val="visible"/>
                                      </p:to>
                                    </p:set>
                                    <p:animEffect transition="in" filter="fade">
                                      <p:cBhvr>
                                        <p:cTn id="5" dur="400"/>
                                        <p:tgtEl>
                                          <p:spTgt spid="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400"/>
                                        <p:tgtEl>
                                          <p:spTgt spid="8">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400"/>
                                        <p:tgtEl>
                                          <p:spTgt spid="8">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animEffect transition="in" filter="fade">
                                      <p:cBhvr>
                                        <p:cTn id="18" dur="400"/>
                                        <p:tgtEl>
                                          <p:spTgt spid="8">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Effect transition="in" filter="fade">
                                      <p:cBhvr>
                                        <p:cTn id="21" dur="400"/>
                                        <p:tgtEl>
                                          <p:spTgt spid="8">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xEl>
                                              <p:pRg st="5" end="5"/>
                                            </p:txEl>
                                          </p:spTgt>
                                        </p:tgtEl>
                                        <p:attrNameLst>
                                          <p:attrName>style.visibility</p:attrName>
                                        </p:attrNameLst>
                                      </p:cBhvr>
                                      <p:to>
                                        <p:strVal val="visible"/>
                                      </p:to>
                                    </p:set>
                                    <p:animEffect transition="in" filter="fade">
                                      <p:cBhvr>
                                        <p:cTn id="24" dur="400"/>
                                        <p:tgtEl>
                                          <p:spTgt spid="8">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animEffect transition="in" filter="fade">
                                      <p:cBhvr>
                                        <p:cTn id="27" dur="400"/>
                                        <p:tgtEl>
                                          <p:spTgt spid="8">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7" end="7"/>
                                            </p:txEl>
                                          </p:spTgt>
                                        </p:tgtEl>
                                        <p:attrNameLst>
                                          <p:attrName>style.visibility</p:attrName>
                                        </p:attrNameLst>
                                      </p:cBhvr>
                                      <p:to>
                                        <p:strVal val="visible"/>
                                      </p:to>
                                    </p:set>
                                    <p:animEffect transition="in" filter="fade">
                                      <p:cBhvr>
                                        <p:cTn id="32" dur="400"/>
                                        <p:tgtEl>
                                          <p:spTgt spid="8">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4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animBg="1"/>
    </p:bldLst>
  </p:timing>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12.10 GNSS 없이 맞추는 후보 (연구 단계, 저자의 정리)</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42</a:t>
            </a:r>
          </a:p>
        </p:txBody>
      </p:sp>
      <p:sp>
        <p:nvSpPr>
          <p:cNvPr id="5" name="TextBox 4"/>
          <p:cNvSpPr txBox="1"/>
          <p:nvPr/>
        </p:nvSpPr>
        <p:spPr>
          <a:xfrm>
            <a:off x="457200" y="932688"/>
            <a:ext cx="5532120" cy="219456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주파수는 비교적 쉬움</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SSB로 하향 주파수 어긋남 측정 → 상향에 반대로 적용 (판단)</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한계: UE 발진기 오차와 Doppler를 구분 못함 → 발진기 정확도에 달림 (판단)</a:t>
            </a:r>
          </a:p>
        </p:txBody>
      </p:sp>
      <p:sp>
        <p:nvSpPr>
          <p:cNvPr id="6" name="TextBox 5"/>
          <p:cNvSpPr txBox="1"/>
          <p:nvPr/>
        </p:nvSpPr>
        <p:spPr>
          <a:xfrm>
            <a:off x="6199632" y="932688"/>
            <a:ext cx="5532120" cy="2194560"/>
          </a:xfrm>
          <a:prstGeom prst="rect">
            <a:avLst/>
          </a:prstGeom>
          <a:noFill/>
        </p:spPr>
        <p:txBody>
          <a:bodyPr wrap="square" lIns="73152" rIns="54864" tIns="36576" bIns="36576" anchor="t">
            <a:noAutofit/>
          </a:bodyPr>
          <a:lstStyle/>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시간이 어려움</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하향 신호만으로는 위성에서의 출발 시각을 모름 → 지연을 모름</a:t>
            </a:r>
          </a:p>
          <a:p>
            <a:pPr algn="l" marL="402336" indent="-164592">
              <a:lnSpc>
                <a:spcPts val="1806"/>
              </a:lnSpc>
              <a:spcBef>
                <a:spcPts val="200"/>
              </a:spcBef>
              <a:buClr>
                <a:srgbClr val="2C4A6E"/>
              </a:buClr>
              <a:buFont typeface="Arial"/>
              <a:buChar char="◦"/>
            </a:pPr>
            <a:r>
              <a:rPr lang="ko-KR" sz="1400">
                <a:solidFill>
                  <a:srgbClr val="1A1A1A"/>
                </a:solidFill>
                <a:latin typeface="Malgun Gothic"/>
                <a:ea typeface="Malgun Gothic"/>
                <a:cs typeface="Malgun Gothic"/>
              </a:rPr>
              <a:t>GNSS는 위치와 함께 정확한 시각도 줌</a:t>
            </a:r>
          </a:p>
        </p:txBody>
      </p:sp>
      <p:sp>
        <p:nvSpPr>
          <p:cNvPr id="7" name="Rounded Rectangle 6"/>
          <p:cNvSpPr/>
          <p:nvPr/>
        </p:nvSpPr>
        <p:spPr>
          <a:xfrm>
            <a:off x="457200" y="3200400"/>
            <a:ext cx="3630168" cy="2423160"/>
          </a:xfrm>
          <a:prstGeom prst="roundRect">
            <a:avLst>
              <a:gd name="adj" fmla="val 4000"/>
            </a:avLst>
          </a:prstGeom>
          <a:solidFill>
            <a:srgbClr val="EAF0F6"/>
          </a:solidFill>
          <a:ln w="9525">
            <a:solidFill>
              <a:srgbClr val="2C4A6E"/>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2C4A6E"/>
                </a:solidFill>
                <a:latin typeface="Malgun Gothic"/>
                <a:ea typeface="Malgun Gothic"/>
                <a:cs typeface="Malgun Gothic"/>
              </a:rPr>
              <a:t>1. 보호 구간이 긴 preamble</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gNB가 지상처럼 도착 시각을 잼</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format 1 CP 0.68 ms ≈ 반경 100 km가 전례</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LEO 왕복 차이 3.12 ms를 덮으려면 몇 배 → 자원 소모 (판단)</a:t>
            </a:r>
          </a:p>
        </p:txBody>
      </p:sp>
      <p:sp>
        <p:nvSpPr>
          <p:cNvPr id="8" name="Rounded Rectangle 7"/>
          <p:cNvSpPr/>
          <p:nvPr/>
        </p:nvSpPr>
        <p:spPr>
          <a:xfrm>
            <a:off x="4279392" y="3200400"/>
            <a:ext cx="3630168" cy="2423160"/>
          </a:xfrm>
          <a:prstGeom prst="roundRect">
            <a:avLst>
              <a:gd name="adj" fmla="val 4000"/>
            </a:avLst>
          </a:prstGeom>
          <a:solidFill>
            <a:srgbClr val="EAF0F6"/>
          </a:solidFill>
          <a:ln w="9525">
            <a:solidFill>
              <a:srgbClr val="2C4A6E"/>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2C4A6E"/>
                </a:solidFill>
                <a:latin typeface="Malgun Gothic"/>
                <a:ea typeface="Malgun Gothic"/>
                <a:cs typeface="Malgun Gothic"/>
              </a:rPr>
              <a:t>2. 작은 beam</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beam 안 UE들의 왕복 차이 축소</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위성 위치와 beam 중심으로 TA 근사, 잔여는 preamble이 흡수</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같은 지역에 beam이 더 필요 (판단)</a:t>
            </a:r>
          </a:p>
        </p:txBody>
      </p:sp>
      <p:sp>
        <p:nvSpPr>
          <p:cNvPr id="9" name="Rounded Rectangle 8"/>
          <p:cNvSpPr/>
          <p:nvPr/>
        </p:nvSpPr>
        <p:spPr>
          <a:xfrm>
            <a:off x="8101583" y="3200400"/>
            <a:ext cx="3630168" cy="2423160"/>
          </a:xfrm>
          <a:prstGeom prst="roundRect">
            <a:avLst>
              <a:gd name="adj" fmla="val 4000"/>
            </a:avLst>
          </a:prstGeom>
          <a:solidFill>
            <a:srgbClr val="EAF0F6"/>
          </a:solidFill>
          <a:ln w="9525">
            <a:solidFill>
              <a:srgbClr val="2C4A6E"/>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2C4A6E"/>
                </a:solidFill>
                <a:latin typeface="Malgun Gothic"/>
                <a:ea typeface="Malgun Gothic"/>
                <a:cs typeface="Malgun Gothic"/>
              </a:rPr>
              <a:t>3. Doppler 곡선으로 위치 역산</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곡선 모양이 궤도에 대한 상대 위치에 따라 다름</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TRANSIT, Argos가 쓴 원리</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수십 초 관측, 안정적 발진기 → 지연 허용 IoT용 (판단)</a:t>
            </a:r>
          </a:p>
        </p:txBody>
      </p:sp>
      <p:sp>
        <p:nvSpPr>
          <p:cNvPr id="10" name="TextBox 9"/>
          <p:cNvSpPr txBox="1"/>
          <p:nvPr/>
        </p:nvSpPr>
        <p:spPr>
          <a:xfrm>
            <a:off x="457200" y="5760720"/>
            <a:ext cx="11274552" cy="594360"/>
          </a:xfrm>
          <a:prstGeom prst="rect">
            <a:avLst/>
          </a:prstGeom>
          <a:noFill/>
        </p:spPr>
        <p:txBody>
          <a:bodyPr wrap="square" lIns="73152" rIns="54864" tIns="36576" bIns="36576" anchor="t">
            <a:noAutofit/>
          </a:bodyPr>
          <a:lstStyle/>
          <a:p>
            <a:pPr algn="l" marL="0" indent="0">
              <a:lnSpc>
                <a:spcPts val="1806"/>
              </a:lnSpc>
              <a:spcBef>
                <a:spcPts val="0"/>
              </a:spcBef>
              <a:buNone/>
            </a:pPr>
            <a:r>
              <a:rPr lang="ko-KR" sz="1400" b="1">
                <a:solidFill>
                  <a:srgbClr val="8B1E1E"/>
                </a:solidFill>
                <a:latin typeface="Malgun Gothic"/>
                <a:ea typeface="Malgun Gothic"/>
                <a:cs typeface="Malgun Gothic"/>
              </a:rPr>
              <a:t>1번이 기존 절차에 가장 가깝고 3번은 IoT용. GNSS 없는 접속은 자원이나 시간을 더 씀 = timing을 network 측정으로 되돌리는 비용 (판단)</a:t>
            </a:r>
          </a:p>
        </p:txBody>
      </p:sp>
    </p:spTree>
  </p:cSld>
  <p:clrMapOvr>
    <a:masterClrMapping/>
  </p:clrMapOvr>
  <p:timing>
    <p:tnLst>
      <p:par>
        <p:cTn id="1" dur="indefinite" restart="never" nodeType="tmRoot">
          <p:childTnLst>
            <p:seq concurrent="1" nextAc="seek">
              <p:cTn id="2" dur="indefinite" nodeType="mainSeq">
                <p:childTnLst>
                  <p:par>
                    <p:cTn id="12" fill="hold">
                      <p:stCondLst>
                        <p:cond delay="indefinite"/>
                      </p:stCondLst>
                      <p:childTnLst>
                        <p:par>
                          <p:cTn id="13"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5">
                                            <p:txEl>
                                              <p:pRg st="1" end="1"/>
                                            </p:txEl>
                                          </p:spTgt>
                                        </p:tgtEl>
                                        <p:attrNameLst>
                                          <p:attrName>style.visibility</p:attrName>
                                        </p:attrNameLst>
                                      </p:cBhvr>
                                      <p:to>
                                        <p:strVal val="visible"/>
                                      </p:to>
                                    </p:set>
                                    <p:animEffect transition="in" filter="fade">
                                      <p:cBhvr>
                                        <p:cTn id="8" dur="400"/>
                                        <p:tgtEl>
                                          <p:spTgt spid="5">
                                            <p:txEl>
                                              <p:pRg st="1" end="1"/>
                                            </p:txEl>
                                          </p:spTgt>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fade">
                                      <p:cBhvr>
                                        <p:cTn id="11" dur="4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400"/>
                                        <p:tgtEl>
                                          <p:spTgt spid="6">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400"/>
                                        <p:tgtEl>
                                          <p:spTgt spid="6">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4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400"/>
                                        <p:tgtEl>
                                          <p:spTgt spid="7"/>
                                        </p:tgtEl>
                                      </p:cBhvr>
                                    </p:animEffect>
                                  </p:childTnLst>
                                </p:cTn>
                              </p:par>
                            </p:childTnLst>
                          </p:cTn>
                        </p:par>
                      </p:childTnLst>
                    </p:cTn>
                  </p:par>
                  <p:par>
                    <p:cTn id="33" fill="hold">
                      <p:stCondLst>
                        <p:cond delay="indefinite"/>
                      </p:stCondLst>
                      <p:childTnLst>
                        <p:par>
                          <p:cTn id="34"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400"/>
                                        <p:tgtEl>
                                          <p:spTgt spid="8"/>
                                        </p:tgtEl>
                                      </p:cBhvr>
                                    </p:animEffect>
                                  </p:childTnLst>
                                </p:cTn>
                              </p:par>
                            </p:childTnLst>
                          </p:cTn>
                        </p:par>
                      </p:childTnLst>
                    </p:cTn>
                  </p:par>
                  <p:par>
                    <p:cTn id="38" fill="hold">
                      <p:stCondLst>
                        <p:cond delay="indefinite"/>
                      </p:stCondLst>
                      <p:childTnLst>
                        <p:par>
                          <p:cTn id="39"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400"/>
                                        <p:tgtEl>
                                          <p:spTgt spid="9"/>
                                        </p:tgtEl>
                                      </p:cBhvr>
                                    </p:animEffect>
                                  </p:childTnLst>
                                </p:cTn>
                              </p:par>
                            </p:childTnLst>
                          </p:cTn>
                        </p:par>
                      </p:childTnLst>
                    </p:cTn>
                  </p:par>
                  <p:par>
                    <p:cTn id="43" fill="hold">
                      <p:stCondLst>
                        <p:cond delay="indefinite"/>
                      </p:stCondLst>
                      <p:childTnLst>
                        <p:par>
                          <p:cTn id="44"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7" grpId="0" animBg="1"/>
      <p:bldP spid="8" grpId="0" animBg="1"/>
      <p:bldP spid="9" grpId="0" animBg="1"/>
    </p:bldLst>
  </p:timing>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이 장의 정리</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43</a:t>
            </a:r>
          </a:p>
        </p:txBody>
      </p:sp>
      <p:sp>
        <p:nvSpPr>
          <p:cNvPr id="5" name="Rounded Rectangle 4"/>
          <p:cNvSpPr/>
          <p:nvPr/>
        </p:nvSpPr>
        <p:spPr>
          <a:xfrm>
            <a:off x="457200" y="932688"/>
            <a:ext cx="11274552" cy="3429000"/>
          </a:xfrm>
          <a:prstGeom prst="roundRect">
            <a:avLst>
              <a:gd name="adj" fmla="val 4000"/>
            </a:avLst>
          </a:prstGeom>
          <a:solidFill>
            <a:srgbClr val="EDF4EE"/>
          </a:solidFill>
          <a:ln w="9525">
            <a:solidFill>
              <a:srgbClr val="3C6E47"/>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l" marL="182880" indent="-164592">
              <a:lnSpc>
                <a:spcPts val="1806"/>
              </a:lnSpc>
              <a:spcBef>
                <a:spcPts val="500"/>
              </a:spcBef>
              <a:buClr>
                <a:srgbClr val="3C6E47"/>
              </a:buClr>
              <a:buFont typeface="Arial"/>
              <a:buChar char="•"/>
            </a:pPr>
            <a:r>
              <a:rPr lang="ko-KR" sz="1400">
                <a:solidFill>
                  <a:srgbClr val="1A1A1A"/>
                </a:solidFill>
                <a:latin typeface="Malgun Gothic"/>
                <a:ea typeface="Malgun Gothic"/>
                <a:cs typeface="Malgun Gothic"/>
              </a:rPr>
              <a:t>NTN은 resource grid를 바꾸지 않고 timing을 바꿈. 왕복: LEO 600 km transparent 최대 25.77 ms, GEO 541.46 ms. LEO는 초당 수십 μs, Doppler 2 GHz에서 수십 kHz로 변함</a:t>
            </a:r>
          </a:p>
          <a:p>
            <a:pPr algn="l" marL="182880" indent="-164592">
              <a:lnSpc>
                <a:spcPts val="1806"/>
              </a:lnSpc>
              <a:spcBef>
                <a:spcPts val="500"/>
              </a:spcBef>
              <a:buClr>
                <a:srgbClr val="3C6E47"/>
              </a:buClr>
              <a:buFont typeface="Arial"/>
              <a:buChar char="•"/>
            </a:pPr>
            <a:r>
              <a:rPr lang="ko-KR" sz="1400">
                <a:solidFill>
                  <a:srgbClr val="1A1A1A"/>
                </a:solidFill>
                <a:latin typeface="Malgun Gothic"/>
                <a:ea typeface="Malgun Gothic"/>
                <a:cs typeface="Malgun Gothic"/>
              </a:rPr>
              <a:t>Transparent: gNB 지상, 위성을 거쳐서만 통신. Regenerative (Rel-19): 무선 loop가 service link로. 데이터 한 번의 전파 지연은 같고, SR과 BSR, 재전송처럼 loop를 여러 번 돌면 end-to-end 지연 감소</a:t>
            </a:r>
          </a:p>
          <a:p>
            <a:pPr algn="l" marL="182880" indent="-164592">
              <a:lnSpc>
                <a:spcPts val="1806"/>
              </a:lnSpc>
              <a:spcBef>
                <a:spcPts val="500"/>
              </a:spcBef>
              <a:buClr>
                <a:srgbClr val="3C6E47"/>
              </a:buClr>
              <a:buFont typeface="Arial"/>
              <a:buChar char="•"/>
            </a:pPr>
            <a:r>
              <a:rPr lang="ko-KR" sz="1400">
                <a:solidFill>
                  <a:srgbClr val="1A1A1A"/>
                </a:solidFill>
                <a:latin typeface="Malgun Gothic"/>
                <a:ea typeface="Malgun Gothic"/>
                <a:cs typeface="Malgun Gothic"/>
              </a:rPr>
              <a:t>UE의 TA = UE가 GNSS와 ephemeris로 계산한 service link 왕복 + 방송된 common TA (RP와 위성 사이 왕복). RP 너머 gNB까지는 gNB가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으로 흡수</a:t>
            </a:r>
          </a:p>
          <a:p>
            <a:pPr algn="l" marL="182880" indent="-164592">
              <a:lnSpc>
                <a:spcPts val="1806"/>
              </a:lnSpc>
              <a:spcBef>
                <a:spcPts val="500"/>
              </a:spcBef>
              <a:buClr>
                <a:srgbClr val="3C6E47"/>
              </a:buClr>
              <a:buFont typeface="Arial"/>
              <a:buChar char="•"/>
            </a:pPr>
            <a:r>
              <a:rPr lang="ko-KR" sz="1400">
                <a:solidFill>
                  <a:srgbClr val="1A1A1A"/>
                </a:solidFill>
                <a:latin typeface="Malgun Gothic"/>
                <a:ea typeface="Malgun Gothic"/>
                <a:cs typeface="Malgun Gothic"/>
              </a:rPr>
              <a:t>K</a:t>
            </a:r>
            <a:r>
              <a:rPr lang="ko-KR" sz="1400" baseline="-25000">
                <a:solidFill>
                  <a:srgbClr val="1A1A1A"/>
                </a:solidFill>
                <a:latin typeface="Malgun Gothic"/>
                <a:ea typeface="Malgun Gothic"/>
                <a:cs typeface="Malgun Gothic"/>
              </a:rPr>
              <a:t>offset</a:t>
            </a:r>
            <a:r>
              <a:rPr lang="ko-KR" sz="1400">
                <a:solidFill>
                  <a:srgbClr val="1A1A1A"/>
                </a:solidFill>
                <a:latin typeface="Malgun Gothic"/>
                <a:ea typeface="Malgun Gothic"/>
                <a:cs typeface="Malgun Gothic"/>
              </a:rPr>
              <a:t> = K</a:t>
            </a:r>
            <a:r>
              <a:rPr lang="ko-KR" sz="1400" baseline="-25000">
                <a:solidFill>
                  <a:srgbClr val="1A1A1A"/>
                </a:solidFill>
                <a:latin typeface="Malgun Gothic"/>
                <a:ea typeface="Malgun Gothic"/>
                <a:cs typeface="Malgun Gothic"/>
              </a:rPr>
              <a:t>cell,offset</a:t>
            </a:r>
            <a:r>
              <a:rPr lang="ko-KR" sz="1400">
                <a:solidFill>
                  <a:srgbClr val="1A1A1A"/>
                </a:solidFill>
                <a:latin typeface="Malgun Gothic"/>
                <a:ea typeface="Malgun Gothic"/>
                <a:cs typeface="Malgun Gothic"/>
              </a:rPr>
              <a:t> − K</a:t>
            </a:r>
            <a:r>
              <a:rPr lang="ko-KR" sz="1400" baseline="-25000">
                <a:solidFill>
                  <a:srgbClr val="1A1A1A"/>
                </a:solidFill>
                <a:latin typeface="Malgun Gothic"/>
                <a:ea typeface="Malgun Gothic"/>
                <a:cs typeface="Malgun Gothic"/>
              </a:rPr>
              <a:t>UE,offset</a:t>
            </a:r>
            <a:r>
              <a:rPr lang="ko-KR" sz="1400">
                <a:solidFill>
                  <a:srgbClr val="1A1A1A"/>
                </a:solidFill>
                <a:latin typeface="Malgun Gothic"/>
                <a:ea typeface="Malgun Gothic"/>
                <a:cs typeface="Malgun Gothic"/>
              </a:rPr>
              <a:t>: 공통은 방송, 느린 UE별 차이는 MAC CE, 빠른 것만 DCI</a:t>
            </a:r>
          </a:p>
          <a:p>
            <a:pPr algn="l" marL="182880" indent="-164592">
              <a:lnSpc>
                <a:spcPts val="1806"/>
              </a:lnSpc>
              <a:spcBef>
                <a:spcPts val="500"/>
              </a:spcBef>
              <a:buClr>
                <a:srgbClr val="3C6E47"/>
              </a:buClr>
              <a:buFont typeface="Arial"/>
              <a:buChar char="•"/>
            </a:pPr>
            <a:r>
              <a:rPr lang="ko-KR" sz="1400">
                <a:solidFill>
                  <a:srgbClr val="1A1A1A"/>
                </a:solidFill>
                <a:latin typeface="Malgun Gothic"/>
                <a:ea typeface="Malgun Gothic"/>
                <a:cs typeface="Malgun Gothic"/>
              </a:rPr>
              <a:t>RAR 창은 Msg1 뒤 T</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 +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 (UE-gNB RTT)만큼 늦게 열림, Msg3에는 K</a:t>
            </a:r>
            <a:r>
              <a:rPr lang="ko-KR" sz="1400" baseline="-25000">
                <a:solidFill>
                  <a:srgbClr val="1A1A1A"/>
                </a:solidFill>
                <a:latin typeface="Malgun Gothic"/>
                <a:ea typeface="Malgun Gothic"/>
                <a:cs typeface="Malgun Gothic"/>
              </a:rPr>
              <a:t>cell,offset</a:t>
            </a:r>
          </a:p>
          <a:p>
            <a:pPr algn="l" marL="182880" indent="-164592">
              <a:lnSpc>
                <a:spcPts val="1806"/>
              </a:lnSpc>
              <a:spcBef>
                <a:spcPts val="500"/>
              </a:spcBef>
              <a:buClr>
                <a:srgbClr val="3C6E47"/>
              </a:buClr>
              <a:buFont typeface="Arial"/>
              <a:buChar char="•"/>
            </a:pPr>
            <a:r>
              <a:rPr lang="ko-KR" sz="1400">
                <a:solidFill>
                  <a:srgbClr val="1A1A1A"/>
                </a:solidFill>
                <a:latin typeface="Malgun Gothic"/>
                <a:ea typeface="Malgun Gothic"/>
                <a:cs typeface="Malgun Gothic"/>
              </a:rPr>
              <a:t>HARQ process 최대 32개, feedback (하향)과 HARQ mode (상향)를 process별로. DRX HARQ RTT timer에 UE-gNB RTT 추가</a:t>
            </a:r>
          </a:p>
          <a:p>
            <a:pPr algn="l" marL="182880" indent="-164592">
              <a:lnSpc>
                <a:spcPts val="1806"/>
              </a:lnSpc>
              <a:spcBef>
                <a:spcPts val="500"/>
              </a:spcBef>
              <a:buClr>
                <a:srgbClr val="3C6E47"/>
              </a:buClr>
              <a:buFont typeface="Arial"/>
              <a:buChar char="•"/>
            </a:pPr>
            <a:r>
              <a:rPr lang="ko-KR" sz="1400">
                <a:solidFill>
                  <a:srgbClr val="1A1A1A"/>
                </a:solidFill>
                <a:latin typeface="Malgun Gothic"/>
                <a:ea typeface="Malgun Gothic"/>
                <a:cs typeface="Malgun Gothic"/>
              </a:rPr>
              <a:t>이동성: 시간 기반 (T1, t-Service)과 위치 기반 (D1, D2) trigger, quasi-earth-fixed 셀은 satellite switch with re-synchronization</a:t>
            </a:r>
          </a:p>
          <a:p>
            <a:pPr algn="l" marL="182880" indent="-164592">
              <a:lnSpc>
                <a:spcPts val="1806"/>
              </a:lnSpc>
              <a:spcBef>
                <a:spcPts val="500"/>
              </a:spcBef>
              <a:buClr>
                <a:srgbClr val="3C6E47"/>
              </a:buClr>
              <a:buFont typeface="Arial"/>
              <a:buChar char="•"/>
            </a:pPr>
            <a:r>
              <a:rPr lang="ko-KR" sz="1400">
                <a:solidFill>
                  <a:srgbClr val="1A1A1A"/>
                </a:solidFill>
                <a:latin typeface="Malgun Gothic"/>
                <a:ea typeface="Malgun Gothic"/>
                <a:cs typeface="Malgun Gothic"/>
              </a:rPr>
              <a:t>GNSS 위치와 유효한 ephemeris가 없으면 송신하지 않음. TR 22.865가 GNSS 없는 운용을 요구했지만 RAN 해법은 아직 없음</a:t>
            </a:r>
          </a:p>
        </p:txBody>
      </p:sp>
      <p:sp>
        <p:nvSpPr>
          <p:cNvPr id="6" name="Rounded Rectangle 5"/>
          <p:cNvSpPr/>
          <p:nvPr/>
        </p:nvSpPr>
        <p:spPr>
          <a:xfrm>
            <a:off x="457200" y="4526280"/>
            <a:ext cx="11274552" cy="1874519"/>
          </a:xfrm>
          <a:prstGeom prst="roundRect">
            <a:avLst>
              <a:gd name="adj" fmla="val 4000"/>
            </a:avLst>
          </a:prstGeom>
          <a:solidFill>
            <a:srgbClr val="F0F0F0"/>
          </a:solidFill>
          <a:ln w="9525">
            <a:solidFill>
              <a:srgbClr val="4D4D4D"/>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4D4D4D"/>
                </a:solidFill>
                <a:latin typeface="Malgun Gothic"/>
                <a:ea typeface="Malgun Gothic"/>
                <a:cs typeface="Malgun Gothic"/>
              </a:rPr>
              <a:t>spec. 읽을 spec</a:t>
            </a:r>
          </a:p>
          <a:p>
            <a:pPr algn="l" marL="182880" indent="-164592">
              <a:lnSpc>
                <a:spcPts val="1806"/>
              </a:lnSpc>
              <a:spcBef>
                <a:spcPts val="500"/>
              </a:spcBef>
              <a:buClr>
                <a:srgbClr val="4D4D4D"/>
              </a:buClr>
              <a:buFont typeface="Arial"/>
              <a:buChar char="•"/>
            </a:pPr>
            <a:r>
              <a:rPr lang="ko-KR" sz="1400">
                <a:solidFill>
                  <a:srgbClr val="1A1A1A"/>
                </a:solidFill>
                <a:latin typeface="Malgun Gothic"/>
                <a:ea typeface="Malgun Gothic"/>
                <a:cs typeface="Malgun Gothic"/>
              </a:rPr>
              <a:t>TS 38.300 clause 16.14.1~16.14.3 (구조, timing, 이동성), 16.14.9~16.14.11 (coverage, UE 위치 검증, 상향 용량), Annex B.4</a:t>
            </a:r>
          </a:p>
          <a:p>
            <a:pPr algn="l" marL="182880" indent="-164592">
              <a:lnSpc>
                <a:spcPts val="1806"/>
              </a:lnSpc>
              <a:spcBef>
                <a:spcPts val="500"/>
              </a:spcBef>
              <a:buClr>
                <a:srgbClr val="4D4D4D"/>
              </a:buClr>
              <a:buFont typeface="Arial"/>
              <a:buChar char="•"/>
            </a:pPr>
            <a:r>
              <a:rPr lang="ko-KR" sz="1400">
                <a:solidFill>
                  <a:srgbClr val="1A1A1A"/>
                </a:solidFill>
                <a:latin typeface="Malgun Gothic"/>
                <a:ea typeface="Malgun Gothic"/>
                <a:cs typeface="Malgun Gothic"/>
              </a:rPr>
              <a:t>TS 38.211 clause 4.3.1, TS 38.213 clause 4.2, 8.2, 8.3, TS 38.321 clause 3.1, 5.4.8, 5.7, 5.18.24, 6.1.3.57</a:t>
            </a:r>
          </a:p>
          <a:p>
            <a:pPr algn="l" marL="182880" indent="-164592">
              <a:lnSpc>
                <a:spcPts val="1806"/>
              </a:lnSpc>
              <a:spcBef>
                <a:spcPts val="500"/>
              </a:spcBef>
              <a:buClr>
                <a:srgbClr val="4D4D4D"/>
              </a:buClr>
              <a:buFont typeface="Arial"/>
              <a:buChar char="•"/>
            </a:pPr>
            <a:r>
              <a:rPr lang="ko-KR" sz="1400">
                <a:solidFill>
                  <a:srgbClr val="1A1A1A"/>
                </a:solidFill>
                <a:latin typeface="Malgun Gothic"/>
                <a:ea typeface="Malgun Gothic"/>
                <a:cs typeface="Malgun Gothic"/>
              </a:rPr>
              <a:t>TS 38.331: SIB19, NTN-Config, clause 5.5.4.15, 5.5.4.15a, 5.5.4.16. 배경: TR 38.821 clause 4.1, 4.2, TR 22.865 clause 5.11</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
            <a:ext cx="11274552" cy="566928"/>
          </a:xfrm>
          <a:prstGeom prst="rect">
            <a:avLst/>
          </a:prstGeom>
          <a:noFill/>
        </p:spPr>
        <p:txBody>
          <a:bodyPr wrap="square" lIns="73152" rIns="54864" tIns="36576" bIns="36576" anchor="ctr">
            <a:noAutofit/>
          </a:bodyPr>
          <a:lstStyle/>
          <a:p>
            <a:pPr algn="l" marL="0" indent="0">
              <a:lnSpc>
                <a:spcPts val="3096"/>
              </a:lnSpc>
              <a:spcBef>
                <a:spcPts val="0"/>
              </a:spcBef>
              <a:buNone/>
            </a:pPr>
            <a:r>
              <a:rPr lang="ko-KR" sz="2400" b="1">
                <a:solidFill>
                  <a:srgbClr val="8B1E1E"/>
                </a:solidFill>
                <a:latin typeface="Malgun Gothic"/>
                <a:ea typeface="Malgun Gothic"/>
                <a:cs typeface="Malgun Gothic"/>
              </a:rPr>
              <a:t>확인 질문과 연구로 이어지는 질문</a:t>
            </a:r>
          </a:p>
        </p:txBody>
      </p:sp>
      <p:sp>
        <p:nvSpPr>
          <p:cNvPr id="3" name="TextBox 2"/>
          <p:cNvSpPr txBox="1"/>
          <p:nvPr/>
        </p:nvSpPr>
        <p:spPr>
          <a:xfrm>
            <a:off x="457200" y="6473952"/>
            <a:ext cx="7315200" cy="274320"/>
          </a:xfrm>
          <a:prstGeom prst="rect">
            <a:avLst/>
          </a:prstGeom>
          <a:noFill/>
        </p:spPr>
        <p:txBody>
          <a:bodyPr wrap="square" lIns="73152" rIns="54864" tIns="36576" bIns="36576" anchor="t">
            <a:noAutofit/>
          </a:bodyPr>
          <a:lstStyle/>
          <a:p>
            <a:pPr algn="l" marL="0" indent="0">
              <a:lnSpc>
                <a:spcPts val="1290"/>
              </a:lnSpc>
              <a:spcBef>
                <a:spcPts val="0"/>
              </a:spcBef>
              <a:buNone/>
            </a:pPr>
            <a:r>
              <a:rPr lang="ko-KR" sz="1000">
                <a:solidFill>
                  <a:srgbClr val="4D4D4D"/>
                </a:solidFill>
                <a:latin typeface="Malgun Gothic"/>
                <a:ea typeface="Malgun Gothic"/>
                <a:cs typeface="Malgun Gothic"/>
              </a:rPr>
              <a:t>제12장 Non-Terrestrial Network</a:t>
            </a:r>
          </a:p>
        </p:txBody>
      </p:sp>
      <p:sp>
        <p:nvSpPr>
          <p:cNvPr id="4" name="TextBox 3"/>
          <p:cNvSpPr txBox="1"/>
          <p:nvPr/>
        </p:nvSpPr>
        <p:spPr>
          <a:xfrm>
            <a:off x="10817352" y="6473952"/>
            <a:ext cx="914400" cy="274320"/>
          </a:xfrm>
          <a:prstGeom prst="rect">
            <a:avLst/>
          </a:prstGeom>
          <a:noFill/>
        </p:spPr>
        <p:txBody>
          <a:bodyPr wrap="square" lIns="73152" rIns="54864" tIns="36576" bIns="36576" anchor="t">
            <a:noAutofit/>
          </a:bodyPr>
          <a:lstStyle/>
          <a:p>
            <a:pPr algn="r" marL="0" indent="0">
              <a:lnSpc>
                <a:spcPts val="1290"/>
              </a:lnSpc>
              <a:spcBef>
                <a:spcPts val="0"/>
              </a:spcBef>
              <a:buNone/>
            </a:pPr>
            <a:r>
              <a:rPr lang="ko-KR" sz="1000">
                <a:solidFill>
                  <a:srgbClr val="4D4D4D"/>
                </a:solidFill>
                <a:latin typeface="Malgun Gothic"/>
                <a:ea typeface="Malgun Gothic"/>
                <a:cs typeface="Malgun Gothic"/>
              </a:rPr>
              <a:t>44</a:t>
            </a:r>
          </a:p>
        </p:txBody>
      </p:sp>
      <p:sp>
        <p:nvSpPr>
          <p:cNvPr id="5" name="TextBox 4"/>
          <p:cNvSpPr txBox="1"/>
          <p:nvPr/>
        </p:nvSpPr>
        <p:spPr>
          <a:xfrm>
            <a:off x="457200" y="932688"/>
            <a:ext cx="6675120" cy="5440680"/>
          </a:xfrm>
          <a:prstGeom prst="rect">
            <a:avLst/>
          </a:prstGeom>
          <a:noFill/>
        </p:spPr>
        <p:txBody>
          <a:bodyPr wrap="square" lIns="73152" rIns="54864" tIns="36576" bIns="36576" anchor="t">
            <a:noAutofit/>
          </a:bodyPr>
          <a:lstStyle/>
          <a:p>
            <a:pPr algn="l" marL="347472" indent="-329184">
              <a:lnSpc>
                <a:spcPts val="1806"/>
              </a:lnSpc>
              <a:spcBef>
                <a:spcPts val="500"/>
              </a:spcBef>
              <a:buClr>
                <a:srgbClr val="2C4A6E"/>
              </a:buClr>
              <a:buFont typeface="Malgun Gothic"/>
              <a:buAutoNum type="arabicPeriod"/>
            </a:pPr>
            <a:r>
              <a:rPr lang="ko-KR" sz="1400">
                <a:solidFill>
                  <a:srgbClr val="1A1A1A"/>
                </a:solidFill>
                <a:latin typeface="Malgun Gothic"/>
                <a:ea typeface="Malgun Gothic"/>
                <a:cs typeface="Malgun Gothic"/>
              </a:rPr>
              <a:t>LEO 600 km transparent의 최대 왕복이 regenerative의 정확히 두 배인 이유를 TR의 가정과 함께</a:t>
            </a:r>
          </a:p>
          <a:p>
            <a:pPr algn="l" marL="347472" indent="-329184">
              <a:lnSpc>
                <a:spcPts val="1806"/>
              </a:lnSpc>
              <a:spcBef>
                <a:spcPts val="500"/>
              </a:spcBef>
              <a:buClr>
                <a:srgbClr val="2C4A6E"/>
              </a:buClr>
              <a:buFont typeface="Malgun Gothic"/>
              <a:buAutoNum type="arabicPeriod"/>
            </a:pPr>
            <a:r>
              <a:rPr lang="ko-KR" sz="1400">
                <a:solidFill>
                  <a:srgbClr val="1A1A1A"/>
                </a:solidFill>
                <a:latin typeface="Malgun Gothic"/>
                <a:ea typeface="Malgun Gothic"/>
                <a:cs typeface="Malgun Gothic"/>
              </a:rPr>
              <a:t>common TA는 어느 두 점 사이의 왕복인가. RP가 gNB일 때와 위성일 때 common TA와 K</a:t>
            </a:r>
            <a:r>
              <a:rPr lang="ko-KR" sz="1400" baseline="-25000">
                <a:solidFill>
                  <a:srgbClr val="1A1A1A"/>
                </a:solidFill>
                <a:latin typeface="Malgun Gothic"/>
                <a:ea typeface="Malgun Gothic"/>
                <a:cs typeface="Malgun Gothic"/>
              </a:rPr>
              <a:t>mac</a:t>
            </a:r>
            <a:r>
              <a:rPr lang="ko-KR" sz="1400">
                <a:solidFill>
                  <a:srgbClr val="1A1A1A"/>
                </a:solidFill>
                <a:latin typeface="Malgun Gothic"/>
                <a:ea typeface="Malgun Gothic"/>
                <a:cs typeface="Malgun Gothic"/>
              </a:rPr>
              <a:t>은?</a:t>
            </a:r>
          </a:p>
          <a:p>
            <a:pPr algn="l" marL="347472" indent="-329184">
              <a:lnSpc>
                <a:spcPts val="1806"/>
              </a:lnSpc>
              <a:spcBef>
                <a:spcPts val="500"/>
              </a:spcBef>
              <a:buClr>
                <a:srgbClr val="2C4A6E"/>
              </a:buClr>
              <a:buFont typeface="Malgun Gothic"/>
              <a:buAutoNum type="arabicPeriod"/>
            </a:pPr>
            <a:r>
              <a:rPr lang="ko-KR" sz="1400">
                <a:solidFill>
                  <a:srgbClr val="1A1A1A"/>
                </a:solidFill>
                <a:latin typeface="Malgun Gothic"/>
                <a:ea typeface="Malgun Gothic"/>
                <a:cs typeface="Malgun Gothic"/>
              </a:rPr>
              <a:t>T</a:t>
            </a:r>
            <a:r>
              <a:rPr lang="ko-KR" sz="1400" baseline="-25000">
                <a:solidFill>
                  <a:srgbClr val="1A1A1A"/>
                </a:solidFill>
                <a:latin typeface="Malgun Gothic"/>
                <a:ea typeface="Malgun Gothic"/>
                <a:cs typeface="Malgun Gothic"/>
              </a:rPr>
              <a:t>TA</a:t>
            </a:r>
            <a:r>
              <a:rPr lang="ko-KR" sz="1400">
                <a:solidFill>
                  <a:srgbClr val="1A1A1A"/>
                </a:solidFill>
                <a:latin typeface="Malgun Gothic"/>
                <a:ea typeface="Malgun Gothic"/>
                <a:cs typeface="Malgun Gothic"/>
              </a:rPr>
              <a:t> 식에서 UE가 계산하는 항, 방송받는 항, gNB가 명령으로 주는 항</a:t>
            </a:r>
          </a:p>
          <a:p>
            <a:pPr algn="l" marL="347472" indent="-329184">
              <a:lnSpc>
                <a:spcPts val="1806"/>
              </a:lnSpc>
              <a:spcBef>
                <a:spcPts val="500"/>
              </a:spcBef>
              <a:buClr>
                <a:srgbClr val="2C4A6E"/>
              </a:buClr>
              <a:buFont typeface="Malgun Gothic"/>
              <a:buAutoNum type="arabicPeriod"/>
            </a:pPr>
            <a:r>
              <a:rPr lang="ko-KR" sz="1400">
                <a:solidFill>
                  <a:srgbClr val="1A1A1A"/>
                </a:solidFill>
                <a:latin typeface="Malgun Gothic"/>
                <a:ea typeface="Malgun Gothic"/>
                <a:cs typeface="Malgun Gothic"/>
              </a:rPr>
              <a:t>편도 10 slot, K2 = 3일 때 K</a:t>
            </a:r>
            <a:r>
              <a:rPr lang="ko-KR" sz="1400" baseline="-25000">
                <a:solidFill>
                  <a:srgbClr val="1A1A1A"/>
                </a:solidFill>
                <a:latin typeface="Malgun Gothic"/>
                <a:ea typeface="Malgun Gothic"/>
                <a:cs typeface="Malgun Gothic"/>
              </a:rPr>
              <a:t>offset</a:t>
            </a:r>
            <a:r>
              <a:rPr lang="ko-KR" sz="1400">
                <a:solidFill>
                  <a:srgbClr val="1A1A1A"/>
                </a:solidFill>
                <a:latin typeface="Malgun Gothic"/>
                <a:ea typeface="Malgun Gothic"/>
                <a:cs typeface="Malgun Gothic"/>
              </a:rPr>
              <a:t>이 없다면? K</a:t>
            </a:r>
            <a:r>
              <a:rPr lang="ko-KR" sz="1400" baseline="-25000">
                <a:solidFill>
                  <a:srgbClr val="1A1A1A"/>
                </a:solidFill>
                <a:latin typeface="Malgun Gothic"/>
                <a:ea typeface="Malgun Gothic"/>
                <a:cs typeface="Malgun Gothic"/>
              </a:rPr>
              <a:t>offset</a:t>
            </a:r>
            <a:r>
              <a:rPr lang="ko-KR" sz="1400">
                <a:solidFill>
                  <a:srgbClr val="1A1A1A"/>
                </a:solidFill>
                <a:latin typeface="Malgun Gothic"/>
                <a:ea typeface="Malgun Gothic"/>
                <a:cs typeface="Malgun Gothic"/>
              </a:rPr>
              <a:t>의 최소값은?</a:t>
            </a:r>
          </a:p>
          <a:p>
            <a:pPr algn="l" marL="347472" indent="-329184">
              <a:lnSpc>
                <a:spcPts val="1806"/>
              </a:lnSpc>
              <a:spcBef>
                <a:spcPts val="500"/>
              </a:spcBef>
              <a:buClr>
                <a:srgbClr val="2C4A6E"/>
              </a:buClr>
              <a:buFont typeface="Malgun Gothic"/>
              <a:buAutoNum type="arabicPeriod"/>
            </a:pPr>
            <a:r>
              <a:rPr lang="ko-KR" sz="1400">
                <a:solidFill>
                  <a:srgbClr val="1A1A1A"/>
                </a:solidFill>
                <a:latin typeface="Malgun Gothic"/>
                <a:ea typeface="Malgun Gothic"/>
                <a:cs typeface="Malgun Gothic"/>
              </a:rPr>
              <a:t>RAR 창 지연 중 전력의 문제인 부분과 정확성의 문제인 부분</a:t>
            </a:r>
          </a:p>
          <a:p>
            <a:pPr algn="l" marL="347472" indent="-329184">
              <a:lnSpc>
                <a:spcPts val="1806"/>
              </a:lnSpc>
              <a:spcBef>
                <a:spcPts val="500"/>
              </a:spcBef>
              <a:buClr>
                <a:srgbClr val="2C4A6E"/>
              </a:buClr>
              <a:buFont typeface="Malgun Gothic"/>
              <a:buAutoNum type="arabicPeriod"/>
            </a:pPr>
            <a:r>
              <a:rPr lang="ko-KR" sz="1400">
                <a:solidFill>
                  <a:srgbClr val="1A1A1A"/>
                </a:solidFill>
                <a:latin typeface="Malgun Gothic"/>
                <a:ea typeface="Malgun Gothic"/>
                <a:cs typeface="Malgun Gothic"/>
              </a:rPr>
              <a:t>30 kHz, LEO 600 km transparent에서 HARQ process 32개는 충분한가. 부족하면 두 방법</a:t>
            </a:r>
          </a:p>
          <a:p>
            <a:pPr algn="l" marL="347472" indent="-329184">
              <a:lnSpc>
                <a:spcPts val="1806"/>
              </a:lnSpc>
              <a:spcBef>
                <a:spcPts val="500"/>
              </a:spcBef>
              <a:buClr>
                <a:srgbClr val="2C4A6E"/>
              </a:buClr>
              <a:buFont typeface="Malgun Gothic"/>
              <a:buAutoNum type="arabicPeriod"/>
            </a:pPr>
            <a:r>
              <a:rPr lang="ko-KR" sz="1400">
                <a:solidFill>
                  <a:srgbClr val="1A1A1A"/>
                </a:solidFill>
                <a:latin typeface="Malgun Gothic"/>
                <a:ea typeface="Malgun Gothic"/>
                <a:cs typeface="Malgun Gothic"/>
              </a:rPr>
              <a:t>earth-moving 셀에서 D1 대신 D2가 필요한 이유</a:t>
            </a:r>
          </a:p>
          <a:p>
            <a:pPr algn="l" marL="347472" indent="-329184">
              <a:lnSpc>
                <a:spcPts val="1806"/>
              </a:lnSpc>
              <a:spcBef>
                <a:spcPts val="500"/>
              </a:spcBef>
              <a:buClr>
                <a:srgbClr val="2C4A6E"/>
              </a:buClr>
              <a:buFont typeface="Malgun Gothic"/>
              <a:buAutoNum type="arabicPeriod"/>
            </a:pPr>
            <a:r>
              <a:rPr lang="ko-KR" sz="1400">
                <a:solidFill>
                  <a:srgbClr val="1A1A1A"/>
                </a:solidFill>
                <a:latin typeface="Malgun Gothic"/>
                <a:ea typeface="Malgun Gothic"/>
                <a:cs typeface="Malgun Gothic"/>
              </a:rPr>
              <a:t>HARQ 왕복이 줄어도 웹 페이지 여는 시간이 같은 비율로 줄지 않는 이유</a:t>
            </a:r>
          </a:p>
          <a:p>
            <a:pPr algn="l" marL="347472" indent="-329184">
              <a:lnSpc>
                <a:spcPts val="1806"/>
              </a:lnSpc>
              <a:spcBef>
                <a:spcPts val="500"/>
              </a:spcBef>
              <a:buClr>
                <a:srgbClr val="2C4A6E"/>
              </a:buClr>
              <a:buFont typeface="Malgun Gothic"/>
              <a:buAutoNum type="arabicPeriod"/>
            </a:pPr>
            <a:r>
              <a:rPr lang="ko-KR" sz="1400">
                <a:solidFill>
                  <a:srgbClr val="1A1A1A"/>
                </a:solidFill>
                <a:latin typeface="Malgun Gothic"/>
                <a:ea typeface="Malgun Gothic"/>
                <a:cs typeface="Malgun Gothic"/>
              </a:rPr>
              <a:t>GNSS 위치 1 km 오차가 TA와 Doppler 보정에 주는 영향. 두 오차는 독립인가</a:t>
            </a:r>
          </a:p>
          <a:p>
            <a:pPr algn="l" marL="347472" indent="-329184">
              <a:lnSpc>
                <a:spcPts val="1806"/>
              </a:lnSpc>
              <a:spcBef>
                <a:spcPts val="500"/>
              </a:spcBef>
              <a:buClr>
                <a:srgbClr val="2C4A6E"/>
              </a:buClr>
              <a:buFont typeface="Malgun Gothic"/>
              <a:buAutoNum type="arabicPeriod"/>
            </a:pPr>
            <a:r>
              <a:rPr lang="ko-KR" sz="1400">
                <a:solidFill>
                  <a:srgbClr val="1A1A1A"/>
                </a:solidFill>
                <a:latin typeface="Malgun Gothic"/>
                <a:ea typeface="Malgun Gothic"/>
                <a:cs typeface="Malgun Gothic"/>
              </a:rPr>
              <a:t>GNSS 없이 Doppler는 되고 TA는 어려운 이유를 "출발 시각"으로</a:t>
            </a:r>
          </a:p>
        </p:txBody>
      </p:sp>
      <p:sp>
        <p:nvSpPr>
          <p:cNvPr id="6" name="Rounded Rectangle 5"/>
          <p:cNvSpPr/>
          <p:nvPr/>
        </p:nvSpPr>
        <p:spPr>
          <a:xfrm>
            <a:off x="7315200" y="932688"/>
            <a:ext cx="4416552" cy="5440680"/>
          </a:xfrm>
          <a:prstGeom prst="roundRect">
            <a:avLst>
              <a:gd name="adj" fmla="val 4000"/>
            </a:avLst>
          </a:prstGeom>
          <a:solidFill>
            <a:srgbClr val="EAF0F6"/>
          </a:solidFill>
          <a:ln w="9525">
            <a:solidFill>
              <a:srgbClr val="2C4A6E"/>
            </a:solidFill>
          </a:ln>
          <a:effectLst/>
        </p:spPr>
        <p:style>
          <a:lnRef idx="1">
            <a:schemeClr val="accent1"/>
          </a:lnRef>
          <a:fillRef idx="3">
            <a:schemeClr val="accent1"/>
          </a:fillRef>
          <a:effectRef idx="2">
            <a:schemeClr val="accent1"/>
          </a:effectRef>
          <a:fontRef idx="minor">
            <a:schemeClr val="lt1"/>
          </a:fontRef>
        </p:style>
        <p:txBody>
          <a:bodyPr rtlCol="0" anchor="t" wrap="square" lIns="109728" rIns="91440" tIns="54864" bIns="54864">
            <a:noAutofit/>
          </a:bodyPr>
          <a:lstStyle/>
          <a:p>
            <a:pPr algn="ctr" marL="0" indent="0">
              <a:lnSpc>
                <a:spcPts val="1806"/>
              </a:lnSpc>
              <a:spcBef>
                <a:spcPts val="0"/>
              </a:spcBef>
              <a:buNone/>
            </a:pPr>
            <a:r>
              <a:rPr lang="ko-KR" sz="1400" b="1">
                <a:solidFill>
                  <a:srgbClr val="2C4A6E"/>
                </a:solidFill>
                <a:latin typeface="Malgun Gothic"/>
                <a:ea typeface="Malgun Gothic"/>
                <a:cs typeface="Malgun Gothic"/>
              </a:rPr>
              <a:t>연구로 이어지는 질문</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K</a:t>
            </a:r>
            <a:r>
              <a:rPr lang="ko-KR" sz="1400" baseline="-25000">
                <a:solidFill>
                  <a:srgbClr val="1A1A1A"/>
                </a:solidFill>
                <a:latin typeface="Malgun Gothic"/>
                <a:ea typeface="Malgun Gothic"/>
                <a:cs typeface="Malgun Gothic"/>
              </a:rPr>
              <a:t>offset</a:t>
            </a:r>
            <a:r>
              <a:rPr lang="ko-KR" sz="1400">
                <a:solidFill>
                  <a:srgbClr val="1A1A1A"/>
                </a:solidFill>
                <a:latin typeface="Malgun Gothic"/>
                <a:ea typeface="Malgun Gothic"/>
                <a:cs typeface="Malgun Gothic"/>
              </a:rPr>
              <a:t>과 Differential Koffset의 갱신 정책 (TA report 주기, MAC CE overhead)</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HARQ feedback 끄기와 link adaptation의 결합: outer loop 없이 무엇으로 MCS를 고르나</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GNSS 없는 초기 접속: 긴 preamble, 작은 beam, Doppler 역산의 trade-off</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Regenerative에서 NG로 옮겨 간 지연과 feeder link switchover</a:t>
            </a:r>
          </a:p>
          <a:p>
            <a:pPr algn="l" marL="182880" indent="-164592">
              <a:lnSpc>
                <a:spcPts val="1806"/>
              </a:lnSpc>
              <a:spcBef>
                <a:spcPts val="500"/>
              </a:spcBef>
              <a:buClr>
                <a:srgbClr val="2C4A6E"/>
              </a:buClr>
              <a:buFont typeface="Arial"/>
              <a:buChar char="•"/>
            </a:pPr>
            <a:r>
              <a:rPr lang="ko-KR" sz="1400">
                <a:solidFill>
                  <a:srgbClr val="1A1A1A"/>
                </a:solidFill>
                <a:latin typeface="Malgun Gothic"/>
                <a:ea typeface="Malgun Gothic"/>
                <a:cs typeface="Malgun Gothic"/>
              </a:rPr>
              <a:t>시간과 위치 trigger의 설정, RSRP와의 결합</a:t>
            </a:r>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xEl>
                                              <p:pRg st="0" end="0"/>
                                            </p:txEl>
                                          </p:spTgt>
                                        </p:tgtEl>
                                        <p:attrNameLst>
                                          <p:attrName>style.visibility</p:attrName>
                                        </p:attrNameLst>
                                      </p:cBhvr>
                                      <p:to>
                                        <p:strVal val="visible"/>
                                      </p:to>
                                    </p:set>
                                    <p:animEffect transition="in" filter="fade">
                                      <p:cBhvr>
                                        <p:cTn id="5" dur="4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4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400"/>
                                        <p:tgtEl>
                                          <p:spTgt spid="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400"/>
                                        <p:tgtEl>
                                          <p:spTgt spid="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4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Effect transition="in" filter="fade">
                                      <p:cBhvr>
                                        <p:cTn id="30" dur="400"/>
                                        <p:tgtEl>
                                          <p:spTgt spid="5">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animEffect transition="in" filter="fade">
                                      <p:cBhvr>
                                        <p:cTn id="35" dur="400"/>
                                        <p:tgtEl>
                                          <p:spTgt spid="5">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5">
                                            <p:txEl>
                                              <p:pRg st="7" end="7"/>
                                            </p:txEl>
                                          </p:spTgt>
                                        </p:tgtEl>
                                        <p:attrNameLst>
                                          <p:attrName>style.visibility</p:attrName>
                                        </p:attrNameLst>
                                      </p:cBhvr>
                                      <p:to>
                                        <p:strVal val="visible"/>
                                      </p:to>
                                    </p:set>
                                    <p:animEffect transition="in" filter="fade">
                                      <p:cBhvr>
                                        <p:cTn id="40" dur="400"/>
                                        <p:tgtEl>
                                          <p:spTgt spid="5">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5">
                                            <p:txEl>
                                              <p:pRg st="8" end="8"/>
                                            </p:txEl>
                                          </p:spTgt>
                                        </p:tgtEl>
                                        <p:attrNameLst>
                                          <p:attrName>style.visibility</p:attrName>
                                        </p:attrNameLst>
                                      </p:cBhvr>
                                      <p:to>
                                        <p:strVal val="visible"/>
                                      </p:to>
                                    </p:set>
                                    <p:animEffect transition="in" filter="fade">
                                      <p:cBhvr>
                                        <p:cTn id="45" dur="400"/>
                                        <p:tgtEl>
                                          <p:spTgt spid="5">
                                            <p:txEl>
                                              <p:pRg st="8" end="8"/>
                                            </p:txEl>
                                          </p:spTgt>
                                        </p:tgtEl>
                                      </p:cBhvr>
                                    </p:animEffect>
                                  </p:childTnLst>
                                </p:cTn>
                              </p:par>
                            </p:childTnLst>
                          </p:cTn>
                        </p:par>
                      </p:childTnLst>
                    </p:cTn>
                  </p:par>
                  <p:par>
                    <p:cTn id="51" fill="hold">
                      <p:stCondLst>
                        <p:cond delay="indefinite"/>
                      </p:stCondLst>
                      <p:childTnLst>
                        <p:par>
                          <p:cTn id="52"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5">
                                            <p:txEl>
                                              <p:pRg st="9" end="9"/>
                                            </p:txEl>
                                          </p:spTgt>
                                        </p:tgtEl>
                                        <p:attrNameLst>
                                          <p:attrName>style.visibility</p:attrName>
                                        </p:attrNameLst>
                                      </p:cBhvr>
                                      <p:to>
                                        <p:strVal val="visible"/>
                                      </p:to>
                                    </p:set>
                                    <p:animEffect transition="in" filter="fade">
                                      <p:cBhvr>
                                        <p:cTn id="50" dur="400"/>
                                        <p:tgtEl>
                                          <p:spTgt spid="5">
                                            <p:txEl>
                                              <p:pRg st="9" end="9"/>
                                            </p:txEl>
                                          </p:spTgt>
                                        </p:tgtEl>
                                      </p:cBhvr>
                                    </p:animEffect>
                                  </p:childTnLst>
                                </p:cTn>
                              </p:par>
                            </p:childTnLst>
                          </p:cTn>
                        </p:par>
                      </p:childTnLst>
                    </p:cTn>
                  </p:par>
                  <p:par>
                    <p:cTn id="56" fill="hold">
                      <p:stCondLst>
                        <p:cond delay="indefinite"/>
                      </p:stCondLst>
                      <p:childTnLst>
                        <p:par>
                          <p:cTn id="57"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