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71" r:id="rId14"/>
    <p:sldId id="275" r:id="rId15"/>
    <p:sldId id="273" r:id="rId16"/>
    <p:sldId id="274" r:id="rId17"/>
    <p:sldId id="277" r:id="rId18"/>
    <p:sldId id="265" r:id="rId19"/>
    <p:sldId id="264" r:id="rId20"/>
    <p:sldId id="266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78680" autoAdjust="0"/>
  </p:normalViewPr>
  <p:slideViewPr>
    <p:cSldViewPr snapToGrid="0">
      <p:cViewPr varScale="1">
        <p:scale>
          <a:sx n="62" d="100"/>
          <a:sy n="62" d="100"/>
        </p:scale>
        <p:origin x="1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11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8B3B8-20F5-4EF0-A911-C1E31E2EFB1F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084FF-0EF8-4CBC-9EE5-A8CBF4180C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1108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7EA5B-0681-4A17-9535-9BE5AF57140B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EF278-6D6F-48B8-935A-B78B3C9083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23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00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2331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040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79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594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357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152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832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591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664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744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116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97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2505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793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595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595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6243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4569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251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EF278-6D6F-48B8-935A-B78B3C9083D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03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24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845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27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05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33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35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48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52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20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43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27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F2646-A51E-43ED-83B7-3CB463172CBC}" type="datetimeFigureOut">
              <a:rPr lang="ko-KR" altLang="en-US" smtClean="0"/>
              <a:t>2015-02-06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284DE-408F-4180-B51C-60DCFE2758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50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3" Type="http://schemas.openxmlformats.org/officeDocument/2006/relationships/image" Target="../media/image2.tmp"/><Relationship Id="rId7" Type="http://schemas.openxmlformats.org/officeDocument/2006/relationships/image" Target="../media/image6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3.tmp"/><Relationship Id="rId9" Type="http://schemas.openxmlformats.org/officeDocument/2006/relationships/image" Target="../media/image8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2225040"/>
            <a:ext cx="9144000" cy="1284922"/>
          </a:xfrm>
        </p:spPr>
        <p:txBody>
          <a:bodyPr>
            <a:normAutofit/>
          </a:bodyPr>
          <a:lstStyle/>
          <a:p>
            <a:r>
              <a:rPr lang="en-US" altLang="ko-K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Observing Resources in </a:t>
            </a:r>
            <a:r>
              <a:rPr lang="en-US" altLang="ko-KR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CoAP</a:t>
            </a:r>
            <a:r>
              <a:rPr lang="en-US" altLang="ko-K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ko-K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draft-ietf-core-observe-16</a:t>
            </a:r>
            <a:endParaRPr lang="ko-KR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5989320"/>
            <a:ext cx="9144000" cy="396240"/>
          </a:xfrm>
        </p:spPr>
        <p:txBody>
          <a:bodyPr>
            <a:noAutofit/>
          </a:bodyPr>
          <a:lstStyle/>
          <a:p>
            <a:r>
              <a:rPr lang="en-US" altLang="ko-KR" dirty="0" smtClean="0"/>
              <a:t>2015. 02. 06. </a:t>
            </a:r>
            <a:r>
              <a:rPr lang="ko-KR" altLang="en-US" dirty="0" err="1" smtClean="0"/>
              <a:t>박해월</a:t>
            </a:r>
            <a:endParaRPr lang="ko-KR" altLang="en-US" dirty="0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676400" y="1274763"/>
            <a:ext cx="9144000" cy="950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OVERVIEW: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46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Observe Option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Requirements (Client/Server)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Request / Notifications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Caching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Reordering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Transmission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Cancellation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Intermediaries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Other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Reference</a:t>
            </a: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35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- </a:t>
            </a:r>
            <a:r>
              <a:rPr lang="en-US" altLang="ko-KR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CoAP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ko-KR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CoAP</a:t>
            </a:r>
            <a:r>
              <a:rPr lang="en-US" altLang="ko-K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 is a </a:t>
            </a:r>
            <a:r>
              <a:rPr lang="en-US" altLang="ko-KR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RESTful</a:t>
            </a:r>
            <a:r>
              <a:rPr lang="en-US" altLang="ko-K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 Web protocol.</a:t>
            </a:r>
          </a:p>
          <a:p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Representational State Transfer (REST) architecture</a:t>
            </a: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02" y="2468744"/>
            <a:ext cx="3395607" cy="3960000"/>
          </a:xfrm>
          <a:prstGeom prst="rect">
            <a:avLst/>
          </a:prstGeom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69882"/>
            <a:ext cx="3730302" cy="3960000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8563426" y="3566354"/>
            <a:ext cx="2191056" cy="2862390"/>
            <a:chOff x="8228061" y="3461277"/>
            <a:chExt cx="2191056" cy="2862390"/>
          </a:xfrm>
        </p:grpSpPr>
        <p:pic>
          <p:nvPicPr>
            <p:cNvPr id="6" name="그림 5" descr="화면 캡처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8061" y="3461277"/>
              <a:ext cx="905001" cy="152421"/>
            </a:xfrm>
            <a:prstGeom prst="rect">
              <a:avLst/>
            </a:prstGeom>
          </p:spPr>
        </p:pic>
        <p:pic>
          <p:nvPicPr>
            <p:cNvPr id="7" name="그림 6" descr="화면 캡처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8061" y="4027241"/>
              <a:ext cx="2191056" cy="161948"/>
            </a:xfrm>
            <a:prstGeom prst="rect">
              <a:avLst/>
            </a:prstGeom>
          </p:spPr>
        </p:pic>
        <p:pic>
          <p:nvPicPr>
            <p:cNvPr id="9" name="그림 8" descr="화면 캡처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8061" y="4214511"/>
              <a:ext cx="2191056" cy="161948"/>
            </a:xfrm>
            <a:prstGeom prst="rect">
              <a:avLst/>
            </a:prstGeom>
          </p:spPr>
        </p:pic>
        <p:pic>
          <p:nvPicPr>
            <p:cNvPr id="10" name="그림 9" descr="화면 캡처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8061" y="5647298"/>
              <a:ext cx="1724266" cy="676369"/>
            </a:xfrm>
            <a:prstGeom prst="rect">
              <a:avLst/>
            </a:prstGeom>
          </p:spPr>
        </p:pic>
        <p:pic>
          <p:nvPicPr>
            <p:cNvPr id="11" name="그림 10" descr="화면 캡처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8061" y="4867767"/>
              <a:ext cx="1724266" cy="705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00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- </a:t>
            </a:r>
            <a:r>
              <a:rPr lang="en-US" altLang="ko-KR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CoAP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ko-KR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CoAP</a:t>
            </a:r>
            <a:r>
              <a:rPr lang="en-US" altLang="ko-K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 is a protocol for constrained environment, especially considering energy, building automation, and other machine-to-machine (M2M) applications.</a:t>
            </a:r>
          </a:p>
          <a:p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Constrained </a:t>
            </a:r>
            <a:r>
              <a:rPr lang="en-US" altLang="ko-K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RESTful</a:t>
            </a: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Environments (</a:t>
            </a:r>
            <a:r>
              <a:rPr lang="en-US" altLang="ko-K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CoRE</a:t>
            </a: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Constrained Nodes: e.g. 8-bit microcontrollers with limited small amounts of RAM and ROM</a:t>
            </a:r>
          </a:p>
          <a:p>
            <a:pPr marL="342900" indent="-342900">
              <a:buAutoNum type="arabicPeriod" startAt="2"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Constrained Networks: e.g. 6LoWPAN</a:t>
            </a:r>
          </a:p>
          <a:p>
            <a:pPr lvl="1"/>
            <a:r>
              <a:rPr lang="en-US" altLang="ko-KR" sz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High packet error rates, a typical throughput of 10s of </a:t>
            </a:r>
            <a:r>
              <a:rPr lang="en-US" altLang="ko-KR" sz="14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kbit</a:t>
            </a:r>
            <a:r>
              <a:rPr lang="en-US" altLang="ko-KR" sz="14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/s</a:t>
            </a:r>
          </a:p>
          <a:p>
            <a:endParaRPr lang="en-US" altLang="ko-KR" sz="18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Fulfill M2M requirements in constrained environments</a:t>
            </a:r>
          </a:p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Low header overhead and parsing complexity</a:t>
            </a:r>
          </a:p>
          <a:p>
            <a:pPr>
              <a:buFontTx/>
              <a:buChar char="-"/>
            </a:pPr>
            <a:endParaRPr lang="en-US" altLang="ko-KR" sz="12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0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– Observe Resources in </a:t>
            </a:r>
            <a:r>
              <a:rPr lang="en-US" altLang="ko-KR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CoAP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ko-K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CoAP</a:t>
            </a: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client “observe” a resource on a </a:t>
            </a:r>
            <a:r>
              <a:rPr lang="en-US" altLang="ko-K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CoAP</a:t>
            </a: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 server</a:t>
            </a: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15487"/>
            <a:ext cx="4382112" cy="47155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74468" y="3124200"/>
            <a:ext cx="6025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+ add the client to the list of observers of the resource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24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– Consistency Model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Goal: To keep the resource state observed by the client as closely in sync with the actual state at the server as possible.</a:t>
            </a: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Client and server become out of sync at times: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Some latency between the change of the resource state and the receipt of the notification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Notifications get lost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Server erroneously come to the conclusion that the client is no longer interested in the resource</a:t>
            </a: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Address this issue as follows:</a:t>
            </a:r>
          </a:p>
          <a:p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Best-effort approach</a:t>
            </a:r>
          </a:p>
          <a:p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Label notifications with a Max-Age</a:t>
            </a:r>
          </a:p>
          <a:p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Eventual consistency</a:t>
            </a: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86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– Observable Resources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&lt;coap://server/temperature&gt;, which changes its state every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few seconds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to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 current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reading of the temperature sensor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&lt;coap://server/temperature/felt&gt;, which changes its state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to "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COLD" whenever the temperature reading drops below a certain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preconfigured threshold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to "WARM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" whenever the reading exceeds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a second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, slightly higher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threshold;</a:t>
            </a:r>
          </a:p>
          <a:p>
            <a:pPr marL="0" indent="0">
              <a:buNone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&lt;coap://server/temperature/critical?above=42&gt;, which changes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its state based on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the client-specified parameter value: every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few seconds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to the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current temperature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reading if the temperature exceeds the threshold, or to "OK" when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the reading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drops below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 &lt;coap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://server/?query=select+avg(temperature)+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from+Sensor.window: time(30sec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)&gt;, which accepts expressions of arbitrary 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complexity and 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changes its state accordingly.</a:t>
            </a:r>
          </a:p>
          <a:p>
            <a:pPr marL="0" indent="0">
              <a:buNone/>
            </a:pP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7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Observe Option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If included in a GET request:</a:t>
            </a:r>
          </a:p>
          <a:p>
            <a:pPr marL="457200" lvl="1" indent="0">
              <a:buNone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0 (register) adds the entry to the list, if not present;</a:t>
            </a:r>
          </a:p>
          <a:p>
            <a:pPr marL="457200" lvl="1" indent="0">
              <a:buNone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1 (deregister) removes the entry from the list, if present.</a:t>
            </a:r>
          </a:p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If included in response</a:t>
            </a:r>
          </a:p>
          <a:p>
            <a:pPr marL="457200" lvl="1" indent="0">
              <a:buNone/>
            </a:pPr>
            <a:r>
              <a:rPr lang="en-US" altLang="ko-KR" sz="16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Identify the message as a notification</a:t>
            </a:r>
            <a:endParaRPr lang="en-US" altLang="ko-KR" sz="16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231" y="3271677"/>
            <a:ext cx="7973538" cy="229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6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Request / Notifications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그림 12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5361"/>
            <a:ext cx="6658007" cy="5175659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>
            <a:off x="5044440" y="2987040"/>
            <a:ext cx="210312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4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Request / Notifications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그림 12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5361"/>
            <a:ext cx="6658007" cy="5175659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>
            <a:off x="2560320" y="3749040"/>
            <a:ext cx="1143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2560320" y="5105400"/>
            <a:ext cx="1143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22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5398"/>
            <a:ext cx="5288280" cy="517562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Caching - Freshness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667000" y="3688080"/>
            <a:ext cx="473964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118360" y="3368040"/>
            <a:ext cx="548640" cy="64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406640" y="3368040"/>
            <a:ext cx="3368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Random amount of time between 5 and 15 seconds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241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5398"/>
            <a:ext cx="5288280" cy="517562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Caching - Freshness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977640" y="5791200"/>
            <a:ext cx="2438400" cy="312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11340" y="5468034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Selected response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85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Caching - Validation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6745"/>
            <a:ext cx="4206240" cy="5174275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>
            <a:off x="3440430" y="4206240"/>
            <a:ext cx="160401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764030" y="5530780"/>
            <a:ext cx="105537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440430" y="5761166"/>
            <a:ext cx="160401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54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Reordering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Observe Option of each notification to the 24 least-significant bits of a strictly increasing sequence number</a:t>
            </a: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Incoming notification is more fresher if: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(V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1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&lt; 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and 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– 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1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&lt; 2</a:t>
            </a:r>
            <a:r>
              <a:rPr lang="en-US" altLang="ko-KR" sz="1800" baseline="30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23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) or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(V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1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&gt; 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) and 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1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– V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&gt; 2</a:t>
            </a:r>
            <a:r>
              <a:rPr lang="en-US" altLang="ko-KR" sz="1800" baseline="30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23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) or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(T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2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&gt; T</a:t>
            </a:r>
            <a:r>
              <a:rPr lang="en-US" altLang="ko-KR" sz="1800" baseline="-25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1</a:t>
            </a: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+ 128 seconds)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where</a:t>
            </a:r>
            <a:r>
              <a:rPr lang="en-US" altLang="ko-KR" sz="18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,</a:t>
            </a:r>
            <a:endParaRPr lang="en-US" altLang="ko-KR" sz="18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V1: the value of the Observe Option in the freshest notification so far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V2: the value of the Observe Option in the incoming notification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T1: a client-local timestamp for the freshest notification so far</a:t>
            </a:r>
          </a:p>
          <a:p>
            <a:pPr marL="0" indent="0">
              <a:buNone/>
            </a:pPr>
            <a:r>
              <a:rPr lang="en-US" altLang="ko-KR" sz="1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T2: a client-local timestamp for the incoming notification</a:t>
            </a:r>
          </a:p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o-KR" altLang="en-US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91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</a:t>
            </a:r>
            <a:r>
              <a:rPr lang="en-US" altLang="ko-KR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Cancellation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3337"/>
            <a:ext cx="5989320" cy="5177683"/>
          </a:xfrm>
          <a:prstGeom prst="rect">
            <a:avLst/>
          </a:prstGeom>
        </p:spPr>
      </p:pic>
      <p:cxnSp>
        <p:nvCxnSpPr>
          <p:cNvPr id="10" name="직선 연결선 9"/>
          <p:cNvCxnSpPr>
            <a:endCxn id="5" idx="3"/>
          </p:cNvCxnSpPr>
          <p:nvPr/>
        </p:nvCxnSpPr>
        <p:spPr>
          <a:xfrm>
            <a:off x="2491740" y="3842178"/>
            <a:ext cx="4335780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2579370" y="4922520"/>
            <a:ext cx="2297430" cy="44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2313" y="3472846"/>
            <a:ext cx="243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CON, NON, ACK, RST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738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4348"/>
            <a:ext cx="4376167" cy="5175659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ko-KR" sz="2000" dirty="0" smtClean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Intermediaries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367" y="1252200"/>
            <a:ext cx="3792473" cy="517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9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55361"/>
            <a:ext cx="10515600" cy="5175659"/>
          </a:xfrm>
        </p:spPr>
        <p:txBody>
          <a:bodyPr anchor="t">
            <a:normAutofit/>
          </a:bodyPr>
          <a:lstStyle/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Security</a:t>
            </a:r>
          </a:p>
          <a:p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Congestion Control</a:t>
            </a: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- </a:t>
            </a:r>
            <a:r>
              <a:rPr lang="en-US" altLang="ko-KR" sz="2000" dirty="0" err="1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CoAP</a:t>
            </a:r>
            <a:r>
              <a:rPr lang="en-US" altLang="ko-KR" sz="2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000" dirty="0" smtClean="0">
                <a:latin typeface="Bookman Old Style" panose="02050604050505020204" pitchFamily="18" charset="0"/>
                <a:cs typeface="Times New Roman" panose="02020603050405020304" pitchFamily="18" charset="0"/>
              </a:rPr>
              <a:t>(RFC 7272)</a:t>
            </a:r>
          </a:p>
          <a:p>
            <a:pPr marL="0" indent="0">
              <a:buNone/>
            </a:pPr>
            <a:endParaRPr lang="en-US" altLang="ko-K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7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44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Message Header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내용 개체 틀 6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88" y="1589285"/>
            <a:ext cx="8764223" cy="4001058"/>
          </a:xfrm>
        </p:spPr>
      </p:pic>
    </p:spTree>
    <p:extLst>
      <p:ext uri="{BB962C8B-B14F-4D97-AF65-F5344CB8AC3E}">
        <p14:creationId xmlns:p14="http://schemas.microsoft.com/office/powerpoint/2010/main" val="134544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28011"/>
            <a:ext cx="10515600" cy="640080"/>
          </a:xfrm>
        </p:spPr>
        <p:txBody>
          <a:bodyPr>
            <a:normAutofit/>
          </a:bodyPr>
          <a:lstStyle/>
          <a:p>
            <a:r>
              <a:rPr lang="en-US" altLang="ko-K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 Header</a:t>
            </a:r>
            <a:endParaRPr lang="ko-KR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230" y="2076975"/>
            <a:ext cx="8697539" cy="3848637"/>
          </a:xfrm>
        </p:spPr>
      </p:pic>
    </p:spTree>
    <p:extLst>
      <p:ext uri="{BB962C8B-B14F-4D97-AF65-F5344CB8AC3E}">
        <p14:creationId xmlns:p14="http://schemas.microsoft.com/office/powerpoint/2010/main" val="195182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wol'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wol's Theme" id="{A26D429E-AC0C-4DE3-BEAB-0B8112E7CBA1}" vid="{0891F001-9896-4311-AA7F-5B1B521CE5C9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heawol's Theme</Template>
  <TotalTime>653</TotalTime>
  <Words>602</Words>
  <Application>Microsoft Office PowerPoint</Application>
  <PresentationFormat>와이드스크린</PresentationFormat>
  <Paragraphs>106</Paragraphs>
  <Slides>20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맑은 고딕</vt:lpstr>
      <vt:lpstr>Arial</vt:lpstr>
      <vt:lpstr>Bookman Old Style</vt:lpstr>
      <vt:lpstr>Times New Roman</vt:lpstr>
      <vt:lpstr>heawol's Theme</vt:lpstr>
      <vt:lpstr>Observing Resources in CoAP draft-ietf-core-observe-16</vt:lpstr>
      <vt:lpstr>Contents</vt:lpstr>
      <vt:lpstr>Introduction - CoAP</vt:lpstr>
      <vt:lpstr>Introduction - CoAP</vt:lpstr>
      <vt:lpstr>Introduction – Observe Resources in CoAP</vt:lpstr>
      <vt:lpstr>Introduction – Consistency Model</vt:lpstr>
      <vt:lpstr>Introduction – Observable Resources</vt:lpstr>
      <vt:lpstr>The Observe Option</vt:lpstr>
      <vt:lpstr>Request / Notifications</vt:lpstr>
      <vt:lpstr>Request / Notifications</vt:lpstr>
      <vt:lpstr>Caching - Freshness</vt:lpstr>
      <vt:lpstr>Caching - Freshness</vt:lpstr>
      <vt:lpstr>Caching - Validation</vt:lpstr>
      <vt:lpstr>Reordering</vt:lpstr>
      <vt:lpstr>Transmission / Cancellation</vt:lpstr>
      <vt:lpstr>Intermediaries</vt:lpstr>
      <vt:lpstr>Other</vt:lpstr>
      <vt:lpstr>Backup</vt:lpstr>
      <vt:lpstr>Message Header</vt:lpstr>
      <vt:lpstr>Option Header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Observing Resources in CoAP</dc:title>
  <dc:creator>seamoon</dc:creator>
  <cp:lastModifiedBy>seamoon</cp:lastModifiedBy>
  <cp:revision>47</cp:revision>
  <cp:lastPrinted>2015-02-05T22:25:00Z</cp:lastPrinted>
  <dcterms:created xsi:type="dcterms:W3CDTF">2015-02-05T13:45:19Z</dcterms:created>
  <dcterms:modified xsi:type="dcterms:W3CDTF">2015-02-06T06:24:00Z</dcterms:modified>
</cp:coreProperties>
</file>