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3" r:id="rId5"/>
    <p:sldId id="257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9" r:id="rId14"/>
    <p:sldId id="270" r:id="rId15"/>
    <p:sldId id="268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576" autoAdjust="0"/>
  </p:normalViewPr>
  <p:slideViewPr>
    <p:cSldViewPr snapToGrid="0">
      <p:cViewPr varScale="1">
        <p:scale>
          <a:sx n="84" d="100"/>
          <a:sy n="84" d="100"/>
        </p:scale>
        <p:origin x="151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0E6C2-8E4B-4DF5-B032-849C68A61AA1}" type="datetimeFigureOut">
              <a:rPr lang="ko-KR" altLang="en-US" smtClean="0"/>
              <a:t>2014-06-10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7EEF8-96E8-4843-AB2F-26BE7F749E6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084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현재 자동차 </a:t>
            </a:r>
            <a:r>
              <a:rPr lang="en-US" altLang="ko-KR" dirty="0" smtClean="0"/>
              <a:t>OEM </a:t>
            </a:r>
            <a:r>
              <a:rPr lang="ko-KR" altLang="en-US" dirty="0" smtClean="0"/>
              <a:t>업체들과 부품업체들이 관심을 갖고 있는 용도로는</a:t>
            </a:r>
            <a:endParaRPr lang="en-US" altLang="ko-KR" dirty="0" smtClean="0"/>
          </a:p>
          <a:p>
            <a:r>
              <a:rPr lang="en-US" altLang="ko-KR" dirty="0" smtClean="0"/>
              <a:t>AVB, </a:t>
            </a:r>
            <a:r>
              <a:rPr lang="ko-KR" altLang="en-US" dirty="0" smtClean="0"/>
              <a:t>네트워크 관리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새로운 개념의 </a:t>
            </a:r>
            <a:r>
              <a:rPr lang="ko-KR" altLang="en-US" dirty="0" err="1" smtClean="0"/>
              <a:t>게이트웨어</a:t>
            </a:r>
            <a:r>
              <a:rPr lang="ko-KR" altLang="en-US" dirty="0" smtClean="0"/>
              <a:t> </a:t>
            </a:r>
            <a:r>
              <a:rPr lang="en-US" altLang="ko-KR" dirty="0" smtClean="0"/>
              <a:t>ECU </a:t>
            </a:r>
            <a:r>
              <a:rPr lang="ko-KR" altLang="en-US" dirty="0" smtClean="0"/>
              <a:t>이다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7EEF8-96E8-4843-AB2F-26BE7F749E6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99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7EEF8-96E8-4843-AB2F-26BE7F749E6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668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UDP</a:t>
            </a:r>
            <a:r>
              <a:rPr lang="en-US" altLang="ko-KR" baseline="0" dirty="0" smtClean="0"/>
              <a:t> NM: TCP/IP </a:t>
            </a:r>
            <a:r>
              <a:rPr lang="ko-KR" altLang="en-US" baseline="0" dirty="0" err="1" smtClean="0"/>
              <a:t>스택을</a:t>
            </a:r>
            <a:r>
              <a:rPr lang="ko-KR" altLang="en-US" baseline="0" dirty="0" smtClean="0"/>
              <a:t> 사용하는 프로토콜로 네트워크의 정상 동작과 버스</a:t>
            </a:r>
            <a:r>
              <a:rPr lang="en-US" altLang="ko-KR" baseline="0" dirty="0" smtClean="0"/>
              <a:t>-</a:t>
            </a:r>
            <a:r>
              <a:rPr lang="ko-KR" altLang="en-US" baseline="0" dirty="0" smtClean="0"/>
              <a:t>슬립 모드간 전이를 관리하는 역할을 수행함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7EEF8-96E8-4843-AB2F-26BE7F749E6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428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이더넷이라는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단 하나의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백본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네트워크 기술이 존재할 것이기 때문에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진단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비디오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오디오 </a:t>
            </a:r>
            <a:r>
              <a:rPr lang="ko-KR" alt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스트리밍</a:t>
            </a:r>
            <a:r>
              <a:rPr lang="en-US" altLang="ko-K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ko-KR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매우 의존적인 제어 데이터 등 다양한 데이터 통신 클래스들을 모두 수용</a:t>
            </a:r>
            <a:r>
              <a:rPr lang="ko-KR" altLang="en-US" dirty="0" smtClean="0"/>
              <a:t/>
            </a:r>
            <a:br>
              <a:rPr lang="ko-KR" altLang="en-US" dirty="0" smtClean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97EEF8-96E8-4843-AB2F-26BE7F749E6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2492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40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02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3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85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381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51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541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15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32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76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521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7DDC6-D8BA-4590-93B5-14DE5591F7A1}" type="datetimeFigureOut">
              <a:rPr lang="ko-KR" altLang="en-US" smtClean="0"/>
              <a:t>2014-06-09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F65C6-B129-47BB-B777-F29BBBCC1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08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 동향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r>
              <a:rPr lang="en-US" altLang="ko-KR" dirty="0" smtClean="0"/>
              <a:t>2014.06.11</a:t>
            </a:r>
          </a:p>
          <a:p>
            <a:r>
              <a:rPr lang="ko-KR" altLang="en-US" dirty="0" smtClean="0"/>
              <a:t>하지훈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826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동향</a:t>
            </a:r>
            <a:r>
              <a:rPr lang="en-US" altLang="ko-KR" dirty="0" smtClean="0"/>
              <a:t>: </a:t>
            </a:r>
            <a:r>
              <a:rPr lang="ko-KR" altLang="en-US" dirty="0" smtClean="0"/>
              <a:t>통신 수요의 증가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대표적인 기존 버스 시스템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CAN</a:t>
            </a:r>
          </a:p>
          <a:p>
            <a:pPr lvl="1"/>
            <a:r>
              <a:rPr lang="en-US" altLang="ko-KR" dirty="0" smtClean="0"/>
              <a:t>LIN</a:t>
            </a:r>
          </a:p>
          <a:p>
            <a:pPr lvl="1"/>
            <a:r>
              <a:rPr lang="en-US" altLang="ko-KR" dirty="0" err="1" smtClean="0"/>
              <a:t>FlexRay</a:t>
            </a:r>
            <a:r>
              <a:rPr lang="en-US" altLang="ko-KR" dirty="0" smtClean="0"/>
              <a:t>, MOST</a:t>
            </a:r>
          </a:p>
          <a:p>
            <a:pPr lvl="1"/>
            <a:endParaRPr lang="en-US" altLang="ko-KR" dirty="0"/>
          </a:p>
          <a:p>
            <a:r>
              <a:rPr lang="ko-KR" altLang="en-US" dirty="0" smtClean="0"/>
              <a:t>동향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자동차의 안정성과 편의성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친환경성</a:t>
            </a:r>
            <a:r>
              <a:rPr lang="ko-KR" altLang="en-US" dirty="0" smtClean="0"/>
              <a:t> 요구에 따라 많은 센서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엑츄에이터가</a:t>
            </a:r>
            <a:r>
              <a:rPr lang="ko-KR" altLang="en-US" dirty="0" smtClean="0"/>
              <a:t> 탑재되고 이를 </a:t>
            </a:r>
            <a:r>
              <a:rPr lang="en-US" altLang="ko-KR" dirty="0" smtClean="0"/>
              <a:t>control</a:t>
            </a:r>
            <a:r>
              <a:rPr lang="ko-KR" altLang="en-US" dirty="0" smtClean="0"/>
              <a:t>하는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가 많이 개발됨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또한</a:t>
            </a:r>
            <a:r>
              <a:rPr lang="en-US" altLang="ko-KR" dirty="0" smtClean="0"/>
              <a:t>, ECU </a:t>
            </a:r>
            <a:r>
              <a:rPr lang="ko-KR" altLang="en-US" dirty="0" smtClean="0"/>
              <a:t>간에 데이터 양이 급증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E.g. </a:t>
            </a:r>
            <a:r>
              <a:rPr lang="ko-KR" altLang="en-US" dirty="0" smtClean="0"/>
              <a:t>전방 카메라에서 촬영된 비디오 전송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0814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동향</a:t>
            </a:r>
            <a:r>
              <a:rPr lang="en-US" altLang="ko-KR" dirty="0" smtClean="0"/>
              <a:t>: </a:t>
            </a:r>
            <a:r>
              <a:rPr lang="ko-KR" altLang="en-US" dirty="0" smtClean="0"/>
              <a:t>통신 수요의 증가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ko-KR" altLang="en-US" dirty="0" smtClean="0"/>
              <a:t>문제점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FlexRay</a:t>
            </a:r>
            <a:r>
              <a:rPr lang="en-US" altLang="ko-KR" dirty="0" smtClean="0"/>
              <a:t>, MOST</a:t>
            </a:r>
          </a:p>
          <a:p>
            <a:pPr lvl="2"/>
            <a:r>
              <a:rPr lang="ko-KR" altLang="en-US" dirty="0" smtClean="0"/>
              <a:t>복잡하고 고가의 버스 시스템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적용 제품이 희박함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CAN</a:t>
            </a:r>
          </a:p>
          <a:p>
            <a:pPr lvl="2"/>
            <a:r>
              <a:rPr lang="ko-KR" altLang="en-US" dirty="0" smtClean="0"/>
              <a:t>제한된 대역폭 </a:t>
            </a:r>
            <a:r>
              <a:rPr lang="en-US" altLang="ko-KR" dirty="0" smtClean="0"/>
              <a:t>(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1Mbps)</a:t>
            </a:r>
          </a:p>
          <a:p>
            <a:pPr lvl="2"/>
            <a:r>
              <a:rPr lang="ko-KR" altLang="en-US" dirty="0" smtClean="0"/>
              <a:t>늘어난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데이터양</a:t>
            </a:r>
            <a:r>
              <a:rPr lang="ko-KR" altLang="en-US" dirty="0" smtClean="0"/>
              <a:t> 때문에 </a:t>
            </a:r>
            <a:r>
              <a:rPr lang="en-US" altLang="ko-KR" dirty="0" smtClean="0"/>
              <a:t>ECU</a:t>
            </a:r>
            <a:r>
              <a:rPr lang="ko-KR" altLang="en-US" dirty="0" smtClean="0"/>
              <a:t>를 프로그래밍하는데 소요되는 시간 증가 </a:t>
            </a:r>
            <a:r>
              <a:rPr lang="en-US" altLang="ko-KR" dirty="0" smtClean="0"/>
              <a:t>(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8byte</a:t>
            </a:r>
            <a:r>
              <a:rPr lang="ko-KR" altLang="en-US" dirty="0" smtClean="0"/>
              <a:t>까지 전송가능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해결 방법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 수용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높은 대역폭 제공 가능 </a:t>
            </a:r>
            <a:r>
              <a:rPr lang="en-US" altLang="ko-KR" dirty="0" smtClean="0"/>
              <a:t>(e.g. 100Mbps)</a:t>
            </a:r>
          </a:p>
          <a:p>
            <a:pPr lvl="1"/>
            <a:r>
              <a:rPr lang="en-US" altLang="ko-KR" dirty="0" smtClean="0"/>
              <a:t>ECU </a:t>
            </a:r>
            <a:r>
              <a:rPr lang="ko-KR" altLang="en-US" dirty="0" smtClean="0"/>
              <a:t>개수 및 시스템 복잡도 감소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상대적으로 가벼운 </a:t>
            </a:r>
            <a:r>
              <a:rPr lang="en-US" altLang="ko-KR" dirty="0" smtClean="0"/>
              <a:t>Ethernet </a:t>
            </a:r>
            <a:r>
              <a:rPr lang="ko-KR" altLang="en-US" dirty="0" smtClean="0"/>
              <a:t>케이블로 인한 차체의 경량화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전체 부품 비용 감소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22046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이더넷으로</a:t>
            </a:r>
            <a:r>
              <a:rPr lang="ko-KR" altLang="en-US" dirty="0" smtClean="0"/>
              <a:t> 연결된 미래형 차량의 잠재적 도메인 </a:t>
            </a:r>
            <a:r>
              <a:rPr lang="ko-KR" altLang="en-US" dirty="0" err="1" smtClean="0"/>
              <a:t>아키텍쳐</a:t>
            </a:r>
            <a:endParaRPr lang="ko-KR" altLang="en-US" dirty="0"/>
          </a:p>
        </p:txBody>
      </p:sp>
      <p:pic>
        <p:nvPicPr>
          <p:cNvPr id="2050" name="Picture 2" descr="http://autoelectronics.co.kr/photo/20140309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4"/>
          <a:stretch/>
        </p:blipFill>
        <p:spPr bwMode="auto">
          <a:xfrm>
            <a:off x="2392028" y="1931670"/>
            <a:ext cx="7197742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36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 smtClean="0"/>
              <a:t>BroadR</a:t>
            </a:r>
            <a:r>
              <a:rPr lang="en-US" altLang="ko-KR" dirty="0" smtClean="0"/>
              <a:t>-Reach	</a:t>
            </a:r>
            <a:br>
              <a:rPr lang="en-US" altLang="ko-KR" dirty="0" smtClean="0"/>
            </a:br>
            <a:r>
              <a:rPr lang="en-US" altLang="ko-KR" dirty="0" smtClean="0"/>
              <a:t>: 100</a:t>
            </a:r>
            <a:r>
              <a:rPr lang="ko-KR" altLang="en-US" dirty="0"/>
              <a:t> </a:t>
            </a:r>
            <a:r>
              <a:rPr lang="en-US" altLang="ko-KR" dirty="0" smtClean="0"/>
              <a:t>Mbps </a:t>
            </a:r>
            <a:r>
              <a:rPr lang="ko-KR" altLang="en-US" dirty="0" smtClean="0"/>
              <a:t>자동차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물리계층 기술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TP(Twisted pair) </a:t>
            </a:r>
            <a:r>
              <a:rPr lang="ko-KR" altLang="en-US" sz="2000" dirty="0" smtClean="0"/>
              <a:t>선을 이용</a:t>
            </a:r>
            <a:endParaRPr lang="en-US" altLang="ko-KR" sz="2000" dirty="0" smtClean="0"/>
          </a:p>
          <a:p>
            <a:r>
              <a:rPr lang="en-US" altLang="ko-KR" sz="2000" dirty="0" smtClean="0"/>
              <a:t>Symbol rate </a:t>
            </a:r>
            <a:r>
              <a:rPr lang="ko-KR" altLang="en-US" sz="2000" dirty="0" smtClean="0"/>
              <a:t>감소</a:t>
            </a:r>
            <a:endParaRPr lang="en-US" altLang="ko-KR" sz="2000" dirty="0" smtClean="0"/>
          </a:p>
          <a:p>
            <a:pPr lvl="1"/>
            <a:r>
              <a:rPr lang="en-US" altLang="ko-KR" sz="1800" dirty="0" smtClean="0"/>
              <a:t>125Mbaud </a:t>
            </a:r>
            <a:r>
              <a:rPr lang="en-US" altLang="ko-KR" sz="1800" dirty="0" smtClean="0">
                <a:sym typeface="Wingdings" panose="05000000000000000000" pitchFamily="2" charset="2"/>
              </a:rPr>
              <a:t> 66.6 </a:t>
            </a:r>
            <a:r>
              <a:rPr lang="en-US" altLang="ko-KR" sz="1800" dirty="0" err="1" smtClean="0">
                <a:sym typeface="Wingdings" panose="05000000000000000000" pitchFamily="2" charset="2"/>
              </a:rPr>
              <a:t>Mbaud</a:t>
            </a:r>
            <a:endParaRPr lang="en-US" altLang="ko-KR" sz="1800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sz="1800" dirty="0" smtClean="0"/>
              <a:t>주요 </a:t>
            </a:r>
            <a:r>
              <a:rPr lang="en-US" altLang="ko-KR" sz="1800" dirty="0" smtClean="0"/>
              <a:t>FM </a:t>
            </a:r>
            <a:r>
              <a:rPr lang="ko-KR" altLang="en-US" sz="1800" dirty="0" smtClean="0"/>
              <a:t>무선주파수대역에서 전자기 </a:t>
            </a:r>
            <a:r>
              <a:rPr lang="ko-KR" altLang="en-US" sz="1800" dirty="0" err="1" smtClean="0"/>
              <a:t>방출양을</a:t>
            </a:r>
            <a:r>
              <a:rPr lang="ko-KR" altLang="en-US" sz="1800" dirty="0" smtClean="0"/>
              <a:t> 크게 감소</a:t>
            </a:r>
            <a:endParaRPr lang="en-US" altLang="ko-KR" sz="1800" dirty="0" smtClean="0"/>
          </a:p>
          <a:p>
            <a:r>
              <a:rPr lang="ko-KR" altLang="en-US" sz="2000" dirty="0" smtClean="0"/>
              <a:t>양방향 통신 가능</a:t>
            </a:r>
            <a:endParaRPr lang="en-US" altLang="ko-KR" sz="2000" dirty="0" smtClean="0"/>
          </a:p>
          <a:p>
            <a:r>
              <a:rPr lang="ko-KR" altLang="en-US" sz="2000" dirty="0" smtClean="0"/>
              <a:t>배선 비용 크게 감소</a:t>
            </a:r>
            <a:endParaRPr lang="ko-KR" altLang="en-US" sz="2000" dirty="0"/>
          </a:p>
        </p:txBody>
      </p:sp>
      <p:pic>
        <p:nvPicPr>
          <p:cNvPr id="1026" name="Picture 2" descr="BroadR-Reach Ethernet Cabl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920" y="2790989"/>
            <a:ext cx="3208521" cy="214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33500" y="4966658"/>
            <a:ext cx="4463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Unshielded twisted pair Ethernet cabling (right) vs. </a:t>
            </a:r>
            <a:r>
              <a:rPr lang="en-US" altLang="ko-KR" sz="1400" dirty="0" smtClean="0"/>
              <a:t>traditional </a:t>
            </a:r>
            <a:r>
              <a:rPr lang="en-US" altLang="ko-KR" sz="1400" dirty="0"/>
              <a:t>cabling (left).</a:t>
            </a:r>
            <a:endParaRPr lang="ko-KR" altLang="en-US" sz="1400" dirty="0"/>
          </a:p>
        </p:txBody>
      </p:sp>
      <p:pic>
        <p:nvPicPr>
          <p:cNvPr id="1028" name="Picture 4" descr="http://postfiles8.naver.net/20120816_247/nxpkor_1345092084680o6K3p_JPEG/5.jpg?type=w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917" y="4262904"/>
            <a:ext cx="4622165" cy="245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7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진단장치 </a:t>
            </a:r>
            <a:r>
              <a:rPr lang="en-US" altLang="ko-KR" dirty="0" smtClean="0"/>
              <a:t>(diagnostics)</a:t>
            </a:r>
          </a:p>
          <a:p>
            <a:pPr lvl="1"/>
            <a:r>
              <a:rPr lang="ko-KR" altLang="en-US" dirty="0" smtClean="0"/>
              <a:t>차량 진단정보는 데이터 용량의 증가와 복잡성으로 새로운 통신방식을 요구함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OBD (On-Board Diagnostics) </a:t>
            </a:r>
            <a:r>
              <a:rPr lang="ko-KR" altLang="en-US" dirty="0" smtClean="0"/>
              <a:t>분야에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기술이 관심을 받고 있음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관련 표준</a:t>
            </a:r>
            <a:r>
              <a:rPr lang="en-US" altLang="ko-KR" dirty="0" smtClean="0"/>
              <a:t>: ISO-13400 </a:t>
            </a:r>
            <a:r>
              <a:rPr lang="ko-KR" altLang="en-US" dirty="0" smtClean="0"/>
              <a:t>시리즈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DoIP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운전보조장치 </a:t>
            </a:r>
            <a:r>
              <a:rPr lang="en-US" altLang="ko-KR" dirty="0" smtClean="0"/>
              <a:t>(advanced driver assist system: ADAS)</a:t>
            </a:r>
          </a:p>
          <a:p>
            <a:pPr lvl="1"/>
            <a:r>
              <a:rPr lang="ko-KR" altLang="en-US" dirty="0" smtClean="0"/>
              <a:t>응용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서라운드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뷰</a:t>
            </a:r>
            <a:r>
              <a:rPr lang="ko-KR" altLang="en-US" dirty="0" smtClean="0"/>
              <a:t> 시스템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차선 이탈 방지 시스템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음성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대용량 데이터 처리를 요구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카메라 대수의 증가 및 고해상도 대용량 데이터의 요구에 따라 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기술이 이를 해결할 수 있는 최적의 솔루션으로 평가됨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426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 smtClean="0"/>
              <a:t>인포테인먼트</a:t>
            </a:r>
            <a:r>
              <a:rPr lang="ko-KR" altLang="en-US" dirty="0" smtClean="0"/>
              <a:t> 시스템 </a:t>
            </a:r>
            <a:r>
              <a:rPr lang="en-US" altLang="ko-KR" dirty="0" smtClean="0"/>
              <a:t>(infotainment)</a:t>
            </a:r>
          </a:p>
          <a:p>
            <a:pPr lvl="1"/>
            <a:r>
              <a:rPr lang="ko-KR" altLang="en-US" dirty="0" smtClean="0"/>
              <a:t>현재 자동차는 차내에서 오락과 정보를 모두 수용할 수 있는 시스템으로 진화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이를 위해 음성 데이터와 영상 데이터를 지원 없이 동기화시켜 전송할 수 있는 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기술을 </a:t>
            </a:r>
            <a:r>
              <a:rPr lang="ko-KR" altLang="en-US" dirty="0" err="1" smtClean="0"/>
              <a:t>인포테인먼트</a:t>
            </a:r>
            <a:r>
              <a:rPr lang="ko-KR" altLang="en-US" dirty="0" smtClean="0"/>
              <a:t> 시스템에 적용하려는 시도가 늘고 있음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차량용 </a:t>
            </a:r>
            <a:r>
              <a:rPr lang="ko-KR" altLang="en-US" dirty="0" err="1" smtClean="0"/>
              <a:t>인포테인먼트</a:t>
            </a:r>
            <a:r>
              <a:rPr lang="ko-KR" altLang="en-US" dirty="0" smtClean="0"/>
              <a:t> 플랫폼 국제표준인 </a:t>
            </a:r>
            <a:r>
              <a:rPr lang="en-US" altLang="ko-KR" dirty="0" smtClean="0"/>
              <a:t>GENIVI</a:t>
            </a:r>
            <a:r>
              <a:rPr lang="ko-KR" altLang="en-US" dirty="0" smtClean="0"/>
              <a:t>는 </a:t>
            </a:r>
            <a:r>
              <a:rPr lang="ko-KR" altLang="en-US" dirty="0" err="1" smtClean="0"/>
              <a:t>인포테인먼트</a:t>
            </a:r>
            <a:r>
              <a:rPr lang="ko-KR" altLang="en-US" dirty="0" smtClean="0"/>
              <a:t> 관련 데이터 전송을 위해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인터페이스 사용을 계획함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943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적용의 효과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IP, TCP, UDP</a:t>
            </a:r>
            <a:r>
              <a:rPr lang="ko-KR" altLang="en-US" dirty="0" smtClean="0"/>
              <a:t>를 결합한 </a:t>
            </a:r>
            <a:r>
              <a:rPr lang="ko-KR" altLang="en-US" dirty="0" err="1" smtClean="0"/>
              <a:t>이더넷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데이터 지향적 통신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서비스 지향적 통신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ko-KR" altLang="en-US" dirty="0" smtClean="0">
                <a:sym typeface="Wingdings" panose="05000000000000000000" pitchFamily="2" charset="2"/>
              </a:rPr>
              <a:t>예</a:t>
            </a:r>
            <a:r>
              <a:rPr lang="en-US" altLang="ko-KR" dirty="0" smtClean="0">
                <a:sym typeface="Wingdings" panose="05000000000000000000" pitchFamily="2" charset="2"/>
              </a:rPr>
              <a:t>: BMW</a:t>
            </a:r>
            <a:r>
              <a:rPr lang="ko-KR" altLang="en-US" dirty="0" smtClean="0">
                <a:sym typeface="Wingdings" panose="05000000000000000000" pitchFamily="2" charset="2"/>
              </a:rPr>
              <a:t>의 </a:t>
            </a:r>
            <a:r>
              <a:rPr lang="en-US" altLang="ko-KR" dirty="0" smtClean="0">
                <a:sym typeface="Wingdings" panose="05000000000000000000" pitchFamily="2" charset="2"/>
              </a:rPr>
              <a:t>SOME/IP (Service Oriented Middleware over IP)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기능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RPC (Remote Procedure Calls)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SD (Service Discovery) 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즉</a:t>
            </a:r>
            <a:r>
              <a:rPr lang="en-US" altLang="ko-KR" dirty="0" smtClean="0">
                <a:sym typeface="Wingdings" panose="05000000000000000000" pitchFamily="2" charset="2"/>
              </a:rPr>
              <a:t>, ECU</a:t>
            </a:r>
            <a:r>
              <a:rPr lang="ko-KR" altLang="en-US" dirty="0" smtClean="0">
                <a:sym typeface="Wingdings" panose="05000000000000000000" pitchFamily="2" charset="2"/>
              </a:rPr>
              <a:t>는 </a:t>
            </a:r>
            <a:r>
              <a:rPr lang="en-US" altLang="ko-KR" dirty="0" smtClean="0">
                <a:sym typeface="Wingdings" panose="05000000000000000000" pitchFamily="2" charset="2"/>
              </a:rPr>
              <a:t>SD </a:t>
            </a:r>
            <a:r>
              <a:rPr lang="ko-KR" altLang="en-US" dirty="0" smtClean="0">
                <a:sym typeface="Wingdings" panose="05000000000000000000" pitchFamily="2" charset="2"/>
              </a:rPr>
              <a:t>프로토콜을 이용해 통신 모듈에 서비스 가용 여부를 통보할 수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또한 </a:t>
            </a:r>
            <a:r>
              <a:rPr lang="en-US" altLang="ko-KR" dirty="0" smtClean="0">
                <a:sym typeface="Wingdings" panose="05000000000000000000" pitchFamily="2" charset="2"/>
              </a:rPr>
              <a:t>ECU</a:t>
            </a:r>
            <a:r>
              <a:rPr lang="ko-KR" altLang="en-US" dirty="0" smtClean="0">
                <a:sym typeface="Wingdings" panose="05000000000000000000" pitchFamily="2" charset="2"/>
              </a:rPr>
              <a:t>에서 서비스를 검색하고 이벤트를 등록하는 데에도 사용할 수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1448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차량용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</a:t>
            </a:r>
            <a:r>
              <a:rPr lang="en-US" altLang="ko-KR" dirty="0" smtClean="0"/>
              <a:t>vs. </a:t>
            </a:r>
            <a:r>
              <a:rPr lang="ko-KR" altLang="en-US" dirty="0" smtClean="0"/>
              <a:t>일반 </a:t>
            </a:r>
            <a:r>
              <a:rPr lang="ko-KR" altLang="en-US" dirty="0" err="1" smtClean="0"/>
              <a:t>이더넷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2871"/>
          <a:stretch/>
        </p:blipFill>
        <p:spPr>
          <a:xfrm>
            <a:off x="303462" y="1690688"/>
            <a:ext cx="8796156" cy="50086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36728" y="1690688"/>
            <a:ext cx="30518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LAN</a:t>
            </a:r>
            <a:r>
              <a:rPr lang="ko-KR" altLang="en-US" sz="2000" dirty="0" smtClean="0"/>
              <a:t>은 네트워크 설계에 의해서 논리적으로 </a:t>
            </a:r>
            <a:r>
              <a:rPr lang="en-US" altLang="ko-KR" sz="2000" dirty="0" smtClean="0"/>
              <a:t>LAN</a:t>
            </a:r>
            <a:r>
              <a:rPr lang="ko-KR" altLang="en-US" sz="2000" dirty="0" smtClean="0"/>
              <a:t>을 서로 다른 </a:t>
            </a:r>
            <a:r>
              <a:rPr lang="en-US" altLang="ko-KR" sz="2000" dirty="0" smtClean="0"/>
              <a:t>Broadcast </a:t>
            </a:r>
            <a:r>
              <a:rPr lang="ko-KR" altLang="en-US" sz="2000" dirty="0" smtClean="0"/>
              <a:t>도메인으로 나눌 수 있게 줌</a:t>
            </a:r>
            <a:endParaRPr lang="en-US" altLang="ko-K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2000" dirty="0" smtClean="0"/>
              <a:t>서로 다른 도메인 간 인증을 활용해 보안을 구현할 수 있음</a:t>
            </a:r>
            <a:endParaRPr lang="en-US" altLang="ko-K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dirty="0" smtClean="0"/>
              <a:t>CAN </a:t>
            </a:r>
            <a:r>
              <a:rPr lang="ko-KR" altLang="en-US" sz="2000" dirty="0" smtClean="0"/>
              <a:t>통신처럼 동일한 통신 </a:t>
            </a:r>
            <a:r>
              <a:rPr lang="ko-KR" altLang="en-US" sz="2000" dirty="0" err="1" smtClean="0"/>
              <a:t>노드에</a:t>
            </a:r>
            <a:r>
              <a:rPr lang="ko-KR" altLang="en-US" sz="2000" dirty="0" smtClean="0"/>
              <a:t> 데이터 충돌 발생시 </a:t>
            </a:r>
            <a:r>
              <a:rPr lang="ko-KR" altLang="en-US" sz="2000" dirty="0" err="1" smtClean="0"/>
              <a:t>이더넷에서</a:t>
            </a:r>
            <a:r>
              <a:rPr lang="ko-KR" altLang="en-US" sz="2000" dirty="0" smtClean="0"/>
              <a:t> 우선순위 제어를 할 수 있음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12119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AUTOSAR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Socket </a:t>
            </a:r>
          </a:p>
          <a:p>
            <a:pPr lvl="1"/>
            <a:r>
              <a:rPr lang="en-US" altLang="ko-KR" dirty="0" smtClean="0"/>
              <a:t>TCP/IP </a:t>
            </a:r>
            <a:r>
              <a:rPr lang="ko-KR" altLang="en-US" dirty="0" smtClean="0"/>
              <a:t>프로토콜 계열의 패러다임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IP </a:t>
            </a:r>
            <a:r>
              <a:rPr lang="ko-KR" altLang="en-US" dirty="0" smtClean="0"/>
              <a:t>주소와 원격</a:t>
            </a:r>
            <a:r>
              <a:rPr lang="en-US" altLang="ko-KR" dirty="0" smtClean="0"/>
              <a:t>/</a:t>
            </a:r>
            <a:r>
              <a:rPr lang="ko-KR" altLang="en-US" dirty="0" smtClean="0"/>
              <a:t>로컬 동단 </a:t>
            </a:r>
            <a:r>
              <a:rPr lang="ko-KR" altLang="en-US" dirty="0" err="1" smtClean="0"/>
              <a:t>노드의</a:t>
            </a:r>
            <a:r>
              <a:rPr lang="ko-KR" altLang="en-US" dirty="0" smtClean="0"/>
              <a:t> 포트로 식별할 수 있음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AUTOSAR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PDU </a:t>
            </a:r>
            <a:r>
              <a:rPr lang="ko-KR" altLang="en-US" dirty="0" smtClean="0"/>
              <a:t>개념과는 호환이 되지 않음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소켓</a:t>
            </a:r>
            <a:r>
              <a:rPr lang="en-US" altLang="ko-KR" dirty="0" smtClean="0"/>
              <a:t> </a:t>
            </a:r>
            <a:r>
              <a:rPr lang="ko-KR" altLang="en-US" dirty="0" smtClean="0"/>
              <a:t>어댑터 모듈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SoAd</a:t>
            </a:r>
            <a:r>
              <a:rPr lang="en-US" altLang="ko-KR" dirty="0" smtClean="0"/>
              <a:t>)</a:t>
            </a:r>
            <a:r>
              <a:rPr lang="ko-KR" altLang="en-US" dirty="0" smtClean="0"/>
              <a:t>가 필요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77936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AUTOSAR</a:t>
            </a:r>
            <a:endParaRPr lang="ko-KR" altLang="en-US" dirty="0"/>
          </a:p>
        </p:txBody>
      </p:sp>
      <p:pic>
        <p:nvPicPr>
          <p:cNvPr id="3074" name="Picture 2" descr="http://autoelectronics.co.kr/photo/2014050109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6" y="1690688"/>
            <a:ext cx="10901128" cy="509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이더넷과</a:t>
            </a:r>
            <a:r>
              <a:rPr lang="ko-KR" altLang="en-US" dirty="0" smtClean="0"/>
              <a:t> </a:t>
            </a:r>
            <a:r>
              <a:rPr lang="en-US" altLang="ko-KR" dirty="0" smtClean="0"/>
              <a:t>AUTOSAR (</a:t>
            </a:r>
            <a:r>
              <a:rPr lang="en-US" altLang="ko-KR" dirty="0" smtClean="0"/>
              <a:t>Simplified view)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044" y="1825625"/>
            <a:ext cx="85759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598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</a:t>
            </a:r>
            <a:r>
              <a:rPr lang="ko-KR" altLang="en-US" dirty="0" smtClean="0"/>
              <a:t> 관련 이슈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AVB (Audio video bridging) </a:t>
            </a:r>
            <a:r>
              <a:rPr lang="ko-KR" altLang="en-US" dirty="0" smtClean="0"/>
              <a:t>관련 이슈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오디오와 비디오 등 멀티미디어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데이터를 품질을 보장하면서 </a:t>
            </a:r>
            <a:r>
              <a:rPr lang="ko-KR" altLang="en-US" dirty="0" err="1" smtClean="0"/>
              <a:t>원할하게</a:t>
            </a:r>
            <a:r>
              <a:rPr lang="ko-KR" altLang="en-US" dirty="0" smtClean="0"/>
              <a:t> 전달 하기 위함</a:t>
            </a:r>
            <a:endParaRPr lang="en-US" altLang="ko-KR" dirty="0" smtClean="0"/>
          </a:p>
          <a:p>
            <a:pPr lvl="2"/>
            <a:r>
              <a:rPr lang="ko-KR" altLang="en-US" dirty="0" err="1" smtClean="0"/>
              <a:t>이더넷은</a:t>
            </a:r>
            <a:r>
              <a:rPr lang="ko-KR" altLang="en-US" dirty="0" smtClean="0"/>
              <a:t> 프레임에 기반한 </a:t>
            </a:r>
            <a:r>
              <a:rPr lang="ko-KR" altLang="en-US" dirty="0" err="1" smtClean="0"/>
              <a:t>패킷스위칭</a:t>
            </a:r>
            <a:r>
              <a:rPr lang="ko-KR" altLang="en-US" dirty="0" smtClean="0"/>
              <a:t> 기술을 사용하기 때문에 효과적인 품질 </a:t>
            </a:r>
            <a:r>
              <a:rPr lang="ko-KR" altLang="en-US" dirty="0" err="1" smtClean="0"/>
              <a:t>보장형</a:t>
            </a:r>
            <a:r>
              <a:rPr lang="ko-KR" altLang="en-US" dirty="0" smtClean="0"/>
              <a:t> 전송을 제공하기 어려움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이를 위해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브리지를 사용하고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브리지들의 </a:t>
            </a:r>
            <a:r>
              <a:rPr lang="ko-KR" altLang="en-US" dirty="0" err="1" smtClean="0"/>
              <a:t>클럭을</a:t>
            </a:r>
            <a:r>
              <a:rPr lang="ko-KR" altLang="en-US" dirty="0" smtClean="0"/>
              <a:t> 동기화 시킴으로써 제공할 수 있음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브리지들의 </a:t>
            </a:r>
            <a:r>
              <a:rPr lang="ko-KR" altLang="en-US" dirty="0" err="1" smtClean="0"/>
              <a:t>클럭이</a:t>
            </a:r>
            <a:r>
              <a:rPr lang="ko-KR" altLang="en-US" dirty="0" smtClean="0"/>
              <a:t> 동기화되면 정확하게 원하는 시간에 일정한 시간 간격으로 일정한 크기의 </a:t>
            </a:r>
            <a:r>
              <a:rPr lang="ko-KR" altLang="en-US" dirty="0" err="1" smtClean="0"/>
              <a:t>이더넷</a:t>
            </a:r>
            <a:r>
              <a:rPr lang="ko-KR" altLang="en-US" dirty="0" smtClean="0"/>
              <a:t> 프레임을 브리지 사이에서 전달되게 할 수 있음</a:t>
            </a:r>
            <a:endParaRPr lang="en-US" altLang="ko-KR" dirty="0"/>
          </a:p>
          <a:p>
            <a:pPr lvl="1"/>
            <a:r>
              <a:rPr lang="ko-KR" altLang="en-US" dirty="0" smtClean="0"/>
              <a:t>하지만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이더넷이</a:t>
            </a:r>
            <a:r>
              <a:rPr lang="ko-KR" altLang="en-US" dirty="0" smtClean="0"/>
              <a:t> 아닌 다른 네트워크</a:t>
            </a:r>
            <a:r>
              <a:rPr lang="en-US" altLang="ko-KR" dirty="0" smtClean="0"/>
              <a:t>(CAN, </a:t>
            </a:r>
            <a:r>
              <a:rPr lang="en-US" altLang="ko-KR" dirty="0" err="1" smtClean="0"/>
              <a:t>FlexRay</a:t>
            </a:r>
            <a:r>
              <a:rPr lang="en-US" altLang="ko-KR" dirty="0"/>
              <a:t> </a:t>
            </a:r>
            <a:r>
              <a:rPr lang="ko-KR" altLang="en-US" dirty="0" smtClean="0"/>
              <a:t>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과의 글로벌 시간 동기화 문제를 해결하지 못하였음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489598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</a:t>
            </a:r>
            <a:r>
              <a:rPr lang="ko-KR" altLang="en-US" dirty="0" smtClean="0"/>
              <a:t> 관련 이슈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AVB (Audio video bridging) </a:t>
            </a:r>
            <a:r>
              <a:rPr lang="ko-KR" altLang="en-US" dirty="0" smtClean="0"/>
              <a:t>관련 이슈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지연 시간의 개선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Time-Triggered Ethernet (</a:t>
            </a:r>
            <a:r>
              <a:rPr lang="en-US" altLang="ko-KR" dirty="0" err="1" smtClean="0"/>
              <a:t>TTEthernet</a:t>
            </a:r>
            <a:r>
              <a:rPr lang="en-US" altLang="ko-KR" dirty="0" smtClean="0"/>
              <a:t>) </a:t>
            </a:r>
            <a:r>
              <a:rPr lang="ko-KR" altLang="en-US" dirty="0" smtClean="0"/>
              <a:t>기술과의 통합도 가능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하지만</a:t>
            </a:r>
            <a:r>
              <a:rPr lang="en-US" altLang="ko-KR" dirty="0" smtClean="0"/>
              <a:t>, </a:t>
            </a:r>
            <a:r>
              <a:rPr lang="ko-KR" altLang="en-US" dirty="0" smtClean="0"/>
              <a:t>멀티미디어 </a:t>
            </a:r>
            <a:r>
              <a:rPr lang="ko-KR" altLang="en-US" dirty="0" err="1" smtClean="0"/>
              <a:t>스트림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실시간 제어 데이터는 물론 진단 정보와 소프트웨어 업데이트도 하나의 네트워크를 통해 전송해야 하는 자동차 애플리케이션에 적용하려면 더 많은 연구 조사가 필요</a:t>
            </a:r>
          </a:p>
          <a:p>
            <a:pPr lvl="1"/>
            <a:endParaRPr lang="ko-KR" altLang="en-US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093371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이더넷</a:t>
            </a:r>
            <a:r>
              <a:rPr lang="ko-KR" altLang="en-US" dirty="0" smtClean="0"/>
              <a:t> 관련 이슈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SOME/IP </a:t>
            </a:r>
            <a:r>
              <a:rPr lang="ko-KR" altLang="en-US" dirty="0" smtClean="0"/>
              <a:t>를 이용한 </a:t>
            </a:r>
            <a:r>
              <a:rPr lang="en-US" altLang="ko-KR" dirty="0" smtClean="0"/>
              <a:t>AUTOSAR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GENIVI</a:t>
            </a:r>
            <a:r>
              <a:rPr lang="ko-KR" altLang="en-US" dirty="0" smtClean="0"/>
              <a:t>와의 연동 기술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GENIVI</a:t>
            </a:r>
          </a:p>
          <a:p>
            <a:pPr lvl="2"/>
            <a:r>
              <a:rPr lang="ko-KR" altLang="en-US" dirty="0" err="1" smtClean="0"/>
              <a:t>오픈소스</a:t>
            </a:r>
            <a:r>
              <a:rPr lang="ko-KR" altLang="en-US" dirty="0" smtClean="0"/>
              <a:t> 기반의 차량 멀티미디어 플랫폼 표준화 활동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AUTOSAR</a:t>
            </a:r>
            <a:r>
              <a:rPr lang="ko-KR" altLang="en-US" dirty="0" smtClean="0"/>
              <a:t>와 연동하여 </a:t>
            </a:r>
            <a:r>
              <a:rPr lang="en-US" altLang="ko-KR" dirty="0" smtClean="0"/>
              <a:t>diagnostics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communication </a:t>
            </a:r>
            <a:r>
              <a:rPr lang="ko-KR" altLang="en-US" dirty="0" smtClean="0"/>
              <a:t>관련 서비스를 공유할 수 있음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ko-KR" altLang="en-US" dirty="0" smtClean="0"/>
              <a:t>연동 기술 최적화 문제발생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IP </a:t>
            </a:r>
            <a:r>
              <a:rPr lang="ko-KR" altLang="en-US" dirty="0" smtClean="0"/>
              <a:t>주소 할당 문제</a:t>
            </a:r>
            <a:endParaRPr lang="en-US" altLang="ko-KR" dirty="0" smtClean="0"/>
          </a:p>
          <a:p>
            <a:r>
              <a:rPr lang="en-US" altLang="ko-KR" dirty="0" smtClean="0"/>
              <a:t>TCP/IP BSW </a:t>
            </a:r>
            <a:r>
              <a:rPr lang="ko-KR" altLang="en-US" dirty="0" smtClean="0"/>
              <a:t>구현 문제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ko-KR" altLang="en-US"/>
          </a:p>
        </p:txBody>
      </p:sp>
      <p:pic>
        <p:nvPicPr>
          <p:cNvPr id="6" name="Picture 2" descr="http://autoelectronics.co.kr/photo/20140501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60"/>
          <a:stretch/>
        </p:blipFill>
        <p:spPr bwMode="auto">
          <a:xfrm>
            <a:off x="6367462" y="148590"/>
            <a:ext cx="4791075" cy="670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6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696</Words>
  <Application>Microsoft Office PowerPoint</Application>
  <PresentationFormat>와이드스크린</PresentationFormat>
  <Paragraphs>111</Paragraphs>
  <Slides>15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맑은 고딕</vt:lpstr>
      <vt:lpstr>Arial</vt:lpstr>
      <vt:lpstr>Wingdings</vt:lpstr>
      <vt:lpstr>Office 테마</vt:lpstr>
      <vt:lpstr>차량용 이더넷 기술 동향</vt:lpstr>
      <vt:lpstr>동향: 통신 수요의 증가</vt:lpstr>
      <vt:lpstr>동향: 통신 수요의 증가</vt:lpstr>
      <vt:lpstr>이더넷으로 연결된 미래형 차량의 잠재적 도메인 아키텍쳐</vt:lpstr>
      <vt:lpstr>BroadR-Reach  : 100 Mbps 자동차 이더넷 물리계층 기술</vt:lpstr>
      <vt:lpstr>차량용 이더넷 기술 동향</vt:lpstr>
      <vt:lpstr>차량용 이더넷 기술 동향</vt:lpstr>
      <vt:lpstr>차량용 이더넷 적용의 효과</vt:lpstr>
      <vt:lpstr>차량용 이더넷 vs. 일반 이더넷</vt:lpstr>
      <vt:lpstr>이더넷과 AUTOSAR</vt:lpstr>
      <vt:lpstr>이더넷과 AUTOSAR</vt:lpstr>
      <vt:lpstr>이더넷과 AUTOSAR (Simplified view)</vt:lpstr>
      <vt:lpstr>이더넷 관련 이슈</vt:lpstr>
      <vt:lpstr>이더넷 관련 이슈</vt:lpstr>
      <vt:lpstr>이더넷 관련 이슈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차량 내 통신 기술 동향</dc:title>
  <dc:creator>Jihun</dc:creator>
  <cp:lastModifiedBy>Jihun</cp:lastModifiedBy>
  <cp:revision>140</cp:revision>
  <dcterms:created xsi:type="dcterms:W3CDTF">2014-06-09T02:43:10Z</dcterms:created>
  <dcterms:modified xsi:type="dcterms:W3CDTF">2014-06-11T01:24:54Z</dcterms:modified>
</cp:coreProperties>
</file>