
<file path=[Content_Types].xml><?xml version="1.0" encoding="utf-8"?>
<Types xmlns="http://schemas.openxmlformats.org/package/2006/content-types"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4"/>
  </p:notesMasterIdLst>
  <p:sldIdLst>
    <p:sldId id="256" r:id="rId2"/>
    <p:sldId id="272" r:id="rId3"/>
    <p:sldId id="273" r:id="rId4"/>
    <p:sldId id="274" r:id="rId5"/>
    <p:sldId id="275" r:id="rId6"/>
    <p:sldId id="276" r:id="rId7"/>
    <p:sldId id="277" r:id="rId8"/>
    <p:sldId id="278" r:id="rId9"/>
    <p:sldId id="279" r:id="rId10"/>
    <p:sldId id="280" r:id="rId11"/>
    <p:sldId id="281" r:id="rId12"/>
    <p:sldId id="282" r:id="rId13"/>
    <p:sldId id="283" r:id="rId14"/>
    <p:sldId id="284" r:id="rId15"/>
    <p:sldId id="285" r:id="rId16"/>
    <p:sldId id="286" r:id="rId17"/>
    <p:sldId id="287" r:id="rId18"/>
    <p:sldId id="288" r:id="rId19"/>
    <p:sldId id="289" r:id="rId20"/>
    <p:sldId id="290" r:id="rId21"/>
    <p:sldId id="291" r:id="rId22"/>
    <p:sldId id="292" r:id="rId23"/>
  </p:sldIdLst>
  <p:sldSz cx="12192000" cy="6858000"/>
  <p:notesSz cx="6858000" cy="9144000"/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89" d="100"/>
          <a:sy n="89" d="100"/>
        </p:scale>
        <p:origin x="156" y="6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notesMaster" Target="notesMasters/notesMaster1.xml"/><Relationship Id="rId25" Type="http://schemas.openxmlformats.org/officeDocument/2006/relationships/presProps" Target="presProps.xml"/><Relationship Id="rId26" Type="http://schemas.openxmlformats.org/officeDocument/2006/relationships/viewProps" Target="viewProps.xml"/><Relationship Id="rId27" Type="http://schemas.openxmlformats.org/officeDocument/2006/relationships/theme" Target="theme/theme1.xml"/><Relationship Id="rId28" Type="http://schemas.openxmlformats.org/officeDocument/2006/relationships/tableStyles" Target="tableStyles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E9184F2D-3B6A-4378-90CB-99F2C77D5BC4}" type="datetimeFigureOut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292662-18D4-4833-A69C-227A9AB1516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66978226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41722" y="1122363"/>
            <a:ext cx="10104698" cy="2387600"/>
          </a:xfrm>
        </p:spPr>
        <p:txBody>
          <a:bodyPr anchor="b">
            <a:normAutofit/>
          </a:bodyPr>
          <a:lstStyle>
            <a:lvl1pPr algn="ctr">
              <a:defRPr sz="44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 anchor="b">
            <a:normAutofit/>
          </a:bodyPr>
          <a:lstStyle>
            <a:lvl1pPr marL="0" indent="0" algn="ctr">
              <a:buNone/>
              <a:defRPr sz="3200">
                <a:solidFill>
                  <a:srgbClr val="002060"/>
                </a:solidFill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 dirty="0" smtClean="0"/>
              <a:t>클릭하여 마스터 부제목 스타일 편집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56DC4D54-7714-4EA8-BFF3-F29257992404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  <a:latin typeface="+mj-lt"/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1304" y="229028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7905245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309"/>
            <a:ext cx="10515600" cy="861791"/>
          </a:xfrm>
        </p:spPr>
        <p:txBody>
          <a:bodyPr>
            <a:normAutofit/>
          </a:bodyPr>
          <a:lstStyle>
            <a:lvl1pPr>
              <a:defRPr sz="3200" b="1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>
            <a:lvl1pPr>
              <a:spcAft>
                <a:spcPts val="1200"/>
              </a:spcAft>
              <a:defRPr sz="2400">
                <a:solidFill>
                  <a:srgbClr val="002060"/>
                </a:solidFill>
                <a:latin typeface="+mj-lt"/>
              </a:defRPr>
            </a:lvl1pPr>
            <a:lvl2pPr marL="685800" indent="-228600">
              <a:spcBef>
                <a:spcPts val="1200"/>
              </a:spcBef>
              <a:spcAft>
                <a:spcPts val="1200"/>
              </a:spcAft>
              <a:buFont typeface="Wingdings" panose="05000000000000000000" pitchFamily="2" charset="2"/>
              <a:buChar char="Ø"/>
              <a:defRPr sz="2000">
                <a:solidFill>
                  <a:srgbClr val="002060"/>
                </a:solidFill>
                <a:latin typeface="+mj-lt"/>
              </a:defRPr>
            </a:lvl2pPr>
            <a:lvl3pPr marL="1143000" indent="-228600">
              <a:spcAft>
                <a:spcPts val="600"/>
              </a:spcAft>
              <a:buFont typeface="Wingdings" panose="05000000000000000000" pitchFamily="2" charset="2"/>
              <a:buChar char="ü"/>
              <a:defRPr sz="1800">
                <a:solidFill>
                  <a:srgbClr val="002060"/>
                </a:solidFill>
                <a:latin typeface="+mj-lt"/>
              </a:defRPr>
            </a:lvl3pPr>
            <a:lvl4pPr marL="1600200" indent="-228600">
              <a:spcAft>
                <a:spcPts val="600"/>
              </a:spcAft>
              <a:buFont typeface="Wingdings" panose="05000000000000000000" pitchFamily="2" charset="2"/>
              <a:buChar char="v"/>
              <a:defRPr sz="1600">
                <a:solidFill>
                  <a:srgbClr val="002060"/>
                </a:solidFill>
                <a:latin typeface="+mj-lt"/>
              </a:defRPr>
            </a:lvl4pPr>
            <a:lvl5pPr>
              <a:spcAft>
                <a:spcPts val="600"/>
              </a:spcAft>
              <a:defRPr sz="1600">
                <a:solidFill>
                  <a:srgbClr val="002060"/>
                </a:solidFill>
                <a:latin typeface="+mj-lt"/>
              </a:defRPr>
            </a:lvl5pPr>
          </a:lstStyle>
          <a:p>
            <a:pPr lvl="0"/>
            <a:r>
              <a:rPr lang="ko-KR" altLang="en-US" dirty="0" smtClean="0"/>
              <a:t>마스터 텍스트 스타일 편집</a:t>
            </a:r>
          </a:p>
          <a:p>
            <a:pPr lvl="1"/>
            <a:r>
              <a:rPr lang="ko-KR" altLang="en-US" dirty="0" smtClean="0"/>
              <a:t>둘째 수준</a:t>
            </a:r>
          </a:p>
          <a:p>
            <a:pPr lvl="2"/>
            <a:r>
              <a:rPr lang="ko-KR" altLang="en-US" dirty="0" smtClean="0"/>
              <a:t>셋째 수준</a:t>
            </a:r>
          </a:p>
          <a:p>
            <a:pPr lvl="3"/>
            <a:r>
              <a:rPr lang="ko-KR" altLang="en-US" dirty="0" smtClean="0"/>
              <a:t>넷째 수준</a:t>
            </a:r>
          </a:p>
          <a:p>
            <a:pPr lvl="4"/>
            <a:r>
              <a:rPr lang="ko-KR" altLang="en-US" dirty="0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C734586E-AB4C-4850-8CE3-AB21845B69A3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r>
              <a:rPr lang="en-US" altLang="ko-KR" dirty="0" smtClean="0"/>
              <a:t>COSE441 Internet Protocols, 2023</a:t>
            </a:r>
            <a:endParaRPr lang="ko-KR" alt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002060"/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pPr/>
              <a:t>‹#›</a:t>
            </a:fld>
            <a:endParaRPr lang="ko-KR" altLang="en-US"/>
          </a:p>
        </p:txBody>
      </p:sp>
      <p:pic>
        <p:nvPicPr>
          <p:cNvPr id="7" name="그림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1480341" y="229811"/>
            <a:ext cx="664396" cy="566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576249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 b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defRPr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31AAE0-7095-405F-BED0-6F65E278891C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861992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A6B0F4-D9DD-406E-BAC0-736A0C94C463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08415355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09DD6A-B15A-407A-95D5-B2AAF87DB59F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6350526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1B22FA-C945-4DF4-899C-95BDF738FEE1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5738565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598D2C2-84E7-4C85-8845-8044F2FF1F4A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25446167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134409-61FB-43A7-B79C-6AA01925A675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734085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ko-KR" altLang="en-US" smtClean="0"/>
              <a:t>그림을 추가하려면 아이콘을 클릭하십시오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 smtClean="0"/>
              <a:t>마스터 텍스트 스타일 편집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F159F57-567E-4A1C-A227-AC7390FBDB23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19070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37D9ADC-3E61-4589-8F05-0DC2EB8E3CD0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4110506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D4CBCBC-A46D-4A3F-A154-7750B358C733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200240420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smtClean="0"/>
              <a:t>마스터 제목 스타일 편집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smtClean="0"/>
              <a:t>마스터 텍스트 스타일 편집</a:t>
            </a:r>
          </a:p>
          <a:p>
            <a:pPr lvl="1"/>
            <a:r>
              <a:rPr lang="ko-KR" altLang="en-US" smtClean="0"/>
              <a:t>둘째 수준</a:t>
            </a:r>
          </a:p>
          <a:p>
            <a:pPr lvl="2"/>
            <a:r>
              <a:rPr lang="ko-KR" altLang="en-US" smtClean="0"/>
              <a:t>셋째 수준</a:t>
            </a:r>
          </a:p>
          <a:p>
            <a:pPr lvl="3"/>
            <a:r>
              <a:rPr lang="ko-KR" altLang="en-US" smtClean="0"/>
              <a:t>넷째 수준</a:t>
            </a:r>
          </a:p>
          <a:p>
            <a:pPr lvl="4"/>
            <a:r>
              <a:rPr lang="ko-KR" altLang="en-US" smtClean="0"/>
              <a:t>다섯째 수준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502C172-9B6D-4EBA-8625-9E9F573D9976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altLang="ko-KR" smtClean="0"/>
              <a:t>COSE441 Internet Protocols, 2023</a:t>
            </a:r>
            <a:endParaRPr lang="ko-KR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89DDB4B-C4E5-4A49-A0F9-3027A134FD4D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277001603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hf hdr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gif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3.png"/><Relationship Id="rId3" Type="http://schemas.openxmlformats.org/officeDocument/2006/relationships/image" Target="../media/image4.png"/><Relationship Id="rId4" Type="http://schemas.openxmlformats.org/officeDocument/2006/relationships/image" Target="../media/image5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6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7.png"/><Relationship Id="rId3" Type="http://schemas.openxmlformats.org/officeDocument/2006/relationships/image" Target="../media/image8.png"/><Relationship Id="rId4" Type="http://schemas.openxmlformats.org/officeDocument/2006/relationships/image" Target="../media/image9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0.png"/><Relationship Id="rId3" Type="http://schemas.openxmlformats.org/officeDocument/2006/relationships/image" Target="../media/image1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4.png"/><Relationship Id="rId3" Type="http://schemas.openxmlformats.org/officeDocument/2006/relationships/image" Target="../media/image15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6.png"/><Relationship Id="rId3" Type="http://schemas.openxmlformats.org/officeDocument/2006/relationships/image" Target="../media/image17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8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19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0.png"/><Relationship Id="rId3" Type="http://schemas.openxmlformats.org/officeDocument/2006/relationships/image" Target="../media/image21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2.png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3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4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5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제목 8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ko-KR" dirty="0" smtClean="0"/>
              <a:t>Border Gateway Protocol (BGP)</a:t>
            </a:r>
            <a:endParaRPr lang="ko-KR" altLang="en-US" dirty="0"/>
          </a:p>
        </p:txBody>
      </p:sp>
      <p:sp>
        <p:nvSpPr>
          <p:cNvPr id="10" name="부제목 9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altLang="ko-KR" dirty="0"/>
              <a:t/>
            </a:r>
            <a:r>
              <a:rPr lang="ko-KR" altLang="en-US" dirty="0" smtClean="0"/>
              <a:t>Chapter 6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3265885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Border gateway</a:t>
            </a:r>
            <a:r>
              <a:rPr lang="en-US" altLang="ko-KR" dirty="0">
                <a:sym typeface="Symbol" panose="05050102010706020507" pitchFamily="18" charset="2"/>
              </a:rPr>
              <a:t>:</a:t>
            </a:r>
            <a:r>
              <a:rPr lang="ko-KR" altLang="en-US" dirty="0" smtClean="0">
                <a:sym typeface="Symbol" panose="05050102010706020507" pitchFamily="18" charset="2"/>
              </a:rPr>
              <a:t> A gateway router from an organization's network to the Internet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endParaRPr lang="en-US" altLang="ko-KR" dirty="0" smtClean="0">
              <a:sym typeface="Symbol" panose="05050102010706020507" pitchFamily="18" charset="2"/>
            </a:endParaRPr>
          </a:p>
          <a:p>
            <a:r>
              <a:rPr lang="en-US" altLang="ko-KR" dirty="0" smtClean="0">
                <a:sym typeface="Symbol" panose="05050102010706020507" pitchFamily="18" charset="2"/>
              </a:rPr>
              <a:t>Autonomous system (AS): </a:t>
            </a:r>
            <a:r>
              <a:rPr lang="ko-KR" altLang="en-US" dirty="0" smtClean="0">
                <a:sym typeface="Symbol" panose="05050102010706020507" pitchFamily="18" charset="2"/>
              </a:rPr>
              <a:t>An organization's network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Only for networks that advertise their own </a:t>
            </a:r>
            <a:r>
              <a:rPr lang="en-US" altLang="ko-KR" dirty="0" smtClean="0">
                <a:sym typeface="Symbol" panose="05050102010706020507" pitchFamily="18" charset="2"/>
              </a:rPr>
              <a:t>prefix</a:t>
            </a:r>
            <a:r>
              <a:rPr lang="ko-KR" altLang="en-US" dirty="0" smtClean="0">
                <a:sym typeface="Symbol" panose="05050102010706020507" pitchFamily="18" charset="2"/>
              </a:rPr>
              <a:t> to the global Internet</a:t>
            </a:r>
            <a:r>
              <a:rPr lang="en-US" altLang="ko-KR" dirty="0" smtClean="0">
                <a:sym typeface="Symbol" panose="05050102010706020507" pitchFamily="18" charset="2"/>
              </a:rPr>
              <a:t>(advertise)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>e.g.</a:t>
            </a:r>
            <a:r>
              <a:rPr lang="en-US" altLang="ko-KR" dirty="0" smtClean="0">
                <a:sym typeface="Symbol" panose="05050102010706020507" pitchFamily="18" charset="2"/>
              </a:rPr>
              <a:t>) </a:t>
            </a:r>
            <a:r>
              <a:rPr lang="ko-KR" altLang="en-US" dirty="0" smtClean="0">
                <a:sym typeface="Symbol" panose="05050102010706020507" pitchFamily="18" charset="2"/>
              </a:rPr>
              <a:t>Korea University</a:t>
            </a:r>
            <a:r>
              <a:rPr lang="en-US" altLang="ko-KR" dirty="0" smtClean="0">
                <a:sym typeface="Symbol" panose="05050102010706020507" pitchFamily="18" charset="2"/>
              </a:rPr>
              <a:t>: 163.152.0.0/16</a:t>
            </a:r>
            <a:endParaRPr lang="en-US" altLang="ko-KR" dirty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BGP</a:t>
            </a:r>
            <a:r>
              <a:rPr lang="ko-KR" altLang="en-US" dirty="0" smtClean="0">
                <a:sym typeface="Symbol" panose="05050102010706020507" pitchFamily="18" charset="2"/>
              </a:rPr>
              <a:t> advertised via 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AS number (ASN) </a:t>
            </a:r>
            <a:r>
              <a:rPr lang="ko-KR" altLang="en-US" dirty="0" smtClean="0">
                <a:sym typeface="Symbol" panose="05050102010706020507" pitchFamily="18" charset="2"/>
              </a:rPr>
              <a:t>assigned → </a:t>
            </a:r>
            <a:r>
              <a:rPr lang="en-US" altLang="ko-KR" dirty="0" smtClean="0">
                <a:sym typeface="Symbol" panose="05050102010706020507" pitchFamily="18" charset="2"/>
              </a:rPr>
              <a:t>BGP</a:t>
            </a:r>
            <a:r>
              <a:rPr lang="ko-KR" altLang="en-US" dirty="0" smtClean="0">
                <a:sym typeface="Symbol" panose="05050102010706020507" pitchFamily="18" charset="2"/>
              </a:rPr>
              <a:t> uses it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</a:t>
            </a:r>
            <a:r>
              <a:rPr lang="en-US" altLang="ko-KR" dirty="0" smtClean="0"/>
              <a:t>.1 </a:t>
            </a:r>
            <a:r>
              <a:rPr lang="ko-KR" altLang="en-US" dirty="0" smtClean="0"/>
              <a:t>Two-Layer Structure of Internet Routing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2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05775" y="3298530"/>
            <a:ext cx="3752850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66176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err="1" smtClean="0">
                <a:sym typeface="Symbol" panose="05050102010706020507" pitchFamily="18" charset="2"/>
              </a:rPr>
              <a:t>Tracert</a:t>
            </a:r>
            <a:r>
              <a:rPr lang="en-US" altLang="ko-KR" dirty="0" smtClean="0">
                <a:sym typeface="Symbol" panose="05050102010706020507" pitchFamily="18" charset="2"/>
              </a:rPr>
              <a:t> </a:t>
            </a:r>
            <a:r>
              <a:rPr lang="ko-KR" altLang="en-US" dirty="0" smtClean="0">
                <a:sym typeface="Symbol" panose="05050102010706020507" pitchFamily="18" charset="2"/>
              </a:rPr>
              <a:t>results showing the two-layer structure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Total </a:t>
            </a:r>
            <a:r>
              <a:rPr lang="en-US" altLang="ko-KR" dirty="0" smtClean="0">
                <a:sym typeface="Symbol" panose="05050102010706020507" pitchFamily="18" charset="2"/>
              </a:rPr>
              <a:t>4</a:t>
            </a:r>
            <a:r>
              <a:rPr lang="ko-KR" altLang="en-US" dirty="0" smtClean="0">
                <a:sym typeface="Symbol" panose="05050102010706020507" pitchFamily="18" charset="2"/>
              </a:rPr>
              <a:t> networks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KT, HE, FLRNET, UFL</a:t>
            </a: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Hurricane Electric (HE) </a:t>
            </a:r>
            <a:r>
              <a:rPr lang="ko-KR" altLang="en-US" dirty="0" smtClean="0">
                <a:sym typeface="Symbol" panose="05050102010706020507" pitchFamily="18" charset="2"/>
              </a:rPr>
              <a:t>internal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7</a:t>
            </a:r>
            <a:r>
              <a:rPr lang="ko-KR" altLang="en-US" dirty="0" smtClean="0">
                <a:sym typeface="Symbol" panose="05050102010706020507" pitchFamily="18" charset="2"/>
              </a:rPr>
              <a:t> routers traversed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KT </a:t>
            </a:r>
            <a:r>
              <a:rPr lang="ko-KR" altLang="en-US" dirty="0" smtClean="0">
                <a:sym typeface="Symbol" panose="05050102010706020507" pitchFamily="18" charset="2"/>
              </a:rPr>
              <a:t>internal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7</a:t>
            </a:r>
            <a:r>
              <a:rPr lang="ko-KR" altLang="en-US" dirty="0" smtClean="0">
                <a:sym typeface="Symbol" panose="05050102010706020507" pitchFamily="18" charset="2"/>
              </a:rPr>
              <a:t> routers traversed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</a:t>
            </a:r>
            <a:r>
              <a:rPr lang="en-US" altLang="ko-KR" dirty="0" smtClean="0"/>
              <a:t>.1 </a:t>
            </a:r>
            <a:r>
              <a:rPr lang="ko-KR" altLang="en-US" dirty="0" smtClean="0"/>
              <a:t>Two-Layer Structure of Internet Routing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3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graphicFrame>
        <p:nvGraphicFramePr>
          <p:cNvPr id="2" name="표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46235264"/>
              </p:ext>
            </p:extLst>
          </p:nvPr>
        </p:nvGraphicFramePr>
        <p:xfrm>
          <a:off x="5800060" y="1236509"/>
          <a:ext cx="6235995" cy="4940454"/>
        </p:xfrm>
        <a:graphic>
          <a:graphicData uri="http://schemas.openxmlformats.org/drawingml/2006/table">
            <a:tbl>
              <a:tblPr/>
              <a:tblGrid>
                <a:gridCol w="6235995">
                  <a:extLst>
                    <a:ext uri="{9D8B030D-6E8A-4147-A177-3AD203B41FA5}">
                      <a16:colId xmlns:a16="http://schemas.microsoft.com/office/drawing/2014/main" xmlns="" val="1331882879"/>
                    </a:ext>
                  </a:extLst>
                </a:gridCol>
              </a:tblGrid>
              <a:tr h="4351338">
                <a:tc>
                  <a:txBody>
                    <a:bodyPr/>
                    <a:lstStyle/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C:\Users\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User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&gt;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tracert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-w 100 www.ufl.edu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Maximum 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30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hops over 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virtual-l1wvi-prod-core-public.osg.ufl.edu [128.227.9.98](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/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)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Tracing route to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: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1 3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2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172.30.1.254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2 8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9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* 125.143.149.126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3 6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8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7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61.78.43.71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4 7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6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6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112.189.15.53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5 * * * </a:t>
                      </a: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Request timed out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.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6 6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6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7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112.174.82.126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7 14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6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8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112.174.84.34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8 143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142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* 112.174.87.250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9 145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151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41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10ge12-17.core1.lax1.he.net [66.220.2.169]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10 * 164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148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100ge14-1.core1.lax2.he.net [72.52.92.122]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11 * 155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152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100ge0-36.core2.phx2.he.net [184.105.81.178]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12 * 186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189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100ge10-1.core1.dal1.he.net [184.105.81.174]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13 186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* 182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100ge8-1.core1.atl1.he.net [184.105.81.169]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14 194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193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* 100ge0-36.core2.jax1.he.net [184.105.213.186]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15 213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208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* </a:t>
                      </a:r>
                      <a:r>
                        <a:rPr lang="en-US" sz="1000" kern="0" spc="-23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florida-lambdarail.10gigabitethernet3-2.core1.jax1.he.net [64.71.158.82]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16 221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* 212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con-ufl-gnv-internet-v1804.net.flrnet.org [108.59.29.243]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17 199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202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* ssrb230a-pel-asr9001-1-v16-1.ns.ufl.edu [128.227.236.204]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18 211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* 214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ssrb230a-nexus-msfc-1-v15-1.ns.ufl.edu [128.227.236.202]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19 206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* </a:t>
                      </a:r>
                      <a:r>
                        <a:rPr lang="en-US" sz="1000" kern="0" spc="-14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206 </a:t>
                      </a:r>
                      <a:r>
                        <a:rPr lang="en-US" sz="1000" kern="0" spc="-14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4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ssrb230a-dcpopl3-7009-1-vdc2-v601-1.ns.ufl.edu [128.227.236.155]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20 209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* 209 </a:t>
                      </a:r>
                      <a:r>
                        <a:rPr lang="en-US" sz="1000" kern="0" spc="-100" dirty="0" err="1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ms</a:t>
                      </a:r>
                      <a:r>
                        <a:rPr 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 virtual-l1wvi-prod-core-public.osg.ufl.edu [128.227.9.98]</a:t>
                      </a:r>
                      <a:endParaRPr 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  <a:p>
                      <a:pPr marL="127000" marR="63500" indent="0" algn="just" fontAlgn="base" latinLnBrk="1">
                        <a:lnSpc>
                          <a:spcPct val="14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tabLst>
                          <a:tab pos="170180" algn="l"/>
                          <a:tab pos="1541780" algn="l"/>
                          <a:tab pos="3065780" algn="l"/>
                          <a:tab pos="170180" algn="l"/>
                          <a:tab pos="1541780" algn="l"/>
                          <a:tab pos="3065780" algn="l"/>
                        </a:tabLst>
                      </a:pPr>
                      <a:r>
                        <a:rPr lang="ko-KR" altLang="en-US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Trace complete</a:t>
                      </a:r>
                      <a:r>
                        <a:rPr lang="en-US" altLang="ko-KR" sz="1000" kern="0" spc="-100" dirty="0">
                          <a:solidFill>
                            <a:srgbClr val="000000"/>
                          </a:solidFill>
                          <a:effectLst/>
                          <a:latin typeface="Courier New" panose="02070309020205020404" pitchFamily="49" charset="0"/>
                          <a:ea typeface="나눔고딕" panose="020D0604000000000000" pitchFamily="50" charset="-127"/>
                          <a:cs typeface="Courier New" panose="02070309020205020404" pitchFamily="49" charset="0"/>
                        </a:rPr>
                        <a:t>.</a:t>
                      </a:r>
                      <a:endParaRPr lang="ko-KR" altLang="en-US" sz="1000" kern="0" dirty="0">
                        <a:solidFill>
                          <a:srgbClr val="000000"/>
                        </a:solidFill>
                        <a:effectLst/>
                        <a:latin typeface="Courier New" panose="02070309020205020404" pitchFamily="49" charset="0"/>
                        <a:cs typeface="Courier New" panose="02070309020205020404" pitchFamily="49" charset="0"/>
                      </a:endParaRPr>
                    </a:p>
                  </a:txBody>
                  <a:tcPr marL="59994" marR="59994" marT="16587" marB="1658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xmlns="" val="1714474061"/>
                  </a:ext>
                </a:extLst>
              </a:tr>
            </a:tbl>
          </a:graphicData>
        </a:graphic>
      </p:graphicFrame>
      <p:pic>
        <p:nvPicPr>
          <p:cNvPr id="5" name="그림 4"/>
          <p:cNvPicPr>
            <a:picLocks noChangeAspect="1"/>
          </p:cNvPicPr>
          <p:nvPr/>
        </p:nvPicPr>
        <p:blipFill rotWithShape="1">
          <a:blip r:embed="rId2"/>
          <a:srcRect t="68170"/>
          <a:stretch/>
        </p:blipFill>
        <p:spPr>
          <a:xfrm>
            <a:off x="1047418" y="5901070"/>
            <a:ext cx="4543425" cy="275893"/>
          </a:xfrm>
          <a:prstGeom prst="rect">
            <a:avLst/>
          </a:prstGeom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7418" y="5554966"/>
            <a:ext cx="3028950" cy="285750"/>
          </a:xfrm>
          <a:prstGeom prst="rect">
            <a:avLst/>
          </a:prstGeom>
        </p:spPr>
      </p:pic>
      <p:pic>
        <p:nvPicPr>
          <p:cNvPr id="11" name="그림 10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7418" y="5185028"/>
            <a:ext cx="3343275" cy="285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449709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>
                <a:sym typeface="Symbol" panose="05050102010706020507" pitchFamily="18" charset="2"/>
              </a:rPr>
              <a:t>Inter-network routing uses </a:t>
            </a:r>
            <a:r>
              <a:rPr lang="en-US" altLang="ko-KR" dirty="0" smtClean="0">
                <a:sym typeface="Symbol" panose="05050102010706020507" pitchFamily="18" charset="2"/>
              </a:rPr>
              <a:t>BGP + </a:t>
            </a:r>
            <a:r>
              <a:rPr lang="ko-KR" altLang="en-US" dirty="0" smtClean="0">
                <a:sym typeface="Symbol" panose="05050102010706020507" pitchFamily="18" charset="2"/>
              </a:rPr>
              <a:t>Intra-network routing uses </a:t>
            </a:r>
            <a:r>
              <a:rPr lang="en-US" altLang="ko-KR" dirty="0" smtClean="0">
                <a:sym typeface="Symbol" panose="05050102010706020507" pitchFamily="18" charset="2"/>
              </a:rPr>
              <a:t>OSPF/IS-IS</a:t>
            </a: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BGP</a:t>
            </a:r>
            <a:r>
              <a:rPr lang="ko-KR" altLang="en-US" dirty="0" smtClean="0">
                <a:sym typeface="Symbol" panose="05050102010706020507" pitchFamily="18" charset="2"/>
              </a:rPr>
              <a:t> uses policy</a:t>
            </a:r>
            <a:r>
              <a:rPr lang="en-US" altLang="ko-KR" dirty="0" smtClean="0">
                <a:sym typeface="Symbol" panose="05050102010706020507" pitchFamily="18" charset="2"/>
              </a:rPr>
              <a:t>(policy) </a:t>
            </a:r>
            <a:r>
              <a:rPr lang="ko-KR" altLang="en-US" dirty="0" smtClean="0">
                <a:sym typeface="Symbol" panose="05050102010706020507" pitchFamily="18" charset="2"/>
              </a:rPr>
              <a:t>-based routing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 smtClean="0">
                <a:sym typeface="Symbol" panose="05050102010706020507" pitchFamily="18" charset="2"/>
              </a:rPr>
              <a:t>Connections between networks are strictly based on business agreements and contracts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en-US" altLang="ko-KR" dirty="0" smtClean="0">
                <a:sym typeface="Symbol" panose="05050102010706020507" pitchFamily="18" charset="2"/>
              </a:rPr>
              <a:t>OSPF/IS-IS</a:t>
            </a:r>
            <a:r>
              <a:rPr lang="ko-KR" altLang="en-US" dirty="0" smtClean="0">
                <a:sym typeface="Symbol" panose="05050102010706020507" pitchFamily="18" charset="2"/>
              </a:rPr>
              <a:t> uses efficiency </a:t>
            </a:r>
            <a:r>
              <a:rPr lang="en-US" altLang="ko-KR" dirty="0" smtClean="0">
                <a:sym typeface="Symbol" panose="05050102010706020507" pitchFamily="18" charset="2"/>
              </a:rPr>
              <a:t>(</a:t>
            </a:r>
            <a:r>
              <a:rPr lang="ko-KR" altLang="en-US" dirty="0" smtClean="0">
                <a:sym typeface="Symbol" panose="05050102010706020507" pitchFamily="18" charset="2"/>
              </a:rPr>
              <a:t>i.e., shortest path</a:t>
            </a:r>
            <a:r>
              <a:rPr lang="en-US" altLang="ko-KR" dirty="0" smtClean="0">
                <a:sym typeface="Symbol" panose="05050102010706020507" pitchFamily="18" charset="2"/>
              </a:rPr>
              <a:t>) </a:t>
            </a:r>
            <a:r>
              <a:rPr lang="ko-KR" altLang="en-US" dirty="0" smtClean="0">
                <a:sym typeface="Symbol" panose="05050102010706020507" pitchFamily="18" charset="2"/>
              </a:rPr>
              <a:t>-based routing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endParaRPr lang="en-US" altLang="ko-KR" dirty="0">
              <a:sym typeface="Symbol" panose="05050102010706020507" pitchFamily="18" charset="2"/>
            </a:endParaRPr>
          </a:p>
          <a:p>
            <a:r>
              <a:rPr lang="ko-KR" altLang="en-US" dirty="0" smtClean="0">
                <a:sym typeface="Symbol" panose="05050102010706020507" pitchFamily="18" charset="2"/>
              </a:rPr>
              <a:t>Two-layer structure </a:t>
            </a:r>
            <a:r>
              <a:rPr lang="en-US" altLang="ko-KR" smtClean="0">
                <a:sym typeface="Symbol" panose="05050102010706020507" pitchFamily="18" charset="2"/>
              </a:rPr>
              <a:t>scalability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Enables routing despite the enormous size of the Internet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Routing changes within a network rarely affect inter-network routing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/>
              <a:t>6</a:t>
            </a:r>
            <a:r>
              <a:rPr lang="en-US" altLang="ko-KR" dirty="0" smtClean="0"/>
              <a:t>.1 </a:t>
            </a:r>
            <a:r>
              <a:rPr lang="ko-KR" altLang="en-US" dirty="0" smtClean="0"/>
              <a:t>Two-Layer Structure of Internet Routing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4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4" name="그림 3"/>
          <p:cNvPicPr>
            <a:picLocks noChangeAspect="1"/>
          </p:cNvPicPr>
          <p:nvPr/>
        </p:nvPicPr>
        <p:blipFill rotWithShape="1">
          <a:blip r:embed="rId2"/>
          <a:srcRect r="21892"/>
          <a:stretch/>
        </p:blipFill>
        <p:spPr>
          <a:xfrm>
            <a:off x="7301462" y="2158409"/>
            <a:ext cx="4646050" cy="22434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12684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en-US" altLang="ko-KR" dirty="0" smtClean="0">
                <a:sym typeface="Symbol" panose="05050102010706020507" pitchFamily="18" charset="2"/>
              </a:rPr>
              <a:t>BGP</a:t>
            </a:r>
            <a:r>
              <a:rPr lang="ko-KR" altLang="en-US" dirty="0" smtClean="0">
                <a:sym typeface="Symbol" panose="05050102010706020507" pitchFamily="18" charset="2"/>
              </a:rPr>
              <a:t>'s role</a:t>
            </a:r>
            <a:r>
              <a:rPr lang="en-US" altLang="ko-KR" dirty="0" smtClean="0">
                <a:sym typeface="Symbol" panose="05050102010706020507" pitchFamily="18" charset="2"/>
              </a:rPr>
              <a:t>: </a:t>
            </a:r>
            <a:r>
              <a:rPr lang="ko-KR" altLang="en-US" dirty="0" smtClean="0">
                <a:sym typeface="Symbol" panose="05050102010706020507" pitchFamily="18" charset="2"/>
              </a:rPr>
              <a:t>a network's </a:t>
            </a:r>
            <a:r>
              <a:rPr lang="en-US" altLang="ko-KR" dirty="0" smtClean="0">
                <a:sym typeface="Symbol" panose="05050102010706020507" pitchFamily="18" charset="2"/>
              </a:rPr>
              <a:t>prefix</a:t>
            </a:r>
            <a:r>
              <a:rPr lang="ko-KR" altLang="en-US" dirty="0" smtClean="0">
                <a:sym typeface="Symbol" panose="05050102010706020507" pitchFamily="18" charset="2"/>
              </a:rPr>
              <a:t> into worldwide </a:t>
            </a:r>
            <a:r>
              <a:rPr lang="en-US" altLang="ko-KR" dirty="0" smtClean="0">
                <a:sym typeface="Symbol" panose="05050102010706020507" pitchFamily="18" charset="2"/>
              </a:rPr>
              <a:t>core </a:t>
            </a:r>
            <a:r>
              <a:rPr lang="ko-KR" altLang="en-US" dirty="0" smtClean="0">
                <a:sym typeface="Symbol" panose="05050102010706020507" pitchFamily="18" charset="2"/>
              </a:rPr>
              <a:t>routers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endParaRPr lang="en-US" altLang="ko-KR" dirty="0" smtClean="0">
              <a:sym typeface="Symbol" panose="05050102010706020507" pitchFamily="18" charset="2"/>
            </a:endParaRPr>
          </a:p>
          <a:p>
            <a:r>
              <a:rPr lang="ko-KR" altLang="en-US" dirty="0" smtClean="0">
                <a:sym typeface="Symbol" panose="05050102010706020507" pitchFamily="18" charset="2"/>
              </a:rPr>
              <a:t>Method</a:t>
            </a:r>
            <a:r>
              <a:rPr lang="en-US" altLang="ko-KR" dirty="0" smtClean="0">
                <a:sym typeface="Symbol" panose="05050102010706020507" pitchFamily="18" charset="2"/>
              </a:rPr>
              <a:t>: </a:t>
            </a:r>
            <a:r>
              <a:rPr lang="ko-KR" altLang="en-US" dirty="0">
                <a:sym typeface="Symbol" panose="05050102010706020507" pitchFamily="18" charset="2"/>
              </a:rPr>
              <a:t>Flooding worldwide </a:t>
            </a:r>
            <a:r>
              <a:rPr lang="en-US" altLang="ko-KR" dirty="0">
                <a:sym typeface="Symbol" panose="05050102010706020507" pitchFamily="18" charset="2"/>
              </a:rPr>
              <a:t>core </a:t>
            </a:r>
            <a:r>
              <a:rPr lang="ko-KR" altLang="en-US" dirty="0" smtClean="0">
                <a:sym typeface="Symbol" panose="05050102010706020507" pitchFamily="18" charset="2"/>
              </a:rPr>
              <a:t>routers with </a:t>
            </a:r>
            <a:r>
              <a:rPr lang="en-US" altLang="ko-KR" dirty="0" smtClean="0">
                <a:sym typeface="Symbol" panose="05050102010706020507" pitchFamily="18" charset="2"/>
              </a:rPr>
              <a:t>prefix </a:t>
            </a:r>
            <a:r>
              <a:rPr lang="ko-KR" altLang="en-US" dirty="0" smtClean="0">
                <a:sym typeface="Symbol" panose="05050102010706020507" pitchFamily="18" charset="2"/>
              </a:rPr>
              <a:t>information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Leaving </a:t>
            </a:r>
            <a:r>
              <a:rPr lang="en-US" altLang="ko-KR" dirty="0" smtClean="0">
                <a:sym typeface="Symbol" panose="05050102010706020507" pitchFamily="18" charset="2"/>
              </a:rPr>
              <a:t>“</a:t>
            </a:r>
            <a:r>
              <a:rPr lang="ko-KR" altLang="en-US" dirty="0" smtClean="0">
                <a:sym typeface="Symbol" panose="05050102010706020507" pitchFamily="18" charset="2"/>
              </a:rPr>
              <a:t>arrows</a:t>
            </a:r>
            <a:r>
              <a:rPr lang="en-US" altLang="ko-KR" dirty="0" smtClean="0">
                <a:sym typeface="Symbol" panose="05050102010706020507" pitchFamily="18" charset="2"/>
              </a:rPr>
              <a:t>”</a:t>
            </a:r>
            <a:r>
              <a:rPr lang="ko-KR" altLang="en-US" dirty="0" smtClean="0">
                <a:sym typeface="Symbol" panose="05050102010706020507" pitchFamily="18" charset="2"/>
              </a:rPr>
              <a:t> in the opposite direction of propagation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ko-KR" altLang="en-US" dirty="0"/>
              <a:t>Just-</a:t>
            </a:r>
            <a:r>
              <a:rPr lang="ko-KR" altLang="en-US" dirty="0" smtClean="0"/>
              <a:t>traversed network's </a:t>
            </a:r>
            <a:r>
              <a:rPr lang="en-US" altLang="ko-KR" dirty="0" smtClean="0"/>
              <a:t>“</a:t>
            </a:r>
            <a:r>
              <a:rPr lang="ko-KR" altLang="en-US" dirty="0" smtClean="0"/>
              <a:t>arrow</a:t>
            </a:r>
            <a:r>
              <a:rPr lang="en-US" altLang="ko-KR" dirty="0" smtClean="0"/>
              <a:t>”</a:t>
            </a:r>
            <a:r>
              <a:rPr lang="ko-KR" altLang="en-US" dirty="0" smtClean="0"/>
              <a:t> </a:t>
            </a:r>
            <a:r>
              <a:rPr lang="en-US" altLang="ko-KR" dirty="0" smtClean="0"/>
              <a:t>: </a:t>
            </a:r>
            <a:r>
              <a:rPr lang="ko-KR" altLang="en-US" dirty="0" smtClean="0"/>
              <a:t>the next AS to traverse </a:t>
            </a:r>
            <a:r>
              <a:rPr lang="en-US" altLang="ko-KR" dirty="0" smtClean="0"/>
              <a:t>(AS)</a:t>
            </a:r>
          </a:p>
          <a:p>
            <a:pPr lvl="1"/>
            <a:endParaRPr lang="en-US" altLang="ko-KR" dirty="0"/>
          </a:p>
          <a:p>
            <a:r>
              <a:rPr lang="en-US" altLang="ko-KR" dirty="0" smtClean="0"/>
              <a:t>AS</a:t>
            </a:r>
            <a:r>
              <a:rPr lang="ko-KR" altLang="en-US" dirty="0" smtClean="0"/>
              <a:t/>
            </a:r>
            <a:r>
              <a:rPr lang="en-US" altLang="ko-KR" dirty="0" smtClean="0"/>
              <a:t> </a:t>
            </a:r>
            <a:r>
              <a:rPr lang="ko-KR" altLang="en-US" dirty="0" smtClean="0"/>
              <a:t>Types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Stub</a:t>
            </a:r>
          </a:p>
          <a:p>
            <a:pPr lvl="1"/>
            <a:r>
              <a:rPr lang="en-US" altLang="ko-KR" dirty="0" smtClean="0"/>
              <a:t>Transit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6.2 </a:t>
            </a:r>
            <a:r>
              <a:rPr lang="ko-KR" altLang="en-US" dirty="0" smtClean="0"/>
              <a:t>Network-Level Internet Connection Structure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5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" name="그림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82200" y="1256008"/>
            <a:ext cx="1866900" cy="1638300"/>
          </a:xfrm>
          <a:prstGeom prst="rect">
            <a:avLst/>
          </a:prstGeom>
        </p:spPr>
      </p:pic>
      <p:pic>
        <p:nvPicPr>
          <p:cNvPr id="1029" name="_x274166368" descr="EMB000034e4183d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489"/>
          <a:stretch/>
        </p:blipFill>
        <p:spPr bwMode="auto">
          <a:xfrm>
            <a:off x="6481763" y="4957375"/>
            <a:ext cx="3800475" cy="13092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그림 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5567918">
            <a:off x="7977850" y="3235182"/>
            <a:ext cx="2305372" cy="1381318"/>
          </a:xfrm>
          <a:prstGeom prst="rect">
            <a:avLst/>
          </a:prstGeom>
        </p:spPr>
      </p:pic>
      <p:cxnSp>
        <p:nvCxnSpPr>
          <p:cNvPr id="11" name="직선 연결선 10"/>
          <p:cNvCxnSpPr>
            <a:stCxn id="2" idx="2"/>
          </p:cNvCxnSpPr>
          <p:nvPr/>
        </p:nvCxnSpPr>
        <p:spPr>
          <a:xfrm flipH="1">
            <a:off x="9048307" y="2894308"/>
            <a:ext cx="1867343" cy="125239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6317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AS </a:t>
            </a:r>
            <a:r>
              <a:rPr lang="ko-KR" altLang="en-US" dirty="0" smtClean="0"/>
              <a:t>Relationships</a:t>
            </a:r>
            <a:endParaRPr lang="en-US" altLang="ko-KR" dirty="0" smtClean="0"/>
          </a:p>
          <a:p>
            <a:pPr lvl="1"/>
            <a:r>
              <a:rPr lang="ko-KR" altLang="en-US" dirty="0"/>
              <a:t>Hierarchical </a:t>
            </a:r>
            <a:r>
              <a:rPr lang="ko-KR" altLang="en-US" dirty="0" smtClean="0"/>
              <a:t>relationship</a:t>
            </a:r>
            <a:r>
              <a:rPr lang="en-US" altLang="ko-KR" dirty="0" smtClean="0"/>
              <a:t>: </a:t>
            </a:r>
            <a:r>
              <a:rPr lang="ko-KR" altLang="en-US" dirty="0" smtClean="0"/>
              <a:t>A smaller </a:t>
            </a:r>
            <a:r>
              <a:rPr lang="en-US" altLang="ko-KR" dirty="0" smtClean="0"/>
              <a:t>AS</a:t>
            </a:r>
            <a:r>
              <a:rPr lang="ko-KR" altLang="en-US" dirty="0" smtClean="0"/>
              <a:t> is a customer of a larger </a:t>
            </a:r>
            <a:r>
              <a:rPr lang="en-US" altLang="ko-KR" dirty="0" smtClean="0"/>
              <a:t>AS</a:t>
            </a:r>
            <a:r>
              <a:rPr lang="ko-KR" altLang="en-US" dirty="0" smtClean="0"/>
              <a:t>'s </a:t>
            </a:r>
            <a:r>
              <a:rPr lang="en-US" altLang="ko-KR" dirty="0" smtClean="0"/>
              <a:t>customer</a:t>
            </a:r>
            <a:endParaRPr lang="en-US" altLang="ko-KR" dirty="0"/>
          </a:p>
          <a:p>
            <a:pPr lvl="1"/>
            <a:r>
              <a:rPr lang="ko-KR" altLang="en-US" dirty="0" smtClean="0"/>
              <a:t>Equal connection </a:t>
            </a:r>
            <a:r>
              <a:rPr lang="en-US" altLang="ko-KR" dirty="0" smtClean="0"/>
              <a:t>(peer)</a:t>
            </a:r>
          </a:p>
          <a:p>
            <a:endParaRPr lang="en-US" altLang="ko-KR" dirty="0"/>
          </a:p>
          <a:p>
            <a:r>
              <a:rPr lang="en-US" altLang="ko-KR" dirty="0" smtClean="0"/>
              <a:t>Peering</a:t>
            </a:r>
          </a:p>
          <a:p>
            <a:pPr lvl="1"/>
            <a:r>
              <a:rPr lang="en-US" altLang="ko-KR" dirty="0" smtClean="0"/>
              <a:t>Private</a:t>
            </a:r>
          </a:p>
          <a:p>
            <a:pPr lvl="1"/>
            <a:r>
              <a:rPr lang="en-US" altLang="ko-KR" dirty="0" smtClean="0"/>
              <a:t>Public: Internet Exchange (IX) </a:t>
            </a:r>
            <a:r>
              <a:rPr lang="ko-KR" altLang="en-US" dirty="0" smtClean="0"/>
              <a:t>used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e.g.</a:t>
            </a:r>
            <a:r>
              <a:rPr lang="en-US" altLang="ko-KR" dirty="0" smtClean="0"/>
              <a:t>) KINX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6.2 </a:t>
            </a:r>
            <a:r>
              <a:rPr lang="ko-KR" altLang="en-US" dirty="0" smtClean="0"/>
              <a:t>Network-Level Internet Connection Structure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6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1025" name="_x273918328" descr="EMB000065585c5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9236" y="1945480"/>
            <a:ext cx="4164717" cy="13290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그림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60040" y="3841846"/>
            <a:ext cx="6731960" cy="19451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7671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BGP peering</a:t>
            </a:r>
          </a:p>
          <a:p>
            <a:pPr lvl="1"/>
            <a:r>
              <a:rPr lang="ko-KR" altLang="en-US" dirty="0"/>
              <a:t>A pair of routers communicating via </a:t>
            </a:r>
            <a:r>
              <a:rPr lang="ko-KR" altLang="en-US" dirty="0" smtClean="0"/>
              <a:t>adjacent </a:t>
            </a:r>
            <a:r>
              <a:rPr lang="en-US" altLang="ko-KR" dirty="0" smtClean="0"/>
              <a:t>AS </a:t>
            </a:r>
            <a:r>
              <a:rPr lang="ko-KR" altLang="en-US" dirty="0" smtClean="0"/>
              <a:t> to determine </a:t>
            </a:r>
            <a:r>
              <a:rPr lang="en-US" altLang="ko-KR" dirty="0" smtClean="0"/>
              <a:t>BGP</a:t>
            </a:r>
            <a:r>
              <a:rPr lang="ko-KR" altLang="en-US" dirty="0" smtClean="0"/>
              <a:t> network-level routing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6.2 </a:t>
            </a:r>
            <a:r>
              <a:rPr lang="ko-KR" altLang="en-US" dirty="0" smtClean="0"/>
              <a:t>Network-Level Internet Connection Structure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7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049" name="_x273917368" descr="EMB000065585c6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81400" y="3232299"/>
            <a:ext cx="5055838" cy="23391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68402526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ko-KR" altLang="en-US" dirty="0" smtClean="0"/>
              <a:t>Policy </a:t>
            </a:r>
            <a:r>
              <a:rPr lang="en-US" altLang="ko-KR" dirty="0" smtClean="0"/>
              <a:t>(policy) </a:t>
            </a:r>
            <a:r>
              <a:rPr lang="ko-KR" altLang="en-US" dirty="0" smtClean="0"/>
              <a:t>-based protocol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BGP</a:t>
            </a:r>
            <a:r>
              <a:rPr lang="ko-KR" altLang="en-US" dirty="0" smtClean="0"/>
              <a:t> decides whether to accept or discard route announcements </a:t>
            </a:r>
            <a:r>
              <a:rPr lang="en-US" altLang="ko-KR" dirty="0" smtClean="0"/>
              <a:t>(announcement)</a:t>
            </a:r>
            <a:r>
              <a:rPr lang="ko-KR" altLang="en-US" dirty="0" smtClean="0"/>
              <a:t> delivered via BGP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The shortest path is not always selected</a:t>
            </a:r>
            <a:endParaRPr lang="en-US" altLang="ko-KR" dirty="0" smtClean="0"/>
          </a:p>
          <a:p>
            <a:endParaRPr lang="en-US" altLang="ko-KR" dirty="0" smtClean="0"/>
          </a:p>
          <a:p>
            <a:r>
              <a:rPr lang="ko-KR" altLang="en-US" dirty="0" smtClean="0"/>
              <a:t>Path vector </a:t>
            </a:r>
            <a:r>
              <a:rPr lang="en-US" altLang="ko-KR" dirty="0" smtClean="0"/>
              <a:t>(path vector) </a:t>
            </a:r>
            <a:r>
              <a:rPr lang="ko-KR" altLang="en-US" dirty="0" smtClean="0"/>
              <a:t>protocol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Announcement </a:t>
            </a:r>
            <a:r>
              <a:rPr lang="ko-KR" altLang="en-US" dirty="0" smtClean="0"/>
              <a:t> traversed through </a:t>
            </a:r>
            <a:r>
              <a:rPr lang="en-US" altLang="ko-KR" dirty="0" smtClean="0"/>
              <a:t>AS</a:t>
            </a:r>
            <a:r>
              <a:rPr lang="ko-KR" altLang="en-US" dirty="0" smtClean="0"/>
              <a:t>'s </a:t>
            </a:r>
            <a:r>
              <a:rPr lang="en-US" altLang="ko-KR" dirty="0" smtClean="0"/>
              <a:t>path</a:t>
            </a:r>
            <a:r>
              <a:rPr lang="ko-KR" altLang="en-US" dirty="0" smtClean="0"/>
              <a:t> to detect and eliminate </a:t>
            </a:r>
            <a:r>
              <a:rPr lang="en-US" altLang="ko-KR" dirty="0" smtClean="0"/>
              <a:t>loop 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en-US" altLang="ko-KR" dirty="0" smtClean="0"/>
              <a:t>AS path</a:t>
            </a:r>
            <a:r>
              <a:rPr lang="ko-KR" altLang="en-US" dirty="0" smtClean="0"/>
              <a:t>'s various </a:t>
            </a:r>
            <a:r>
              <a:rPr lang="en-US" altLang="ko-KR" dirty="0" smtClean="0"/>
              <a:t>attribute</a:t>
            </a:r>
            <a:r>
              <a:rPr lang="ko-KR" altLang="en-US" dirty="0" smtClean="0"/>
              <a:t> examined to accept policy-compliant routes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e.g.</a:t>
            </a:r>
            <a:r>
              <a:rPr lang="en-US" altLang="ko-KR" dirty="0" smtClean="0"/>
              <a:t>) AS path</a:t>
            </a:r>
            <a:r>
              <a:rPr lang="ko-KR" altLang="en-US" dirty="0" smtClean="0"/>
              <a:t> is long</a:t>
            </a:r>
            <a:r>
              <a:rPr lang="en-US" altLang="ko-KR" dirty="0"/>
              <a:t> </a:t>
            </a:r>
            <a:r>
              <a:rPr lang="ko-KR" altLang="en-US" dirty="0" smtClean="0"/>
              <a:t>, prefer shorter ones, etc.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6.3 BGP </a:t>
            </a:r>
            <a:r>
              <a:rPr lang="ko-KR" altLang="en-US" dirty="0" smtClean="0"/>
              <a:t>Protocol Characteristics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8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921452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BGP </a:t>
            </a:r>
            <a:r>
              <a:rPr lang="ko-KR" altLang="en-US" dirty="0" smtClean="0"/>
              <a:t>Message General Format</a:t>
            </a:r>
            <a:endParaRPr lang="en-US" altLang="ko-KR" dirty="0" smtClean="0"/>
          </a:p>
          <a:p>
            <a:pPr lvl="1"/>
            <a:r>
              <a:rPr lang="ko-KR" altLang="en-US" dirty="0" err="1" smtClean="0"/>
              <a:t>Marker</a:t>
            </a:r>
            <a:r>
              <a:rPr lang="en-US" altLang="ko-KR" dirty="0" smtClean="0"/>
              <a:t>: </a:t>
            </a:r>
            <a:r>
              <a:rPr lang="ko-KR" altLang="en-US" dirty="0" smtClean="0"/>
              <a:t>For authentication </a:t>
            </a:r>
            <a:r>
              <a:rPr lang="en-US" altLang="ko-KR" dirty="0" smtClean="0"/>
              <a:t>(</a:t>
            </a:r>
            <a:r>
              <a:rPr lang="ko-KR" altLang="en-US" dirty="0" smtClean="0"/>
              <a:t>(initial value </a:t>
            </a:r>
            <a:r>
              <a:rPr lang="en-US" altLang="ko-KR" dirty="0" smtClean="0"/>
              <a:t>111111…..1) </a:t>
            </a:r>
            <a:r>
              <a:rPr lang="ko-KR" altLang="en-US" dirty="0" smtClean="0"/>
              <a:t>or </a:t>
            </a:r>
            <a:r>
              <a:rPr lang="en-US" altLang="ko-KR" dirty="0" smtClean="0"/>
              <a:t>BGP </a:t>
            </a:r>
            <a:r>
              <a:rPr lang="ko-KR" altLang="en-US" dirty="0" smtClean="0"/>
              <a:t>boundary marker between BGP messages</a:t>
            </a:r>
            <a:endParaRPr lang="en-US" altLang="ko-KR" dirty="0" smtClean="0"/>
          </a:p>
          <a:p>
            <a:pPr lvl="2"/>
            <a:r>
              <a:rPr lang="ko-KR" altLang="en-US" dirty="0" smtClean="0"/>
              <a:t>Changed to a unique pattern after mutual authentication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BGP </a:t>
            </a:r>
            <a:r>
              <a:rPr lang="ko-KR" altLang="en-US" dirty="0" smtClean="0"/>
              <a:t>session hijacking prevention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Length </a:t>
            </a:r>
            <a:r>
              <a:rPr lang="en-US" altLang="ko-KR" dirty="0" smtClean="0"/>
              <a:t>= </a:t>
            </a:r>
            <a:r>
              <a:rPr lang="ko-KR" altLang="en-US" dirty="0" smtClean="0"/>
              <a:t>Header </a:t>
            </a:r>
            <a:r>
              <a:rPr lang="en-US" altLang="ko-KR" dirty="0" smtClean="0"/>
              <a:t>+ </a:t>
            </a:r>
            <a:r>
              <a:rPr lang="ko-KR" altLang="en-US" dirty="0" smtClean="0"/>
              <a:t>Body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Type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1=</a:t>
            </a:r>
            <a:r>
              <a:rPr lang="ko-KR" altLang="en-US" dirty="0" smtClean="0"/>
              <a:t>Open </a:t>
            </a:r>
            <a:r>
              <a:rPr lang="en-US" altLang="ko-KR" dirty="0" smtClean="0"/>
              <a:t>(Open)</a:t>
            </a:r>
          </a:p>
          <a:p>
            <a:pPr lvl="2"/>
            <a:r>
              <a:rPr lang="en-US" altLang="ko-KR" dirty="0" smtClean="0"/>
              <a:t>2=</a:t>
            </a:r>
            <a:r>
              <a:rPr lang="ko-KR" altLang="en-US" dirty="0" smtClean="0"/>
              <a:t>Update </a:t>
            </a:r>
            <a:r>
              <a:rPr lang="en-US" altLang="ko-KR" dirty="0" smtClean="0"/>
              <a:t>(Update)</a:t>
            </a:r>
          </a:p>
          <a:p>
            <a:pPr lvl="2"/>
            <a:r>
              <a:rPr lang="en-US" altLang="ko-KR" dirty="0" smtClean="0"/>
              <a:t>3=</a:t>
            </a:r>
            <a:r>
              <a:rPr lang="ko-KR" altLang="en-US" dirty="0" smtClean="0"/>
              <a:t>Notification </a:t>
            </a:r>
            <a:r>
              <a:rPr lang="en-US" altLang="ko-KR" dirty="0" smtClean="0"/>
              <a:t>(Notification)</a:t>
            </a:r>
          </a:p>
          <a:p>
            <a:pPr lvl="2"/>
            <a:r>
              <a:rPr lang="en-US" altLang="ko-KR" dirty="0" smtClean="0"/>
              <a:t>4=</a:t>
            </a:r>
            <a:r>
              <a:rPr lang="en-US" altLang="ko-KR" dirty="0" err="1" smtClean="0"/>
              <a:t>Keepalive</a:t>
            </a:r>
            <a:r>
              <a:rPr lang="en-US" altLang="ko-KR" dirty="0" smtClean="0"/>
              <a:t> (</a:t>
            </a:r>
            <a:r>
              <a:rPr lang="ko-KR" altLang="en-US" dirty="0" smtClean="0"/>
              <a:t>header only</a:t>
            </a:r>
            <a:r>
              <a:rPr lang="en-US" altLang="ko-KR" dirty="0" smtClean="0"/>
              <a:t>)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6.4 BGP </a:t>
            </a:r>
            <a:r>
              <a:rPr lang="ko-KR" altLang="en-US" dirty="0" smtClean="0"/>
              <a:t>Message Format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9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3073" name="_x273917928" descr="EMB000065585c67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01070" y="2841900"/>
            <a:ext cx="6104598" cy="27885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407925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Open </a:t>
            </a:r>
            <a:r>
              <a:rPr lang="ko-KR" altLang="en-US" dirty="0" smtClean="0"/>
              <a:t>Message Purpose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BGP </a:t>
            </a:r>
            <a:r>
              <a:rPr lang="ko-KR" altLang="en-US" dirty="0" smtClean="0"/>
              <a:t>session created between </a:t>
            </a:r>
            <a:r>
              <a:rPr lang="en-US" altLang="ko-KR" dirty="0" smtClean="0"/>
              <a:t>peer</a:t>
            </a:r>
            <a:r>
              <a:rPr lang="ko-KR" altLang="en-US" dirty="0" smtClean="0"/>
              <a:t>s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Session </a:t>
            </a:r>
            <a:r>
              <a:rPr lang="ko-KR" altLang="en-US" dirty="0" err="1" smtClean="0"/>
              <a:t>parameter</a:t>
            </a:r>
            <a:r>
              <a:rPr lang="ko-KR" altLang="en-US" dirty="0" smtClean="0"/>
              <a:t> negotiation</a:t>
            </a:r>
            <a:endParaRPr lang="en-US" altLang="ko-KR" dirty="0" smtClean="0"/>
          </a:p>
          <a:p>
            <a:r>
              <a:rPr lang="en-US" altLang="ko-KR" dirty="0" smtClean="0"/>
              <a:t>Open</a:t>
            </a:r>
            <a:r>
              <a:rPr lang="ko-KR" altLang="en-US" dirty="0" smtClean="0"/>
              <a:t> response 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Positive</a:t>
            </a:r>
            <a:r>
              <a:rPr lang="en-US" altLang="ko-KR" dirty="0" smtClean="0"/>
              <a:t>= </a:t>
            </a:r>
            <a:r>
              <a:rPr lang="en-US" altLang="ko-KR" dirty="0" err="1" smtClean="0"/>
              <a:t>Keepalive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Negative</a:t>
            </a:r>
            <a:r>
              <a:rPr lang="en-US" altLang="ko-KR" dirty="0" smtClean="0"/>
              <a:t>= Notification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6.4 BGP </a:t>
            </a:r>
            <a:r>
              <a:rPr lang="ko-KR" altLang="en-US" dirty="0" smtClean="0"/>
              <a:t>Message Format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10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1025" name="_x274189608" descr="EMB00002dd462d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09684" y="868100"/>
            <a:ext cx="6348719" cy="396246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_x274190488" descr="EMB00002dd462db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8726" y="4944140"/>
            <a:ext cx="8746616" cy="1232823"/>
          </a:xfrm>
          <a:prstGeom prst="rect">
            <a:avLst/>
          </a:prstGeom>
          <a:noFill/>
          <a:ln>
            <a:solidFill>
              <a:schemeClr val="tx1"/>
            </a:solidFill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075800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ko-KR" altLang="en-US" dirty="0" smtClean="0"/>
              <a:t>Version</a:t>
            </a:r>
            <a:r>
              <a:rPr lang="en-US" altLang="ko-KR" dirty="0" smtClean="0"/>
              <a:t>=4</a:t>
            </a:r>
          </a:p>
          <a:p>
            <a:r>
              <a:rPr lang="en-US" altLang="ko-KR" dirty="0" smtClean="0"/>
              <a:t>AS </a:t>
            </a:r>
            <a:r>
              <a:rPr lang="ko-KR" altLang="en-US" dirty="0" smtClean="0"/>
              <a:t>Number</a:t>
            </a:r>
            <a:r>
              <a:rPr lang="en-US" altLang="ko-KR" dirty="0" smtClean="0"/>
              <a:t>: Open </a:t>
            </a:r>
            <a:r>
              <a:rPr lang="ko-KR" altLang="en-US" dirty="0" smtClean="0"/>
              <a:t>AS number of the </a:t>
            </a:r>
            <a:r>
              <a:rPr lang="en-US" altLang="ko-KR" dirty="0" smtClean="0"/>
              <a:t>BGP </a:t>
            </a:r>
            <a:r>
              <a:rPr lang="ko-KR" altLang="en-US" dirty="0" smtClean="0"/>
              <a:t>router that sent the Open message</a:t>
            </a:r>
            <a:r>
              <a:rPr lang="en-US" altLang="ko-KR" dirty="0" smtClean="0"/>
              <a:t>AS</a:t>
            </a:r>
            <a:r>
              <a:rPr lang="ko-KR" altLang="en-US" dirty="0" smtClean="0"/>
              <a:t>'s Number</a:t>
            </a:r>
            <a:endParaRPr lang="en-US" altLang="ko-KR" dirty="0" smtClean="0"/>
          </a:p>
          <a:p>
            <a:r>
              <a:rPr lang="en-US" altLang="ko-KR" dirty="0" smtClean="0"/>
              <a:t>Hold time: default=180 </a:t>
            </a:r>
            <a:r>
              <a:rPr lang="ko-KR" altLang="en-US" dirty="0" smtClean="0"/>
              <a:t> seconds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BGP peer</a:t>
            </a:r>
            <a:r>
              <a:rPr lang="ko-KR" altLang="en-US" dirty="0" smtClean="0"/>
              <a:t>: </a:t>
            </a:r>
            <a:r>
              <a:rPr lang="en-US" altLang="ko-KR" dirty="0" smtClean="0"/>
              <a:t>update</a:t>
            </a:r>
            <a:r>
              <a:rPr lang="ko-KR" altLang="en-US" dirty="0" smtClean="0"/>
              <a:t> not received, time to abandon the session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Update</a:t>
            </a:r>
            <a:r>
              <a:rPr lang="ko-KR" altLang="en-US" dirty="0" smtClean="0"/>
              <a:t>: If no update but want to maintain session, send </a:t>
            </a:r>
            <a:r>
              <a:rPr lang="en-US" altLang="ko-KR" dirty="0" smtClean="0"/>
              <a:t>1/3 </a:t>
            </a:r>
            <a:r>
              <a:rPr lang="ko-KR" altLang="en-US" dirty="0" smtClean="0"/>
              <a:t> of hold time, send </a:t>
            </a:r>
            <a:r>
              <a:rPr lang="en-US" altLang="ko-KR" dirty="0" err="1" smtClean="0"/>
              <a:t>keepalive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/>
          </a:p>
          <a:p>
            <a:pPr lvl="2"/>
            <a:r>
              <a:rPr lang="en-US" altLang="ko-KR" dirty="0" smtClean="0"/>
              <a:t>0= </a:t>
            </a:r>
            <a:r>
              <a:rPr lang="ko-KR" altLang="en-US" dirty="0" smtClean="0"/>
              <a:t>No timeout</a:t>
            </a:r>
            <a:endParaRPr lang="en-US" altLang="ko-KR" dirty="0" smtClean="0"/>
          </a:p>
          <a:p>
            <a:r>
              <a:rPr lang="en-US" altLang="ko-KR" dirty="0" smtClean="0"/>
              <a:t>BGP </a:t>
            </a:r>
            <a:r>
              <a:rPr lang="ko-KR" altLang="en-US" dirty="0" err="1" smtClean="0"/>
              <a:t>Identifier</a:t>
            </a:r>
            <a:r>
              <a:rPr lang="en-US" altLang="ko-KR" dirty="0" smtClean="0"/>
              <a:t>: </a:t>
            </a:r>
            <a:r>
              <a:rPr lang="ko-KR" altLang="en-US" dirty="0" smtClean="0"/>
              <a:t>IP address of the sender </a:t>
            </a:r>
            <a:r>
              <a:rPr lang="en-US" altLang="ko-KR" dirty="0" smtClean="0"/>
              <a:t>BGP </a:t>
            </a:r>
            <a:r>
              <a:rPr lang="ko-KR" altLang="en-US" dirty="0" smtClean="0"/>
              <a:t>router's </a:t>
            </a:r>
            <a:r>
              <a:rPr lang="en-US" altLang="ko-KR" dirty="0" smtClean="0"/>
              <a:t>IP </a:t>
            </a:r>
            <a:r>
              <a:rPr lang="ko-KR" altLang="en-US" dirty="0" smtClean="0"/>
              <a:t>address</a:t>
            </a:r>
            <a:endParaRPr lang="en-US" altLang="ko-KR" dirty="0" smtClean="0"/>
          </a:p>
          <a:p>
            <a:r>
              <a:rPr lang="ko-KR" altLang="en-US" dirty="0" err="1" smtClean="0"/>
              <a:t>Parameters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e.g.</a:t>
            </a:r>
            <a:r>
              <a:rPr lang="en-US" altLang="ko-KR" dirty="0" smtClean="0"/>
              <a:t>) </a:t>
            </a:r>
            <a:r>
              <a:rPr lang="ko-KR" altLang="en-US" dirty="0" smtClean="0"/>
              <a:t>Authentication method desired by sender</a:t>
            </a:r>
            <a:r>
              <a:rPr lang="en-US" altLang="ko-KR" dirty="0" smtClean="0"/>
              <a:t>: </a:t>
            </a:r>
            <a:r>
              <a:rPr lang="ko-KR" altLang="en-US" dirty="0" err="1" smtClean="0"/>
              <a:t>Marker</a:t>
            </a:r>
            <a:r>
              <a:rPr lang="ko-KR" altLang="en-US" dirty="0" smtClean="0"/>
              <a:t> field calculation method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6.4 BGP </a:t>
            </a:r>
            <a:r>
              <a:rPr lang="ko-KR" altLang="en-US" dirty="0" smtClean="0"/>
              <a:t>Message Format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11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6401899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ko-KR" dirty="0" smtClean="0"/>
              <a:t>Open </a:t>
            </a:r>
            <a:r>
              <a:rPr lang="ko-KR" altLang="en-US" dirty="0" smtClean="0"/>
              <a:t>Message Example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6.4 BGP </a:t>
            </a:r>
            <a:r>
              <a:rPr lang="ko-KR" altLang="en-US" dirty="0" smtClean="0"/>
              <a:t>Message Format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12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2049" name="_x274190568" descr="EMB00002dd462e0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2337"/>
          <a:stretch>
            <a:fillRect/>
          </a:stretch>
        </p:blipFill>
        <p:spPr bwMode="auto">
          <a:xfrm>
            <a:off x="442337" y="2590391"/>
            <a:ext cx="8427138" cy="322561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1" name="_x274191688" descr="EMB00002dd462e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29771" y="1695209"/>
            <a:ext cx="5325829" cy="45714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918470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5690191" cy="4741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Update </a:t>
            </a:r>
            <a:r>
              <a:rPr lang="ko-KR" altLang="en-US" dirty="0" smtClean="0"/>
              <a:t>Message Purpose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BGP </a:t>
            </a:r>
            <a:r>
              <a:rPr lang="ko-KR" altLang="en-US" dirty="0" err="1" smtClean="0"/>
              <a:t>Informs peers of </a:t>
            </a:r>
            <a:r>
              <a:rPr lang="ko-KR" altLang="en-US" dirty="0" smtClean="0"/>
              <a:t>its selected routes and their </a:t>
            </a:r>
            <a:r>
              <a:rPr lang="ko-KR" altLang="en-US" dirty="0" err="1" smtClean="0"/>
              <a:t>attributes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r>
              <a:rPr lang="ko-KR" altLang="en-US" dirty="0" smtClean="0"/>
              <a:t>Types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Route </a:t>
            </a:r>
            <a:r>
              <a:rPr lang="ko-KR" altLang="en-US" dirty="0" err="1" smtClean="0"/>
              <a:t>attributes</a:t>
            </a:r>
            <a:r>
              <a:rPr lang="ko-KR" altLang="en-US" dirty="0"/>
              <a:t> </a:t>
            </a:r>
            <a:r>
              <a:rPr lang="en-US" altLang="ko-KR" dirty="0" smtClean="0"/>
              <a:t>(announcement)</a:t>
            </a:r>
          </a:p>
          <a:p>
            <a:pPr lvl="1"/>
            <a:r>
              <a:rPr lang="ko-KR" altLang="en-US" dirty="0" smtClean="0"/>
              <a:t>Unreachable </a:t>
            </a:r>
            <a:r>
              <a:rPr lang="ko-KR" altLang="en-US" dirty="0" err="1" smtClean="0"/>
              <a:t>prefixes</a:t>
            </a:r>
            <a:r>
              <a:rPr lang="ko-KR" altLang="en-US" dirty="0" smtClean="0"/>
              <a:t> </a:t>
            </a:r>
            <a:r>
              <a:rPr lang="en-US" altLang="ko-KR" dirty="0" smtClean="0"/>
              <a:t>(withdrawal)</a:t>
            </a:r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6.4 BGP </a:t>
            </a:r>
            <a:r>
              <a:rPr lang="ko-KR" altLang="en-US" dirty="0" smtClean="0"/>
              <a:t>Message Format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13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4097" name="_x274189448" descr="EMB00002dd462e7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28391" y="733705"/>
            <a:ext cx="5338001" cy="56226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8745542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1" name="_x274190008" descr="EMB00002dd462ed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13995" y="1344735"/>
            <a:ext cx="6546622" cy="484420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5690191" cy="4741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NLRI</a:t>
            </a:r>
            <a:r>
              <a:rPr lang="ko-KR" altLang="en-US" dirty="0" smtClean="0"/>
              <a:t>'s </a:t>
            </a:r>
            <a:r>
              <a:rPr lang="ko-KR" altLang="en-US" dirty="0" err="1" smtClean="0"/>
              <a:t>attributes</a:t>
            </a:r>
            <a:r>
              <a:rPr lang="ko-KR" altLang="en-US" dirty="0" smtClean="0"/>
              <a:t> are important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Network Layer Reachability Information</a:t>
            </a:r>
          </a:p>
          <a:p>
            <a:pPr lvl="1"/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6.4 BGP </a:t>
            </a:r>
            <a:r>
              <a:rPr lang="ko-KR" altLang="en-US" dirty="0" smtClean="0"/>
              <a:t>Message Format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14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58113255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5690191" cy="4741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Notification </a:t>
            </a:r>
            <a:r>
              <a:rPr lang="ko-KR" altLang="en-US" dirty="0" smtClean="0"/>
              <a:t>Message Purpose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Error</a:t>
            </a:r>
            <a:endParaRPr lang="en-US" altLang="ko-KR" dirty="0" smtClean="0"/>
          </a:p>
          <a:p>
            <a:pPr lvl="1"/>
            <a:endParaRPr lang="en-US" altLang="ko-KR" dirty="0"/>
          </a:p>
          <a:p>
            <a:r>
              <a:rPr lang="en-US" altLang="ko-KR" dirty="0" err="1" smtClean="0"/>
              <a:t>Keepalive</a:t>
            </a:r>
            <a:r>
              <a:rPr lang="en-US" altLang="ko-KR" dirty="0" smtClean="0"/>
              <a:t> </a:t>
            </a:r>
            <a:r>
              <a:rPr lang="ko-KR" altLang="en-US" dirty="0" smtClean="0"/>
              <a:t>Message Purpose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Open</a:t>
            </a:r>
            <a:r>
              <a:rPr lang="ko-KR" altLang="en-US" dirty="0" smtClean="0"/>
              <a:t> acceptance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Signals that the session is alive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6.4 BGP </a:t>
            </a:r>
            <a:r>
              <a:rPr lang="ko-KR" altLang="en-US" dirty="0" smtClean="0"/>
              <a:t>Message Format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15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6145" name="_x274190968" descr="EMB00002dd462f2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94332" y="1047487"/>
            <a:ext cx="5223240" cy="286015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147" name="_x274190888" descr="EMB00002dd462f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83932" y="4241192"/>
            <a:ext cx="4703798" cy="140589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701542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r>
              <a:rPr lang="ko-KR" altLang="en-US" dirty="0" smtClean="0"/>
              <a:t>Types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Well-known: </a:t>
            </a:r>
            <a:r>
              <a:rPr lang="ko-KR" altLang="en-US" dirty="0" smtClean="0"/>
              <a:t>All </a:t>
            </a:r>
            <a:r>
              <a:rPr lang="en-US" altLang="ko-KR" dirty="0" smtClean="0"/>
              <a:t>BGP </a:t>
            </a:r>
            <a:r>
              <a:rPr lang="ko-KR" altLang="en-US" dirty="0" err="1" smtClean="0"/>
              <a:t>routers must recognize</a:t>
            </a:r>
            <a:r>
              <a:rPr lang="ko-KR" altLang="en-US" dirty="0" smtClean="0"/>
              <a:t> </a:t>
            </a:r>
            <a:r>
              <a:rPr lang="ko-KR" altLang="en-US" dirty="0" smtClean="0"/>
              <a:t>and implement</a:t>
            </a:r>
            <a:r>
              <a:rPr lang="en-US" altLang="ko-KR" dirty="0"/>
              <a:t/>
            </a:r>
            <a:r>
              <a:rPr lang="ko-KR" altLang="en-US" dirty="0" smtClean="0"/>
              <a:t>, may be included</a:t>
            </a:r>
            <a:r>
              <a:rPr lang="en-US" altLang="ko-KR" dirty="0" smtClean="0"/>
              <a:t> in Update</a:t>
            </a:r>
            <a:r>
              <a:rPr lang="ko-KR" altLang="en-US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Mandatory: </a:t>
            </a:r>
            <a:r>
              <a:rPr lang="ko-KR" altLang="en-US" dirty="0" smtClean="0"/>
              <a:t>All route </a:t>
            </a:r>
            <a:r>
              <a:rPr lang="ko-KR" altLang="en-US" dirty="0" err="1" smtClean="0"/>
              <a:t>entries must include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3"/>
            <a:r>
              <a:rPr lang="en-US" altLang="ko-KR" dirty="0" smtClean="0"/>
              <a:t>ORIGIN, AS-PATH, NEXT-HOP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Discretionary: </a:t>
            </a:r>
            <a:r>
              <a:rPr lang="ko-KR" altLang="en-US" dirty="0" smtClean="0"/>
              <a:t>All </a:t>
            </a:r>
            <a:r>
              <a:rPr lang="en-US" altLang="ko-KR" dirty="0" smtClean="0"/>
              <a:t>BGP </a:t>
            </a:r>
            <a:r>
              <a:rPr lang="ko-KR" altLang="en-US" dirty="0" err="1" smtClean="0"/>
              <a:t>routers must recognize</a:t>
            </a:r>
            <a:r>
              <a:rPr lang="ko-KR" altLang="en-US" dirty="0" smtClean="0"/>
              <a:t/>
            </a:r>
            <a:r>
              <a:rPr lang="ko-KR" altLang="en-US" dirty="0" smtClean="0"/>
              <a:t/>
            </a:r>
            <a:r>
              <a:rPr lang="en-US" altLang="ko-KR" dirty="0" smtClean="0"/>
              <a:t>, </a:t>
            </a:r>
            <a:r>
              <a:rPr lang="ko-KR" altLang="en-US" dirty="0" smtClean="0"/>
              <a:t>inclusion not mandatory</a:t>
            </a:r>
            <a:endParaRPr lang="en-US" altLang="ko-KR" dirty="0" smtClean="0"/>
          </a:p>
          <a:p>
            <a:pPr lvl="3"/>
            <a:r>
              <a:rPr lang="en-US" altLang="ko-KR" dirty="0" smtClean="0"/>
              <a:t>LOCAL-PREF, ATOMIC-AGGREGATE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Optional: </a:t>
            </a:r>
            <a:r>
              <a:rPr lang="en-US" altLang="ko-KR" dirty="0" smtClean="0"/>
              <a:t>Update</a:t>
            </a:r>
            <a:r>
              <a:rPr lang="ko-KR" altLang="en-US" dirty="0" smtClean="0"/>
              <a:t> may not be included in Update</a:t>
            </a:r>
            <a:r>
              <a:rPr lang="en-US" altLang="ko-KR" dirty="0" smtClean="0"/>
              <a:t>, </a:t>
            </a:r>
            <a:r>
              <a:rPr lang="ko-KR" altLang="en-US" dirty="0" smtClean="0"/>
              <a:t>not required to be supported by all </a:t>
            </a:r>
            <a:r>
              <a:rPr lang="en-US" altLang="ko-KR" dirty="0" smtClean="0"/>
              <a:t>BGP </a:t>
            </a:r>
            <a:r>
              <a:rPr lang="ko-KR" altLang="en-US" dirty="0" err="1" smtClean="0"/>
              <a:t>routers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en-US" altLang="ko-KR" dirty="0" smtClean="0"/>
              <a:t>Transitive: </a:t>
            </a:r>
            <a:r>
              <a:rPr lang="ko-KR" altLang="en-US" dirty="0" smtClean="0"/>
              <a:t>If unrecognized</a:t>
            </a:r>
            <a:r>
              <a:rPr lang="ko-KR" altLang="en-US" dirty="0" err="1" smtClean="0"/>
              <a:t>, </a:t>
            </a:r>
            <a:r>
              <a:rPr lang="ko-KR" altLang="en-US" dirty="0" smtClean="0"/>
              <a:t>must still forward to other </a:t>
            </a:r>
            <a:r>
              <a:rPr lang="en-US" altLang="ko-KR" dirty="0" smtClean="0"/>
              <a:t>BGP </a:t>
            </a:r>
            <a:r>
              <a:rPr lang="ko-KR" altLang="en-US" dirty="0" err="1" smtClean="0"/>
              <a:t>routers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3"/>
            <a:r>
              <a:rPr lang="en-US" altLang="ko-KR" dirty="0" smtClean="0"/>
              <a:t>AGGREGATOR, COMMUNITY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Non-transitive </a:t>
            </a:r>
            <a:r>
              <a:rPr lang="en-US" altLang="ko-KR" dirty="0" smtClean="0"/>
              <a:t>: </a:t>
            </a:r>
            <a:r>
              <a:rPr lang="ko-KR" altLang="en-US" dirty="0" smtClean="0"/>
              <a:t>If unrecognized, propagation to other </a:t>
            </a:r>
            <a:r>
              <a:rPr lang="en-US" altLang="ko-KR" dirty="0" smtClean="0"/>
              <a:t>BGP </a:t>
            </a:r>
            <a:r>
              <a:rPr lang="ko-KR" altLang="en-US" dirty="0" err="1" smtClean="0"/>
              <a:t>routers</a:t>
            </a:r>
            <a:r>
              <a:rPr lang="ko-KR" altLang="en-US" dirty="0" smtClean="0"/>
              <a:t> is prohibited</a:t>
            </a:r>
            <a:endParaRPr lang="en-US" altLang="ko-KR" dirty="0" smtClean="0"/>
          </a:p>
          <a:p>
            <a:pPr lvl="3"/>
            <a:r>
              <a:rPr lang="en-US" altLang="ko-KR" dirty="0" smtClean="0"/>
              <a:t>MULTI-EXIT-DESC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6.5 BGP </a:t>
            </a:r>
            <a:r>
              <a:rPr lang="ko-KR" altLang="en-US" dirty="0" smtClean="0"/>
              <a:t>Route </a:t>
            </a:r>
            <a:r>
              <a:rPr lang="ko-KR" altLang="en-US" dirty="0" err="1" smtClean="0"/>
              <a:t>Attributes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16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23366974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AS-PATH</a:t>
            </a:r>
          </a:p>
          <a:p>
            <a:pPr lvl="1"/>
            <a:r>
              <a:rPr lang="en-US" altLang="ko-KR" dirty="0" smtClean="0"/>
              <a:t>BGP announcement</a:t>
            </a:r>
            <a:r>
              <a:rPr lang="ko-KR" altLang="en-US" dirty="0" smtClean="0"/>
              <a:t> path the announcement has traversed through </a:t>
            </a:r>
            <a:r>
              <a:rPr lang="en-US" altLang="ko-KR" dirty="0" smtClean="0"/>
              <a:t>AS </a:t>
            </a:r>
            <a:r>
              <a:rPr lang="ko-KR" altLang="en-US" dirty="0" smtClean="0"/>
              <a:t>path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BGP</a:t>
            </a:r>
            <a:r>
              <a:rPr lang="ko-KR" altLang="en-US" dirty="0" smtClean="0"/>
              <a:t> is a </a:t>
            </a:r>
            <a:r>
              <a:rPr lang="en-US" altLang="ko-KR" dirty="0" smtClean="0"/>
              <a:t>“path vector” </a:t>
            </a:r>
            <a:r>
              <a:rPr lang="ko-KR" altLang="en-US" dirty="0" smtClean="0"/>
              <a:t>protocol</a:t>
            </a:r>
            <a:endParaRPr lang="en-US" altLang="ko-KR" dirty="0" smtClean="0"/>
          </a:p>
          <a:p>
            <a:pPr lvl="1"/>
            <a:r>
              <a:rPr lang="ko-KR" altLang="en-US" dirty="0" err="1" smtClean="0"/>
              <a:t>Routing</a:t>
            </a:r>
            <a:r>
              <a:rPr lang="ko-KR" altLang="en-US" dirty="0" smtClean="0"/>
              <a:t> </a:t>
            </a:r>
            <a:r>
              <a:rPr lang="en-US" altLang="ko-KR" dirty="0" smtClean="0"/>
              <a:t>l</a:t>
            </a:r>
            <a:r>
              <a:rPr lang="en-US" altLang="ko-KR" dirty="0" smtClean="0"/>
              <a:t>oop </a:t>
            </a:r>
            <a:r>
              <a:rPr lang="ko-KR" altLang="en-US" dirty="0" smtClean="0"/>
              <a:t>detection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6.5 BGP </a:t>
            </a:r>
            <a:r>
              <a:rPr lang="ko-KR" altLang="en-US" dirty="0" smtClean="0"/>
              <a:t>Route </a:t>
            </a:r>
            <a:r>
              <a:rPr lang="ko-KR" altLang="en-US" dirty="0" err="1" smtClean="0"/>
              <a:t>Attributes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17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1025" name="_x231532912" descr="EMB0000471c3134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44926" y="3178968"/>
            <a:ext cx="5416691" cy="2857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2633006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49" name="_x231532696" descr="EMB0000471c3136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307930" y="3890170"/>
            <a:ext cx="5182835" cy="22320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NEXT-HOP</a:t>
            </a:r>
          </a:p>
          <a:p>
            <a:pPr lvl="1"/>
            <a:r>
              <a:rPr lang="ko-KR" altLang="en-US" dirty="0" smtClean="0"/>
              <a:t>IP address of the next-hop </a:t>
            </a:r>
            <a:r>
              <a:rPr lang="en-US" altLang="ko-KR" dirty="0" smtClean="0"/>
              <a:t>prefix</a:t>
            </a:r>
            <a:r>
              <a:rPr lang="ko-KR" altLang="en-US" dirty="0" smtClean="0"/>
              <a:t> router to reach the distributed </a:t>
            </a:r>
            <a:r>
              <a:rPr lang="ko-KR" altLang="en-US" dirty="0" err="1" smtClean="0"/>
              <a:t>router's</a:t>
            </a:r>
            <a:r>
              <a:rPr lang="ko-KR" altLang="en-US" dirty="0" smtClean="0"/>
              <a:t> </a:t>
            </a:r>
            <a:r>
              <a:rPr lang="en-US" altLang="ko-KR" dirty="0" smtClean="0"/>
              <a:t>IP </a:t>
            </a:r>
            <a:r>
              <a:rPr lang="ko-KR" altLang="en-US" dirty="0" smtClean="0"/>
              <a:t>address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Specifically, </a:t>
            </a:r>
            <a:r>
              <a:rPr lang="en-US" altLang="ko-KR" dirty="0" err="1" smtClean="0"/>
              <a:t>eBGP</a:t>
            </a:r>
            <a:r>
              <a:rPr lang="en-US" altLang="ko-KR" dirty="0"/>
              <a:t> </a:t>
            </a:r>
            <a:r>
              <a:rPr lang="en-US" altLang="ko-KR" dirty="0" smtClean="0">
                <a:sym typeface="Symbol" panose="05050102010706020507" pitchFamily="18" charset="2"/>
              </a:rPr>
              <a:t></a:t>
            </a:r>
            <a:r>
              <a:rPr lang="en-US" altLang="ko-KR" dirty="0" smtClean="0"/>
              <a:t> </a:t>
            </a:r>
            <a:r>
              <a:rPr lang="ko-KR" altLang="en-US" dirty="0" smtClean="0"/>
              <a:t>IP address of the </a:t>
            </a:r>
            <a:r>
              <a:rPr lang="en-US" altLang="ko-KR" dirty="0" smtClean="0"/>
              <a:t>link</a:t>
            </a:r>
            <a:r>
              <a:rPr lang="ko-KR" altLang="en-US" dirty="0" smtClean="0"/>
              <a:t> on the same </a:t>
            </a:r>
            <a:r>
              <a:rPr lang="en-US" altLang="ko-KR" dirty="0" err="1" smtClean="0"/>
              <a:t>eBGP</a:t>
            </a:r>
            <a:r>
              <a:rPr lang="en-US" altLang="ko-KR" dirty="0" smtClean="0"/>
              <a:t> peer</a:t>
            </a:r>
            <a:r>
              <a:rPr lang="ko-KR" altLang="en-US" dirty="0" smtClean="0"/>
              <a:t>'s </a:t>
            </a:r>
            <a:r>
              <a:rPr lang="en-US" altLang="ko-KR" dirty="0" smtClean="0"/>
              <a:t>IP </a:t>
            </a:r>
            <a:r>
              <a:rPr lang="ko-KR" altLang="en-US" dirty="0" smtClean="0"/>
              <a:t>address</a:t>
            </a:r>
            <a:endParaRPr lang="en-US" altLang="ko-KR" dirty="0" smtClean="0"/>
          </a:p>
          <a:p>
            <a:pPr lvl="1"/>
            <a:r>
              <a:rPr lang="ko-KR" altLang="en-US" dirty="0" smtClean="0"/>
              <a:t>If the next hop is not on the same </a:t>
            </a:r>
            <a:r>
              <a:rPr lang="en-US" altLang="ko-KR" dirty="0" smtClean="0"/>
              <a:t>link</a:t>
            </a:r>
            <a:r>
              <a:rPr lang="ko-KR" altLang="en-US" dirty="0" smtClean="0"/>
              <a:t/>
            </a:r>
            <a:r>
              <a:rPr lang="en-US" altLang="ko-KR" dirty="0" smtClean="0"/>
              <a:t> </a:t>
            </a:r>
            <a:r>
              <a:rPr lang="en-US" altLang="ko-KR" dirty="0" smtClean="0">
                <a:sym typeface="Symbol" panose="05050102010706020507" pitchFamily="18" charset="2"/>
              </a:rPr>
              <a:t> recursive route lookup </a:t>
            </a:r>
            <a:r>
              <a:rPr lang="ko-KR" altLang="en-US" dirty="0" smtClean="0">
                <a:sym typeface="Symbol" panose="05050102010706020507" pitchFamily="18" charset="2"/>
              </a:rPr>
              <a:t> Use recursive route lookup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2"/>
            <a:r>
              <a:rPr lang="en-US" altLang="ko-KR" dirty="0" smtClean="0">
                <a:sym typeface="Symbol" panose="05050102010706020507" pitchFamily="18" charset="2"/>
              </a:rPr>
              <a:t>C: 160.10.0.0/16  NH=150.10.1.1  (IGP </a:t>
            </a:r>
            <a:r>
              <a:rPr lang="ko-KR" altLang="en-US" dirty="0" err="1" smtClean="0">
                <a:sym typeface="Symbol" panose="05050102010706020507" pitchFamily="18" charset="2"/>
              </a:rPr>
              <a:t>routing</a:t>
            </a:r>
            <a:r>
              <a:rPr lang="ko-KR" altLang="en-US" dirty="0" smtClean="0">
                <a:sym typeface="Symbol" panose="05050102010706020507" pitchFamily="18" charset="2"/>
              </a:rPr>
              <a:t> lookup</a:t>
            </a:r>
            <a:r>
              <a:rPr lang="en-US" altLang="ko-KR" dirty="0" smtClean="0">
                <a:sym typeface="Symbol" panose="05050102010706020507" pitchFamily="18" charset="2"/>
              </a:rPr>
              <a:t>)  NH=“D”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6.5 BGP </a:t>
            </a:r>
            <a:r>
              <a:rPr lang="ko-KR" altLang="en-US" dirty="0" smtClean="0"/>
              <a:t>Route </a:t>
            </a:r>
            <a:r>
              <a:rPr lang="ko-KR" altLang="en-US" dirty="0" err="1" smtClean="0"/>
              <a:t>Attributes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18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874509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 LOCAL-PREF</a:t>
            </a:r>
          </a:p>
          <a:p>
            <a:pPr lvl="1"/>
            <a:r>
              <a:rPr lang="ko-KR" altLang="en-US" dirty="0" smtClean="0"/>
              <a:t>Preference of the exit route from the current </a:t>
            </a:r>
            <a:r>
              <a:rPr lang="en-US" altLang="ko-KR" dirty="0" smtClean="0"/>
              <a:t>prefix</a:t>
            </a:r>
            <a:r>
              <a:rPr lang="ko-KR" altLang="en-US" dirty="0" smtClean="0"/>
              <a:t> toward a specific destination </a:t>
            </a:r>
            <a:r>
              <a:rPr lang="en-US" altLang="ko-KR" dirty="0" smtClean="0"/>
              <a:t>AS</a:t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Higher is better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AS </a:t>
            </a:r>
            <a:r>
              <a:rPr lang="ko-KR" altLang="en-US" dirty="0" smtClean="0"/>
              <a:t>Only affects decisions within the AS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6.5 BGP </a:t>
            </a:r>
            <a:r>
              <a:rPr lang="ko-KR" altLang="en-US" dirty="0" smtClean="0"/>
              <a:t>Route </a:t>
            </a:r>
            <a:r>
              <a:rPr lang="ko-KR" altLang="en-US" dirty="0" err="1" smtClean="0"/>
              <a:t>Attributes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19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3073" name="_x231531760" descr="EMB0000471c3138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14330" y="2986087"/>
            <a:ext cx="4067853" cy="28289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4444043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 MULTI-EXIT-DISC (MED)</a:t>
            </a:r>
          </a:p>
          <a:p>
            <a:pPr lvl="1"/>
            <a:r>
              <a:rPr lang="ko-KR" altLang="en-US" dirty="0" smtClean="0"/>
              <a:t>Attribute used to request another </a:t>
            </a:r>
            <a:r>
              <a:rPr lang="en-US" altLang="ko-KR" dirty="0" smtClean="0"/>
              <a:t>AS</a:t>
            </a:r>
            <a:r>
              <a:rPr lang="ko-KR" altLang="en-US" dirty="0" smtClean="0"/>
              <a:t> to choose among entry routes into the current </a:t>
            </a:r>
            <a:r>
              <a:rPr lang="en-US" altLang="ko-KR" dirty="0" smtClean="0"/>
              <a:t>AS</a:t>
            </a:r>
            <a:r>
              <a:rPr lang="ko-KR" altLang="en-US" dirty="0" smtClean="0"/>
              <a:t/>
            </a:r>
            <a:r>
              <a:rPr lang="ko-KR" altLang="en-US" dirty="0" err="1" smtClean="0"/>
              <a:t/>
            </a:r>
            <a:endParaRPr lang="en-US" altLang="ko-KR" dirty="0" smtClean="0"/>
          </a:p>
          <a:p>
            <a:pPr lvl="2"/>
            <a:r>
              <a:rPr lang="ko-KR" altLang="en-US" dirty="0" smtClean="0"/>
              <a:t>Lower is better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IGP </a:t>
            </a:r>
            <a:r>
              <a:rPr lang="ko-KR" altLang="en-US" dirty="0" err="1" smtClean="0"/>
              <a:t>metric</a:t>
            </a:r>
            <a:r>
              <a:rPr lang="ko-KR" altLang="en-US" dirty="0" smtClean="0"/>
              <a:t> value </a:t>
            </a:r>
            <a:r>
              <a:rPr lang="en-US" altLang="ko-KR" dirty="0" smtClean="0"/>
              <a:t>(7</a:t>
            </a:r>
            <a:r>
              <a:rPr lang="ko-KR" altLang="en-US" dirty="0" smtClean="0"/>
              <a:t>Ch. </a:t>
            </a:r>
            <a:r>
              <a:rPr lang="en-US" altLang="ko-KR" dirty="0" smtClean="0"/>
              <a:t> for reference)</a:t>
            </a:r>
            <a:r>
              <a:rPr lang="ko-KR" altLang="en-US" dirty="0" smtClean="0"/>
              <a:t> can be used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6.5 BGP </a:t>
            </a:r>
            <a:r>
              <a:rPr lang="ko-KR" altLang="en-US" dirty="0" smtClean="0"/>
              <a:t>Route </a:t>
            </a:r>
            <a:r>
              <a:rPr lang="ko-KR" altLang="en-US" dirty="0" err="1" smtClean="0"/>
              <a:t>Attributes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20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  <p:pic>
        <p:nvPicPr>
          <p:cNvPr id="4097" name="_x231531688" descr="EMB0000471c313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3688" y="3462088"/>
            <a:ext cx="5159222" cy="24886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0881718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 ORIGIN</a:t>
            </a:r>
          </a:p>
          <a:p>
            <a:pPr lvl="1"/>
            <a:r>
              <a:rPr lang="en-US" altLang="ko-KR" dirty="0" smtClean="0"/>
              <a:t>Prefix </a:t>
            </a:r>
            <a:r>
              <a:rPr lang="ko-KR" altLang="en-US" dirty="0" smtClean="0"/>
              <a:t>Indicates the original source from which the prefix information was obtained</a:t>
            </a:r>
            <a:r>
              <a:rPr lang="en-US" altLang="ko-KR" dirty="0" smtClean="0"/>
              <a:t/>
            </a:r>
            <a:r>
              <a:rPr lang="ko-KR" altLang="en-US" dirty="0" smtClean="0"/>
              <a:t/>
            </a:r>
            <a:endParaRPr lang="en-US" altLang="ko-KR" dirty="0" smtClean="0"/>
          </a:p>
          <a:p>
            <a:pPr lvl="1"/>
            <a:r>
              <a:rPr lang="ko-KR" altLang="en-US" dirty="0" smtClean="0"/>
              <a:t>Types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IGP </a:t>
            </a:r>
            <a:r>
              <a:rPr lang="ko-KR" altLang="en-US" dirty="0" smtClean="0"/>
              <a:t>originated</a:t>
            </a:r>
            <a:endParaRPr lang="en-US" altLang="ko-KR" dirty="0" smtClean="0"/>
          </a:p>
          <a:p>
            <a:pPr lvl="2"/>
            <a:r>
              <a:rPr lang="en-US" altLang="ko-KR" dirty="0" smtClean="0"/>
              <a:t>EGP </a:t>
            </a:r>
            <a:r>
              <a:rPr lang="ko-KR" altLang="en-US" dirty="0" smtClean="0"/>
              <a:t>originated </a:t>
            </a:r>
            <a:r>
              <a:rPr lang="en-US" altLang="ko-KR" dirty="0" smtClean="0"/>
              <a:t>(</a:t>
            </a:r>
            <a:r>
              <a:rPr lang="ko-KR" altLang="en-US" dirty="0" smtClean="0"/>
              <a:t>no longer used</a:t>
            </a:r>
            <a:r>
              <a:rPr lang="en-US" altLang="ko-KR" dirty="0" smtClean="0"/>
              <a:t>)</a:t>
            </a:r>
          </a:p>
          <a:p>
            <a:pPr lvl="2"/>
            <a:r>
              <a:rPr lang="ko-KR" altLang="en-US" dirty="0" smtClean="0"/>
              <a:t>Other</a:t>
            </a:r>
            <a:endParaRPr lang="en-US" altLang="ko-KR" dirty="0" smtClean="0"/>
          </a:p>
          <a:p>
            <a:pPr lvl="3"/>
            <a:r>
              <a:rPr lang="ko-KR" altLang="en-US" dirty="0" smtClean="0"/>
              <a:t>e.g.</a:t>
            </a:r>
            <a:r>
              <a:rPr lang="en-US" altLang="ko-KR" dirty="0" smtClean="0"/>
              <a:t>) OSPF, </a:t>
            </a:r>
            <a:r>
              <a:rPr lang="ko-KR" altLang="en-US" dirty="0" smtClean="0"/>
              <a:t>Imported from static routes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6.5 BGP </a:t>
            </a:r>
            <a:r>
              <a:rPr lang="ko-KR" altLang="en-US" dirty="0" smtClean="0"/>
              <a:t>Route </a:t>
            </a:r>
            <a:r>
              <a:rPr lang="ko-KR" altLang="en-US" dirty="0" err="1" smtClean="0"/>
              <a:t>Attributes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21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12749469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838200" y="1435395"/>
            <a:ext cx="10515600" cy="4741568"/>
          </a:xfrm>
        </p:spPr>
        <p:txBody>
          <a:bodyPr>
            <a:normAutofit/>
          </a:bodyPr>
          <a:lstStyle/>
          <a:p>
            <a:r>
              <a:rPr lang="en-US" altLang="ko-KR" dirty="0" smtClean="0"/>
              <a:t> BGP announcement </a:t>
            </a:r>
            <a:r>
              <a:rPr lang="ko-KR" altLang="en-US" dirty="0" smtClean="0"/>
              <a:t>Processing</a:t>
            </a:r>
            <a:endParaRPr lang="en-US" altLang="ko-KR" dirty="0" smtClean="0"/>
          </a:p>
          <a:p>
            <a:pPr lvl="1"/>
            <a:r>
              <a:rPr lang="en-US" altLang="ko-KR" dirty="0" smtClean="0"/>
              <a:t>Peer AS</a:t>
            </a:r>
            <a:r>
              <a:rPr lang="ko-KR" altLang="en-US" dirty="0" smtClean="0"/>
              <a:t>: Received from peer AS </a:t>
            </a:r>
            <a:r>
              <a:rPr lang="ko-KR" altLang="en-US" dirty="0" smtClean="0">
                <a:sym typeface="Symbol" panose="05050102010706020507" pitchFamily="18" charset="2"/>
              </a:rPr>
              <a:t> Update internal </a:t>
            </a:r>
            <a:r>
              <a:rPr lang="ko-KR" altLang="en-US" dirty="0" err="1" smtClean="0">
                <a:sym typeface="Symbol" panose="05050102010706020507" pitchFamily="18" charset="2"/>
              </a:rPr>
              <a:t>routing</a:t>
            </a:r>
            <a:r>
              <a:rPr lang="ko-KR" altLang="en-US" dirty="0" smtClean="0">
                <a:sym typeface="Symbol" panose="05050102010706020507" pitchFamily="18" charset="2"/>
              </a:rPr>
              <a:t> information </a:t>
            </a:r>
            <a:r>
              <a:rPr lang="ko-KR" altLang="en-US" dirty="0" smtClean="0">
                <a:sym typeface="Symbol" panose="05050102010706020507" pitchFamily="18" charset="2"/>
              </a:rPr>
              <a:t> Propagate to other </a:t>
            </a:r>
            <a:r>
              <a:rPr lang="en-US" altLang="ko-KR" dirty="0" smtClean="0">
                <a:sym typeface="Symbol" panose="05050102010706020507" pitchFamily="18" charset="2"/>
              </a:rPr>
              <a:t>AS</a:t>
            </a:r>
            <a:r>
              <a:rPr lang="ko-KR" altLang="en-US" dirty="0" smtClean="0">
                <a:sym typeface="Symbol" panose="05050102010706020507" pitchFamily="18" charset="2"/>
              </a:rPr>
              <a:t/>
            </a:r>
            <a:endParaRPr lang="en-US" altLang="ko-KR" dirty="0" smtClean="0">
              <a:sym typeface="Symbol" panose="05050102010706020507" pitchFamily="18" charset="2"/>
            </a:endParaRPr>
          </a:p>
          <a:p>
            <a:endParaRPr lang="en-US" altLang="ko-KR" smtClean="0">
              <a:sym typeface="Symbol" panose="05050102010706020507" pitchFamily="18" charset="2"/>
            </a:endParaRPr>
          </a:p>
          <a:p>
            <a:r>
              <a:rPr lang="ko-KR" altLang="en-US" smtClean="0">
                <a:sym typeface="Symbol" panose="05050102010706020507" pitchFamily="18" charset="2"/>
              </a:rPr>
              <a:t>Best </a:t>
            </a:r>
            <a:r>
              <a:rPr lang="ko-KR" altLang="en-US" dirty="0" smtClean="0">
                <a:sym typeface="Symbol" panose="05050102010706020507" pitchFamily="18" charset="2"/>
              </a:rPr>
              <a:t>route selection rules</a:t>
            </a:r>
            <a:endParaRPr lang="en-US" altLang="ko-KR" dirty="0" smtClean="0">
              <a:sym typeface="Symbol" panose="05050102010706020507" pitchFamily="18" charset="2"/>
            </a:endParaRPr>
          </a:p>
          <a:p>
            <a:pPr lvl="1"/>
            <a:r>
              <a:rPr lang="ko-KR" altLang="en-US" dirty="0" smtClean="0">
                <a:sym typeface="Symbol" panose="05050102010706020507" pitchFamily="18" charset="2"/>
              </a:rPr>
              <a:t>Higher </a:t>
            </a:r>
            <a:r>
              <a:rPr lang="en-US" altLang="ko-KR" dirty="0" smtClean="0">
                <a:sym typeface="Symbol" panose="05050102010706020507" pitchFamily="18" charset="2"/>
              </a:rPr>
              <a:t>LOCAL-PREF &gt; </a:t>
            </a:r>
            <a:r>
              <a:rPr lang="ko-KR" altLang="en-US" dirty="0" smtClean="0">
                <a:sym typeface="Symbol" panose="05050102010706020507" pitchFamily="18" charset="2"/>
              </a:rPr>
              <a:t>Shorter </a:t>
            </a:r>
            <a:r>
              <a:rPr lang="en-US" altLang="ko-KR" dirty="0" smtClean="0">
                <a:sym typeface="Symbol" panose="05050102010706020507" pitchFamily="18" charset="2"/>
              </a:rPr>
              <a:t>AS-PATH &gt; </a:t>
            </a:r>
            <a:r>
              <a:rPr lang="ko-KR" altLang="en-US" dirty="0" smtClean="0">
                <a:sym typeface="Symbol" panose="05050102010706020507" pitchFamily="18" charset="2"/>
              </a:rPr>
              <a:t>Smaller </a:t>
            </a:r>
            <a:r>
              <a:rPr lang="en-US" altLang="ko-KR" dirty="0" smtClean="0">
                <a:sym typeface="Symbol" panose="05050102010706020507" pitchFamily="18" charset="2"/>
              </a:rPr>
              <a:t>ORIGIN &gt; </a:t>
            </a:r>
            <a:r>
              <a:rPr lang="ko-KR" altLang="en-US" dirty="0" smtClean="0">
                <a:sym typeface="Symbol" panose="05050102010706020507" pitchFamily="18" charset="2"/>
              </a:rPr>
              <a:t>Smaller </a:t>
            </a:r>
            <a:r>
              <a:rPr lang="en-US" altLang="ko-KR" dirty="0" smtClean="0">
                <a:sym typeface="Symbol" panose="05050102010706020507" pitchFamily="18" charset="2"/>
              </a:rPr>
              <a:t>MED &gt; </a:t>
            </a:r>
            <a:r>
              <a:rPr lang="en-US" altLang="ko-KR" dirty="0">
                <a:sym typeface="Symbol" panose="05050102010706020507" pitchFamily="18" charset="2"/>
              </a:rPr>
              <a:t>[</a:t>
            </a:r>
            <a:r>
              <a:rPr lang="en-US" altLang="ko-KR" dirty="0" err="1" smtClean="0">
                <a:sym typeface="Symbol" panose="05050102010706020507" pitchFamily="18" charset="2"/>
              </a:rPr>
              <a:t>eBGP</a:t>
            </a:r>
            <a:r>
              <a:rPr lang="en-US" altLang="ko-KR" dirty="0" smtClean="0">
                <a:sym typeface="Symbol" panose="05050102010706020507" pitchFamily="18" charset="2"/>
              </a:rPr>
              <a:t> </a:t>
            </a:r>
            <a:r>
              <a:rPr lang="ko-KR" altLang="en-US" dirty="0" smtClean="0">
                <a:sym typeface="Symbol" panose="05050102010706020507" pitchFamily="18" charset="2"/>
              </a:rPr>
              <a:t>learned</a:t>
            </a:r>
            <a:r>
              <a:rPr lang="en-US" altLang="ko-KR" dirty="0" smtClean="0">
                <a:sym typeface="Symbol" panose="05050102010706020507" pitchFamily="18" charset="2"/>
              </a:rPr>
              <a:t> &gt; </a:t>
            </a:r>
            <a:r>
              <a:rPr lang="en-US" altLang="ko-KR" dirty="0" err="1" smtClean="0">
                <a:sym typeface="Symbol" panose="05050102010706020507" pitchFamily="18" charset="2"/>
              </a:rPr>
              <a:t>iBGP</a:t>
            </a:r>
            <a:r>
              <a:rPr lang="en-US" altLang="ko-KR" dirty="0" smtClean="0">
                <a:sym typeface="Symbol" panose="05050102010706020507" pitchFamily="18" charset="2"/>
              </a:rPr>
              <a:t> </a:t>
            </a:r>
            <a:r>
              <a:rPr lang="ko-KR" altLang="en-US" dirty="0" smtClean="0">
                <a:sym typeface="Symbol" panose="05050102010706020507" pitchFamily="18" charset="2"/>
              </a:rPr>
              <a:t>learned</a:t>
            </a:r>
            <a:r>
              <a:rPr lang="en-US" altLang="ko-KR" dirty="0" smtClean="0">
                <a:sym typeface="Symbol" panose="05050102010706020507" pitchFamily="18" charset="2"/>
              </a:rPr>
              <a:t>] &gt; </a:t>
            </a:r>
            <a:r>
              <a:rPr lang="ko-KR" altLang="en-US" dirty="0" smtClean="0">
                <a:sym typeface="Symbol" panose="05050102010706020507" pitchFamily="18" charset="2"/>
              </a:rPr>
              <a:t>Closer </a:t>
            </a:r>
            <a:r>
              <a:rPr lang="en-US" altLang="ko-KR" dirty="0" smtClean="0">
                <a:sym typeface="Symbol" panose="05050102010706020507" pitchFamily="18" charset="2"/>
              </a:rPr>
              <a:t>NEXT-HOP &gt; </a:t>
            </a:r>
            <a:r>
              <a:rPr lang="ko-KR" altLang="en-US" dirty="0" smtClean="0">
                <a:sym typeface="Symbol" panose="05050102010706020507" pitchFamily="18" charset="2"/>
              </a:rPr>
              <a:t>Smaller </a:t>
            </a:r>
            <a:r>
              <a:rPr lang="ko-KR" altLang="en-US" dirty="0" err="1" smtClean="0">
                <a:sym typeface="Symbol" panose="05050102010706020507" pitchFamily="18" charset="2"/>
              </a:rPr>
              <a:t>Router </a:t>
            </a:r>
            <a:r>
              <a:rPr lang="ko-KR" altLang="en-US" dirty="0" smtClean="0">
                <a:sym typeface="Symbol" panose="05050102010706020507" pitchFamily="18" charset="2"/>
              </a:rPr>
              <a:t> </a:t>
            </a:r>
            <a:r>
              <a:rPr lang="en-US" altLang="ko-KR" dirty="0" smtClean="0">
                <a:sym typeface="Symbol" panose="05050102010706020507" pitchFamily="18" charset="2"/>
              </a:rPr>
              <a:t>ID</a:t>
            </a:r>
            <a:endParaRPr lang="en-US" altLang="ko-KR" dirty="0" smtClean="0"/>
          </a:p>
        </p:txBody>
      </p:sp>
      <p:sp>
        <p:nvSpPr>
          <p:cNvPr id="7" name="제목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ko-KR" dirty="0" smtClean="0"/>
              <a:t>6.6 </a:t>
            </a:r>
            <a:r>
              <a:rPr lang="en-US" altLang="ko-KR" dirty="0" smtClean="0"/>
              <a:t>BGP </a:t>
            </a:r>
            <a:r>
              <a:rPr lang="ko-KR" altLang="en-US" dirty="0" smtClean="0"/>
              <a:t>Route </a:t>
            </a:r>
            <a:r>
              <a:rPr lang="ko-KR" altLang="en-US" dirty="0" smtClean="0"/>
              <a:t>Selection</a:t>
            </a:r>
            <a:endParaRPr lang="ko-KR" altLang="en-US" dirty="0"/>
          </a:p>
        </p:txBody>
      </p:sp>
      <p:sp>
        <p:nvSpPr>
          <p:cNvPr id="8" name="슬라이드 번호 개체 틀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89DDB4B-C4E5-4A49-A0F9-3027A134FD4D}" type="slidenum">
              <a:rPr lang="ko-KR" altLang="en-US" smtClean="0"/>
              <a:t>22</a:t>
            </a:fld>
            <a:endParaRPr lang="ko-KR" altLang="en-US"/>
          </a:p>
        </p:txBody>
      </p:sp>
      <p:sp>
        <p:nvSpPr>
          <p:cNvPr id="9" name="날짜 개체 틀 8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BB7262-F23A-49ED-809D-7DFAAC4B6DB8}" type="datetime1">
              <a:rPr lang="ko-KR" altLang="en-US" smtClean="0"/>
              <a:t>2023-01-17</a:t>
            </a:fld>
            <a:endParaRPr lang="ko-KR" altLang="en-US"/>
          </a:p>
        </p:txBody>
      </p:sp>
      <p:sp>
        <p:nvSpPr>
          <p:cNvPr id="10" name="바닥글 개체 틀 9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altLang="ko-KR" smtClean="0"/>
              <a:t>COSE441 Internet Protocols, 2023</a:t>
            </a:r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66449874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 테마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테마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테마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3322</TotalTime>
  <Words>1242</Words>
  <Application>Microsoft Office PowerPoint</Application>
  <PresentationFormat>와이드스크린</PresentationFormat>
  <Paragraphs>237</Paragraphs>
  <Slides>22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8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22</vt:i4>
      </vt:variant>
    </vt:vector>
  </HeadingPairs>
  <TitlesOfParts>
    <vt:vector size="31" baseType="lpstr">
      <vt:lpstr>나눔고딕</vt:lpstr>
      <vt:lpstr>맑은 고딕</vt:lpstr>
      <vt:lpstr>Arial</vt:lpstr>
      <vt:lpstr>Calibri</vt:lpstr>
      <vt:lpstr>Calibri Light</vt:lpstr>
      <vt:lpstr>Courier New</vt:lpstr>
      <vt:lpstr>Symbol</vt:lpstr>
      <vt:lpstr>Wingdings</vt:lpstr>
      <vt:lpstr>Office Theme</vt:lpstr>
      <vt:lpstr>Border Gateway Protocol (BGP)</vt:lpstr>
      <vt:lpstr>6.1 인터넷 라우팅의 이층 구조</vt:lpstr>
      <vt:lpstr>6.1 인터넷 라우팅의 이층 구조</vt:lpstr>
      <vt:lpstr>6.1 인터넷 라우팅의 이층 구조</vt:lpstr>
      <vt:lpstr>6.2 망 수준의 인터넷 연결 구조</vt:lpstr>
      <vt:lpstr>6.2 망 수준의 인터넷 연결 구조</vt:lpstr>
      <vt:lpstr>6.2 망 수준의 인터넷 연결 구조</vt:lpstr>
      <vt:lpstr>6.3 BGP 프로토콜의 특성</vt:lpstr>
      <vt:lpstr>6.4 BGP 메시지 형식</vt:lpstr>
      <vt:lpstr>6.4 BGP 메시지 형식</vt:lpstr>
      <vt:lpstr>6.4 BGP 메시지 형식</vt:lpstr>
      <vt:lpstr>6.4 BGP 메시지 형식</vt:lpstr>
      <vt:lpstr>6.4 BGP 메시지 형식</vt:lpstr>
      <vt:lpstr>6.4 BGP 메시지 형식</vt:lpstr>
      <vt:lpstr>6.4 BGP 메시지 형식</vt:lpstr>
      <vt:lpstr>6.5 BGP 경로 애트리뷰트</vt:lpstr>
      <vt:lpstr>6.5 BGP 경로 애트리뷰트</vt:lpstr>
      <vt:lpstr>6.5 BGP 경로 애트리뷰트</vt:lpstr>
      <vt:lpstr>6.5 BGP 경로 애트리뷰트</vt:lpstr>
      <vt:lpstr>6.5 BGP 경로 애트리뷰트</vt:lpstr>
      <vt:lpstr>6.5 BGP 경로 애트리뷰트</vt:lpstr>
      <vt:lpstr>6.6 BGP 경로 선택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김효곤[ 교수 / 컴퓨터학과 ]</dc:creator>
  <cp:lastModifiedBy>samsung</cp:lastModifiedBy>
  <cp:revision>992</cp:revision>
  <dcterms:created xsi:type="dcterms:W3CDTF">2022-12-30T23:03:05Z</dcterms:created>
  <dcterms:modified xsi:type="dcterms:W3CDTF">2023-01-17T07:06:45Z</dcterms:modified>
</cp:coreProperties>
</file>