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s/slide45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72" r:id="rId1"/>
  </p:sldMasterIdLst>
  <p:notesMasterIdLst>
    <p:notesMasterId r:id="rId47"/>
  </p:notesMasterIdLst>
  <p:handoutMasterIdLst>
    <p:handoutMasterId r:id="rId48"/>
  </p:handoutMasterIdLst>
  <p:sldIdLst>
    <p:sldId id="256" r:id="rId2"/>
    <p:sldId id="258" r:id="rId3"/>
    <p:sldId id="259" r:id="rId4"/>
    <p:sldId id="260" r:id="rId5"/>
    <p:sldId id="261" r:id="rId6"/>
    <p:sldId id="282" r:id="rId7"/>
    <p:sldId id="268" r:id="rId8"/>
    <p:sldId id="283" r:id="rId9"/>
    <p:sldId id="263" r:id="rId10"/>
    <p:sldId id="264" r:id="rId11"/>
    <p:sldId id="284" r:id="rId12"/>
    <p:sldId id="267" r:id="rId13"/>
    <p:sldId id="266" r:id="rId14"/>
    <p:sldId id="285" r:id="rId15"/>
    <p:sldId id="265" r:id="rId16"/>
    <p:sldId id="269" r:id="rId17"/>
    <p:sldId id="270" r:id="rId18"/>
    <p:sldId id="271" r:id="rId19"/>
    <p:sldId id="303" r:id="rId20"/>
    <p:sldId id="304" r:id="rId21"/>
    <p:sldId id="305" r:id="rId22"/>
    <p:sldId id="306" r:id="rId23"/>
    <p:sldId id="273" r:id="rId24"/>
    <p:sldId id="274" r:id="rId25"/>
    <p:sldId id="275" r:id="rId26"/>
    <p:sldId id="291" r:id="rId27"/>
    <p:sldId id="292" r:id="rId28"/>
    <p:sldId id="294" r:id="rId29"/>
    <p:sldId id="295" r:id="rId30"/>
    <p:sldId id="296" r:id="rId31"/>
    <p:sldId id="293" r:id="rId32"/>
    <p:sldId id="298" r:id="rId33"/>
    <p:sldId id="299" r:id="rId34"/>
    <p:sldId id="300" r:id="rId35"/>
    <p:sldId id="286" r:id="rId36"/>
    <p:sldId id="307" r:id="rId37"/>
    <p:sldId id="277" r:id="rId38"/>
    <p:sldId id="288" r:id="rId39"/>
    <p:sldId id="289" r:id="rId40"/>
    <p:sldId id="278" r:id="rId41"/>
    <p:sldId id="279" r:id="rId42"/>
    <p:sldId id="280" r:id="rId43"/>
    <p:sldId id="287" r:id="rId44"/>
    <p:sldId id="281" r:id="rId45"/>
    <p:sldId id="308" r:id="rId4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9966"/>
  </p:clrMru>
  <p:extLst>
    <p:ext uri="{E76CE94A-603C-4142-B9EB-6D1370010A27}">
      <p14:discardImageEditData xmlns:mc="http://schemas.openxmlformats.org/markup-compatibility/2006" xmlns:mv="urn:schemas-microsoft-com:mac:vml" xmlns:p14="http://schemas.microsoft.com/office/powerpoint/2010/main" xmlns="" val="0"/>
    </p:ext>
    <p:ext uri="{D31A062A-798A-4329-ABDD-BBA856620510}">
      <p14:defaultImageDpi xmlns:mc="http://schemas.openxmlformats.org/markup-compatibility/2006" xmlns:mv="urn:schemas-microsoft-com:mac:vml"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2488" autoAdjust="0"/>
    <p:restoredTop sz="94660"/>
  </p:normalViewPr>
  <p:slideViewPr>
    <p:cSldViewPr>
      <p:cViewPr varScale="1">
        <p:scale>
          <a:sx n="107" d="100"/>
          <a:sy n="107" d="100"/>
        </p:scale>
        <p:origin x="-101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notesMaster" Target="notesMasters/notesMaster1.xml"/><Relationship Id="rId50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handoutMaster" Target="handoutMasters/handoutMaster1.xml"/><Relationship Id="rId8" Type="http://schemas.openxmlformats.org/officeDocument/2006/relationships/slide" Target="slides/slide7.xml"/><Relationship Id="rId51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C4259F4-6D8E-7E48-ADF3-3A65ED943F8B}" type="datetimeFigureOut">
              <a:rPr lang="en-US" smtClean="0"/>
              <a:pPr/>
              <a:t>11/8/2011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440F923-1EC9-AF48-9315-0AF54044597C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D5F0AD5-7DA2-497B-A5E0-E5835BDF8DC0}" type="datetimeFigureOut">
              <a:rPr lang="en-US" smtClean="0"/>
              <a:pPr/>
              <a:t>11/8/2011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E5DFBD6-018C-4858-AFEC-B2E44DC0CC4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mc="http://schemas.openxmlformats.org/markup-compatibility/2006" xmlns:mv="urn:schemas-microsoft-com:mac:vml" xmlns:p14="http://schemas.microsoft.com/office/powerpoint/2010/main" xmlns="" val="3156358644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49A9F3E-7B84-4E6A-AD82-6D8B60A09403}" type="slidenum">
              <a:rPr lang="en-US" smtClean="0"/>
              <a:pPr/>
              <a:t>2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1219200" y="3886200"/>
            <a:ext cx="6858000" cy="990600"/>
          </a:xfrm>
        </p:spPr>
        <p:txBody>
          <a:bodyPr anchor="t" anchorCtr="0"/>
          <a:lstStyle>
            <a:lvl1pPr algn="l">
              <a:defRPr sz="3200" b="1">
                <a:solidFill>
                  <a:srgbClr val="0070C0"/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1pPr>
          </a:lstStyle>
          <a:p>
            <a:r>
              <a:rPr kumimoji="0" lang="en-US" dirty="0" smtClean="0"/>
              <a:t>Click to edit Master title style</a:t>
            </a:r>
            <a:endParaRPr kumimoji="0" lang="en-US" dirty="0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219200" y="5124450"/>
            <a:ext cx="6858000" cy="533400"/>
          </a:xfrm>
        </p:spPr>
        <p:txBody>
          <a:bodyPr/>
          <a:lstStyle>
            <a:lvl1pPr marL="0" indent="0" algn="l">
              <a:buNone/>
              <a:defRPr sz="2000">
                <a:solidFill>
                  <a:schemeClr val="tx1"/>
                </a:solidFill>
                <a:latin typeface="+mn-lt"/>
                <a:ea typeface="+mj-ea"/>
                <a:cs typeface="+mj-cs"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dirty="0" smtClean="0"/>
              <a:t>Click to edit Master subtitle style</a:t>
            </a:r>
            <a:endParaRPr kumimoji="0" lang="en-US" dirty="0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>
          <a:xfrm>
            <a:off x="6400800" y="6355080"/>
            <a:ext cx="2286000" cy="365760"/>
          </a:xfrm>
        </p:spPr>
        <p:txBody>
          <a:bodyPr/>
          <a:lstStyle>
            <a:lvl1pPr>
              <a:defRPr sz="1400"/>
            </a:lvl1pPr>
          </a:lstStyle>
          <a:p>
            <a:fld id="{D15C17C9-A13E-3845-9AC2-FC9D8FDBE32C}" type="datetime1">
              <a:rPr lang="en-US" smtClean="0"/>
              <a:pPr/>
              <a:t>11/8/2011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>
          <a:xfrm>
            <a:off x="2898648" y="6355080"/>
            <a:ext cx="3474720" cy="365760"/>
          </a:xfrm>
        </p:spPr>
        <p:txBody>
          <a:bodyPr/>
          <a:lstStyle/>
          <a:p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1216152" y="6355080"/>
            <a:ext cx="1219200" cy="365760"/>
          </a:xfrm>
        </p:spPr>
        <p:txBody>
          <a:bodyPr/>
          <a:lstStyle/>
          <a:p>
            <a:fld id="{FA14E645-16D1-476F-8A4A-B289CCA56DD3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1" name="Rectangle 20"/>
          <p:cNvSpPr/>
          <p:nvPr/>
        </p:nvSpPr>
        <p:spPr>
          <a:xfrm>
            <a:off x="904875" y="3648075"/>
            <a:ext cx="7315200" cy="1280160"/>
          </a:xfrm>
          <a:prstGeom prst="rect">
            <a:avLst/>
          </a:prstGeom>
          <a:noFill/>
          <a:ln w="6350" cap="rnd" cmpd="sng" algn="ctr">
            <a:solidFill>
              <a:schemeClr val="accent1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3" name="Rectangle 32"/>
          <p:cNvSpPr/>
          <p:nvPr/>
        </p:nvSpPr>
        <p:spPr>
          <a:xfrm>
            <a:off x="914400" y="5048250"/>
            <a:ext cx="7315200" cy="685800"/>
          </a:xfrm>
          <a:prstGeom prst="rect">
            <a:avLst/>
          </a:prstGeom>
          <a:noFill/>
          <a:ln w="6350" cap="rnd" cmpd="sng" algn="ctr">
            <a:solidFill>
              <a:schemeClr val="accent2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2" name="Rectangle 21"/>
          <p:cNvSpPr/>
          <p:nvPr/>
        </p:nvSpPr>
        <p:spPr>
          <a:xfrm>
            <a:off x="904875" y="3648075"/>
            <a:ext cx="228600" cy="128016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2" name="Rectangle 31"/>
          <p:cNvSpPr/>
          <p:nvPr/>
        </p:nvSpPr>
        <p:spPr>
          <a:xfrm>
            <a:off x="914400" y="5048250"/>
            <a:ext cx="228600" cy="685800"/>
          </a:xfrm>
          <a:prstGeom prst="rect">
            <a:avLst/>
          </a:prstGeom>
          <a:solidFill>
            <a:schemeClr val="accent2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>
                <a:solidFill>
                  <a:srgbClr val="0070C0"/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1pPr>
          </a:lstStyle>
          <a:p>
            <a:r>
              <a:rPr kumimoji="0" lang="en-US" dirty="0" smtClean="0"/>
              <a:t>Click to edit Master title style</a:t>
            </a:r>
            <a:endParaRPr kumimoji="0"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ED9051-156E-C742-BB99-5D8B948A43DE}" type="datetime1">
              <a:rPr lang="en-US" smtClean="0"/>
              <a:pPr/>
              <a:t>11/8/2011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14E645-16D1-476F-8A4A-B289CCA56DD3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8229600" cy="4937760"/>
          </a:xfrm>
        </p:spPr>
        <p:txBody>
          <a:bodyPr/>
          <a:lstStyle>
            <a:lvl2pPr>
              <a:defRPr>
                <a:solidFill>
                  <a:srgbClr val="002060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</a:lstStyle>
          <a:p>
            <a:pPr lvl="0" eaLnBrk="1" latinLnBrk="0" hangingPunct="1"/>
            <a:r>
              <a:rPr lang="en-US" dirty="0" smtClean="0"/>
              <a:t>Click to edit Master text styles</a:t>
            </a:r>
          </a:p>
          <a:p>
            <a:pPr lvl="1" eaLnBrk="1" latinLnBrk="0" hangingPunct="1"/>
            <a:r>
              <a:rPr lang="en-US" dirty="0" smtClean="0"/>
              <a:t>Second level</a:t>
            </a:r>
          </a:p>
          <a:p>
            <a:pPr lvl="2" eaLnBrk="1" latinLnBrk="0" hangingPunct="1"/>
            <a:r>
              <a:rPr lang="en-US" dirty="0" smtClean="0"/>
              <a:t>Third level</a:t>
            </a:r>
          </a:p>
          <a:p>
            <a:pPr lvl="3" eaLnBrk="1" latinLnBrk="0" hangingPunct="1"/>
            <a:r>
              <a:rPr lang="en-US" dirty="0" smtClean="0"/>
              <a:t>Fourth level</a:t>
            </a:r>
          </a:p>
          <a:p>
            <a:pPr lvl="4" eaLnBrk="1" latinLnBrk="0" hangingPunct="1"/>
            <a:r>
              <a:rPr lang="en-US" dirty="0" smtClean="0"/>
              <a:t>Fifth level</a:t>
            </a:r>
            <a:endParaRPr kumimoji="0"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9200" y="2971800"/>
            <a:ext cx="6858000" cy="1066800"/>
          </a:xfrm>
        </p:spPr>
        <p:txBody>
          <a:bodyPr anchor="t" anchorCtr="0"/>
          <a:lstStyle>
            <a:lvl1pPr algn="r">
              <a:buNone/>
              <a:defRPr sz="3200" b="0" cap="none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4267200"/>
            <a:ext cx="6781800" cy="1143000"/>
          </a:xfrm>
        </p:spPr>
        <p:txBody>
          <a:bodyPr anchor="t" anchorCtr="0"/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400800" y="6355080"/>
            <a:ext cx="2286000" cy="365760"/>
          </a:xfrm>
        </p:spPr>
        <p:txBody>
          <a:bodyPr/>
          <a:lstStyle/>
          <a:p>
            <a:fld id="{AA47C347-0767-3E45-B2A9-FCBB11BEFBCF}" type="datetime1">
              <a:rPr lang="en-US" smtClean="0"/>
              <a:pPr/>
              <a:t>11/8/2011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898648" y="6355080"/>
            <a:ext cx="3474720" cy="365760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69848" y="6355080"/>
            <a:ext cx="1520952" cy="365760"/>
          </a:xfrm>
        </p:spPr>
        <p:txBody>
          <a:bodyPr/>
          <a:lstStyle/>
          <a:p>
            <a:fld id="{FA14E645-16D1-476F-8A4A-B289CCA56DD3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914400" y="2819400"/>
            <a:ext cx="7315200" cy="1280160"/>
          </a:xfrm>
          <a:prstGeom prst="rect">
            <a:avLst/>
          </a:prstGeom>
          <a:noFill/>
          <a:ln w="6350" cap="rnd" cmpd="sng" algn="ctr">
            <a:solidFill>
              <a:schemeClr val="accent1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914400" y="2819400"/>
            <a:ext cx="228600" cy="128016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F5F24B-7A9F-184B-B2FD-542B5C4B0168}" type="datetime1">
              <a:rPr lang="en-US" smtClean="0"/>
              <a:pPr/>
              <a:t>11/8/2011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14E645-16D1-476F-8A4A-B289CCA56DD3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4041648" cy="493776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632198" y="1216152"/>
            <a:ext cx="4041648" cy="493776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85875"/>
            <a:ext cx="4040188" cy="685800"/>
          </a:xfrm>
          <a:noFill/>
          <a:ln>
            <a:noFill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8200" y="1295400"/>
            <a:ext cx="4041775" cy="685800"/>
          </a:xfrm>
          <a:noFill/>
          <a:ln>
            <a:noFill/>
          </a:ln>
        </p:spPr>
        <p:txBody>
          <a:bodyPr lIns="91440" anchor="b" anchorCtr="0"/>
          <a:lstStyle>
            <a:lvl1pPr marL="0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21F936-2881-3443-8221-6D52294BECA7}" type="datetime1">
              <a:rPr lang="en-US" smtClean="0"/>
              <a:pPr/>
              <a:t>11/8/2011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14E645-16D1-476F-8A4A-B289CCA56DD3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57200" y="2133600"/>
            <a:ext cx="4038600" cy="40386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4648200" y="2133600"/>
            <a:ext cx="4038600" cy="40386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08CB74-E3A8-7B4A-A59F-58CD88D923C9}" type="datetime1">
              <a:rPr lang="en-US" smtClean="0"/>
              <a:pPr/>
              <a:t>11/8/2011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14E645-16D1-476F-8A4A-B289CCA56DD3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Isosceles Triangle 5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3A7763-0990-8F42-AE82-055BD4043E9E}" type="datetime1">
              <a:rPr lang="en-US" smtClean="0"/>
              <a:pPr/>
              <a:t>11/8/2011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14E645-16D1-476F-8A4A-B289CCA56DD3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5" name="Straight Connector 4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Isosceles Triangle 5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24600" y="304800"/>
            <a:ext cx="2514600" cy="838200"/>
          </a:xfrm>
        </p:spPr>
        <p:txBody>
          <a:bodyPr anchor="b" anchorCtr="0">
            <a:noAutofit/>
          </a:bodyPr>
          <a:lstStyle>
            <a:lvl1pPr algn="l">
              <a:buNone/>
              <a:defRPr sz="2000" b="1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324600" y="1219200"/>
            <a:ext cx="2514600" cy="4843463"/>
          </a:xfrm>
        </p:spPr>
        <p:txBody>
          <a:bodyPr/>
          <a:lstStyle>
            <a:lvl1pPr marL="0" indent="0">
              <a:lnSpc>
                <a:spcPts val="22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B50369-8DE1-C941-84A0-6A46B6C2CCD2}" type="datetime1">
              <a:rPr lang="en-US" smtClean="0"/>
              <a:pPr/>
              <a:t>11/8/2011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14E645-16D1-476F-8A4A-B289CCA56DD3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Straight Connector 9"/>
          <p:cNvSpPr>
            <a:spLocks noChangeShapeType="1"/>
          </p:cNvSpPr>
          <p:nvPr/>
        </p:nvSpPr>
        <p:spPr bwMode="auto">
          <a:xfrm rot="5400000">
            <a:off x="3160645" y="3324225"/>
            <a:ext cx="603504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Isosceles Triangle 8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Content Placeholder 11"/>
          <p:cNvSpPr>
            <a:spLocks noGrp="1"/>
          </p:cNvSpPr>
          <p:nvPr>
            <p:ph sz="quarter" idx="1"/>
          </p:nvPr>
        </p:nvSpPr>
        <p:spPr>
          <a:xfrm>
            <a:off x="304800" y="304800"/>
            <a:ext cx="5715000" cy="5715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00856"/>
            <a:ext cx="8229600" cy="674688"/>
          </a:xfrm>
          <a:ln>
            <a:solidFill>
              <a:schemeClr val="accent1"/>
            </a:solidFill>
          </a:ln>
        </p:spPr>
        <p:txBody>
          <a:bodyPr lIns="274320" anchor="ctr"/>
          <a:lstStyle>
            <a:lvl1pPr algn="r">
              <a:buNone/>
              <a:defRPr sz="2000" b="0">
                <a:solidFill>
                  <a:schemeClr val="tx1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57200" y="1905000"/>
            <a:ext cx="8229600" cy="4270248"/>
          </a:xfrm>
          <a:solidFill>
            <a:schemeClr val="tx1">
              <a:shade val="50000"/>
            </a:schemeClr>
          </a:solidFill>
          <a:ln>
            <a:noFill/>
          </a:ln>
          <a:effectLst/>
        </p:spPr>
        <p:txBody>
          <a:bodyPr/>
          <a:lstStyle>
            <a:lvl1pPr marL="0" indent="0">
              <a:spcBef>
                <a:spcPts val="600"/>
              </a:spcBef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219200"/>
            <a:ext cx="8229600" cy="533400"/>
          </a:xfrm>
        </p:spPr>
        <p:txBody>
          <a:bodyPr anchor="ctr" anchorCtr="0"/>
          <a:lstStyle>
            <a:lvl1pPr marL="0" indent="0" algn="l">
              <a:buFontTx/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4A09A8-3383-0C42-90C1-B6E822E84DA1}" type="datetime1">
              <a:rPr lang="en-US" smtClean="0"/>
              <a:pPr/>
              <a:t>11/8/2011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14E645-16D1-476F-8A4A-B289CCA56DD3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Isosceles Triangle 8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457200" y="500856"/>
            <a:ext cx="182880" cy="68580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6B46C8-B5E5-664A-87B6-DE5216660A19}" type="datetime1">
              <a:rPr lang="en-US" smtClean="0"/>
              <a:pPr/>
              <a:t>11/8/2011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14E645-16D1-476F-8A4A-B289CCA56DD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938B50-DCA1-F543-B0C9-200465EA921C}" type="datetime1">
              <a:rPr lang="en-US" smtClean="0"/>
              <a:pPr/>
              <a:t>11/8/2011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14E645-16D1-476F-8A4A-B289CCA56DD3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Isosceles Triangle 7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 rot="5400000">
            <a:off x="3629607" y="3201952"/>
            <a:ext cx="585216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990600"/>
          </a:xfrm>
          <a:prstGeom prst="rect">
            <a:avLst/>
          </a:prstGeom>
        </p:spPr>
        <p:txBody>
          <a:bodyPr vert="horz" anchor="b" anchorCtr="0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1219200"/>
            <a:ext cx="8229600" cy="4910328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400800" y="6356350"/>
            <a:ext cx="2289048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3228D6F8-DED3-9C43-98A5-76062C4A19F0}" type="datetime1">
              <a:rPr lang="en-US" smtClean="0"/>
              <a:pPr/>
              <a:t>11/8/2011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2898648" y="6356350"/>
            <a:ext cx="3505200" cy="36576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612648" y="6356350"/>
            <a:ext cx="1981200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FA14E645-16D1-476F-8A4A-B289CCA56DD3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8" name="Straight Connector 27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Straight Connector 28"/>
          <p:cNvSpPr>
            <a:spLocks noChangeShapeType="1"/>
          </p:cNvSpPr>
          <p:nvPr/>
        </p:nvSpPr>
        <p:spPr bwMode="auto">
          <a:xfrm>
            <a:off x="457200" y="1143000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Isosceles Triangle 9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iming>
    <p:tnLst>
      <p:par>
        <p:cTn id="1" dur="indefinite" restart="never" nodeType="tmRoot"/>
      </p:par>
    </p:tnLst>
  </p:timing>
  <p:hf hdr="0" ftr="0" dt="0"/>
  <p:txStyles>
    <p:titleStyle>
      <a:lvl1pPr algn="l" rtl="0" eaLnBrk="1" latinLnBrk="0" hangingPunct="1">
        <a:spcBef>
          <a:spcPct val="0"/>
        </a:spcBef>
        <a:buNone/>
        <a:defRPr kumimoji="0" sz="32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6000"/>
        <a:buFont typeface="Wingdings 3"/>
        <a:buChar char="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74320" algn="l" rtl="0" eaLnBrk="1" latinLnBrk="0" hangingPunct="1">
        <a:spcBef>
          <a:spcPts val="500"/>
        </a:spcBef>
        <a:buClr>
          <a:schemeClr val="accent2"/>
        </a:buClr>
        <a:buSzPct val="76000"/>
        <a:buFont typeface="Wingdings 3"/>
        <a:buChar char=""/>
        <a:defRPr kumimoji="0" sz="2300" kern="120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ts val="500"/>
        </a:spcBef>
        <a:buClr>
          <a:schemeClr val="bg1">
            <a:shade val="50000"/>
          </a:schemeClr>
        </a:buClr>
        <a:buSzPct val="76000"/>
        <a:buFont typeface="Wingdings 3"/>
        <a:buChar char="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ts val="400"/>
        </a:spcBef>
        <a:buClr>
          <a:schemeClr val="accent2">
            <a:shade val="75000"/>
          </a:schemeClr>
        </a:buClr>
        <a:buSzPct val="70000"/>
        <a:buFont typeface="Wingdings"/>
        <a:buChar char="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00"/>
        </a:spcBef>
        <a:buClr>
          <a:schemeClr val="accent2"/>
        </a:buClr>
        <a:buSzPct val="70000"/>
        <a:buFont typeface="Wingdings"/>
        <a:buChar char="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ts val="300"/>
        </a:spcBef>
        <a:buClr>
          <a:srgbClr val="9FB8CD">
            <a:shade val="75000"/>
          </a:srgbClr>
        </a:buClr>
        <a:buSzPct val="75000"/>
        <a:buFont typeface="Wingdings 3"/>
        <a:buChar char=""/>
        <a:defRPr kumimoji="0" lang="en-US" sz="1600" kern="1200" smtClean="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ts val="300"/>
        </a:spcBef>
        <a:buClr>
          <a:srgbClr val="727CA3">
            <a:shade val="75000"/>
          </a:srgbClr>
        </a:buClr>
        <a:buSzPct val="75000"/>
        <a:buFont typeface="Wingdings 3"/>
        <a:buChar char=""/>
        <a:defRPr kumimoji="0" lang="en-US" sz="1400" kern="1200" smtClean="0">
          <a:solidFill>
            <a:schemeClr val="tx1"/>
          </a:solidFill>
          <a:latin typeface="+mn-lt"/>
          <a:ea typeface="+mn-ea"/>
          <a:cs typeface="+mn-cs"/>
        </a:defRPr>
      </a:lvl7pPr>
      <a:lvl8pPr marL="2011680" indent="-182880" algn="l" rtl="0" eaLnBrk="1" latinLnBrk="0" hangingPunct="1">
        <a:spcBef>
          <a:spcPts val="300"/>
        </a:spcBef>
        <a:buClr>
          <a:prstClr val="white">
            <a:shade val="50000"/>
          </a:prstClr>
        </a:buClr>
        <a:buSzPct val="75000"/>
        <a:buFont typeface="Wingdings 3"/>
        <a:buChar char=""/>
        <a:defRPr kumimoji="0" lang="en-US" sz="1400" kern="1200" smtClean="0">
          <a:solidFill>
            <a:schemeClr val="tx1"/>
          </a:solidFill>
          <a:latin typeface="+mn-lt"/>
          <a:ea typeface="+mn-ea"/>
          <a:cs typeface="+mn-cs"/>
        </a:defRPr>
      </a:lvl8pPr>
      <a:lvl9pPr marL="2194560" indent="-182880" algn="l" rtl="0" eaLnBrk="1" latinLnBrk="0" hangingPunct="1">
        <a:spcBef>
          <a:spcPts val="300"/>
        </a:spcBef>
        <a:buClr>
          <a:srgbClr val="9FB8CD"/>
        </a:buClr>
        <a:buSzPct val="75000"/>
        <a:buFont typeface="Wingdings 3"/>
        <a:buChar char=""/>
        <a:defRPr kumimoji="0" lang="en-US" sz="1200" kern="1200" smtClean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gif"/><Relationship Id="rId4" Type="http://schemas.openxmlformats.org/officeDocument/2006/relationships/image" Target="../media/image4.gif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gif"/><Relationship Id="rId3" Type="http://schemas.openxmlformats.org/officeDocument/2006/relationships/image" Target="../media/image6.png"/><Relationship Id="rId7" Type="http://schemas.openxmlformats.org/officeDocument/2006/relationships/image" Target="../media/image4.gi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gif"/><Relationship Id="rId5" Type="http://schemas.openxmlformats.org/officeDocument/2006/relationships/image" Target="../media/image7.gif"/><Relationship Id="rId4" Type="http://schemas.openxmlformats.org/officeDocument/2006/relationships/image" Target="../media/image5.gi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image" Target="../media/image5.gi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Autofit/>
          </a:bodyPr>
          <a:lstStyle/>
          <a:p>
            <a:r>
              <a:rPr lang="en-US" sz="1800" dirty="0" smtClean="0"/>
              <a:t>PBN: Towards Practical Activity Recognition Using Smartphone-based Body Sensor Networks</a:t>
            </a:r>
            <a:endParaRPr lang="en-US" sz="18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19200" y="5105400"/>
            <a:ext cx="7162800" cy="685800"/>
          </a:xfrm>
        </p:spPr>
        <p:txBody>
          <a:bodyPr>
            <a:normAutofit fontScale="92500"/>
          </a:bodyPr>
          <a:lstStyle/>
          <a:p>
            <a:r>
              <a:rPr lang="en-US" sz="1600" dirty="0" smtClean="0"/>
              <a:t>Matt </a:t>
            </a:r>
            <a:r>
              <a:rPr lang="en-US" sz="1600" dirty="0" err="1" smtClean="0"/>
              <a:t>Keally</a:t>
            </a:r>
            <a:r>
              <a:rPr lang="en-US" sz="1600" dirty="0" smtClean="0"/>
              <a:t>, Gang Zhou, </a:t>
            </a:r>
            <a:r>
              <a:rPr lang="en-US" sz="1600" dirty="0" err="1" smtClean="0"/>
              <a:t>Guoliang</a:t>
            </a:r>
            <a:r>
              <a:rPr lang="en-US" sz="1600" dirty="0" smtClean="0"/>
              <a:t> Xing</a:t>
            </a:r>
            <a:r>
              <a:rPr lang="en-US" sz="1600" baseline="30000" dirty="0" smtClean="0"/>
              <a:t>1</a:t>
            </a:r>
            <a:r>
              <a:rPr lang="en-US" sz="1600" dirty="0" smtClean="0"/>
              <a:t>, </a:t>
            </a:r>
            <a:r>
              <a:rPr lang="en-US" sz="1600" dirty="0" err="1" smtClean="0"/>
              <a:t>Jianxin</a:t>
            </a:r>
            <a:r>
              <a:rPr lang="en-US" sz="1600" dirty="0" smtClean="0"/>
              <a:t> Wu</a:t>
            </a:r>
            <a:r>
              <a:rPr lang="en-US" sz="1600" baseline="30000" dirty="0" smtClean="0"/>
              <a:t>2</a:t>
            </a:r>
            <a:r>
              <a:rPr lang="en-US" sz="1600" dirty="0" smtClean="0"/>
              <a:t>, and Andrew </a:t>
            </a:r>
            <a:r>
              <a:rPr lang="en-US" sz="1600" dirty="0" err="1" smtClean="0"/>
              <a:t>Pyles</a:t>
            </a:r>
            <a:endParaRPr lang="en-US" sz="1600" dirty="0" smtClean="0"/>
          </a:p>
          <a:p>
            <a:r>
              <a:rPr lang="en-US" sz="1400" dirty="0" smtClean="0">
                <a:solidFill>
                  <a:srgbClr val="000090"/>
                </a:solidFill>
              </a:rPr>
              <a:t>College of William and Mary, </a:t>
            </a:r>
            <a:r>
              <a:rPr lang="en-US" sz="1400" baseline="30000" dirty="0" smtClean="0">
                <a:solidFill>
                  <a:srgbClr val="000090"/>
                </a:solidFill>
              </a:rPr>
              <a:t>1</a:t>
            </a:r>
            <a:r>
              <a:rPr lang="en-US" sz="1400" dirty="0" smtClean="0">
                <a:solidFill>
                  <a:srgbClr val="000090"/>
                </a:solidFill>
              </a:rPr>
              <a:t>Michigan State University, </a:t>
            </a:r>
            <a:r>
              <a:rPr lang="en-US" sz="1400" baseline="30000" dirty="0" smtClean="0">
                <a:solidFill>
                  <a:srgbClr val="000090"/>
                </a:solidFill>
              </a:rPr>
              <a:t>2</a:t>
            </a:r>
            <a:r>
              <a:rPr lang="en-US" sz="1400" dirty="0" smtClean="0">
                <a:solidFill>
                  <a:srgbClr val="000090"/>
                </a:solidFill>
              </a:rPr>
              <a:t>Nanyang Technological University</a:t>
            </a:r>
            <a:endParaRPr lang="en-US" sz="1400" dirty="0">
              <a:solidFill>
                <a:srgbClr val="000090"/>
              </a:solidFill>
            </a:endParaRP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419600" y="990600"/>
            <a:ext cx="2381250" cy="2390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4" descr="iris.gif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943600" y="1828800"/>
            <a:ext cx="762000" cy="691896"/>
          </a:xfrm>
          <a:prstGeom prst="rect">
            <a:avLst/>
          </a:prstGeom>
        </p:spPr>
      </p:pic>
      <p:pic>
        <p:nvPicPr>
          <p:cNvPr id="6" name="Picture 5" descr="telosb.gif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286000" y="1600200"/>
            <a:ext cx="969329" cy="685800"/>
          </a:xfrm>
          <a:prstGeom prst="rect">
            <a:avLst/>
          </a:prstGeom>
        </p:spPr>
      </p:pic>
      <p:pic>
        <p:nvPicPr>
          <p:cNvPr id="7" name="Picture 6" descr="google-nexus-one.gif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2438400" y="2514600"/>
            <a:ext cx="560070" cy="933450"/>
          </a:xfrm>
          <a:prstGeom prst="rect">
            <a:avLst/>
          </a:prstGeom>
        </p:spPr>
      </p:pic>
      <p:pic>
        <p:nvPicPr>
          <p:cNvPr id="8" name="Picture 7" descr="iris.gif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181600" y="381000"/>
            <a:ext cx="762000" cy="691896"/>
          </a:xfrm>
          <a:prstGeom prst="rect">
            <a:avLst/>
          </a:prstGeom>
        </p:spPr>
      </p:pic>
      <p:pic>
        <p:nvPicPr>
          <p:cNvPr id="9" name="Picture 8" descr="iris.gif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419600" y="1905000"/>
            <a:ext cx="762000" cy="691896"/>
          </a:xfrm>
          <a:prstGeom prst="rect">
            <a:avLst/>
          </a:prstGeom>
        </p:spPr>
      </p:pic>
      <p:pic>
        <p:nvPicPr>
          <p:cNvPr id="10" name="Picture 9" descr="iris.gif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791200" y="2743200"/>
            <a:ext cx="762000" cy="691896"/>
          </a:xfrm>
          <a:prstGeom prst="rect">
            <a:avLst/>
          </a:prstGeom>
        </p:spPr>
      </p:pic>
      <p:pic>
        <p:nvPicPr>
          <p:cNvPr id="11" name="Picture 10" descr="iris.gif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572000" y="2743200"/>
            <a:ext cx="762000" cy="691896"/>
          </a:xfrm>
          <a:prstGeom prst="rect">
            <a:avLst/>
          </a:prstGeom>
        </p:spPr>
      </p:pic>
      <p:cxnSp>
        <p:nvCxnSpPr>
          <p:cNvPr id="12" name="Straight Arrow Connector 11"/>
          <p:cNvCxnSpPr>
            <a:endCxn id="7" idx="0"/>
          </p:cNvCxnSpPr>
          <p:nvPr/>
        </p:nvCxnSpPr>
        <p:spPr>
          <a:xfrm rot="16200000" flipH="1">
            <a:off x="2387918" y="2184083"/>
            <a:ext cx="533398" cy="127635"/>
          </a:xfrm>
          <a:prstGeom prst="straightConnector1">
            <a:avLst/>
          </a:prstGeom>
          <a:ln w="57150">
            <a:solidFill>
              <a:srgbClr val="FF000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>
            <a:stCxn id="6" idx="3"/>
          </p:cNvCxnSpPr>
          <p:nvPr/>
        </p:nvCxnSpPr>
        <p:spPr>
          <a:xfrm>
            <a:off x="3255329" y="1943100"/>
            <a:ext cx="1545271" cy="190500"/>
          </a:xfrm>
          <a:prstGeom prst="straightConnector1">
            <a:avLst/>
          </a:prstGeom>
          <a:ln w="57150">
            <a:solidFill>
              <a:srgbClr val="FF0000"/>
            </a:solidFill>
            <a:prstDash val="sysDash"/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/>
          <p:cNvCxnSpPr/>
          <p:nvPr/>
        </p:nvCxnSpPr>
        <p:spPr>
          <a:xfrm flipV="1">
            <a:off x="2667000" y="914400"/>
            <a:ext cx="2667000" cy="685800"/>
          </a:xfrm>
          <a:prstGeom prst="straightConnector1">
            <a:avLst/>
          </a:prstGeom>
          <a:ln w="57150">
            <a:solidFill>
              <a:srgbClr val="FF0000"/>
            </a:solidFill>
            <a:prstDash val="sysDash"/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/>
          <p:cNvCxnSpPr/>
          <p:nvPr/>
        </p:nvCxnSpPr>
        <p:spPr>
          <a:xfrm>
            <a:off x="2971800" y="2057400"/>
            <a:ext cx="1752600" cy="1066800"/>
          </a:xfrm>
          <a:prstGeom prst="straightConnector1">
            <a:avLst/>
          </a:prstGeom>
          <a:ln w="57150">
            <a:solidFill>
              <a:srgbClr val="FF0000"/>
            </a:solidFill>
            <a:prstDash val="sysDash"/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/>
          <p:cNvCxnSpPr/>
          <p:nvPr/>
        </p:nvCxnSpPr>
        <p:spPr>
          <a:xfrm>
            <a:off x="3124200" y="1752600"/>
            <a:ext cx="3352800" cy="304800"/>
          </a:xfrm>
          <a:prstGeom prst="straightConnector1">
            <a:avLst/>
          </a:prstGeom>
          <a:ln w="57150">
            <a:solidFill>
              <a:srgbClr val="FF0000"/>
            </a:solidFill>
            <a:prstDash val="sysDash"/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/>
          <p:cNvCxnSpPr/>
          <p:nvPr/>
        </p:nvCxnSpPr>
        <p:spPr>
          <a:xfrm>
            <a:off x="3200400" y="2057400"/>
            <a:ext cx="3124200" cy="990600"/>
          </a:xfrm>
          <a:prstGeom prst="straightConnector1">
            <a:avLst/>
          </a:prstGeom>
          <a:ln w="57150">
            <a:solidFill>
              <a:srgbClr val="FF0000"/>
            </a:solidFill>
            <a:prstDash val="sysDash"/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Personal Sensing Applications</a:t>
            </a:r>
            <a:endParaRPr lang="en-US" dirty="0"/>
          </a:p>
        </p:txBody>
      </p:sp>
      <p:pic>
        <p:nvPicPr>
          <p:cNvPr id="4" name="Picture 3" descr="run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81000" y="1250343"/>
            <a:ext cx="3200400" cy="5092811"/>
          </a:xfrm>
          <a:prstGeom prst="rect">
            <a:avLst/>
          </a:prstGeom>
        </p:spPr>
      </p:pic>
      <p:sp>
        <p:nvSpPr>
          <p:cNvPr id="5" name="Content Placeholder 2"/>
          <p:cNvSpPr>
            <a:spLocks noGrp="1"/>
          </p:cNvSpPr>
          <p:nvPr>
            <p:ph sz="quarter" idx="1"/>
          </p:nvPr>
        </p:nvSpPr>
        <p:spPr>
          <a:xfrm>
            <a:off x="3657600" y="1219200"/>
            <a:ext cx="5029200" cy="1905000"/>
          </a:xfrm>
        </p:spPr>
        <p:txBody>
          <a:bodyPr/>
          <a:lstStyle/>
          <a:p>
            <a:r>
              <a:rPr lang="en-US" dirty="0" smtClean="0"/>
              <a:t>Body Sensor Networks</a:t>
            </a:r>
          </a:p>
          <a:p>
            <a:pPr lvl="1"/>
            <a:r>
              <a:rPr lang="en-US" dirty="0" smtClean="0"/>
              <a:t>Athletic Performance</a:t>
            </a:r>
          </a:p>
          <a:p>
            <a:pPr lvl="1"/>
            <a:r>
              <a:rPr lang="en-US" dirty="0" smtClean="0"/>
              <a:t>Health Care</a:t>
            </a:r>
          </a:p>
          <a:p>
            <a:pPr lvl="1"/>
            <a:r>
              <a:rPr lang="en-US" b="1" dirty="0" smtClean="0">
                <a:solidFill>
                  <a:srgbClr val="FF0000"/>
                </a:solidFill>
              </a:rPr>
              <a:t>Activity Recognition</a:t>
            </a:r>
          </a:p>
        </p:txBody>
      </p:sp>
      <p:pic>
        <p:nvPicPr>
          <p:cNvPr id="6" name="Picture 5" descr="google-nexus-one.gif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935730" y="4933950"/>
            <a:ext cx="788670" cy="1314450"/>
          </a:xfrm>
          <a:prstGeom prst="rect">
            <a:avLst/>
          </a:prstGeom>
        </p:spPr>
      </p:pic>
      <p:pic>
        <p:nvPicPr>
          <p:cNvPr id="7" name="Picture 6" descr="hrm.gif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3657600" y="2819400"/>
            <a:ext cx="1447800" cy="1447800"/>
          </a:xfrm>
          <a:prstGeom prst="rect">
            <a:avLst/>
          </a:prstGeom>
        </p:spPr>
      </p:pic>
      <p:pic>
        <p:nvPicPr>
          <p:cNvPr id="8" name="Picture 7" descr="Fingertip-Pulse-Oximeter.gif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3886200" y="3886200"/>
            <a:ext cx="914400" cy="1029116"/>
          </a:xfrm>
          <a:prstGeom prst="rect">
            <a:avLst/>
          </a:prstGeom>
        </p:spPr>
      </p:pic>
      <p:pic>
        <p:nvPicPr>
          <p:cNvPr id="9" name="Picture 8" descr="telosb.gif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1600200" y="2133600"/>
            <a:ext cx="567058" cy="401193"/>
          </a:xfrm>
          <a:prstGeom prst="rect">
            <a:avLst/>
          </a:prstGeom>
        </p:spPr>
      </p:pic>
      <p:pic>
        <p:nvPicPr>
          <p:cNvPr id="11" name="Picture 10" descr="iris.gif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1828800" y="3124200"/>
            <a:ext cx="534994" cy="485775"/>
          </a:xfrm>
          <a:prstGeom prst="rect">
            <a:avLst/>
          </a:prstGeom>
        </p:spPr>
      </p:pic>
      <p:pic>
        <p:nvPicPr>
          <p:cNvPr id="13" name="Picture 12" descr="iris.gif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533400" y="2743200"/>
            <a:ext cx="534994" cy="485775"/>
          </a:xfrm>
          <a:prstGeom prst="rect">
            <a:avLst/>
          </a:prstGeom>
        </p:spPr>
      </p:pic>
      <p:pic>
        <p:nvPicPr>
          <p:cNvPr id="14" name="Picture 13" descr="iris.gif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1143000" y="5562600"/>
            <a:ext cx="534994" cy="485775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5334000" y="4114800"/>
            <a:ext cx="27432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Pulse </a:t>
            </a:r>
            <a:r>
              <a:rPr lang="en-US" sz="2000" dirty="0" err="1" smtClean="0"/>
              <a:t>Oximeter</a:t>
            </a:r>
            <a:endParaRPr lang="en-US" sz="2000" dirty="0"/>
          </a:p>
        </p:txBody>
      </p:sp>
      <p:sp>
        <p:nvSpPr>
          <p:cNvPr id="17" name="TextBox 16"/>
          <p:cNvSpPr txBox="1"/>
          <p:nvPr/>
        </p:nvSpPr>
        <p:spPr>
          <a:xfrm>
            <a:off x="5334000" y="3352800"/>
            <a:ext cx="3048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Heart Rate Monitor</a:t>
            </a:r>
            <a:endParaRPr lang="en-US" sz="2000" dirty="0"/>
          </a:p>
        </p:txBody>
      </p:sp>
      <p:sp>
        <p:nvSpPr>
          <p:cNvPr id="18" name="TextBox 17"/>
          <p:cNvSpPr txBox="1"/>
          <p:nvPr/>
        </p:nvSpPr>
        <p:spPr>
          <a:xfrm>
            <a:off x="5334000" y="5410201"/>
            <a:ext cx="36576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Mobile Phone Aggregator</a:t>
            </a:r>
            <a:endParaRPr lang="en-US" sz="2000" dirty="0"/>
          </a:p>
        </p:txBody>
      </p:sp>
      <p:cxnSp>
        <p:nvCxnSpPr>
          <p:cNvPr id="20" name="Straight Arrow Connector 19"/>
          <p:cNvCxnSpPr/>
          <p:nvPr/>
        </p:nvCxnSpPr>
        <p:spPr>
          <a:xfrm rot="10800000">
            <a:off x="1295400" y="3505200"/>
            <a:ext cx="2590800" cy="1981200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/>
          <p:cNvCxnSpPr/>
          <p:nvPr/>
        </p:nvCxnSpPr>
        <p:spPr>
          <a:xfrm rot="10800000">
            <a:off x="1981200" y="3733800"/>
            <a:ext cx="1828800" cy="609600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23"/>
          <p:cNvCxnSpPr/>
          <p:nvPr/>
        </p:nvCxnSpPr>
        <p:spPr>
          <a:xfrm rot="10800000">
            <a:off x="1447800" y="2819400"/>
            <a:ext cx="2362200" cy="304800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Slide Number Placeholder 1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456945-6537-4DFA-9948-9AADEE6BB2F4}" type="slidenum">
              <a:rPr lang="en-US" smtClean="0"/>
              <a:pPr/>
              <a:t>2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400" dirty="0" smtClean="0"/>
              <a:t>A Practical Solution to Activity Recognition</a:t>
            </a:r>
            <a:endParaRPr lang="en-US" sz="2400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8229600" cy="1828800"/>
          </a:xfrm>
        </p:spPr>
        <p:txBody>
          <a:bodyPr/>
          <a:lstStyle/>
          <a:p>
            <a:r>
              <a:rPr lang="en-US" sz="2400" dirty="0" smtClean="0"/>
              <a:t>Portable</a:t>
            </a:r>
          </a:p>
          <a:p>
            <a:r>
              <a:rPr lang="en-US" sz="2400" dirty="0" smtClean="0"/>
              <a:t>Entirely user controlled</a:t>
            </a:r>
          </a:p>
          <a:p>
            <a:r>
              <a:rPr lang="en-US" sz="2400" dirty="0" smtClean="0"/>
              <a:t>Computationally lightweight</a:t>
            </a:r>
          </a:p>
          <a:p>
            <a:r>
              <a:rPr lang="en-US" sz="2400" dirty="0" smtClean="0"/>
              <a:t>Accurate</a:t>
            </a:r>
          </a:p>
          <a:p>
            <a:pPr lvl="1">
              <a:buNone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14E645-16D1-476F-8A4A-B289CCA56DD3}" type="slidenum">
              <a:rPr lang="en-US" smtClean="0"/>
              <a:pPr/>
              <a:t>3</a:t>
            </a:fld>
            <a:endParaRPr lang="en-US"/>
          </a:p>
        </p:txBody>
      </p:sp>
      <p:pic>
        <p:nvPicPr>
          <p:cNvPr id="7" name="Picture 6" descr="google-nexus-one.gi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840730" y="3181350"/>
            <a:ext cx="788670" cy="1314450"/>
          </a:xfrm>
          <a:prstGeom prst="rect">
            <a:avLst/>
          </a:prstGeom>
        </p:spPr>
      </p:pic>
      <p:pic>
        <p:nvPicPr>
          <p:cNvPr id="8" name="Picture 7" descr="iris.gif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765441" y="3276600"/>
            <a:ext cx="1206359" cy="1095375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1371600" y="4495800"/>
            <a:ext cx="2262158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smtClean="0"/>
              <a:t>On-Body Sensors</a:t>
            </a:r>
          </a:p>
          <a:p>
            <a:r>
              <a:rPr lang="en-US" sz="2000" dirty="0" smtClean="0"/>
              <a:t>+Sensing Accuracy</a:t>
            </a:r>
          </a:p>
          <a:p>
            <a:r>
              <a:rPr lang="en-US" sz="2000" dirty="0" smtClean="0"/>
              <a:t>+Energy Efficiency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105400" y="4495800"/>
            <a:ext cx="2622107" cy="16312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smtClean="0"/>
              <a:t>Phone</a:t>
            </a:r>
          </a:p>
          <a:p>
            <a:r>
              <a:rPr lang="en-US" sz="2000" dirty="0" smtClean="0"/>
              <a:t>+User Interface</a:t>
            </a:r>
          </a:p>
          <a:p>
            <a:r>
              <a:rPr lang="en-US" sz="2000" dirty="0" smtClean="0"/>
              <a:t>+Computational Power</a:t>
            </a:r>
          </a:p>
          <a:p>
            <a:r>
              <a:rPr lang="en-US" sz="2000" dirty="0" smtClean="0"/>
              <a:t>+Additional Sensors</a:t>
            </a:r>
            <a:endParaRPr lang="en-US" dirty="0" smtClean="0"/>
          </a:p>
          <a:p>
            <a:endParaRPr lang="en-US" sz="2000" b="1" dirty="0" smtClean="0"/>
          </a:p>
        </p:txBody>
      </p:sp>
      <p:pic>
        <p:nvPicPr>
          <p:cNvPr id="11" name="Picture 10" descr="iris.gif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743200" y="3276600"/>
            <a:ext cx="1206359" cy="1095375"/>
          </a:xfrm>
          <a:prstGeom prst="rect">
            <a:avLst/>
          </a:prstGeom>
        </p:spPr>
      </p:pic>
      <p:pic>
        <p:nvPicPr>
          <p:cNvPr id="12" name="Picture 11" descr="iris.gif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62000" y="3276600"/>
            <a:ext cx="1206359" cy="10953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400" dirty="0" smtClean="0"/>
              <a:t>Challenges to Practical Activity Recognition</a:t>
            </a:r>
            <a:endParaRPr lang="en-US" sz="2400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14E645-16D1-476F-8A4A-B289CCA56DD3}" type="slidenum">
              <a:rPr lang="en-US" smtClean="0"/>
              <a:pPr/>
              <a:t>4</a:t>
            </a:fld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US" sz="2400" dirty="0" smtClean="0"/>
              <a:t>User-friendly</a:t>
            </a:r>
          </a:p>
          <a:p>
            <a:pPr lvl="1"/>
            <a:r>
              <a:rPr lang="en-US" sz="2000" dirty="0" smtClean="0"/>
              <a:t>Hardware configuration</a:t>
            </a:r>
          </a:p>
          <a:p>
            <a:pPr lvl="1"/>
            <a:r>
              <a:rPr lang="en-US" sz="2000" dirty="0" smtClean="0"/>
              <a:t>Software configuration</a:t>
            </a:r>
          </a:p>
          <a:p>
            <a:r>
              <a:rPr lang="en-US" sz="2400" dirty="0" smtClean="0"/>
              <a:t>Accurate classification</a:t>
            </a:r>
          </a:p>
          <a:p>
            <a:pPr lvl="1"/>
            <a:r>
              <a:rPr lang="en-US" sz="2000" dirty="0" smtClean="0"/>
              <a:t>Classify difficult activities in the presence of dynamics</a:t>
            </a:r>
          </a:p>
          <a:p>
            <a:r>
              <a:rPr lang="en-US" sz="2400" dirty="0" smtClean="0"/>
              <a:t>Efficient classification</a:t>
            </a:r>
          </a:p>
          <a:p>
            <a:pPr lvl="1"/>
            <a:r>
              <a:rPr lang="en-US" sz="2000" dirty="0" smtClean="0"/>
              <a:t>Computation and energy efficiency</a:t>
            </a:r>
          </a:p>
          <a:p>
            <a:r>
              <a:rPr lang="en-US" sz="2400" dirty="0" smtClean="0"/>
              <a:t>Less reliance on ground truth</a:t>
            </a:r>
          </a:p>
          <a:p>
            <a:pPr lvl="1"/>
            <a:r>
              <a:rPr lang="en-US" sz="2000" dirty="0" smtClean="0"/>
              <a:t>Labeling sensor data is invasive</a:t>
            </a:r>
            <a:endParaRPr lang="en-US"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PBN: Practical Body Networking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14E645-16D1-476F-8A4A-B289CCA56DD3}" type="slidenum">
              <a:rPr lang="en-US" smtClean="0"/>
              <a:pPr/>
              <a:t>5</a:t>
            </a:fld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>
              <a:spcAft>
                <a:spcPts val="1200"/>
              </a:spcAft>
            </a:pPr>
            <a:r>
              <a:rPr lang="en-US" sz="2000" dirty="0" err="1" smtClean="0"/>
              <a:t>TinyOS</a:t>
            </a:r>
            <a:r>
              <a:rPr lang="en-US" sz="2000" dirty="0" smtClean="0"/>
              <a:t>-based motes + Android phone</a:t>
            </a:r>
          </a:p>
          <a:p>
            <a:pPr>
              <a:spcAft>
                <a:spcPts val="1200"/>
              </a:spcAft>
            </a:pPr>
            <a:r>
              <a:rPr lang="en-US" sz="2000" dirty="0" smtClean="0"/>
              <a:t>Lightweight activity recognition appropriate for motes and phones</a:t>
            </a:r>
          </a:p>
          <a:p>
            <a:pPr>
              <a:spcAft>
                <a:spcPts val="1200"/>
              </a:spcAft>
            </a:pPr>
            <a:r>
              <a:rPr lang="en-US" sz="2000" dirty="0" smtClean="0"/>
              <a:t>Retraining detection to reduce invasiveness</a:t>
            </a:r>
          </a:p>
          <a:p>
            <a:pPr>
              <a:spcAft>
                <a:spcPts val="1200"/>
              </a:spcAft>
            </a:pPr>
            <a:r>
              <a:rPr lang="en-US" sz="2000" dirty="0" smtClean="0"/>
              <a:t>Identify redundant sensors to reduce training costs</a:t>
            </a:r>
          </a:p>
          <a:p>
            <a:pPr>
              <a:spcAft>
                <a:spcPts val="1200"/>
              </a:spcAft>
            </a:pPr>
            <a:r>
              <a:rPr lang="en-US" sz="2000" dirty="0" smtClean="0"/>
              <a:t>Classify difficult activities with nearly 90% accuracy</a:t>
            </a:r>
            <a:endParaRPr lang="en-US"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Outline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14E645-16D1-476F-8A4A-B289CCA56DD3}" type="slidenum">
              <a:rPr lang="en-US" smtClean="0"/>
              <a:pPr/>
              <a:t>6</a:t>
            </a:fld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Motivation and Contributions</a:t>
            </a:r>
          </a:p>
          <a:p>
            <a:r>
              <a:rPr lang="en-US" b="1" dirty="0" smtClean="0">
                <a:solidFill>
                  <a:srgbClr val="FF0000"/>
                </a:solidFill>
              </a:rPr>
              <a:t>Related Work</a:t>
            </a:r>
          </a:p>
          <a:p>
            <a:r>
              <a:rPr lang="en-US" dirty="0" smtClean="0"/>
              <a:t>Hardware and Software</a:t>
            </a:r>
          </a:p>
          <a:p>
            <a:r>
              <a:rPr lang="en-US" dirty="0" smtClean="0"/>
              <a:t>Experimental Setup</a:t>
            </a:r>
          </a:p>
          <a:p>
            <a:r>
              <a:rPr lang="en-US" dirty="0" smtClean="0"/>
              <a:t>PBN System Design</a:t>
            </a:r>
          </a:p>
          <a:p>
            <a:r>
              <a:rPr lang="en-US" dirty="0" smtClean="0"/>
              <a:t>Evaluation</a:t>
            </a:r>
          </a:p>
          <a:p>
            <a:r>
              <a:rPr lang="en-US" dirty="0" smtClean="0"/>
              <a:t>Conclusion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Related Work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14E645-16D1-476F-8A4A-B289CCA56DD3}" type="slidenum">
              <a:rPr lang="en-US" smtClean="0"/>
              <a:pPr/>
              <a:t>7</a:t>
            </a:fld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US" sz="2000" dirty="0" smtClean="0"/>
              <a:t>No mobile or on-body aggregator</a:t>
            </a:r>
          </a:p>
          <a:p>
            <a:pPr lvl="1"/>
            <a:r>
              <a:rPr lang="en-US" sz="1800" dirty="0" smtClean="0"/>
              <a:t>(</a:t>
            </a:r>
            <a:r>
              <a:rPr lang="en-US" sz="1800" dirty="0" err="1" smtClean="0"/>
              <a:t>Ganti</a:t>
            </a:r>
            <a:r>
              <a:rPr lang="en-US" sz="1800" dirty="0" smtClean="0"/>
              <a:t>, </a:t>
            </a:r>
            <a:r>
              <a:rPr lang="en-US" sz="1800" dirty="0" err="1" smtClean="0"/>
              <a:t>MobiSys</a:t>
            </a:r>
            <a:r>
              <a:rPr lang="en-US" sz="1800" dirty="0" smtClean="0"/>
              <a:t> ‘06), (</a:t>
            </a:r>
            <a:r>
              <a:rPr lang="en-US" sz="1800" dirty="0" err="1" smtClean="0"/>
              <a:t>Lorincz</a:t>
            </a:r>
            <a:r>
              <a:rPr lang="en-US" sz="1800" dirty="0" smtClean="0"/>
              <a:t>, </a:t>
            </a:r>
            <a:r>
              <a:rPr lang="en-US" sz="1800" dirty="0" err="1" smtClean="0"/>
              <a:t>SenSys</a:t>
            </a:r>
            <a:r>
              <a:rPr lang="en-US" sz="1800" dirty="0" smtClean="0"/>
              <a:t> ‘09), (</a:t>
            </a:r>
            <a:r>
              <a:rPr lang="en-US" sz="1800" dirty="0" err="1" smtClean="0"/>
              <a:t>Zappi</a:t>
            </a:r>
            <a:r>
              <a:rPr lang="en-US" sz="1800" dirty="0" smtClean="0"/>
              <a:t>, EWSN ‘08)</a:t>
            </a:r>
          </a:p>
          <a:p>
            <a:pPr lvl="1"/>
            <a:endParaRPr lang="en-US" sz="1800" dirty="0" smtClean="0"/>
          </a:p>
          <a:p>
            <a:r>
              <a:rPr lang="en-US" sz="2000" dirty="0" smtClean="0"/>
              <a:t>Use of backend servers</a:t>
            </a:r>
          </a:p>
          <a:p>
            <a:pPr lvl="1"/>
            <a:r>
              <a:rPr lang="en-US" sz="1800" dirty="0" smtClean="0"/>
              <a:t>(</a:t>
            </a:r>
            <a:r>
              <a:rPr lang="en-US" sz="1800" dirty="0" err="1" smtClean="0"/>
              <a:t>Miluzzo</a:t>
            </a:r>
            <a:r>
              <a:rPr lang="en-US" sz="1800" dirty="0" smtClean="0"/>
              <a:t>, </a:t>
            </a:r>
            <a:r>
              <a:rPr lang="en-US" sz="1800" dirty="0" err="1" smtClean="0"/>
              <a:t>MobiSys</a:t>
            </a:r>
            <a:r>
              <a:rPr lang="en-US" sz="1800" dirty="0" smtClean="0"/>
              <a:t> ‘10), (</a:t>
            </a:r>
            <a:r>
              <a:rPr lang="en-US" sz="1800" dirty="0" err="1" smtClean="0"/>
              <a:t>Miluzzo</a:t>
            </a:r>
            <a:r>
              <a:rPr lang="en-US" sz="1800" dirty="0" smtClean="0"/>
              <a:t>, </a:t>
            </a:r>
            <a:r>
              <a:rPr lang="en-US" sz="1800" dirty="0" err="1" smtClean="0"/>
              <a:t>SenSys</a:t>
            </a:r>
            <a:r>
              <a:rPr lang="en-US" sz="1800" dirty="0" smtClean="0"/>
              <a:t> ‘08)</a:t>
            </a:r>
          </a:p>
          <a:p>
            <a:pPr lvl="1"/>
            <a:endParaRPr lang="en-US" sz="1800" dirty="0" smtClean="0"/>
          </a:p>
          <a:p>
            <a:r>
              <a:rPr lang="en-US" sz="2000" dirty="0" smtClean="0"/>
              <a:t>Single sensor modality or separate classifier per modality</a:t>
            </a:r>
          </a:p>
          <a:p>
            <a:pPr lvl="1"/>
            <a:r>
              <a:rPr lang="en-US" sz="1800" dirty="0" smtClean="0"/>
              <a:t>(</a:t>
            </a:r>
            <a:r>
              <a:rPr lang="en-US" sz="1800" dirty="0" err="1" smtClean="0"/>
              <a:t>Azizyan</a:t>
            </a:r>
            <a:r>
              <a:rPr lang="en-US" sz="1800" dirty="0" smtClean="0"/>
              <a:t>, </a:t>
            </a:r>
            <a:r>
              <a:rPr lang="en-US" sz="1800" dirty="0" err="1" smtClean="0"/>
              <a:t>MobiCom</a:t>
            </a:r>
            <a:r>
              <a:rPr lang="en-US" sz="1800" dirty="0" smtClean="0"/>
              <a:t> ‘09), (Kim, </a:t>
            </a:r>
            <a:r>
              <a:rPr lang="en-US" sz="1800" dirty="0" err="1" smtClean="0"/>
              <a:t>SenSys</a:t>
            </a:r>
            <a:r>
              <a:rPr lang="en-US" sz="1800" dirty="0" smtClean="0"/>
              <a:t> ‘10), (Lu, </a:t>
            </a:r>
            <a:r>
              <a:rPr lang="en-US" sz="1800" dirty="0" err="1" smtClean="0"/>
              <a:t>SenSys</a:t>
            </a:r>
            <a:r>
              <a:rPr lang="en-US" sz="1800" dirty="0" smtClean="0"/>
              <a:t> ‘10)</a:t>
            </a:r>
          </a:p>
          <a:p>
            <a:pPr lvl="1"/>
            <a:endParaRPr lang="en-US" sz="1800" dirty="0" smtClean="0"/>
          </a:p>
          <a:p>
            <a:r>
              <a:rPr lang="en-US" sz="2000" dirty="0" smtClean="0"/>
              <a:t>Do not provide online training</a:t>
            </a:r>
          </a:p>
          <a:p>
            <a:pPr lvl="1"/>
            <a:r>
              <a:rPr lang="en-US" sz="1800" dirty="0" smtClean="0"/>
              <a:t>(Wang, </a:t>
            </a:r>
            <a:r>
              <a:rPr lang="en-US" sz="1800" dirty="0" err="1" smtClean="0"/>
              <a:t>MobiSys</a:t>
            </a:r>
            <a:r>
              <a:rPr lang="en-US" sz="1800" dirty="0" smtClean="0"/>
              <a:t> ‘09), (</a:t>
            </a:r>
            <a:r>
              <a:rPr lang="en-US" sz="1800" dirty="0" err="1" smtClean="0"/>
              <a:t>Wachuri</a:t>
            </a:r>
            <a:r>
              <a:rPr lang="en-US" sz="1800" dirty="0" smtClean="0"/>
              <a:t>, </a:t>
            </a:r>
            <a:r>
              <a:rPr lang="en-US" sz="1800" dirty="0" err="1" smtClean="0"/>
              <a:t>UbiComp</a:t>
            </a:r>
            <a:r>
              <a:rPr lang="en-US" sz="1800" dirty="0" smtClean="0"/>
              <a:t> ‘10)</a:t>
            </a:r>
            <a:endParaRPr lang="en-US" sz="1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Outline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14E645-16D1-476F-8A4A-B289CCA56DD3}" type="slidenum">
              <a:rPr lang="en-US" smtClean="0"/>
              <a:pPr/>
              <a:t>8</a:t>
            </a:fld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Motivation and Contributions</a:t>
            </a:r>
          </a:p>
          <a:p>
            <a:r>
              <a:rPr lang="en-US" dirty="0" smtClean="0"/>
              <a:t>Related Work</a:t>
            </a:r>
          </a:p>
          <a:p>
            <a:r>
              <a:rPr lang="en-US" b="1" dirty="0" smtClean="0">
                <a:solidFill>
                  <a:srgbClr val="FF0000"/>
                </a:solidFill>
              </a:rPr>
              <a:t>Hardware and Software</a:t>
            </a:r>
          </a:p>
          <a:p>
            <a:r>
              <a:rPr lang="en-US" dirty="0" smtClean="0"/>
              <a:t>Experimental Setup</a:t>
            </a:r>
          </a:p>
          <a:p>
            <a:r>
              <a:rPr lang="en-US" dirty="0" smtClean="0"/>
              <a:t>PBN System Design</a:t>
            </a:r>
          </a:p>
          <a:p>
            <a:r>
              <a:rPr lang="en-US" dirty="0" smtClean="0"/>
              <a:t>Evaluation</a:t>
            </a:r>
          </a:p>
          <a:p>
            <a:r>
              <a:rPr lang="en-US" dirty="0" smtClean="0"/>
              <a:t>Conclusion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Hardware: </a:t>
            </a:r>
            <a:r>
              <a:rPr lang="en-US" dirty="0" err="1" smtClean="0"/>
              <a:t>TinyOS</a:t>
            </a:r>
            <a:r>
              <a:rPr lang="en-US" dirty="0" smtClean="0"/>
              <a:t> + Android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14E645-16D1-476F-8A4A-B289CCA56DD3}" type="slidenum">
              <a:rPr lang="en-US" smtClean="0"/>
              <a:pPr/>
              <a:t>9</a:t>
            </a:fld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8229600" cy="2133600"/>
          </a:xfrm>
        </p:spPr>
        <p:txBody>
          <a:bodyPr>
            <a:normAutofit/>
          </a:bodyPr>
          <a:lstStyle/>
          <a:p>
            <a:r>
              <a:rPr lang="en-US" sz="2000" dirty="0" smtClean="0"/>
              <a:t>IRIS on-body motes, </a:t>
            </a:r>
            <a:r>
              <a:rPr lang="en-US" sz="2000" dirty="0" err="1" smtClean="0"/>
              <a:t>TelosB</a:t>
            </a:r>
            <a:r>
              <a:rPr lang="en-US" sz="2000" dirty="0" smtClean="0"/>
              <a:t> base station, G1 phone</a:t>
            </a:r>
          </a:p>
          <a:p>
            <a:r>
              <a:rPr lang="en-US" sz="2000" dirty="0" smtClean="0"/>
              <a:t>Enable USB host mode support in Android kernel</a:t>
            </a:r>
          </a:p>
          <a:p>
            <a:r>
              <a:rPr lang="en-US" sz="2000" dirty="0" smtClean="0"/>
              <a:t>Android device manager modifications</a:t>
            </a:r>
          </a:p>
          <a:p>
            <a:r>
              <a:rPr lang="en-US" sz="2000" dirty="0" err="1" smtClean="0"/>
              <a:t>TinyOS</a:t>
            </a:r>
            <a:r>
              <a:rPr lang="en-US" sz="2000" dirty="0" smtClean="0"/>
              <a:t> JNI compiled for Android</a:t>
            </a:r>
            <a:endParaRPr lang="en-US" sz="2000" dirty="0"/>
          </a:p>
        </p:txBody>
      </p:sp>
      <p:pic>
        <p:nvPicPr>
          <p:cNvPr id="6" name="Picture 5" descr="DSCF1431.JPG"/>
          <p:cNvPicPr>
            <a:picLocks noChangeAspect="1"/>
          </p:cNvPicPr>
          <p:nvPr/>
        </p:nvPicPr>
        <p:blipFill>
          <a:blip r:embed="rId2" cstate="print"/>
          <a:srcRect l="21269" t="8955" r="3731"/>
          <a:stretch>
            <a:fillRect/>
          </a:stretch>
        </p:blipFill>
        <p:spPr>
          <a:xfrm>
            <a:off x="2667000" y="2743200"/>
            <a:ext cx="3766278" cy="3429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Software: Android Application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14E645-16D1-476F-8A4A-B289CCA56DD3}" type="slidenum">
              <a:rPr lang="en-US" smtClean="0"/>
              <a:pPr/>
              <a:t>10</a:t>
            </a:fld>
            <a:endParaRPr lang="en-US"/>
          </a:p>
        </p:txBody>
      </p:sp>
      <p:pic>
        <p:nvPicPr>
          <p:cNvPr id="5" name="Picture 4" descr="pbn_activityView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378200" y="1676400"/>
            <a:ext cx="2336800" cy="3505200"/>
          </a:xfrm>
          <a:prstGeom prst="rect">
            <a:avLst/>
          </a:prstGeom>
        </p:spPr>
      </p:pic>
      <p:pic>
        <p:nvPicPr>
          <p:cNvPr id="6" name="Picture 5" descr="pbn_gtLabeling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400800" y="1752600"/>
            <a:ext cx="2286000" cy="3429000"/>
          </a:xfrm>
          <a:prstGeom prst="rect">
            <a:avLst/>
          </a:prstGeom>
        </p:spPr>
      </p:pic>
      <p:pic>
        <p:nvPicPr>
          <p:cNvPr id="7" name="Picture 6" descr="bottlenosePhone_nodeStatusSample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57200" y="1676400"/>
            <a:ext cx="2336800" cy="350520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381000" y="5410200"/>
            <a:ext cx="23519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Sensor Configuration</a:t>
            </a:r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2895600" y="5410200"/>
            <a:ext cx="337784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Runtime Control and Feedback</a:t>
            </a:r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6324600" y="5421868"/>
            <a:ext cx="242893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Ground Truth Logging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Outline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14E645-16D1-476F-8A4A-B289CCA56DD3}" type="slidenum">
              <a:rPr lang="en-US" smtClean="0"/>
              <a:pPr/>
              <a:t>11</a:t>
            </a:fld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Motivation and Contributions</a:t>
            </a:r>
          </a:p>
          <a:p>
            <a:r>
              <a:rPr lang="en-US" dirty="0" smtClean="0"/>
              <a:t>Related Work</a:t>
            </a:r>
          </a:p>
          <a:p>
            <a:r>
              <a:rPr lang="en-US" dirty="0" smtClean="0"/>
              <a:t>Hardware and Software</a:t>
            </a:r>
          </a:p>
          <a:p>
            <a:r>
              <a:rPr lang="en-US" b="1" dirty="0" smtClean="0">
                <a:solidFill>
                  <a:srgbClr val="FF0000"/>
                </a:solidFill>
              </a:rPr>
              <a:t>Experimental Setup</a:t>
            </a:r>
          </a:p>
          <a:p>
            <a:r>
              <a:rPr lang="en-US" dirty="0" smtClean="0"/>
              <a:t>PBN System Design</a:t>
            </a:r>
          </a:p>
          <a:p>
            <a:r>
              <a:rPr lang="en-US" dirty="0" smtClean="0"/>
              <a:t>Evaluation</a:t>
            </a:r>
          </a:p>
          <a:p>
            <a:r>
              <a:rPr lang="en-US" dirty="0" smtClean="0"/>
              <a:t>Conclusion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Data Collection Setup</a:t>
            </a:r>
            <a:endParaRPr lang="en-US" dirty="0"/>
          </a:p>
        </p:txBody>
      </p:sp>
      <p:sp>
        <p:nvSpPr>
          <p:cNvPr id="5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8229600" cy="1752600"/>
          </a:xfrm>
        </p:spPr>
        <p:txBody>
          <a:bodyPr>
            <a:normAutofit fontScale="85000" lnSpcReduction="20000"/>
          </a:bodyPr>
          <a:lstStyle/>
          <a:p>
            <a:r>
              <a:rPr lang="en-US" dirty="0" smtClean="0"/>
              <a:t>2 subjects, 2 weeks</a:t>
            </a:r>
          </a:p>
          <a:p>
            <a:r>
              <a:rPr lang="en-US" dirty="0" smtClean="0"/>
              <a:t>Android Phone</a:t>
            </a:r>
          </a:p>
          <a:p>
            <a:pPr lvl="1"/>
            <a:r>
              <a:rPr lang="en-US" dirty="0" smtClean="0"/>
              <a:t>3-axis accelerometer, </a:t>
            </a:r>
            <a:r>
              <a:rPr lang="en-US" dirty="0" err="1" smtClean="0"/>
              <a:t>WiFi</a:t>
            </a:r>
            <a:r>
              <a:rPr lang="en-US" dirty="0" smtClean="0"/>
              <a:t>/GPS Localization</a:t>
            </a:r>
          </a:p>
          <a:p>
            <a:r>
              <a:rPr lang="en-US" dirty="0" smtClean="0"/>
              <a:t>5 IRIS Sensor Motes</a:t>
            </a:r>
          </a:p>
          <a:p>
            <a:pPr lvl="1"/>
            <a:r>
              <a:rPr lang="en-US" dirty="0" smtClean="0"/>
              <a:t>2-axis accelerometer, light, temperature, acoustic, RSSI</a:t>
            </a:r>
            <a:endParaRPr lang="en-US" dirty="0"/>
          </a:p>
        </p:txBody>
      </p:sp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762000" y="3429000"/>
          <a:ext cx="2895600" cy="25958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47800"/>
                <a:gridCol w="1447800"/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Node ID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Location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BS/Phone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L. Wrist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R. Wrist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3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L.</a:t>
                      </a:r>
                      <a:r>
                        <a:rPr lang="en-US" baseline="0" dirty="0" smtClean="0"/>
                        <a:t> Ankle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4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R.</a:t>
                      </a:r>
                      <a:r>
                        <a:rPr lang="en-US" baseline="0" dirty="0" smtClean="0"/>
                        <a:t> Ankle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5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Head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20" name="Picture 19" descr="subj1_highlight_crop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495800" y="2847977"/>
            <a:ext cx="1600200" cy="3400423"/>
          </a:xfrm>
          <a:prstGeom prst="rect">
            <a:avLst/>
          </a:prstGeom>
        </p:spPr>
      </p:pic>
      <p:pic>
        <p:nvPicPr>
          <p:cNvPr id="21" name="Picture 20" descr="subj2_highlight_crop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781800" y="2847978"/>
            <a:ext cx="1600199" cy="3400422"/>
          </a:xfrm>
          <a:prstGeom prst="rect">
            <a:avLst/>
          </a:prstGeom>
        </p:spPr>
      </p:pic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14E645-16D1-476F-8A4A-B289CCA56DD3}" type="slidenum">
              <a:rPr lang="en-US" smtClean="0"/>
              <a:pPr/>
              <a:t>12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Data Collection Setup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14E645-16D1-476F-8A4A-B289CCA56DD3}" type="slidenum">
              <a:rPr lang="en-US" smtClean="0"/>
              <a:pPr/>
              <a:t>13</a:t>
            </a:fld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8229600" cy="2057400"/>
          </a:xfrm>
        </p:spPr>
        <p:txBody>
          <a:bodyPr>
            <a:normAutofit/>
          </a:bodyPr>
          <a:lstStyle/>
          <a:p>
            <a:r>
              <a:rPr lang="en-US" sz="2400" dirty="0" smtClean="0"/>
              <a:t>Classify typical daily activities, postures, and environment</a:t>
            </a:r>
          </a:p>
          <a:p>
            <a:r>
              <a:rPr lang="en-US" sz="2400" dirty="0" smtClean="0"/>
              <a:t>Previous work (Lester, et. al.) identifies some activities as hard to classify</a:t>
            </a:r>
          </a:p>
          <a:p>
            <a:r>
              <a:rPr lang="en-US" sz="2400" dirty="0" smtClean="0"/>
              <a:t>Classification Categories:</a:t>
            </a:r>
            <a:endParaRPr lang="en-US" sz="2400" dirty="0"/>
          </a:p>
        </p:txBody>
      </p:sp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838200" y="3124200"/>
          <a:ext cx="7086600" cy="1381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52600"/>
                <a:gridCol w="5334000"/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Environment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 smtClean="0">
                          <a:solidFill>
                            <a:schemeClr val="tx1"/>
                          </a:solidFill>
                        </a:rPr>
                        <a:t>Indoors,</a:t>
                      </a:r>
                      <a:r>
                        <a:rPr lang="en-US" b="0" baseline="0" dirty="0" smtClean="0">
                          <a:solidFill>
                            <a:schemeClr val="tx1"/>
                          </a:solidFill>
                        </a:rPr>
                        <a:t> Outdoors</a:t>
                      </a:r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b="1" dirty="0" smtClean="0">
                          <a:solidFill>
                            <a:schemeClr val="bg1"/>
                          </a:solidFill>
                        </a:rPr>
                        <a:t>Posture</a:t>
                      </a:r>
                      <a:endParaRPr lang="en-US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Cycling, Lying Down, Sitting, Standing, Walking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b="1" dirty="0" smtClean="0">
                          <a:solidFill>
                            <a:schemeClr val="bg1"/>
                          </a:solidFill>
                        </a:rPr>
                        <a:t>Activity</a:t>
                      </a:r>
                      <a:endParaRPr lang="en-US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Cleaning, Cycling,</a:t>
                      </a:r>
                      <a:r>
                        <a:rPr lang="en-US" baseline="0" dirty="0" smtClean="0"/>
                        <a:t> Driving, Eating, Meeting, Reading, Walking, Watching TV, Working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Outline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14E645-16D1-476F-8A4A-B289CCA56DD3}" type="slidenum">
              <a:rPr lang="en-US" smtClean="0"/>
              <a:pPr/>
              <a:t>14</a:t>
            </a:fld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Motivation and Contributions</a:t>
            </a:r>
          </a:p>
          <a:p>
            <a:r>
              <a:rPr lang="en-US" dirty="0" smtClean="0"/>
              <a:t>Related Work</a:t>
            </a:r>
          </a:p>
          <a:p>
            <a:r>
              <a:rPr lang="en-US" dirty="0" smtClean="0"/>
              <a:t>Hardware and Software</a:t>
            </a:r>
          </a:p>
          <a:p>
            <a:r>
              <a:rPr lang="en-US" dirty="0" smtClean="0"/>
              <a:t>Experimental Setup</a:t>
            </a:r>
          </a:p>
          <a:p>
            <a:r>
              <a:rPr lang="en-US" b="1" dirty="0" smtClean="0">
                <a:solidFill>
                  <a:srgbClr val="FF0000"/>
                </a:solidFill>
              </a:rPr>
              <a:t>PBN System Design</a:t>
            </a:r>
          </a:p>
          <a:p>
            <a:r>
              <a:rPr lang="en-US" dirty="0" smtClean="0"/>
              <a:t>Evaluation</a:t>
            </a:r>
          </a:p>
          <a:p>
            <a:r>
              <a:rPr lang="en-US" dirty="0" smtClean="0"/>
              <a:t>Conclusion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Rectangle 80"/>
          <p:cNvSpPr/>
          <p:nvPr/>
        </p:nvSpPr>
        <p:spPr>
          <a:xfrm>
            <a:off x="6629400" y="4648200"/>
            <a:ext cx="1295400" cy="533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 smtClean="0"/>
              <a:t>Sensor Selection</a:t>
            </a:r>
            <a:endParaRPr lang="en-US" sz="1600" dirty="0"/>
          </a:p>
        </p:txBody>
      </p:sp>
      <p:sp>
        <p:nvSpPr>
          <p:cNvPr id="15" name="Rounded Rectangle 14"/>
          <p:cNvSpPr/>
          <p:nvPr/>
        </p:nvSpPr>
        <p:spPr>
          <a:xfrm>
            <a:off x="1981200" y="1295400"/>
            <a:ext cx="5638800" cy="1371600"/>
          </a:xfrm>
          <a:prstGeom prst="roundRect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ounded Rectangle 13"/>
          <p:cNvSpPr/>
          <p:nvPr/>
        </p:nvSpPr>
        <p:spPr>
          <a:xfrm>
            <a:off x="1905000" y="1219200"/>
            <a:ext cx="5638800" cy="1371600"/>
          </a:xfrm>
          <a:prstGeom prst="roundRect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PBN Architecture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14E645-16D1-476F-8A4A-B289CCA56DD3}" type="slidenum">
              <a:rPr lang="en-US" smtClean="0"/>
              <a:pPr/>
              <a:t>15</a:t>
            </a:fld>
            <a:endParaRPr lang="en-US"/>
          </a:p>
        </p:txBody>
      </p:sp>
      <p:sp>
        <p:nvSpPr>
          <p:cNvPr id="5" name="Rounded Rectangle 4"/>
          <p:cNvSpPr/>
          <p:nvPr/>
        </p:nvSpPr>
        <p:spPr>
          <a:xfrm>
            <a:off x="990600" y="3505200"/>
            <a:ext cx="7162800" cy="2895600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Rounded Rectangle 5"/>
          <p:cNvSpPr/>
          <p:nvPr/>
        </p:nvSpPr>
        <p:spPr>
          <a:xfrm>
            <a:off x="1828800" y="1143000"/>
            <a:ext cx="5638800" cy="1371600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ounded Rectangle 6"/>
          <p:cNvSpPr/>
          <p:nvPr/>
        </p:nvSpPr>
        <p:spPr>
          <a:xfrm>
            <a:off x="3276600" y="2971800"/>
            <a:ext cx="2590800" cy="381000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3810000" y="1143000"/>
            <a:ext cx="160813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 smtClean="0"/>
              <a:t>Sensor Node</a:t>
            </a:r>
            <a:endParaRPr lang="en-US" b="1" dirty="0"/>
          </a:p>
        </p:txBody>
      </p:sp>
      <p:sp>
        <p:nvSpPr>
          <p:cNvPr id="9" name="TextBox 8"/>
          <p:cNvSpPr txBox="1"/>
          <p:nvPr/>
        </p:nvSpPr>
        <p:spPr>
          <a:xfrm>
            <a:off x="4063013" y="3516868"/>
            <a:ext cx="8899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 smtClean="0"/>
              <a:t>Phone</a:t>
            </a:r>
            <a:endParaRPr lang="en-US" b="1" dirty="0"/>
          </a:p>
        </p:txBody>
      </p:sp>
      <p:sp>
        <p:nvSpPr>
          <p:cNvPr id="10" name="TextBox 9"/>
          <p:cNvSpPr txBox="1"/>
          <p:nvPr/>
        </p:nvSpPr>
        <p:spPr>
          <a:xfrm>
            <a:off x="3505200" y="2983468"/>
            <a:ext cx="2223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 smtClean="0"/>
              <a:t>Base Station Node</a:t>
            </a:r>
            <a:endParaRPr lang="en-US" b="1" dirty="0"/>
          </a:p>
        </p:txBody>
      </p:sp>
      <p:sp>
        <p:nvSpPr>
          <p:cNvPr id="11" name="Rectangle 10"/>
          <p:cNvSpPr/>
          <p:nvPr/>
        </p:nvSpPr>
        <p:spPr>
          <a:xfrm>
            <a:off x="2209800" y="1600200"/>
            <a:ext cx="1295400" cy="533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 smtClean="0"/>
              <a:t>Local </a:t>
            </a:r>
            <a:r>
              <a:rPr lang="en-US" sz="1600" dirty="0" err="1" smtClean="0"/>
              <a:t>Agg</a:t>
            </a:r>
            <a:r>
              <a:rPr lang="en-US" sz="1600" dirty="0" smtClean="0"/>
              <a:t>.</a:t>
            </a:r>
            <a:endParaRPr lang="en-US" sz="1600" dirty="0"/>
          </a:p>
        </p:txBody>
      </p:sp>
      <p:sp>
        <p:nvSpPr>
          <p:cNvPr id="17" name="Rectangle 16"/>
          <p:cNvSpPr/>
          <p:nvPr/>
        </p:nvSpPr>
        <p:spPr>
          <a:xfrm>
            <a:off x="4114800" y="1752600"/>
            <a:ext cx="1295400" cy="533400"/>
          </a:xfrm>
          <a:prstGeom prst="rect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Sensor</a:t>
            </a:r>
            <a:endParaRPr lang="en-US" dirty="0"/>
          </a:p>
        </p:txBody>
      </p:sp>
      <p:sp>
        <p:nvSpPr>
          <p:cNvPr id="16" name="Rectangle 15"/>
          <p:cNvSpPr/>
          <p:nvPr/>
        </p:nvSpPr>
        <p:spPr>
          <a:xfrm>
            <a:off x="4038600" y="1676400"/>
            <a:ext cx="1295400" cy="533400"/>
          </a:xfrm>
          <a:prstGeom prst="rect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Sensor</a:t>
            </a:r>
            <a:endParaRPr lang="en-US" dirty="0"/>
          </a:p>
        </p:txBody>
      </p:sp>
      <p:sp>
        <p:nvSpPr>
          <p:cNvPr id="12" name="Rectangle 11"/>
          <p:cNvSpPr/>
          <p:nvPr/>
        </p:nvSpPr>
        <p:spPr>
          <a:xfrm>
            <a:off x="3962400" y="1600200"/>
            <a:ext cx="1295400" cy="533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 smtClean="0"/>
              <a:t>Sensor</a:t>
            </a:r>
            <a:endParaRPr lang="en-US" sz="1600" dirty="0"/>
          </a:p>
        </p:txBody>
      </p:sp>
      <p:sp>
        <p:nvSpPr>
          <p:cNvPr id="13" name="Rectangle 12"/>
          <p:cNvSpPr/>
          <p:nvPr/>
        </p:nvSpPr>
        <p:spPr>
          <a:xfrm>
            <a:off x="5715000" y="1600200"/>
            <a:ext cx="1295400" cy="533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 smtClean="0"/>
              <a:t>Sample</a:t>
            </a:r>
          </a:p>
          <a:p>
            <a:pPr algn="ctr"/>
            <a:r>
              <a:rPr lang="en-US" sz="1600" dirty="0" smtClean="0"/>
              <a:t>Controller</a:t>
            </a:r>
            <a:endParaRPr lang="en-US" sz="1600" dirty="0"/>
          </a:p>
        </p:txBody>
      </p:sp>
      <p:sp>
        <p:nvSpPr>
          <p:cNvPr id="18" name="Rounded Rectangle 17"/>
          <p:cNvSpPr/>
          <p:nvPr/>
        </p:nvSpPr>
        <p:spPr>
          <a:xfrm>
            <a:off x="2057400" y="1524000"/>
            <a:ext cx="5257800" cy="914400"/>
          </a:xfrm>
          <a:prstGeom prst="roundRect">
            <a:avLst/>
          </a:prstGeom>
          <a:noFill/>
          <a:ln w="38100">
            <a:solidFill>
              <a:srgbClr val="FF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/>
          <p:cNvSpPr/>
          <p:nvPr/>
        </p:nvSpPr>
        <p:spPr>
          <a:xfrm>
            <a:off x="1219200" y="3877733"/>
            <a:ext cx="1295400" cy="54186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 smtClean="0"/>
              <a:t>Sample</a:t>
            </a:r>
          </a:p>
          <a:p>
            <a:pPr algn="ctr"/>
            <a:r>
              <a:rPr lang="en-US" sz="1600" dirty="0" smtClean="0"/>
              <a:t>Controller</a:t>
            </a:r>
            <a:endParaRPr lang="en-US" sz="1600" dirty="0"/>
          </a:p>
        </p:txBody>
      </p:sp>
      <p:sp>
        <p:nvSpPr>
          <p:cNvPr id="22" name="Rectangle 21"/>
          <p:cNvSpPr/>
          <p:nvPr/>
        </p:nvSpPr>
        <p:spPr>
          <a:xfrm>
            <a:off x="1371600" y="4876800"/>
            <a:ext cx="1295400" cy="533400"/>
          </a:xfrm>
          <a:prstGeom prst="rect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Sensor</a:t>
            </a:r>
            <a:endParaRPr lang="en-US" dirty="0"/>
          </a:p>
        </p:txBody>
      </p:sp>
      <p:sp>
        <p:nvSpPr>
          <p:cNvPr id="21" name="Rectangle 20"/>
          <p:cNvSpPr/>
          <p:nvPr/>
        </p:nvSpPr>
        <p:spPr>
          <a:xfrm>
            <a:off x="1295400" y="4800600"/>
            <a:ext cx="1295400" cy="533400"/>
          </a:xfrm>
          <a:prstGeom prst="rect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Sensor</a:t>
            </a:r>
            <a:endParaRPr lang="en-US" dirty="0"/>
          </a:p>
        </p:txBody>
      </p:sp>
      <p:sp>
        <p:nvSpPr>
          <p:cNvPr id="20" name="Rectangle 19"/>
          <p:cNvSpPr/>
          <p:nvPr/>
        </p:nvSpPr>
        <p:spPr>
          <a:xfrm>
            <a:off x="1219200" y="4724400"/>
            <a:ext cx="1295400" cy="533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 smtClean="0"/>
              <a:t>Sensor</a:t>
            </a:r>
            <a:endParaRPr lang="en-US" sz="1600" dirty="0"/>
          </a:p>
        </p:txBody>
      </p:sp>
      <p:sp>
        <p:nvSpPr>
          <p:cNvPr id="42" name="Freeform 41"/>
          <p:cNvSpPr/>
          <p:nvPr/>
        </p:nvSpPr>
        <p:spPr>
          <a:xfrm>
            <a:off x="3124200" y="4724400"/>
            <a:ext cx="4953000" cy="1600200"/>
          </a:xfrm>
          <a:custGeom>
            <a:avLst/>
            <a:gdLst>
              <a:gd name="connsiteX0" fmla="*/ 0 w 4953000"/>
              <a:gd name="connsiteY0" fmla="*/ 279406 h 1676400"/>
              <a:gd name="connsiteX1" fmla="*/ 81836 w 4953000"/>
              <a:gd name="connsiteY1" fmla="*/ 81836 h 1676400"/>
              <a:gd name="connsiteX2" fmla="*/ 279406 w 4953000"/>
              <a:gd name="connsiteY2" fmla="*/ 0 h 1676400"/>
              <a:gd name="connsiteX3" fmla="*/ 4673594 w 4953000"/>
              <a:gd name="connsiteY3" fmla="*/ 0 h 1676400"/>
              <a:gd name="connsiteX4" fmla="*/ 4871164 w 4953000"/>
              <a:gd name="connsiteY4" fmla="*/ 81836 h 1676400"/>
              <a:gd name="connsiteX5" fmla="*/ 4953000 w 4953000"/>
              <a:gd name="connsiteY5" fmla="*/ 279406 h 1676400"/>
              <a:gd name="connsiteX6" fmla="*/ 4953000 w 4953000"/>
              <a:gd name="connsiteY6" fmla="*/ 1396994 h 1676400"/>
              <a:gd name="connsiteX7" fmla="*/ 4871164 w 4953000"/>
              <a:gd name="connsiteY7" fmla="*/ 1594564 h 1676400"/>
              <a:gd name="connsiteX8" fmla="*/ 4673594 w 4953000"/>
              <a:gd name="connsiteY8" fmla="*/ 1676400 h 1676400"/>
              <a:gd name="connsiteX9" fmla="*/ 279406 w 4953000"/>
              <a:gd name="connsiteY9" fmla="*/ 1676400 h 1676400"/>
              <a:gd name="connsiteX10" fmla="*/ 81836 w 4953000"/>
              <a:gd name="connsiteY10" fmla="*/ 1594564 h 1676400"/>
              <a:gd name="connsiteX11" fmla="*/ 0 w 4953000"/>
              <a:gd name="connsiteY11" fmla="*/ 1396994 h 1676400"/>
              <a:gd name="connsiteX12" fmla="*/ 0 w 4953000"/>
              <a:gd name="connsiteY12" fmla="*/ 279406 h 1676400"/>
              <a:gd name="connsiteX0" fmla="*/ 0 w 4953000"/>
              <a:gd name="connsiteY0" fmla="*/ 279406 h 1676400"/>
              <a:gd name="connsiteX1" fmla="*/ 81836 w 4953000"/>
              <a:gd name="connsiteY1" fmla="*/ 81836 h 1676400"/>
              <a:gd name="connsiteX2" fmla="*/ 279406 w 4953000"/>
              <a:gd name="connsiteY2" fmla="*/ 0 h 1676400"/>
              <a:gd name="connsiteX3" fmla="*/ 658906 w 4953000"/>
              <a:gd name="connsiteY3" fmla="*/ 4482 h 1676400"/>
              <a:gd name="connsiteX4" fmla="*/ 4673594 w 4953000"/>
              <a:gd name="connsiteY4" fmla="*/ 0 h 1676400"/>
              <a:gd name="connsiteX5" fmla="*/ 4871164 w 4953000"/>
              <a:gd name="connsiteY5" fmla="*/ 81836 h 1676400"/>
              <a:gd name="connsiteX6" fmla="*/ 4953000 w 4953000"/>
              <a:gd name="connsiteY6" fmla="*/ 279406 h 1676400"/>
              <a:gd name="connsiteX7" fmla="*/ 4953000 w 4953000"/>
              <a:gd name="connsiteY7" fmla="*/ 1396994 h 1676400"/>
              <a:gd name="connsiteX8" fmla="*/ 4871164 w 4953000"/>
              <a:gd name="connsiteY8" fmla="*/ 1594564 h 1676400"/>
              <a:gd name="connsiteX9" fmla="*/ 4673594 w 4953000"/>
              <a:gd name="connsiteY9" fmla="*/ 1676400 h 1676400"/>
              <a:gd name="connsiteX10" fmla="*/ 279406 w 4953000"/>
              <a:gd name="connsiteY10" fmla="*/ 1676400 h 1676400"/>
              <a:gd name="connsiteX11" fmla="*/ 81836 w 4953000"/>
              <a:gd name="connsiteY11" fmla="*/ 1594564 h 1676400"/>
              <a:gd name="connsiteX12" fmla="*/ 0 w 4953000"/>
              <a:gd name="connsiteY12" fmla="*/ 1396994 h 1676400"/>
              <a:gd name="connsiteX13" fmla="*/ 0 w 4953000"/>
              <a:gd name="connsiteY13" fmla="*/ 279406 h 1676400"/>
              <a:gd name="connsiteX0" fmla="*/ 0 w 4953000"/>
              <a:gd name="connsiteY0" fmla="*/ 279406 h 1676400"/>
              <a:gd name="connsiteX1" fmla="*/ 81836 w 4953000"/>
              <a:gd name="connsiteY1" fmla="*/ 81836 h 1676400"/>
              <a:gd name="connsiteX2" fmla="*/ 279406 w 4953000"/>
              <a:gd name="connsiteY2" fmla="*/ 0 h 1676400"/>
              <a:gd name="connsiteX3" fmla="*/ 3962400 w 4953000"/>
              <a:gd name="connsiteY3" fmla="*/ 0 h 1676400"/>
              <a:gd name="connsiteX4" fmla="*/ 4673594 w 4953000"/>
              <a:gd name="connsiteY4" fmla="*/ 0 h 1676400"/>
              <a:gd name="connsiteX5" fmla="*/ 4871164 w 4953000"/>
              <a:gd name="connsiteY5" fmla="*/ 81836 h 1676400"/>
              <a:gd name="connsiteX6" fmla="*/ 4953000 w 4953000"/>
              <a:gd name="connsiteY6" fmla="*/ 279406 h 1676400"/>
              <a:gd name="connsiteX7" fmla="*/ 4953000 w 4953000"/>
              <a:gd name="connsiteY7" fmla="*/ 1396994 h 1676400"/>
              <a:gd name="connsiteX8" fmla="*/ 4871164 w 4953000"/>
              <a:gd name="connsiteY8" fmla="*/ 1594564 h 1676400"/>
              <a:gd name="connsiteX9" fmla="*/ 4673594 w 4953000"/>
              <a:gd name="connsiteY9" fmla="*/ 1676400 h 1676400"/>
              <a:gd name="connsiteX10" fmla="*/ 279406 w 4953000"/>
              <a:gd name="connsiteY10" fmla="*/ 1676400 h 1676400"/>
              <a:gd name="connsiteX11" fmla="*/ 81836 w 4953000"/>
              <a:gd name="connsiteY11" fmla="*/ 1594564 h 1676400"/>
              <a:gd name="connsiteX12" fmla="*/ 0 w 4953000"/>
              <a:gd name="connsiteY12" fmla="*/ 1396994 h 1676400"/>
              <a:gd name="connsiteX13" fmla="*/ 0 w 4953000"/>
              <a:gd name="connsiteY13" fmla="*/ 279406 h 1676400"/>
              <a:gd name="connsiteX0" fmla="*/ 0 w 4953000"/>
              <a:gd name="connsiteY0" fmla="*/ 279406 h 1676400"/>
              <a:gd name="connsiteX1" fmla="*/ 81836 w 4953000"/>
              <a:gd name="connsiteY1" fmla="*/ 81836 h 1676400"/>
              <a:gd name="connsiteX2" fmla="*/ 279406 w 4953000"/>
              <a:gd name="connsiteY2" fmla="*/ 0 h 1676400"/>
              <a:gd name="connsiteX3" fmla="*/ 4038600 w 4953000"/>
              <a:gd name="connsiteY3" fmla="*/ 0 h 1676400"/>
              <a:gd name="connsiteX4" fmla="*/ 4673594 w 4953000"/>
              <a:gd name="connsiteY4" fmla="*/ 0 h 1676400"/>
              <a:gd name="connsiteX5" fmla="*/ 4871164 w 4953000"/>
              <a:gd name="connsiteY5" fmla="*/ 81836 h 1676400"/>
              <a:gd name="connsiteX6" fmla="*/ 4953000 w 4953000"/>
              <a:gd name="connsiteY6" fmla="*/ 279406 h 1676400"/>
              <a:gd name="connsiteX7" fmla="*/ 4953000 w 4953000"/>
              <a:gd name="connsiteY7" fmla="*/ 1396994 h 1676400"/>
              <a:gd name="connsiteX8" fmla="*/ 4871164 w 4953000"/>
              <a:gd name="connsiteY8" fmla="*/ 1594564 h 1676400"/>
              <a:gd name="connsiteX9" fmla="*/ 4673594 w 4953000"/>
              <a:gd name="connsiteY9" fmla="*/ 1676400 h 1676400"/>
              <a:gd name="connsiteX10" fmla="*/ 279406 w 4953000"/>
              <a:gd name="connsiteY10" fmla="*/ 1676400 h 1676400"/>
              <a:gd name="connsiteX11" fmla="*/ 81836 w 4953000"/>
              <a:gd name="connsiteY11" fmla="*/ 1594564 h 1676400"/>
              <a:gd name="connsiteX12" fmla="*/ 0 w 4953000"/>
              <a:gd name="connsiteY12" fmla="*/ 1396994 h 1676400"/>
              <a:gd name="connsiteX13" fmla="*/ 0 w 4953000"/>
              <a:gd name="connsiteY13" fmla="*/ 279406 h 1676400"/>
              <a:gd name="connsiteX0" fmla="*/ 0 w 4953000"/>
              <a:gd name="connsiteY0" fmla="*/ 279406 h 1676400"/>
              <a:gd name="connsiteX1" fmla="*/ 81836 w 4953000"/>
              <a:gd name="connsiteY1" fmla="*/ 81836 h 1676400"/>
              <a:gd name="connsiteX2" fmla="*/ 279406 w 4953000"/>
              <a:gd name="connsiteY2" fmla="*/ 0 h 1676400"/>
              <a:gd name="connsiteX3" fmla="*/ 4114800 w 4953000"/>
              <a:gd name="connsiteY3" fmla="*/ 0 h 1676400"/>
              <a:gd name="connsiteX4" fmla="*/ 4673594 w 4953000"/>
              <a:gd name="connsiteY4" fmla="*/ 0 h 1676400"/>
              <a:gd name="connsiteX5" fmla="*/ 4871164 w 4953000"/>
              <a:gd name="connsiteY5" fmla="*/ 81836 h 1676400"/>
              <a:gd name="connsiteX6" fmla="*/ 4953000 w 4953000"/>
              <a:gd name="connsiteY6" fmla="*/ 279406 h 1676400"/>
              <a:gd name="connsiteX7" fmla="*/ 4953000 w 4953000"/>
              <a:gd name="connsiteY7" fmla="*/ 1396994 h 1676400"/>
              <a:gd name="connsiteX8" fmla="*/ 4871164 w 4953000"/>
              <a:gd name="connsiteY8" fmla="*/ 1594564 h 1676400"/>
              <a:gd name="connsiteX9" fmla="*/ 4673594 w 4953000"/>
              <a:gd name="connsiteY9" fmla="*/ 1676400 h 1676400"/>
              <a:gd name="connsiteX10" fmla="*/ 279406 w 4953000"/>
              <a:gd name="connsiteY10" fmla="*/ 1676400 h 1676400"/>
              <a:gd name="connsiteX11" fmla="*/ 81836 w 4953000"/>
              <a:gd name="connsiteY11" fmla="*/ 1594564 h 1676400"/>
              <a:gd name="connsiteX12" fmla="*/ 0 w 4953000"/>
              <a:gd name="connsiteY12" fmla="*/ 1396994 h 1676400"/>
              <a:gd name="connsiteX13" fmla="*/ 0 w 4953000"/>
              <a:gd name="connsiteY13" fmla="*/ 279406 h 1676400"/>
              <a:gd name="connsiteX0" fmla="*/ 0 w 4953000"/>
              <a:gd name="connsiteY0" fmla="*/ 279406 h 1676400"/>
              <a:gd name="connsiteX1" fmla="*/ 81836 w 4953000"/>
              <a:gd name="connsiteY1" fmla="*/ 81836 h 1676400"/>
              <a:gd name="connsiteX2" fmla="*/ 279406 w 4953000"/>
              <a:gd name="connsiteY2" fmla="*/ 0 h 1676400"/>
              <a:gd name="connsiteX3" fmla="*/ 4191000 w 4953000"/>
              <a:gd name="connsiteY3" fmla="*/ 0 h 1676400"/>
              <a:gd name="connsiteX4" fmla="*/ 4673594 w 4953000"/>
              <a:gd name="connsiteY4" fmla="*/ 0 h 1676400"/>
              <a:gd name="connsiteX5" fmla="*/ 4871164 w 4953000"/>
              <a:gd name="connsiteY5" fmla="*/ 81836 h 1676400"/>
              <a:gd name="connsiteX6" fmla="*/ 4953000 w 4953000"/>
              <a:gd name="connsiteY6" fmla="*/ 279406 h 1676400"/>
              <a:gd name="connsiteX7" fmla="*/ 4953000 w 4953000"/>
              <a:gd name="connsiteY7" fmla="*/ 1396994 h 1676400"/>
              <a:gd name="connsiteX8" fmla="*/ 4871164 w 4953000"/>
              <a:gd name="connsiteY8" fmla="*/ 1594564 h 1676400"/>
              <a:gd name="connsiteX9" fmla="*/ 4673594 w 4953000"/>
              <a:gd name="connsiteY9" fmla="*/ 1676400 h 1676400"/>
              <a:gd name="connsiteX10" fmla="*/ 279406 w 4953000"/>
              <a:gd name="connsiteY10" fmla="*/ 1676400 h 1676400"/>
              <a:gd name="connsiteX11" fmla="*/ 81836 w 4953000"/>
              <a:gd name="connsiteY11" fmla="*/ 1594564 h 1676400"/>
              <a:gd name="connsiteX12" fmla="*/ 0 w 4953000"/>
              <a:gd name="connsiteY12" fmla="*/ 1396994 h 1676400"/>
              <a:gd name="connsiteX13" fmla="*/ 0 w 4953000"/>
              <a:gd name="connsiteY13" fmla="*/ 279406 h 1676400"/>
              <a:gd name="connsiteX0" fmla="*/ 0 w 4953000"/>
              <a:gd name="connsiteY0" fmla="*/ 279406 h 1676400"/>
              <a:gd name="connsiteX1" fmla="*/ 81836 w 4953000"/>
              <a:gd name="connsiteY1" fmla="*/ 81836 h 1676400"/>
              <a:gd name="connsiteX2" fmla="*/ 279406 w 4953000"/>
              <a:gd name="connsiteY2" fmla="*/ 0 h 1676400"/>
              <a:gd name="connsiteX3" fmla="*/ 4114800 w 4953000"/>
              <a:gd name="connsiteY3" fmla="*/ 0 h 1676400"/>
              <a:gd name="connsiteX4" fmla="*/ 4673594 w 4953000"/>
              <a:gd name="connsiteY4" fmla="*/ 0 h 1676400"/>
              <a:gd name="connsiteX5" fmla="*/ 4871164 w 4953000"/>
              <a:gd name="connsiteY5" fmla="*/ 81836 h 1676400"/>
              <a:gd name="connsiteX6" fmla="*/ 4953000 w 4953000"/>
              <a:gd name="connsiteY6" fmla="*/ 279406 h 1676400"/>
              <a:gd name="connsiteX7" fmla="*/ 4953000 w 4953000"/>
              <a:gd name="connsiteY7" fmla="*/ 1396994 h 1676400"/>
              <a:gd name="connsiteX8" fmla="*/ 4871164 w 4953000"/>
              <a:gd name="connsiteY8" fmla="*/ 1594564 h 1676400"/>
              <a:gd name="connsiteX9" fmla="*/ 4673594 w 4953000"/>
              <a:gd name="connsiteY9" fmla="*/ 1676400 h 1676400"/>
              <a:gd name="connsiteX10" fmla="*/ 279406 w 4953000"/>
              <a:gd name="connsiteY10" fmla="*/ 1676400 h 1676400"/>
              <a:gd name="connsiteX11" fmla="*/ 81836 w 4953000"/>
              <a:gd name="connsiteY11" fmla="*/ 1594564 h 1676400"/>
              <a:gd name="connsiteX12" fmla="*/ 0 w 4953000"/>
              <a:gd name="connsiteY12" fmla="*/ 1396994 h 1676400"/>
              <a:gd name="connsiteX13" fmla="*/ 0 w 4953000"/>
              <a:gd name="connsiteY13" fmla="*/ 279406 h 1676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4953000" h="1676400">
                <a:moveTo>
                  <a:pt x="0" y="279406"/>
                </a:moveTo>
                <a:cubicBezTo>
                  <a:pt x="0" y="205303"/>
                  <a:pt x="29438" y="134235"/>
                  <a:pt x="81836" y="81836"/>
                </a:cubicBezTo>
                <a:cubicBezTo>
                  <a:pt x="134235" y="29437"/>
                  <a:pt x="183228" y="12892"/>
                  <a:pt x="279406" y="0"/>
                </a:cubicBezTo>
                <a:lnTo>
                  <a:pt x="4114800" y="0"/>
                </a:lnTo>
                <a:lnTo>
                  <a:pt x="4673594" y="0"/>
                </a:lnTo>
                <a:cubicBezTo>
                  <a:pt x="4747697" y="0"/>
                  <a:pt x="4818765" y="29438"/>
                  <a:pt x="4871164" y="81836"/>
                </a:cubicBezTo>
                <a:cubicBezTo>
                  <a:pt x="4923563" y="134235"/>
                  <a:pt x="4953000" y="205303"/>
                  <a:pt x="4953000" y="279406"/>
                </a:cubicBezTo>
                <a:lnTo>
                  <a:pt x="4953000" y="1396994"/>
                </a:lnTo>
                <a:cubicBezTo>
                  <a:pt x="4953000" y="1471097"/>
                  <a:pt x="4923563" y="1542165"/>
                  <a:pt x="4871164" y="1594564"/>
                </a:cubicBezTo>
                <a:cubicBezTo>
                  <a:pt x="4818765" y="1646963"/>
                  <a:pt x="4747697" y="1676400"/>
                  <a:pt x="4673594" y="1676400"/>
                </a:cubicBezTo>
                <a:lnTo>
                  <a:pt x="279406" y="1676400"/>
                </a:lnTo>
                <a:cubicBezTo>
                  <a:pt x="205303" y="1676400"/>
                  <a:pt x="134235" y="1646963"/>
                  <a:pt x="81836" y="1594564"/>
                </a:cubicBezTo>
                <a:cubicBezTo>
                  <a:pt x="29437" y="1542165"/>
                  <a:pt x="0" y="1471097"/>
                  <a:pt x="0" y="1396994"/>
                </a:cubicBezTo>
                <a:lnTo>
                  <a:pt x="0" y="279406"/>
                </a:lnTo>
                <a:close/>
              </a:path>
            </a:pathLst>
          </a:cu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23" name="Rectangle 22"/>
          <p:cNvSpPr/>
          <p:nvPr/>
        </p:nvSpPr>
        <p:spPr>
          <a:xfrm>
            <a:off x="1219200" y="5562600"/>
            <a:ext cx="1295400" cy="533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 smtClean="0"/>
              <a:t>Local </a:t>
            </a:r>
            <a:r>
              <a:rPr lang="en-US" sz="1600" dirty="0" err="1" smtClean="0"/>
              <a:t>Agg</a:t>
            </a:r>
            <a:r>
              <a:rPr lang="en-US" sz="1600" dirty="0" smtClean="0"/>
              <a:t>.</a:t>
            </a:r>
            <a:endParaRPr lang="en-US" sz="1600" dirty="0"/>
          </a:p>
        </p:txBody>
      </p:sp>
      <p:sp>
        <p:nvSpPr>
          <p:cNvPr id="24" name="Rounded Rectangle 23"/>
          <p:cNvSpPr/>
          <p:nvPr/>
        </p:nvSpPr>
        <p:spPr>
          <a:xfrm>
            <a:off x="1066800" y="3657600"/>
            <a:ext cx="1676400" cy="2667000"/>
          </a:xfrm>
          <a:prstGeom prst="roundRect">
            <a:avLst/>
          </a:prstGeom>
          <a:noFill/>
          <a:ln w="38100">
            <a:solidFill>
              <a:srgbClr val="FF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6" name="Straight Arrow Connector 25"/>
          <p:cNvCxnSpPr>
            <a:stCxn id="13" idx="1"/>
            <a:endCxn id="12" idx="3"/>
          </p:cNvCxnSpPr>
          <p:nvPr/>
        </p:nvCxnSpPr>
        <p:spPr>
          <a:xfrm flipH="1">
            <a:off x="5257800" y="1866900"/>
            <a:ext cx="457200" cy="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Arrow Connector 26"/>
          <p:cNvCxnSpPr>
            <a:stCxn id="12" idx="1"/>
            <a:endCxn id="11" idx="3"/>
          </p:cNvCxnSpPr>
          <p:nvPr/>
        </p:nvCxnSpPr>
        <p:spPr>
          <a:xfrm flipH="1">
            <a:off x="3505200" y="1866900"/>
            <a:ext cx="457200" cy="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Arrow Connector 29"/>
          <p:cNvCxnSpPr>
            <a:stCxn id="19" idx="2"/>
            <a:endCxn id="20" idx="0"/>
          </p:cNvCxnSpPr>
          <p:nvPr/>
        </p:nvCxnSpPr>
        <p:spPr>
          <a:xfrm>
            <a:off x="1866900" y="4419600"/>
            <a:ext cx="0" cy="30480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Arrow Connector 32"/>
          <p:cNvCxnSpPr>
            <a:stCxn id="20" idx="2"/>
            <a:endCxn id="23" idx="0"/>
          </p:cNvCxnSpPr>
          <p:nvPr/>
        </p:nvCxnSpPr>
        <p:spPr>
          <a:xfrm>
            <a:off x="1866900" y="5257800"/>
            <a:ext cx="0" cy="30480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Rectangle 35"/>
          <p:cNvSpPr/>
          <p:nvPr/>
        </p:nvSpPr>
        <p:spPr>
          <a:xfrm>
            <a:off x="3276600" y="3886200"/>
            <a:ext cx="1295400" cy="533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 smtClean="0"/>
              <a:t>GUI</a:t>
            </a:r>
            <a:endParaRPr lang="en-US" sz="1600" dirty="0"/>
          </a:p>
        </p:txBody>
      </p:sp>
      <p:sp>
        <p:nvSpPr>
          <p:cNvPr id="37" name="Rectangle 36"/>
          <p:cNvSpPr/>
          <p:nvPr/>
        </p:nvSpPr>
        <p:spPr>
          <a:xfrm>
            <a:off x="6629400" y="3886200"/>
            <a:ext cx="1295400" cy="533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 err="1" smtClean="0"/>
              <a:t>TinyOS</a:t>
            </a:r>
            <a:endParaRPr lang="en-US" sz="1400" dirty="0" smtClean="0"/>
          </a:p>
          <a:p>
            <a:pPr algn="ctr"/>
            <a:r>
              <a:rPr lang="en-US" sz="1400" dirty="0" smtClean="0"/>
              <a:t>Comm. Stack</a:t>
            </a:r>
            <a:endParaRPr lang="en-US" sz="1400" dirty="0"/>
          </a:p>
        </p:txBody>
      </p:sp>
      <p:sp>
        <p:nvSpPr>
          <p:cNvPr id="38" name="Rectangle 37"/>
          <p:cNvSpPr/>
          <p:nvPr/>
        </p:nvSpPr>
        <p:spPr>
          <a:xfrm>
            <a:off x="6629400" y="5562600"/>
            <a:ext cx="1295400" cy="533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 smtClean="0"/>
              <a:t>Sensor Selection</a:t>
            </a:r>
            <a:endParaRPr lang="en-US" sz="1600" dirty="0"/>
          </a:p>
        </p:txBody>
      </p:sp>
      <p:sp>
        <p:nvSpPr>
          <p:cNvPr id="39" name="Rectangle 38"/>
          <p:cNvSpPr/>
          <p:nvPr/>
        </p:nvSpPr>
        <p:spPr>
          <a:xfrm>
            <a:off x="4953000" y="4800600"/>
            <a:ext cx="1295400" cy="533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 smtClean="0"/>
              <a:t>Ground Truth Management</a:t>
            </a:r>
            <a:endParaRPr lang="en-US" sz="1400" dirty="0"/>
          </a:p>
        </p:txBody>
      </p:sp>
      <p:sp>
        <p:nvSpPr>
          <p:cNvPr id="40" name="Rectangle 39"/>
          <p:cNvSpPr/>
          <p:nvPr/>
        </p:nvSpPr>
        <p:spPr>
          <a:xfrm>
            <a:off x="4953000" y="5562600"/>
            <a:ext cx="1295400" cy="533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 smtClean="0"/>
              <a:t>Activity Classification</a:t>
            </a:r>
            <a:endParaRPr lang="en-US" sz="1400" dirty="0"/>
          </a:p>
        </p:txBody>
      </p:sp>
      <p:sp>
        <p:nvSpPr>
          <p:cNvPr id="41" name="Rectangle 40"/>
          <p:cNvSpPr/>
          <p:nvPr/>
        </p:nvSpPr>
        <p:spPr>
          <a:xfrm>
            <a:off x="3276600" y="5562600"/>
            <a:ext cx="1295400" cy="533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 smtClean="0"/>
              <a:t>Retraining Detection</a:t>
            </a:r>
            <a:endParaRPr lang="en-US" sz="1600" dirty="0"/>
          </a:p>
        </p:txBody>
      </p:sp>
      <p:cxnSp>
        <p:nvCxnSpPr>
          <p:cNvPr id="44" name="Elbow Connector 43"/>
          <p:cNvCxnSpPr>
            <a:stCxn id="11" idx="2"/>
            <a:endCxn id="7" idx="1"/>
          </p:cNvCxnSpPr>
          <p:nvPr/>
        </p:nvCxnSpPr>
        <p:spPr>
          <a:xfrm rot="16200000" flipH="1">
            <a:off x="2552700" y="2438400"/>
            <a:ext cx="1028700" cy="419100"/>
          </a:xfrm>
          <a:prstGeom prst="bentConnector2">
            <a:avLst/>
          </a:prstGeom>
          <a:ln w="38100">
            <a:solidFill>
              <a:schemeClr val="tx1"/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Straight Arrow Connector 72"/>
          <p:cNvCxnSpPr>
            <a:stCxn id="37" idx="2"/>
          </p:cNvCxnSpPr>
          <p:nvPr/>
        </p:nvCxnSpPr>
        <p:spPr>
          <a:xfrm>
            <a:off x="7277100" y="4419600"/>
            <a:ext cx="0" cy="30480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5" name="Straight Arrow Connector 84"/>
          <p:cNvCxnSpPr>
            <a:stCxn id="38" idx="1"/>
            <a:endCxn id="40" idx="3"/>
          </p:cNvCxnSpPr>
          <p:nvPr/>
        </p:nvCxnSpPr>
        <p:spPr>
          <a:xfrm flipH="1">
            <a:off x="6248400" y="5829300"/>
            <a:ext cx="381000" cy="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9" name="Straight Arrow Connector 88"/>
          <p:cNvCxnSpPr>
            <a:stCxn id="40" idx="1"/>
            <a:endCxn id="41" idx="3"/>
          </p:cNvCxnSpPr>
          <p:nvPr/>
        </p:nvCxnSpPr>
        <p:spPr>
          <a:xfrm flipH="1">
            <a:off x="4572000" y="5829300"/>
            <a:ext cx="381000" cy="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2" name="Straight Arrow Connector 91"/>
          <p:cNvCxnSpPr>
            <a:stCxn id="23" idx="3"/>
            <a:endCxn id="41" idx="1"/>
          </p:cNvCxnSpPr>
          <p:nvPr/>
        </p:nvCxnSpPr>
        <p:spPr>
          <a:xfrm>
            <a:off x="2514600" y="5829300"/>
            <a:ext cx="762000" cy="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5" name="Straight Arrow Connector 94"/>
          <p:cNvCxnSpPr>
            <a:stCxn id="39" idx="2"/>
            <a:endCxn id="40" idx="0"/>
          </p:cNvCxnSpPr>
          <p:nvPr/>
        </p:nvCxnSpPr>
        <p:spPr>
          <a:xfrm>
            <a:off x="5600700" y="5334000"/>
            <a:ext cx="0" cy="22860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8" name="Straight Arrow Connector 97"/>
          <p:cNvCxnSpPr>
            <a:stCxn id="37" idx="1"/>
            <a:endCxn id="36" idx="3"/>
          </p:cNvCxnSpPr>
          <p:nvPr/>
        </p:nvCxnSpPr>
        <p:spPr>
          <a:xfrm flipH="1">
            <a:off x="4572000" y="4152900"/>
            <a:ext cx="2057400" cy="0"/>
          </a:xfrm>
          <a:prstGeom prst="straightConnector1">
            <a:avLst/>
          </a:prstGeom>
          <a:ln w="38100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1" name="Straight Arrow Connector 100"/>
          <p:cNvCxnSpPr>
            <a:stCxn id="36" idx="1"/>
            <a:endCxn id="19" idx="3"/>
          </p:cNvCxnSpPr>
          <p:nvPr/>
        </p:nvCxnSpPr>
        <p:spPr>
          <a:xfrm flipH="1" flipV="1">
            <a:off x="2514600" y="4148667"/>
            <a:ext cx="762000" cy="4233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2" name="Straight Arrow Connector 111"/>
          <p:cNvCxnSpPr/>
          <p:nvPr/>
        </p:nvCxnSpPr>
        <p:spPr>
          <a:xfrm>
            <a:off x="4114800" y="4419600"/>
            <a:ext cx="0" cy="304800"/>
          </a:xfrm>
          <a:prstGeom prst="straightConnector1">
            <a:avLst/>
          </a:prstGeom>
          <a:ln w="38100">
            <a:solidFill>
              <a:schemeClr val="tx1"/>
            </a:solidFill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3" name="Straight Arrow Connector 112"/>
          <p:cNvCxnSpPr/>
          <p:nvPr/>
        </p:nvCxnSpPr>
        <p:spPr>
          <a:xfrm>
            <a:off x="3810000" y="4419600"/>
            <a:ext cx="0" cy="30480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5" name="Elbow Connector 114"/>
          <p:cNvCxnSpPr>
            <a:stCxn id="7" idx="3"/>
            <a:endCxn id="37" idx="0"/>
          </p:cNvCxnSpPr>
          <p:nvPr/>
        </p:nvCxnSpPr>
        <p:spPr>
          <a:xfrm>
            <a:off x="5867400" y="3162300"/>
            <a:ext cx="1409700" cy="723900"/>
          </a:xfrm>
          <a:prstGeom prst="bentConnector2">
            <a:avLst/>
          </a:prstGeom>
          <a:ln w="38100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8" name="Elbow Connector 43"/>
          <p:cNvCxnSpPr>
            <a:stCxn id="7" idx="0"/>
            <a:endCxn id="13" idx="2"/>
          </p:cNvCxnSpPr>
          <p:nvPr/>
        </p:nvCxnSpPr>
        <p:spPr>
          <a:xfrm rot="5400000" flipH="1" flipV="1">
            <a:off x="5048250" y="1657350"/>
            <a:ext cx="838200" cy="1790700"/>
          </a:xfrm>
          <a:prstGeom prst="bentConnector3">
            <a:avLst>
              <a:gd name="adj1" fmla="val 11497"/>
            </a:avLst>
          </a:prstGeom>
          <a:ln w="38100">
            <a:solidFill>
              <a:schemeClr val="tx1"/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2" name="TextBox 121"/>
          <p:cNvSpPr txBox="1"/>
          <p:nvPr/>
        </p:nvSpPr>
        <p:spPr>
          <a:xfrm>
            <a:off x="4114800" y="4462790"/>
            <a:ext cx="327660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dirty="0" smtClean="0"/>
              <a:t>Activity Decision, Request Ground Truth</a:t>
            </a:r>
            <a:endParaRPr lang="en-US" sz="1050" dirty="0"/>
          </a:p>
        </p:txBody>
      </p:sp>
      <p:sp>
        <p:nvSpPr>
          <p:cNvPr id="123" name="TextBox 122"/>
          <p:cNvSpPr txBox="1"/>
          <p:nvPr/>
        </p:nvSpPr>
        <p:spPr>
          <a:xfrm>
            <a:off x="7315200" y="4447401"/>
            <a:ext cx="9906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err="1" smtClean="0"/>
              <a:t>Agg</a:t>
            </a:r>
            <a:r>
              <a:rPr lang="en-US" sz="1200" dirty="0" smtClean="0"/>
              <a:t>. Data</a:t>
            </a:r>
            <a:endParaRPr lang="en-US" sz="1200" dirty="0"/>
          </a:p>
        </p:txBody>
      </p:sp>
      <p:sp>
        <p:nvSpPr>
          <p:cNvPr id="124" name="TextBox 123"/>
          <p:cNvSpPr txBox="1"/>
          <p:nvPr/>
        </p:nvSpPr>
        <p:spPr>
          <a:xfrm>
            <a:off x="2667000" y="5410200"/>
            <a:ext cx="533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err="1" smtClean="0"/>
              <a:t>Agg</a:t>
            </a:r>
            <a:r>
              <a:rPr lang="en-US" sz="1200" dirty="0" smtClean="0"/>
              <a:t>.</a:t>
            </a:r>
          </a:p>
          <a:p>
            <a:r>
              <a:rPr lang="en-US" sz="1200" dirty="0" smtClean="0"/>
              <a:t>Data</a:t>
            </a:r>
            <a:endParaRPr lang="en-US" sz="1200" dirty="0"/>
          </a:p>
        </p:txBody>
      </p:sp>
      <p:sp>
        <p:nvSpPr>
          <p:cNvPr id="125" name="TextBox 124"/>
          <p:cNvSpPr txBox="1"/>
          <p:nvPr/>
        </p:nvSpPr>
        <p:spPr>
          <a:xfrm>
            <a:off x="2819400" y="4462790"/>
            <a:ext cx="99060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050" dirty="0" smtClean="0"/>
              <a:t>Labeled Data</a:t>
            </a:r>
            <a:endParaRPr lang="en-US" sz="1050" dirty="0"/>
          </a:p>
        </p:txBody>
      </p:sp>
      <p:sp>
        <p:nvSpPr>
          <p:cNvPr id="126" name="TextBox 125"/>
          <p:cNvSpPr txBox="1"/>
          <p:nvPr/>
        </p:nvSpPr>
        <p:spPr>
          <a:xfrm>
            <a:off x="1905000" y="2667000"/>
            <a:ext cx="9906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200" dirty="0" err="1" smtClean="0"/>
              <a:t>Agg</a:t>
            </a:r>
            <a:r>
              <a:rPr lang="en-US" sz="1200" dirty="0" smtClean="0"/>
              <a:t>. Data</a:t>
            </a:r>
            <a:endParaRPr lang="en-US" sz="1200" dirty="0"/>
          </a:p>
        </p:txBody>
      </p:sp>
      <p:sp>
        <p:nvSpPr>
          <p:cNvPr id="127" name="TextBox 126"/>
          <p:cNvSpPr txBox="1"/>
          <p:nvPr/>
        </p:nvSpPr>
        <p:spPr>
          <a:xfrm>
            <a:off x="6324600" y="2618601"/>
            <a:ext cx="9906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/>
              <a:t>Start/Stop</a:t>
            </a:r>
            <a:endParaRPr lang="en-US" sz="1200" dirty="0"/>
          </a:p>
        </p:txBody>
      </p:sp>
      <p:sp>
        <p:nvSpPr>
          <p:cNvPr id="129" name="TextBox 128"/>
          <p:cNvSpPr txBox="1"/>
          <p:nvPr/>
        </p:nvSpPr>
        <p:spPr>
          <a:xfrm>
            <a:off x="5943600" y="6096000"/>
            <a:ext cx="11430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/>
              <a:t>Input Sensors</a:t>
            </a:r>
            <a:endParaRPr lang="en-US" sz="1200" dirty="0"/>
          </a:p>
        </p:txBody>
      </p:sp>
      <p:sp>
        <p:nvSpPr>
          <p:cNvPr id="130" name="TextBox 129"/>
          <p:cNvSpPr txBox="1"/>
          <p:nvPr/>
        </p:nvSpPr>
        <p:spPr>
          <a:xfrm>
            <a:off x="3810000" y="6096000"/>
            <a:ext cx="21336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/>
              <a:t>Activity </a:t>
            </a:r>
            <a:r>
              <a:rPr lang="en-US" sz="1200" dirty="0" err="1" smtClean="0"/>
              <a:t>Prob</a:t>
            </a:r>
            <a:r>
              <a:rPr lang="en-US" sz="1200" dirty="0" smtClean="0"/>
              <a:t>, </a:t>
            </a:r>
            <a:r>
              <a:rPr lang="en-US" sz="1200" dirty="0" err="1" smtClean="0"/>
              <a:t>Agg</a:t>
            </a:r>
            <a:r>
              <a:rPr lang="en-US" sz="1200" dirty="0" smtClean="0"/>
              <a:t>. Data</a:t>
            </a:r>
            <a:endParaRPr lang="en-US" sz="1200" dirty="0"/>
          </a:p>
        </p:txBody>
      </p:sp>
      <p:sp>
        <p:nvSpPr>
          <p:cNvPr id="133" name="TextBox 132"/>
          <p:cNvSpPr txBox="1"/>
          <p:nvPr/>
        </p:nvSpPr>
        <p:spPr>
          <a:xfrm>
            <a:off x="3962400" y="5209401"/>
            <a:ext cx="11430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/>
              <a:t>Training Data</a:t>
            </a:r>
            <a:endParaRPr lang="en-US" sz="1200" dirty="0"/>
          </a:p>
        </p:txBody>
      </p:sp>
      <p:sp>
        <p:nvSpPr>
          <p:cNvPr id="134" name="TextBox 133"/>
          <p:cNvSpPr txBox="1"/>
          <p:nvPr/>
        </p:nvSpPr>
        <p:spPr>
          <a:xfrm>
            <a:off x="7239000" y="2971800"/>
            <a:ext cx="65915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 smtClean="0"/>
              <a:t>USB</a:t>
            </a:r>
            <a:endParaRPr lang="en-US" i="1" dirty="0"/>
          </a:p>
        </p:txBody>
      </p:sp>
      <p:sp>
        <p:nvSpPr>
          <p:cNvPr id="135" name="TextBox 134"/>
          <p:cNvSpPr txBox="1"/>
          <p:nvPr/>
        </p:nvSpPr>
        <p:spPr>
          <a:xfrm>
            <a:off x="3032452" y="2667000"/>
            <a:ext cx="108234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 smtClean="0"/>
              <a:t>802.15.4</a:t>
            </a:r>
            <a:endParaRPr lang="en-US" i="1" dirty="0"/>
          </a:p>
        </p:txBody>
      </p:sp>
      <p:sp>
        <p:nvSpPr>
          <p:cNvPr id="61" name="Rounded Rectangle 60"/>
          <p:cNvSpPr/>
          <p:nvPr/>
        </p:nvSpPr>
        <p:spPr>
          <a:xfrm>
            <a:off x="4800600" y="4724400"/>
            <a:ext cx="1600200" cy="685800"/>
          </a:xfrm>
          <a:prstGeom prst="roundRect">
            <a:avLst/>
          </a:prstGeom>
          <a:noFill/>
          <a:ln w="38100">
            <a:solidFill>
              <a:srgbClr val="FF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3" name="Rounded Rectangle 62"/>
          <p:cNvSpPr/>
          <p:nvPr/>
        </p:nvSpPr>
        <p:spPr>
          <a:xfrm>
            <a:off x="4800600" y="5486400"/>
            <a:ext cx="1600200" cy="685800"/>
          </a:xfrm>
          <a:prstGeom prst="roundRect">
            <a:avLst/>
          </a:prstGeom>
          <a:noFill/>
          <a:ln w="38100">
            <a:solidFill>
              <a:srgbClr val="FF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4" name="Rounded Rectangle 63"/>
          <p:cNvSpPr/>
          <p:nvPr/>
        </p:nvSpPr>
        <p:spPr>
          <a:xfrm>
            <a:off x="3124200" y="5486400"/>
            <a:ext cx="1600200" cy="685800"/>
          </a:xfrm>
          <a:prstGeom prst="roundRect">
            <a:avLst/>
          </a:prstGeom>
          <a:noFill/>
          <a:ln w="38100">
            <a:solidFill>
              <a:srgbClr val="FF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5" name="Rounded Rectangle 64"/>
          <p:cNvSpPr/>
          <p:nvPr/>
        </p:nvSpPr>
        <p:spPr>
          <a:xfrm>
            <a:off x="6477000" y="5486400"/>
            <a:ext cx="1600200" cy="685800"/>
          </a:xfrm>
          <a:prstGeom prst="roundRect">
            <a:avLst/>
          </a:prstGeom>
          <a:noFill/>
          <a:ln w="38100">
            <a:solidFill>
              <a:srgbClr val="FF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6" name="Rounded Rectangle 65"/>
          <p:cNvSpPr/>
          <p:nvPr/>
        </p:nvSpPr>
        <p:spPr>
          <a:xfrm>
            <a:off x="6477000" y="3810000"/>
            <a:ext cx="1600200" cy="685800"/>
          </a:xfrm>
          <a:prstGeom prst="roundRect">
            <a:avLst/>
          </a:prstGeom>
          <a:noFill/>
          <a:ln w="38100">
            <a:solidFill>
              <a:srgbClr val="FF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7" name="Rounded Rectangle 66"/>
          <p:cNvSpPr/>
          <p:nvPr/>
        </p:nvSpPr>
        <p:spPr>
          <a:xfrm>
            <a:off x="3124200" y="3810000"/>
            <a:ext cx="1600200" cy="685800"/>
          </a:xfrm>
          <a:prstGeom prst="roundRect">
            <a:avLst/>
          </a:prstGeom>
          <a:noFill/>
          <a:ln w="38100">
            <a:solidFill>
              <a:srgbClr val="FF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3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1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5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9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3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7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1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18" grpId="1" animBg="1"/>
      <p:bldP spid="24" grpId="0" animBg="1"/>
      <p:bldP spid="24" grpId="1" animBg="1"/>
      <p:bldP spid="61" grpId="0" animBg="1"/>
      <p:bldP spid="61" grpId="1" animBg="1"/>
      <p:bldP spid="63" grpId="0" animBg="1"/>
      <p:bldP spid="63" grpId="1" animBg="1"/>
      <p:bldP spid="64" grpId="0" animBg="1"/>
      <p:bldP spid="64" grpId="1" animBg="1"/>
      <p:bldP spid="65" grpId="0" animBg="1"/>
      <p:bldP spid="66" grpId="0" animBg="1"/>
      <p:bldP spid="66" grpId="1" animBg="1"/>
      <p:bldP spid="67" grpId="0" animBg="1"/>
      <p:bldP spid="67" grpId="1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AdaBoost</a:t>
            </a:r>
            <a:r>
              <a:rPr lang="en-US" dirty="0" smtClean="0"/>
              <a:t> Activity Recognition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14E645-16D1-476F-8A4A-B289CCA56DD3}" type="slidenum">
              <a:rPr lang="en-US" smtClean="0"/>
              <a:pPr/>
              <a:t>16</a:t>
            </a:fld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US" sz="2000" dirty="0" smtClean="0"/>
              <a:t>Ensemble Learning: AdaBoost.M2 (Freund, JCSS ‘97)</a:t>
            </a:r>
          </a:p>
          <a:p>
            <a:pPr lvl="1"/>
            <a:r>
              <a:rPr lang="en-US" sz="2000" dirty="0" smtClean="0"/>
              <a:t>Lightweight and accurate</a:t>
            </a:r>
          </a:p>
          <a:p>
            <a:pPr lvl="1"/>
            <a:r>
              <a:rPr lang="en-US" sz="2000" dirty="0" smtClean="0"/>
              <a:t>Maximizes training accuracy for all activities</a:t>
            </a:r>
          </a:p>
          <a:p>
            <a:pPr lvl="1"/>
            <a:r>
              <a:rPr lang="en-US" sz="2000" dirty="0" smtClean="0"/>
              <a:t>Many classifiers (GMM, HMM) are more demanding</a:t>
            </a:r>
          </a:p>
          <a:p>
            <a:pPr lvl="1"/>
            <a:endParaRPr lang="en-US" sz="2000" dirty="0" smtClean="0"/>
          </a:p>
          <a:p>
            <a:r>
              <a:rPr lang="en-US" sz="2000" dirty="0" smtClean="0"/>
              <a:t>Iteratively train an ensemble of weak classifiers</a:t>
            </a:r>
          </a:p>
          <a:p>
            <a:pPr lvl="1"/>
            <a:r>
              <a:rPr lang="en-US" sz="2000" dirty="0" smtClean="0"/>
              <a:t>Training observations are weighted by misclassifications</a:t>
            </a:r>
          </a:p>
          <a:p>
            <a:pPr lvl="1"/>
            <a:r>
              <a:rPr lang="en-US" sz="2000" dirty="0" smtClean="0"/>
              <a:t>At each iteration:</a:t>
            </a:r>
          </a:p>
          <a:p>
            <a:pPr lvl="2"/>
            <a:r>
              <a:rPr lang="en-US" sz="1600" dirty="0" smtClean="0">
                <a:solidFill>
                  <a:schemeClr val="tx1"/>
                </a:solidFill>
              </a:rPr>
              <a:t>Train Naïve Bayes classifiers for each sensor</a:t>
            </a:r>
          </a:p>
          <a:p>
            <a:pPr lvl="2"/>
            <a:r>
              <a:rPr lang="en-US" sz="1600" dirty="0" smtClean="0">
                <a:solidFill>
                  <a:schemeClr val="tx1"/>
                </a:solidFill>
              </a:rPr>
              <a:t>Choose the classifier with the least weighted error</a:t>
            </a:r>
          </a:p>
          <a:p>
            <a:pPr lvl="2"/>
            <a:r>
              <a:rPr lang="en-US" sz="1600" dirty="0" smtClean="0">
                <a:solidFill>
                  <a:schemeClr val="tx1"/>
                </a:solidFill>
              </a:rPr>
              <a:t>Update weighted observations</a:t>
            </a:r>
          </a:p>
          <a:p>
            <a:pPr lvl="2"/>
            <a:endParaRPr lang="en-US" sz="1600" dirty="0" smtClean="0"/>
          </a:p>
          <a:p>
            <a:r>
              <a:rPr lang="en-US" sz="2000" dirty="0" smtClean="0"/>
              <a:t>The ensemble makes decisions based on the weighted decisions of each weak classifier</a:t>
            </a:r>
          </a:p>
          <a:p>
            <a:pPr lvl="1"/>
            <a:endParaRPr lang="en-US" sz="20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Retraining Detection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14E645-16D1-476F-8A4A-B289CCA56DD3}" type="slidenum">
              <a:rPr lang="en-US" smtClean="0"/>
              <a:pPr/>
              <a:t>17</a:t>
            </a:fld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US" sz="2000" b="1" dirty="0" smtClean="0">
                <a:solidFill>
                  <a:srgbClr val="FF0000"/>
                </a:solidFill>
              </a:rPr>
              <a:t>Body Sensor Network Dynamics </a:t>
            </a:r>
            <a:r>
              <a:rPr lang="en-US" sz="2000" dirty="0" smtClean="0"/>
              <a:t>affects accuracy during runtime:</a:t>
            </a:r>
          </a:p>
          <a:p>
            <a:pPr lvl="1"/>
            <a:r>
              <a:rPr lang="en-US" sz="1800" dirty="0" smtClean="0"/>
              <a:t>Changing physical location</a:t>
            </a:r>
          </a:p>
          <a:p>
            <a:pPr lvl="1"/>
            <a:r>
              <a:rPr lang="en-US" sz="1800" dirty="0" smtClean="0"/>
              <a:t>User biomechanics</a:t>
            </a:r>
          </a:p>
          <a:p>
            <a:pPr lvl="1"/>
            <a:r>
              <a:rPr lang="en-US" sz="1800" dirty="0" smtClean="0"/>
              <a:t>Variable sensor orientation</a:t>
            </a:r>
          </a:p>
          <a:p>
            <a:pPr lvl="1"/>
            <a:r>
              <a:rPr lang="en-US" sz="1800" dirty="0" smtClean="0"/>
              <a:t>Background noise</a:t>
            </a:r>
          </a:p>
          <a:p>
            <a:pPr lvl="1"/>
            <a:endParaRPr lang="en-US" sz="2000" dirty="0" smtClean="0"/>
          </a:p>
          <a:p>
            <a:r>
              <a:rPr lang="en-US" sz="2000" dirty="0" smtClean="0"/>
              <a:t>How to detect that retraining is needed without asking for ground truth?</a:t>
            </a:r>
          </a:p>
          <a:p>
            <a:pPr lvl="1"/>
            <a:r>
              <a:rPr lang="en-US" sz="1800" dirty="0" smtClean="0"/>
              <a:t>Constantly nagging the user for ground truth is annoying</a:t>
            </a:r>
          </a:p>
          <a:p>
            <a:pPr lvl="1"/>
            <a:r>
              <a:rPr lang="en-US" sz="1800" dirty="0" smtClean="0"/>
              <a:t>Perform with limited initial training data</a:t>
            </a:r>
          </a:p>
          <a:p>
            <a:pPr lvl="1"/>
            <a:r>
              <a:rPr lang="en-US" sz="1800" dirty="0" smtClean="0"/>
              <a:t>Maintain high accuracy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Retraining Detection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14E645-16D1-476F-8A4A-B289CCA56DD3}" type="slidenum">
              <a:rPr lang="en-US" smtClean="0"/>
              <a:pPr/>
              <a:t>18</a:t>
            </a:fld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8229600" cy="5029200"/>
          </a:xfrm>
        </p:spPr>
        <p:txBody>
          <a:bodyPr>
            <a:normAutofit fontScale="92500" lnSpcReduction="20000"/>
          </a:bodyPr>
          <a:lstStyle/>
          <a:p>
            <a:r>
              <a:rPr lang="en-US" sz="2400" dirty="0" smtClean="0"/>
              <a:t>Measure the discriminative power of each sensor: K-L divergence</a:t>
            </a:r>
            <a:endParaRPr lang="en-US" sz="2000" i="1" dirty="0" smtClean="0"/>
          </a:p>
          <a:p>
            <a:pPr lvl="1"/>
            <a:r>
              <a:rPr lang="en-US" sz="2000" dirty="0" smtClean="0"/>
              <a:t>Quantify the difference between sensor reading distributions</a:t>
            </a:r>
          </a:p>
          <a:p>
            <a:pPr lvl="1"/>
            <a:endParaRPr lang="en-US" sz="2000" dirty="0" smtClean="0"/>
          </a:p>
          <a:p>
            <a:pPr lvl="1"/>
            <a:endParaRPr lang="en-US" sz="2000" dirty="0" smtClean="0"/>
          </a:p>
          <a:p>
            <a:pPr lvl="1"/>
            <a:endParaRPr lang="en-US" sz="2000" dirty="0" smtClean="0"/>
          </a:p>
          <a:p>
            <a:pPr lvl="1"/>
            <a:endParaRPr lang="en-US" sz="2000" dirty="0" smtClean="0"/>
          </a:p>
          <a:p>
            <a:pPr lvl="1"/>
            <a:endParaRPr lang="en-US" sz="2000" dirty="0" smtClean="0"/>
          </a:p>
          <a:p>
            <a:pPr lvl="1"/>
            <a:endParaRPr lang="en-US" sz="2000" dirty="0" smtClean="0"/>
          </a:p>
          <a:p>
            <a:pPr lvl="1"/>
            <a:endParaRPr lang="en-US" sz="2000" dirty="0" smtClean="0"/>
          </a:p>
          <a:p>
            <a:pPr lvl="1"/>
            <a:endParaRPr lang="en-US" sz="2000" dirty="0" smtClean="0"/>
          </a:p>
          <a:p>
            <a:pPr lvl="1"/>
            <a:endParaRPr lang="en-US" sz="2000" dirty="0" smtClean="0"/>
          </a:p>
          <a:p>
            <a:endParaRPr lang="en-US" sz="2400" dirty="0" smtClean="0"/>
          </a:p>
          <a:p>
            <a:endParaRPr lang="en-US" sz="2400" dirty="0" smtClean="0"/>
          </a:p>
          <a:p>
            <a:r>
              <a:rPr lang="en-US" sz="2400" dirty="0" smtClean="0"/>
              <a:t>Retraining detection with K-L divergence:</a:t>
            </a:r>
          </a:p>
          <a:p>
            <a:pPr lvl="1"/>
            <a:r>
              <a:rPr lang="en-US" sz="2000" dirty="0" smtClean="0"/>
              <a:t>Compare training data to runtime data for each sensor</a:t>
            </a:r>
          </a:p>
        </p:txBody>
      </p:sp>
      <p:pic>
        <p:nvPicPr>
          <p:cNvPr id="5" name="Picture 4" descr="figure8SensorDivergence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295400" y="2133600"/>
            <a:ext cx="6477000" cy="2700707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810000" y="4800600"/>
            <a:ext cx="10236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Sensors</a:t>
            </a:r>
            <a:endParaRPr lang="en-US" b="1" dirty="0"/>
          </a:p>
        </p:txBody>
      </p:sp>
      <p:sp>
        <p:nvSpPr>
          <p:cNvPr id="7" name="TextBox 6"/>
          <p:cNvSpPr txBox="1"/>
          <p:nvPr/>
        </p:nvSpPr>
        <p:spPr>
          <a:xfrm>
            <a:off x="228600" y="2819400"/>
            <a:ext cx="1198841" cy="369332"/>
          </a:xfrm>
          <a:prstGeom prst="rect">
            <a:avLst/>
          </a:prstGeom>
          <a:noFill/>
          <a:scene3d>
            <a:camera prst="orthographicFront">
              <a:rot lat="0" lon="0" rev="5400000"/>
            </a:camera>
            <a:lightRig rig="threePt" dir="t"/>
          </a:scene3d>
        </p:spPr>
        <p:txBody>
          <a:bodyPr wrap="none" rtlCol="0">
            <a:spAutoFit/>
          </a:bodyPr>
          <a:lstStyle/>
          <a:p>
            <a:r>
              <a:rPr lang="en-US" b="1" dirty="0" smtClean="0"/>
              <a:t>Activities</a:t>
            </a:r>
            <a:endParaRPr lang="en-US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Retraining Detection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14E645-16D1-476F-8A4A-B289CCA56DD3}" type="slidenum">
              <a:rPr lang="en-US" smtClean="0"/>
              <a:pPr/>
              <a:t>19</a:t>
            </a:fld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8229600" cy="1371600"/>
          </a:xfrm>
        </p:spPr>
        <p:txBody>
          <a:bodyPr>
            <a:normAutofit/>
          </a:bodyPr>
          <a:lstStyle/>
          <a:p>
            <a:r>
              <a:rPr lang="en-US" sz="2400" dirty="0" smtClean="0"/>
              <a:t>Training</a:t>
            </a:r>
          </a:p>
          <a:p>
            <a:pPr lvl="1"/>
            <a:r>
              <a:rPr lang="en-US" sz="1800" dirty="0" smtClean="0">
                <a:solidFill>
                  <a:srgbClr val="000090"/>
                </a:solidFill>
              </a:rPr>
              <a:t>Compute “one vs. rest” K-L divergence for each sensor and activity</a:t>
            </a:r>
          </a:p>
        </p:txBody>
      </p:sp>
      <p:sp>
        <p:nvSpPr>
          <p:cNvPr id="5" name="Rectangle 4"/>
          <p:cNvSpPr/>
          <p:nvPr/>
        </p:nvSpPr>
        <p:spPr>
          <a:xfrm>
            <a:off x="685800" y="4343400"/>
            <a:ext cx="838200" cy="381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b="1" dirty="0" smtClean="0"/>
              <a:t>1,LIGHT</a:t>
            </a:r>
            <a:endParaRPr lang="en-US" sz="1200" b="1" dirty="0"/>
          </a:p>
        </p:txBody>
      </p:sp>
      <p:sp>
        <p:nvSpPr>
          <p:cNvPr id="6" name="Rectangle 5"/>
          <p:cNvSpPr/>
          <p:nvPr/>
        </p:nvSpPr>
        <p:spPr>
          <a:xfrm>
            <a:off x="685800" y="4800600"/>
            <a:ext cx="838200" cy="381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b="1" dirty="0" smtClean="0"/>
              <a:t>1,ACC</a:t>
            </a:r>
            <a:endParaRPr lang="en-US" sz="1200" b="1" dirty="0"/>
          </a:p>
        </p:txBody>
      </p:sp>
      <p:sp>
        <p:nvSpPr>
          <p:cNvPr id="7" name="Rectangle 6"/>
          <p:cNvSpPr/>
          <p:nvPr/>
        </p:nvSpPr>
        <p:spPr>
          <a:xfrm>
            <a:off x="685800" y="5257800"/>
            <a:ext cx="838200" cy="381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b="1" dirty="0" smtClean="0"/>
              <a:t>2,MIC</a:t>
            </a:r>
            <a:endParaRPr lang="en-US" sz="1200" b="1" dirty="0"/>
          </a:p>
        </p:txBody>
      </p:sp>
      <p:sp>
        <p:nvSpPr>
          <p:cNvPr id="8" name="Rectangle 7"/>
          <p:cNvSpPr/>
          <p:nvPr/>
        </p:nvSpPr>
        <p:spPr>
          <a:xfrm>
            <a:off x="685800" y="5715000"/>
            <a:ext cx="838200" cy="381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b="1" dirty="0" smtClean="0"/>
              <a:t>…</a:t>
            </a:r>
            <a:endParaRPr lang="en-US" sz="1200" b="1" dirty="0"/>
          </a:p>
        </p:txBody>
      </p:sp>
      <p:grpSp>
        <p:nvGrpSpPr>
          <p:cNvPr id="143" name="Group 142"/>
          <p:cNvGrpSpPr/>
          <p:nvPr/>
        </p:nvGrpSpPr>
        <p:grpSpPr>
          <a:xfrm>
            <a:off x="1576641" y="2754868"/>
            <a:ext cx="6729159" cy="750332"/>
            <a:chOff x="1576641" y="2754868"/>
            <a:chExt cx="6729159" cy="750332"/>
          </a:xfrm>
        </p:grpSpPr>
        <p:grpSp>
          <p:nvGrpSpPr>
            <p:cNvPr id="32" name="Group 31"/>
            <p:cNvGrpSpPr/>
            <p:nvPr/>
          </p:nvGrpSpPr>
          <p:grpSpPr>
            <a:xfrm>
              <a:off x="4800600" y="3124200"/>
              <a:ext cx="3505200" cy="381000"/>
              <a:chOff x="3505201" y="2971800"/>
              <a:chExt cx="3200401" cy="381794"/>
            </a:xfrm>
          </p:grpSpPr>
          <p:grpSp>
            <p:nvGrpSpPr>
              <p:cNvPr id="9" name="Group 8"/>
              <p:cNvGrpSpPr/>
              <p:nvPr/>
            </p:nvGrpSpPr>
            <p:grpSpPr>
              <a:xfrm>
                <a:off x="3505201" y="2971800"/>
                <a:ext cx="3200401" cy="381000"/>
                <a:chOff x="4419600" y="1295400"/>
                <a:chExt cx="2753833" cy="304800"/>
              </a:xfrm>
            </p:grpSpPr>
            <p:sp>
              <p:nvSpPr>
                <p:cNvPr id="10" name="Rectangle 9"/>
                <p:cNvSpPr/>
                <p:nvPr/>
              </p:nvSpPr>
              <p:spPr>
                <a:xfrm>
                  <a:off x="4419600" y="1295400"/>
                  <a:ext cx="914400" cy="304800"/>
                </a:xfrm>
                <a:prstGeom prst="rect">
                  <a:avLst/>
                </a:prstGeom>
                <a:solidFill>
                  <a:srgbClr val="FF0000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00" dirty="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11" name="Rectangle 10"/>
                <p:cNvSpPr/>
                <p:nvPr/>
              </p:nvSpPr>
              <p:spPr>
                <a:xfrm>
                  <a:off x="5334000" y="1295400"/>
                  <a:ext cx="659219" cy="304800"/>
                </a:xfrm>
                <a:prstGeom prst="rect">
                  <a:avLst/>
                </a:prstGeom>
                <a:solidFill>
                  <a:srgbClr val="00B050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00" dirty="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12" name="Rectangle 11"/>
                <p:cNvSpPr/>
                <p:nvPr/>
              </p:nvSpPr>
              <p:spPr>
                <a:xfrm>
                  <a:off x="5993219" y="1295400"/>
                  <a:ext cx="1180214" cy="304800"/>
                </a:xfrm>
                <a:prstGeom prst="rect">
                  <a:avLst/>
                </a:prstGeom>
                <a:solidFill>
                  <a:srgbClr val="00B0F0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00" dirty="0">
                    <a:solidFill>
                      <a:schemeClr val="tx1"/>
                    </a:solidFill>
                  </a:endParaRPr>
                </a:p>
              </p:txBody>
            </p:sp>
          </p:grpSp>
          <p:cxnSp>
            <p:nvCxnSpPr>
              <p:cNvPr id="14" name="Straight Connector 13"/>
              <p:cNvCxnSpPr/>
              <p:nvPr/>
            </p:nvCxnSpPr>
            <p:spPr>
              <a:xfrm rot="5400000">
                <a:off x="3467100" y="3162300"/>
                <a:ext cx="381000" cy="1588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" name="Straight Connector 14"/>
              <p:cNvCxnSpPr/>
              <p:nvPr/>
            </p:nvCxnSpPr>
            <p:spPr>
              <a:xfrm rot="5400000">
                <a:off x="3619500" y="3161506"/>
                <a:ext cx="381000" cy="1588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" name="Straight Connector 15"/>
              <p:cNvCxnSpPr/>
              <p:nvPr/>
            </p:nvCxnSpPr>
            <p:spPr>
              <a:xfrm rot="5400000">
                <a:off x="3772694" y="3161506"/>
                <a:ext cx="381000" cy="1588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" name="Straight Connector 16"/>
              <p:cNvCxnSpPr/>
              <p:nvPr/>
            </p:nvCxnSpPr>
            <p:spPr>
              <a:xfrm rot="5400000">
                <a:off x="3925094" y="3161506"/>
                <a:ext cx="381000" cy="1588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" name="Straight Connector 17"/>
              <p:cNvCxnSpPr/>
              <p:nvPr/>
            </p:nvCxnSpPr>
            <p:spPr>
              <a:xfrm rot="5400000">
                <a:off x="4077494" y="3161506"/>
                <a:ext cx="381000" cy="1588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" name="Straight Connector 18"/>
              <p:cNvCxnSpPr/>
              <p:nvPr/>
            </p:nvCxnSpPr>
            <p:spPr>
              <a:xfrm rot="5400000">
                <a:off x="4229894" y="3161506"/>
                <a:ext cx="381000" cy="1588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" name="Straight Connector 19"/>
              <p:cNvCxnSpPr/>
              <p:nvPr/>
            </p:nvCxnSpPr>
            <p:spPr>
              <a:xfrm rot="5400000">
                <a:off x="4534694" y="3161506"/>
                <a:ext cx="381000" cy="1588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" name="Straight Connector 20"/>
              <p:cNvCxnSpPr/>
              <p:nvPr/>
            </p:nvCxnSpPr>
            <p:spPr>
              <a:xfrm rot="5400000">
                <a:off x="4687094" y="3161506"/>
                <a:ext cx="381000" cy="1588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" name="Straight Connector 21"/>
              <p:cNvCxnSpPr/>
              <p:nvPr/>
            </p:nvCxnSpPr>
            <p:spPr>
              <a:xfrm rot="5400000">
                <a:off x="4839494" y="3161506"/>
                <a:ext cx="381000" cy="1588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3" name="Straight Connector 22"/>
              <p:cNvCxnSpPr/>
              <p:nvPr/>
            </p:nvCxnSpPr>
            <p:spPr>
              <a:xfrm rot="5400000">
                <a:off x="4991894" y="3161506"/>
                <a:ext cx="381000" cy="1588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4" name="Straight Connector 23"/>
              <p:cNvCxnSpPr/>
              <p:nvPr/>
            </p:nvCxnSpPr>
            <p:spPr>
              <a:xfrm rot="5400000">
                <a:off x="5296694" y="3161506"/>
                <a:ext cx="381000" cy="1588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5" name="Straight Connector 24"/>
              <p:cNvCxnSpPr/>
              <p:nvPr/>
            </p:nvCxnSpPr>
            <p:spPr>
              <a:xfrm rot="5400000">
                <a:off x="5449094" y="3161506"/>
                <a:ext cx="381000" cy="1588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6" name="Straight Connector 25"/>
              <p:cNvCxnSpPr/>
              <p:nvPr/>
            </p:nvCxnSpPr>
            <p:spPr>
              <a:xfrm rot="5400000">
                <a:off x="5601494" y="3161506"/>
                <a:ext cx="381000" cy="1588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7" name="Straight Connector 26"/>
              <p:cNvCxnSpPr/>
              <p:nvPr/>
            </p:nvCxnSpPr>
            <p:spPr>
              <a:xfrm rot="5400000">
                <a:off x="5753894" y="3161506"/>
                <a:ext cx="381000" cy="1588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8" name="Straight Connector 27"/>
              <p:cNvCxnSpPr/>
              <p:nvPr/>
            </p:nvCxnSpPr>
            <p:spPr>
              <a:xfrm rot="5400000">
                <a:off x="5906294" y="3161506"/>
                <a:ext cx="381000" cy="1588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9" name="Straight Connector 28"/>
              <p:cNvCxnSpPr/>
              <p:nvPr/>
            </p:nvCxnSpPr>
            <p:spPr>
              <a:xfrm rot="5400000">
                <a:off x="6058694" y="3161506"/>
                <a:ext cx="381000" cy="1588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0" name="Straight Connector 29"/>
              <p:cNvCxnSpPr/>
              <p:nvPr/>
            </p:nvCxnSpPr>
            <p:spPr>
              <a:xfrm rot="5400000">
                <a:off x="6211094" y="3161506"/>
                <a:ext cx="381000" cy="1588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1" name="Straight Connector 30"/>
              <p:cNvCxnSpPr/>
              <p:nvPr/>
            </p:nvCxnSpPr>
            <p:spPr>
              <a:xfrm rot="5400000">
                <a:off x="6363494" y="3161506"/>
                <a:ext cx="381000" cy="1588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33" name="TextBox 32"/>
            <p:cNvSpPr txBox="1"/>
            <p:nvPr/>
          </p:nvSpPr>
          <p:spPr>
            <a:xfrm>
              <a:off x="4876800" y="2754868"/>
              <a:ext cx="94128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Walking</a:t>
              </a:r>
              <a:endParaRPr lang="en-US" dirty="0"/>
            </a:p>
          </p:txBody>
        </p:sp>
        <p:sp>
          <p:nvSpPr>
            <p:cNvPr id="34" name="TextBox 33"/>
            <p:cNvSpPr txBox="1"/>
            <p:nvPr/>
          </p:nvSpPr>
          <p:spPr>
            <a:xfrm>
              <a:off x="5943600" y="2754868"/>
              <a:ext cx="86544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Driving</a:t>
              </a:r>
              <a:endParaRPr lang="en-US" dirty="0"/>
            </a:p>
          </p:txBody>
        </p:sp>
        <p:sp>
          <p:nvSpPr>
            <p:cNvPr id="35" name="TextBox 34"/>
            <p:cNvSpPr txBox="1"/>
            <p:nvPr/>
          </p:nvSpPr>
          <p:spPr>
            <a:xfrm>
              <a:off x="7086600" y="2754868"/>
              <a:ext cx="100540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Working</a:t>
              </a:r>
              <a:endParaRPr lang="en-US" dirty="0"/>
            </a:p>
          </p:txBody>
        </p:sp>
        <p:sp>
          <p:nvSpPr>
            <p:cNvPr id="36" name="TextBox 35"/>
            <p:cNvSpPr txBox="1"/>
            <p:nvPr/>
          </p:nvSpPr>
          <p:spPr>
            <a:xfrm>
              <a:off x="1576641" y="3124200"/>
              <a:ext cx="322395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 smtClean="0"/>
                <a:t>Training Data Ground Truth:</a:t>
              </a:r>
              <a:endParaRPr lang="en-US" b="1" dirty="0"/>
            </a:p>
          </p:txBody>
        </p:sp>
      </p:grpSp>
      <p:sp>
        <p:nvSpPr>
          <p:cNvPr id="38" name="TextBox 37"/>
          <p:cNvSpPr txBox="1"/>
          <p:nvPr/>
        </p:nvSpPr>
        <p:spPr>
          <a:xfrm>
            <a:off x="609600" y="3810000"/>
            <a:ext cx="10236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Sensors</a:t>
            </a:r>
            <a:endParaRPr lang="en-US" b="1" dirty="0"/>
          </a:p>
        </p:txBody>
      </p:sp>
      <p:sp>
        <p:nvSpPr>
          <p:cNvPr id="108" name="TextBox 107"/>
          <p:cNvSpPr txBox="1"/>
          <p:nvPr/>
        </p:nvSpPr>
        <p:spPr>
          <a:xfrm>
            <a:off x="2532803" y="5181600"/>
            <a:ext cx="230182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000" i="1" dirty="0" err="1" smtClean="0">
                <a:latin typeface="Cambria"/>
                <a:ea typeface="Cambria Math" pitchFamily="18" charset="0"/>
                <a:cs typeface="Cambria"/>
              </a:rPr>
              <a:t>D</a:t>
            </a:r>
            <a:r>
              <a:rPr lang="en-US" sz="2000" i="1" baseline="-25000" dirty="0" err="1" smtClean="0">
                <a:latin typeface="Cambria"/>
                <a:ea typeface="Cambria Math" pitchFamily="18" charset="0"/>
                <a:cs typeface="Cambria"/>
              </a:rPr>
              <a:t>KL</a:t>
            </a:r>
            <a:r>
              <a:rPr lang="en-US" sz="2000" i="1" dirty="0" err="1" smtClean="0">
                <a:latin typeface="Cambria"/>
                <a:ea typeface="Cambria Math" pitchFamily="18" charset="0"/>
                <a:cs typeface="Cambria"/>
              </a:rPr>
              <a:t>(T</a:t>
            </a:r>
            <a:r>
              <a:rPr lang="en-US" sz="2000" i="1" baseline="-25000" dirty="0" err="1" smtClean="0">
                <a:latin typeface="Cambria"/>
                <a:ea typeface="Cambria Math" pitchFamily="18" charset="0"/>
                <a:cs typeface="Cambria"/>
              </a:rPr>
              <a:t>walking</a:t>
            </a:r>
            <a:r>
              <a:rPr lang="en-US" sz="2000" i="1" dirty="0" err="1" smtClean="0">
                <a:latin typeface="Cambria"/>
                <a:ea typeface="Cambria Math" pitchFamily="18" charset="0"/>
                <a:cs typeface="Cambria"/>
              </a:rPr>
              <a:t>,T</a:t>
            </a:r>
            <a:r>
              <a:rPr lang="en-US" sz="2000" i="1" baseline="-25000" dirty="0" err="1" smtClean="0">
                <a:latin typeface="Cambria"/>
                <a:ea typeface="Cambria Math" pitchFamily="18" charset="0"/>
                <a:cs typeface="Cambria"/>
              </a:rPr>
              <a:t>other</a:t>
            </a:r>
            <a:r>
              <a:rPr lang="en-US" sz="2000" i="1" dirty="0" smtClean="0">
                <a:latin typeface="Cambria"/>
                <a:ea typeface="Cambria Math" pitchFamily="18" charset="0"/>
                <a:cs typeface="Cambria"/>
              </a:rPr>
              <a:t>) =</a:t>
            </a:r>
            <a:endParaRPr lang="en-US" sz="2000" i="1" dirty="0">
              <a:latin typeface="Cambria"/>
              <a:ea typeface="Cambria Math" pitchFamily="18" charset="0"/>
              <a:cs typeface="Cambria"/>
            </a:endParaRPr>
          </a:p>
        </p:txBody>
      </p:sp>
      <p:grpSp>
        <p:nvGrpSpPr>
          <p:cNvPr id="146" name="Group 145"/>
          <p:cNvGrpSpPr/>
          <p:nvPr/>
        </p:nvGrpSpPr>
        <p:grpSpPr>
          <a:xfrm>
            <a:off x="4319256" y="5029200"/>
            <a:ext cx="2081544" cy="1132820"/>
            <a:chOff x="4319256" y="5029200"/>
            <a:chExt cx="2081544" cy="1132820"/>
          </a:xfrm>
        </p:grpSpPr>
        <p:grpSp>
          <p:nvGrpSpPr>
            <p:cNvPr id="118" name="Group 117"/>
            <p:cNvGrpSpPr/>
            <p:nvPr/>
          </p:nvGrpSpPr>
          <p:grpSpPr>
            <a:xfrm>
              <a:off x="4876800" y="5029200"/>
              <a:ext cx="914400" cy="533400"/>
              <a:chOff x="4191000" y="5181600"/>
              <a:chExt cx="914400" cy="533400"/>
            </a:xfrm>
          </p:grpSpPr>
          <p:sp>
            <p:nvSpPr>
              <p:cNvPr id="112" name="Rectangle 111"/>
              <p:cNvSpPr/>
              <p:nvPr/>
            </p:nvSpPr>
            <p:spPr>
              <a:xfrm>
                <a:off x="4953000" y="5486400"/>
                <a:ext cx="152400" cy="228600"/>
              </a:xfrm>
              <a:prstGeom prst="rect">
                <a:avLst/>
              </a:prstGeom>
              <a:solidFill>
                <a:srgbClr val="FF0000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13" name="Rectangle 112"/>
              <p:cNvSpPr/>
              <p:nvPr/>
            </p:nvSpPr>
            <p:spPr>
              <a:xfrm>
                <a:off x="4800600" y="5334000"/>
                <a:ext cx="152400" cy="381000"/>
              </a:xfrm>
              <a:prstGeom prst="rect">
                <a:avLst/>
              </a:prstGeom>
              <a:solidFill>
                <a:srgbClr val="FF0000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14" name="Rectangle 113"/>
              <p:cNvSpPr/>
              <p:nvPr/>
            </p:nvSpPr>
            <p:spPr>
              <a:xfrm>
                <a:off x="4648200" y="5181600"/>
                <a:ext cx="152400" cy="533400"/>
              </a:xfrm>
              <a:prstGeom prst="rect">
                <a:avLst/>
              </a:prstGeom>
              <a:solidFill>
                <a:srgbClr val="FF0000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 smtClean="0"/>
                  <a:t>√</a:t>
                </a:r>
                <a:endParaRPr lang="en-US" dirty="0"/>
              </a:p>
            </p:txBody>
          </p:sp>
          <p:sp>
            <p:nvSpPr>
              <p:cNvPr id="115" name="Rectangle 114"/>
              <p:cNvSpPr/>
              <p:nvPr/>
            </p:nvSpPr>
            <p:spPr>
              <a:xfrm>
                <a:off x="4495800" y="5334000"/>
                <a:ext cx="152400" cy="381000"/>
              </a:xfrm>
              <a:prstGeom prst="rect">
                <a:avLst/>
              </a:prstGeom>
              <a:solidFill>
                <a:srgbClr val="FF0000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16" name="Rectangle 115"/>
              <p:cNvSpPr/>
              <p:nvPr/>
            </p:nvSpPr>
            <p:spPr>
              <a:xfrm>
                <a:off x="4343400" y="5486400"/>
                <a:ext cx="152400" cy="228600"/>
              </a:xfrm>
              <a:prstGeom prst="rect">
                <a:avLst/>
              </a:prstGeom>
              <a:solidFill>
                <a:srgbClr val="FF0000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17" name="Rectangle 116"/>
              <p:cNvSpPr/>
              <p:nvPr/>
            </p:nvSpPr>
            <p:spPr>
              <a:xfrm>
                <a:off x="4191000" y="5562600"/>
                <a:ext cx="152400" cy="152400"/>
              </a:xfrm>
              <a:prstGeom prst="rect">
                <a:avLst/>
              </a:prstGeom>
              <a:solidFill>
                <a:srgbClr val="FF0000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126" name="TextBox 125"/>
            <p:cNvSpPr txBox="1"/>
            <p:nvPr/>
          </p:nvSpPr>
          <p:spPr>
            <a:xfrm>
              <a:off x="4319256" y="5638800"/>
              <a:ext cx="2081544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400" dirty="0" smtClean="0"/>
                <a:t>Walking </a:t>
              </a:r>
            </a:p>
            <a:p>
              <a:pPr algn="ctr"/>
              <a:r>
                <a:rPr lang="en-US" sz="1400" dirty="0" smtClean="0"/>
                <a:t>Training Data Distribution</a:t>
              </a:r>
              <a:endParaRPr lang="en-US" sz="1400" dirty="0"/>
            </a:p>
          </p:txBody>
        </p:sp>
      </p:grpSp>
      <p:grpSp>
        <p:nvGrpSpPr>
          <p:cNvPr id="147" name="Group 146"/>
          <p:cNvGrpSpPr/>
          <p:nvPr/>
        </p:nvGrpSpPr>
        <p:grpSpPr>
          <a:xfrm>
            <a:off x="6452856" y="5029200"/>
            <a:ext cx="2081544" cy="1132820"/>
            <a:chOff x="6452856" y="5029200"/>
            <a:chExt cx="2081544" cy="1132820"/>
          </a:xfrm>
        </p:grpSpPr>
        <p:grpSp>
          <p:nvGrpSpPr>
            <p:cNvPr id="119" name="Group 118"/>
            <p:cNvGrpSpPr/>
            <p:nvPr/>
          </p:nvGrpSpPr>
          <p:grpSpPr>
            <a:xfrm>
              <a:off x="6943874" y="5029200"/>
              <a:ext cx="914400" cy="533400"/>
              <a:chOff x="4191000" y="5181600"/>
              <a:chExt cx="914400" cy="533400"/>
            </a:xfrm>
          </p:grpSpPr>
          <p:sp>
            <p:nvSpPr>
              <p:cNvPr id="120" name="Rectangle 119"/>
              <p:cNvSpPr/>
              <p:nvPr/>
            </p:nvSpPr>
            <p:spPr>
              <a:xfrm>
                <a:off x="4953000" y="5486400"/>
                <a:ext cx="152400" cy="228600"/>
              </a:xfrm>
              <a:prstGeom prst="rect">
                <a:avLst/>
              </a:prstGeom>
              <a:solidFill>
                <a:srgbClr val="FFFF00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21" name="Rectangle 120"/>
              <p:cNvSpPr/>
              <p:nvPr/>
            </p:nvSpPr>
            <p:spPr>
              <a:xfrm>
                <a:off x="4800600" y="5562600"/>
                <a:ext cx="152400" cy="152400"/>
              </a:xfrm>
              <a:prstGeom prst="rect">
                <a:avLst/>
              </a:prstGeom>
              <a:solidFill>
                <a:srgbClr val="FFFF00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22" name="Rectangle 121"/>
              <p:cNvSpPr/>
              <p:nvPr/>
            </p:nvSpPr>
            <p:spPr>
              <a:xfrm>
                <a:off x="4648200" y="5181600"/>
                <a:ext cx="152400" cy="533400"/>
              </a:xfrm>
              <a:prstGeom prst="rect">
                <a:avLst/>
              </a:prstGeom>
              <a:solidFill>
                <a:srgbClr val="FFFF00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 smtClean="0"/>
                  <a:t>√</a:t>
                </a:r>
                <a:endParaRPr lang="en-US" dirty="0"/>
              </a:p>
            </p:txBody>
          </p:sp>
          <p:sp>
            <p:nvSpPr>
              <p:cNvPr id="123" name="Rectangle 122"/>
              <p:cNvSpPr/>
              <p:nvPr/>
            </p:nvSpPr>
            <p:spPr>
              <a:xfrm>
                <a:off x="4495800" y="5334000"/>
                <a:ext cx="152400" cy="381000"/>
              </a:xfrm>
              <a:prstGeom prst="rect">
                <a:avLst/>
              </a:prstGeom>
              <a:solidFill>
                <a:srgbClr val="FFFF00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24" name="Rectangle 123"/>
              <p:cNvSpPr/>
              <p:nvPr/>
            </p:nvSpPr>
            <p:spPr>
              <a:xfrm>
                <a:off x="4343400" y="5486400"/>
                <a:ext cx="152400" cy="228600"/>
              </a:xfrm>
              <a:prstGeom prst="rect">
                <a:avLst/>
              </a:prstGeom>
              <a:solidFill>
                <a:srgbClr val="FFFF00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25" name="Rectangle 124"/>
              <p:cNvSpPr/>
              <p:nvPr/>
            </p:nvSpPr>
            <p:spPr>
              <a:xfrm>
                <a:off x="4191000" y="5334000"/>
                <a:ext cx="152400" cy="381000"/>
              </a:xfrm>
              <a:prstGeom prst="rect">
                <a:avLst/>
              </a:prstGeom>
              <a:solidFill>
                <a:srgbClr val="FFFF00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127" name="TextBox 126"/>
            <p:cNvSpPr txBox="1"/>
            <p:nvPr/>
          </p:nvSpPr>
          <p:spPr>
            <a:xfrm>
              <a:off x="6452856" y="5638800"/>
              <a:ext cx="2081544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400" dirty="0" smtClean="0"/>
                <a:t>{Driving, Working} </a:t>
              </a:r>
            </a:p>
            <a:p>
              <a:pPr algn="ctr"/>
              <a:r>
                <a:rPr lang="en-US" sz="1400" dirty="0" smtClean="0"/>
                <a:t>Training Data Distribution</a:t>
              </a:r>
              <a:endParaRPr lang="en-US" sz="1400" dirty="0"/>
            </a:p>
          </p:txBody>
        </p:sp>
      </p:grpSp>
      <p:grpSp>
        <p:nvGrpSpPr>
          <p:cNvPr id="145" name="Group 144"/>
          <p:cNvGrpSpPr/>
          <p:nvPr/>
        </p:nvGrpSpPr>
        <p:grpSpPr>
          <a:xfrm>
            <a:off x="2438400" y="3504408"/>
            <a:ext cx="5867400" cy="1143792"/>
            <a:chOff x="2438400" y="3504408"/>
            <a:chExt cx="5867400" cy="1143792"/>
          </a:xfrm>
        </p:grpSpPr>
        <p:grpSp>
          <p:nvGrpSpPr>
            <p:cNvPr id="39" name="Group 38"/>
            <p:cNvGrpSpPr/>
            <p:nvPr/>
          </p:nvGrpSpPr>
          <p:grpSpPr>
            <a:xfrm>
              <a:off x="4800600" y="4267200"/>
              <a:ext cx="3505200" cy="381000"/>
              <a:chOff x="3505201" y="2971800"/>
              <a:chExt cx="3200401" cy="381794"/>
            </a:xfrm>
          </p:grpSpPr>
          <p:grpSp>
            <p:nvGrpSpPr>
              <p:cNvPr id="40" name="Group 8"/>
              <p:cNvGrpSpPr/>
              <p:nvPr/>
            </p:nvGrpSpPr>
            <p:grpSpPr>
              <a:xfrm>
                <a:off x="3505198" y="2971800"/>
                <a:ext cx="3200400" cy="381000"/>
                <a:chOff x="4419600" y="1295400"/>
                <a:chExt cx="2753833" cy="304800"/>
              </a:xfrm>
            </p:grpSpPr>
            <p:sp>
              <p:nvSpPr>
                <p:cNvPr id="59" name="Rectangle 58"/>
                <p:cNvSpPr/>
                <p:nvPr/>
              </p:nvSpPr>
              <p:spPr>
                <a:xfrm>
                  <a:off x="4419600" y="1295400"/>
                  <a:ext cx="914400" cy="304800"/>
                </a:xfrm>
                <a:prstGeom prst="rect">
                  <a:avLst/>
                </a:prstGeom>
                <a:solidFill>
                  <a:srgbClr val="FF0000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00" dirty="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60" name="Rectangle 59"/>
                <p:cNvSpPr/>
                <p:nvPr/>
              </p:nvSpPr>
              <p:spPr>
                <a:xfrm>
                  <a:off x="5334000" y="1295400"/>
                  <a:ext cx="659219" cy="304800"/>
                </a:xfrm>
                <a:prstGeom prst="rect">
                  <a:avLst/>
                </a:prstGeom>
                <a:solidFill>
                  <a:srgbClr val="FFFF00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00" dirty="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61" name="Rectangle 60"/>
                <p:cNvSpPr/>
                <p:nvPr/>
              </p:nvSpPr>
              <p:spPr>
                <a:xfrm>
                  <a:off x="5993219" y="1295400"/>
                  <a:ext cx="1180214" cy="304800"/>
                </a:xfrm>
                <a:prstGeom prst="rect">
                  <a:avLst/>
                </a:prstGeom>
                <a:solidFill>
                  <a:srgbClr val="FFFF00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00" dirty="0">
                    <a:solidFill>
                      <a:schemeClr val="tx1"/>
                    </a:solidFill>
                  </a:endParaRPr>
                </a:p>
              </p:txBody>
            </p:sp>
          </p:grpSp>
          <p:cxnSp>
            <p:nvCxnSpPr>
              <p:cNvPr id="41" name="Straight Connector 40"/>
              <p:cNvCxnSpPr/>
              <p:nvPr/>
            </p:nvCxnSpPr>
            <p:spPr>
              <a:xfrm rot="5400000">
                <a:off x="3467100" y="3162300"/>
                <a:ext cx="381000" cy="1588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2" name="Straight Connector 41"/>
              <p:cNvCxnSpPr/>
              <p:nvPr/>
            </p:nvCxnSpPr>
            <p:spPr>
              <a:xfrm rot="5400000">
                <a:off x="3619500" y="3161506"/>
                <a:ext cx="381000" cy="1588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3" name="Straight Connector 42"/>
              <p:cNvCxnSpPr/>
              <p:nvPr/>
            </p:nvCxnSpPr>
            <p:spPr>
              <a:xfrm rot="5400000">
                <a:off x="3772694" y="3161506"/>
                <a:ext cx="381000" cy="1588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4" name="Straight Connector 43"/>
              <p:cNvCxnSpPr/>
              <p:nvPr/>
            </p:nvCxnSpPr>
            <p:spPr>
              <a:xfrm rot="5400000">
                <a:off x="3925094" y="3161506"/>
                <a:ext cx="381000" cy="1588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5" name="Straight Connector 44"/>
              <p:cNvCxnSpPr/>
              <p:nvPr/>
            </p:nvCxnSpPr>
            <p:spPr>
              <a:xfrm rot="5400000">
                <a:off x="4077494" y="3161506"/>
                <a:ext cx="381000" cy="1588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6" name="Straight Connector 45"/>
              <p:cNvCxnSpPr/>
              <p:nvPr/>
            </p:nvCxnSpPr>
            <p:spPr>
              <a:xfrm rot="5400000">
                <a:off x="4229894" y="3161506"/>
                <a:ext cx="381000" cy="1588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7" name="Straight Connector 46"/>
              <p:cNvCxnSpPr/>
              <p:nvPr/>
            </p:nvCxnSpPr>
            <p:spPr>
              <a:xfrm rot="5400000">
                <a:off x="4534694" y="3161506"/>
                <a:ext cx="381000" cy="1588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8" name="Straight Connector 47"/>
              <p:cNvCxnSpPr/>
              <p:nvPr/>
            </p:nvCxnSpPr>
            <p:spPr>
              <a:xfrm rot="5400000">
                <a:off x="4687094" y="3161506"/>
                <a:ext cx="381000" cy="1588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9" name="Straight Connector 48"/>
              <p:cNvCxnSpPr/>
              <p:nvPr/>
            </p:nvCxnSpPr>
            <p:spPr>
              <a:xfrm rot="5400000">
                <a:off x="4839494" y="3161506"/>
                <a:ext cx="381000" cy="1588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0" name="Straight Connector 49"/>
              <p:cNvCxnSpPr/>
              <p:nvPr/>
            </p:nvCxnSpPr>
            <p:spPr>
              <a:xfrm rot="5400000">
                <a:off x="4991894" y="3161506"/>
                <a:ext cx="381000" cy="1588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1" name="Straight Connector 50"/>
              <p:cNvCxnSpPr/>
              <p:nvPr/>
            </p:nvCxnSpPr>
            <p:spPr>
              <a:xfrm rot="5400000">
                <a:off x="5296694" y="3161506"/>
                <a:ext cx="381000" cy="1588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2" name="Straight Connector 51"/>
              <p:cNvCxnSpPr/>
              <p:nvPr/>
            </p:nvCxnSpPr>
            <p:spPr>
              <a:xfrm rot="5400000">
                <a:off x="5449094" y="3161506"/>
                <a:ext cx="381000" cy="1588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3" name="Straight Connector 52"/>
              <p:cNvCxnSpPr/>
              <p:nvPr/>
            </p:nvCxnSpPr>
            <p:spPr>
              <a:xfrm rot="5400000">
                <a:off x="5601494" y="3161506"/>
                <a:ext cx="381000" cy="1588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4" name="Straight Connector 53"/>
              <p:cNvCxnSpPr/>
              <p:nvPr/>
            </p:nvCxnSpPr>
            <p:spPr>
              <a:xfrm rot="5400000">
                <a:off x="5753894" y="3161506"/>
                <a:ext cx="381000" cy="1588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5" name="Straight Connector 54"/>
              <p:cNvCxnSpPr/>
              <p:nvPr/>
            </p:nvCxnSpPr>
            <p:spPr>
              <a:xfrm rot="5400000">
                <a:off x="5906294" y="3161506"/>
                <a:ext cx="381000" cy="1588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6" name="Straight Connector 55"/>
              <p:cNvCxnSpPr/>
              <p:nvPr/>
            </p:nvCxnSpPr>
            <p:spPr>
              <a:xfrm rot="5400000">
                <a:off x="6058694" y="3161506"/>
                <a:ext cx="381000" cy="1588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7" name="Straight Connector 56"/>
              <p:cNvCxnSpPr/>
              <p:nvPr/>
            </p:nvCxnSpPr>
            <p:spPr>
              <a:xfrm rot="5400000">
                <a:off x="6211094" y="3161506"/>
                <a:ext cx="381000" cy="1588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8" name="Straight Connector 57"/>
              <p:cNvCxnSpPr/>
              <p:nvPr/>
            </p:nvCxnSpPr>
            <p:spPr>
              <a:xfrm rot="5400000">
                <a:off x="6363494" y="3161506"/>
                <a:ext cx="381000" cy="1588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129" name="Straight Arrow Connector 128"/>
            <p:cNvCxnSpPr>
              <a:stCxn id="10" idx="2"/>
              <a:endCxn id="59" idx="0"/>
            </p:cNvCxnSpPr>
            <p:nvPr/>
          </p:nvCxnSpPr>
          <p:spPr>
            <a:xfrm rot="5400000">
              <a:off x="5001147" y="3885802"/>
              <a:ext cx="762792" cy="4"/>
            </a:xfrm>
            <a:prstGeom prst="straightConnector1">
              <a:avLst/>
            </a:prstGeom>
            <a:ln w="381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 w="med" len="me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3" name="Straight Arrow Connector 132"/>
            <p:cNvCxnSpPr/>
            <p:nvPr/>
          </p:nvCxnSpPr>
          <p:spPr>
            <a:xfrm rot="5400000">
              <a:off x="6019406" y="3886594"/>
              <a:ext cx="762792" cy="4"/>
            </a:xfrm>
            <a:prstGeom prst="straightConnector1">
              <a:avLst/>
            </a:prstGeom>
            <a:ln w="381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 w="med" len="me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4" name="Straight Arrow Connector 133"/>
            <p:cNvCxnSpPr/>
            <p:nvPr/>
          </p:nvCxnSpPr>
          <p:spPr>
            <a:xfrm rot="5400000">
              <a:off x="7162406" y="3886594"/>
              <a:ext cx="762792" cy="4"/>
            </a:xfrm>
            <a:prstGeom prst="straightConnector1">
              <a:avLst/>
            </a:prstGeom>
            <a:ln w="381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 w="med" len="me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41" name="TextBox 140"/>
            <p:cNvSpPr txBox="1"/>
            <p:nvPr/>
          </p:nvSpPr>
          <p:spPr>
            <a:xfrm>
              <a:off x="2438400" y="4267200"/>
              <a:ext cx="23622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i="1" dirty="0" smtClean="0"/>
                <a:t>Walking</a:t>
              </a:r>
              <a:r>
                <a:rPr lang="en-US" dirty="0" smtClean="0"/>
                <a:t> Data Partition:</a:t>
              </a:r>
              <a:endParaRPr lang="en-US" dirty="0"/>
            </a:p>
          </p:txBody>
        </p:sp>
      </p:grpSp>
      <p:sp>
        <p:nvSpPr>
          <p:cNvPr id="142" name="TextBox 141"/>
          <p:cNvSpPr txBox="1"/>
          <p:nvPr/>
        </p:nvSpPr>
        <p:spPr>
          <a:xfrm>
            <a:off x="6172200" y="5162490"/>
            <a:ext cx="5334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i="1" dirty="0" smtClean="0"/>
              <a:t>vs.</a:t>
            </a:r>
            <a:endParaRPr lang="en-US" sz="2000" dirty="0"/>
          </a:p>
        </p:txBody>
      </p:sp>
      <p:grpSp>
        <p:nvGrpSpPr>
          <p:cNvPr id="149" name="Group 148"/>
          <p:cNvGrpSpPr/>
          <p:nvPr/>
        </p:nvGrpSpPr>
        <p:grpSpPr>
          <a:xfrm>
            <a:off x="1676400" y="3657600"/>
            <a:ext cx="6781800" cy="2667000"/>
            <a:chOff x="1676400" y="3657600"/>
            <a:chExt cx="6781800" cy="2667000"/>
          </a:xfrm>
        </p:grpSpPr>
        <p:grpSp>
          <p:nvGrpSpPr>
            <p:cNvPr id="144" name="Group 143"/>
            <p:cNvGrpSpPr/>
            <p:nvPr/>
          </p:nvGrpSpPr>
          <p:grpSpPr>
            <a:xfrm>
              <a:off x="1676400" y="4038600"/>
              <a:ext cx="6781800" cy="2286000"/>
              <a:chOff x="1676400" y="4038600"/>
              <a:chExt cx="6781800" cy="2286000"/>
            </a:xfrm>
          </p:grpSpPr>
          <p:sp>
            <p:nvSpPr>
              <p:cNvPr id="37" name="Rectangle 36"/>
              <p:cNvSpPr/>
              <p:nvPr/>
            </p:nvSpPr>
            <p:spPr>
              <a:xfrm>
                <a:off x="2286000" y="4038600"/>
                <a:ext cx="6172200" cy="2286000"/>
              </a:xfrm>
              <a:prstGeom prst="rect">
                <a:avLst/>
              </a:prstGeom>
              <a:noFill/>
              <a:ln w="222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138" name="Straight Arrow Connector 137"/>
              <p:cNvCxnSpPr/>
              <p:nvPr/>
            </p:nvCxnSpPr>
            <p:spPr>
              <a:xfrm>
                <a:off x="1676400" y="5105400"/>
                <a:ext cx="609600" cy="792"/>
              </a:xfrm>
              <a:prstGeom prst="straightConnector1">
                <a:avLst/>
              </a:prstGeom>
              <a:ln w="381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triangle" w="med" len="med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48" name="TextBox 147"/>
            <p:cNvSpPr txBox="1"/>
            <p:nvPr/>
          </p:nvSpPr>
          <p:spPr>
            <a:xfrm>
              <a:off x="2209800" y="3657600"/>
              <a:ext cx="24384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dirty="0" smtClean="0"/>
                <a:t>For each sensor:</a:t>
              </a:r>
              <a:endParaRPr lang="en-US" b="1" dirty="0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  <p:bldP spid="38" grpId="0"/>
      <p:bldP spid="108" grpId="0"/>
      <p:bldP spid="142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Retraining Detection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14E645-16D1-476F-8A4A-B289CCA56DD3}" type="slidenum">
              <a:rPr lang="en-US" smtClean="0"/>
              <a:pPr/>
              <a:t>20</a:t>
            </a:fld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8229600" cy="1219200"/>
          </a:xfrm>
        </p:spPr>
        <p:txBody>
          <a:bodyPr>
            <a:normAutofit/>
          </a:bodyPr>
          <a:lstStyle/>
          <a:p>
            <a:r>
              <a:rPr lang="en-US" sz="2400" dirty="0" smtClean="0"/>
              <a:t>Runtime</a:t>
            </a:r>
            <a:endParaRPr lang="en-US" sz="1800" dirty="0" smtClean="0"/>
          </a:p>
          <a:p>
            <a:pPr lvl="1"/>
            <a:r>
              <a:rPr lang="en-US" sz="2100" dirty="0" smtClean="0"/>
              <a:t>At each interval, sensors compare runtime data to training data for current classified activity</a:t>
            </a:r>
          </a:p>
        </p:txBody>
      </p:sp>
      <p:grpSp>
        <p:nvGrpSpPr>
          <p:cNvPr id="106" name="Group 105"/>
          <p:cNvGrpSpPr/>
          <p:nvPr/>
        </p:nvGrpSpPr>
        <p:grpSpPr>
          <a:xfrm>
            <a:off x="609600" y="3276600"/>
            <a:ext cx="7306067" cy="2286000"/>
            <a:chOff x="609600" y="3276600"/>
            <a:chExt cx="7306067" cy="2286000"/>
          </a:xfrm>
        </p:grpSpPr>
        <p:sp>
          <p:nvSpPr>
            <p:cNvPr id="5" name="Rectangle 4"/>
            <p:cNvSpPr/>
            <p:nvPr/>
          </p:nvSpPr>
          <p:spPr>
            <a:xfrm>
              <a:off x="685800" y="3810000"/>
              <a:ext cx="838200" cy="38100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b="1" dirty="0" smtClean="0"/>
                <a:t>1,LIGHT</a:t>
              </a:r>
              <a:endParaRPr lang="en-US" sz="1200" b="1" dirty="0"/>
            </a:p>
          </p:txBody>
        </p:sp>
        <p:sp>
          <p:nvSpPr>
            <p:cNvPr id="6" name="Rectangle 5"/>
            <p:cNvSpPr/>
            <p:nvPr/>
          </p:nvSpPr>
          <p:spPr>
            <a:xfrm>
              <a:off x="685800" y="4267200"/>
              <a:ext cx="838200" cy="38100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b="1" dirty="0" smtClean="0"/>
                <a:t>1,ACC</a:t>
              </a:r>
              <a:endParaRPr lang="en-US" sz="1200" b="1" dirty="0"/>
            </a:p>
          </p:txBody>
        </p:sp>
        <p:sp>
          <p:nvSpPr>
            <p:cNvPr id="7" name="Rectangle 6"/>
            <p:cNvSpPr/>
            <p:nvPr/>
          </p:nvSpPr>
          <p:spPr>
            <a:xfrm>
              <a:off x="685800" y="4724400"/>
              <a:ext cx="838200" cy="38100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b="1" dirty="0" smtClean="0"/>
                <a:t>2,MIC</a:t>
              </a:r>
              <a:endParaRPr lang="en-US" sz="1200" b="1" dirty="0"/>
            </a:p>
          </p:txBody>
        </p:sp>
        <p:sp>
          <p:nvSpPr>
            <p:cNvPr id="8" name="Rectangle 7"/>
            <p:cNvSpPr/>
            <p:nvPr/>
          </p:nvSpPr>
          <p:spPr>
            <a:xfrm>
              <a:off x="685800" y="5181600"/>
              <a:ext cx="838200" cy="38100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b="1" dirty="0" smtClean="0"/>
                <a:t>…</a:t>
              </a:r>
              <a:endParaRPr lang="en-US" sz="1200" b="1" dirty="0"/>
            </a:p>
          </p:txBody>
        </p:sp>
        <p:sp>
          <p:nvSpPr>
            <p:cNvPr id="38" name="TextBox 37"/>
            <p:cNvSpPr txBox="1"/>
            <p:nvPr/>
          </p:nvSpPr>
          <p:spPr>
            <a:xfrm>
              <a:off x="609600" y="3276600"/>
              <a:ext cx="102368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 smtClean="0"/>
                <a:t>Sensors</a:t>
              </a:r>
              <a:endParaRPr lang="en-US" b="1" dirty="0"/>
            </a:p>
          </p:txBody>
        </p:sp>
        <p:sp>
          <p:nvSpPr>
            <p:cNvPr id="102" name="TextBox 101"/>
            <p:cNvSpPr txBox="1"/>
            <p:nvPr/>
          </p:nvSpPr>
          <p:spPr>
            <a:xfrm>
              <a:off x="2819400" y="3276600"/>
              <a:ext cx="509626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 smtClean="0"/>
                <a:t>Current </a:t>
              </a:r>
              <a:r>
                <a:rPr lang="en-US" b="1" dirty="0" err="1" smtClean="0"/>
                <a:t>AdaBoost</a:t>
              </a:r>
              <a:r>
                <a:rPr lang="en-US" b="1" dirty="0" smtClean="0"/>
                <a:t> Classified Activity: </a:t>
              </a:r>
              <a:r>
                <a:rPr lang="en-US" b="1" dirty="0" smtClean="0">
                  <a:solidFill>
                    <a:srgbClr val="FF0000"/>
                  </a:solidFill>
                </a:rPr>
                <a:t>Walking</a:t>
              </a:r>
              <a:endParaRPr lang="en-US" b="1" dirty="0">
                <a:solidFill>
                  <a:srgbClr val="FF0000"/>
                </a:solidFill>
              </a:endParaRPr>
            </a:p>
          </p:txBody>
        </p:sp>
      </p:grpSp>
      <p:grpSp>
        <p:nvGrpSpPr>
          <p:cNvPr id="107" name="Group 106"/>
          <p:cNvGrpSpPr/>
          <p:nvPr/>
        </p:nvGrpSpPr>
        <p:grpSpPr>
          <a:xfrm>
            <a:off x="1676400" y="3581400"/>
            <a:ext cx="6827421" cy="1905000"/>
            <a:chOff x="1676400" y="3581400"/>
            <a:chExt cx="6827421" cy="1905000"/>
          </a:xfrm>
        </p:grpSpPr>
        <p:sp>
          <p:nvSpPr>
            <p:cNvPr id="108" name="TextBox 107"/>
            <p:cNvSpPr txBox="1"/>
            <p:nvPr/>
          </p:nvSpPr>
          <p:spPr>
            <a:xfrm>
              <a:off x="2412809" y="4343400"/>
              <a:ext cx="2494014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000" i="1" dirty="0" err="1" smtClean="0">
                  <a:latin typeface="Cambria"/>
                  <a:ea typeface="Cambria Math" pitchFamily="18" charset="0"/>
                  <a:cs typeface="Cambria"/>
                </a:rPr>
                <a:t>D</a:t>
              </a:r>
              <a:r>
                <a:rPr lang="en-US" sz="2000" i="1" baseline="-25000" dirty="0" err="1" smtClean="0">
                  <a:latin typeface="Cambria"/>
                  <a:ea typeface="Cambria Math" pitchFamily="18" charset="0"/>
                  <a:cs typeface="Cambria"/>
                </a:rPr>
                <a:t>KL</a:t>
              </a:r>
              <a:r>
                <a:rPr lang="en-US" sz="2000" i="1" dirty="0" err="1" smtClean="0">
                  <a:latin typeface="Cambria"/>
                  <a:ea typeface="Cambria Math" pitchFamily="18" charset="0"/>
                  <a:cs typeface="Cambria"/>
                </a:rPr>
                <a:t>(R</a:t>
              </a:r>
              <a:r>
                <a:rPr lang="en-US" sz="2000" i="1" baseline="-25000" dirty="0" err="1" smtClean="0">
                  <a:latin typeface="Cambria"/>
                  <a:ea typeface="Cambria Math" pitchFamily="18" charset="0"/>
                  <a:cs typeface="Cambria"/>
                </a:rPr>
                <a:t>walking</a:t>
              </a:r>
              <a:r>
                <a:rPr lang="en-US" sz="2000" i="1" dirty="0" err="1" smtClean="0">
                  <a:latin typeface="Cambria"/>
                  <a:ea typeface="Cambria Math" pitchFamily="18" charset="0"/>
                  <a:cs typeface="Cambria"/>
                </a:rPr>
                <a:t>,T</a:t>
              </a:r>
              <a:r>
                <a:rPr lang="en-US" sz="2000" i="1" baseline="-25000" dirty="0" err="1" smtClean="0">
                  <a:latin typeface="Cambria"/>
                  <a:ea typeface="Cambria Math" pitchFamily="18" charset="0"/>
                  <a:cs typeface="Cambria"/>
                </a:rPr>
                <a:t>walking</a:t>
              </a:r>
              <a:r>
                <a:rPr lang="en-US" sz="2000" i="1" dirty="0" smtClean="0">
                  <a:latin typeface="Cambria"/>
                  <a:ea typeface="Cambria Math" pitchFamily="18" charset="0"/>
                  <a:cs typeface="Cambria"/>
                </a:rPr>
                <a:t>) =</a:t>
              </a:r>
              <a:endParaRPr lang="en-US" sz="2000" i="1" dirty="0">
                <a:latin typeface="Cambria"/>
                <a:ea typeface="Cambria Math" pitchFamily="18" charset="0"/>
                <a:cs typeface="Cambria"/>
              </a:endParaRPr>
            </a:p>
          </p:txBody>
        </p:sp>
        <p:grpSp>
          <p:nvGrpSpPr>
            <p:cNvPr id="39" name="Group 145"/>
            <p:cNvGrpSpPr/>
            <p:nvPr/>
          </p:nvGrpSpPr>
          <p:grpSpPr>
            <a:xfrm>
              <a:off x="4297779" y="4191000"/>
              <a:ext cx="2124500" cy="1132820"/>
              <a:chOff x="4297779" y="5029200"/>
              <a:chExt cx="2124500" cy="1132820"/>
            </a:xfrm>
          </p:grpSpPr>
          <p:grpSp>
            <p:nvGrpSpPr>
              <p:cNvPr id="40" name="Group 117"/>
              <p:cNvGrpSpPr/>
              <p:nvPr/>
            </p:nvGrpSpPr>
            <p:grpSpPr>
              <a:xfrm>
                <a:off x="4876800" y="5029200"/>
                <a:ext cx="914400" cy="533400"/>
                <a:chOff x="4191000" y="5181600"/>
                <a:chExt cx="914400" cy="533400"/>
              </a:xfrm>
            </p:grpSpPr>
            <p:sp>
              <p:nvSpPr>
                <p:cNvPr id="112" name="Rectangle 111"/>
                <p:cNvSpPr/>
                <p:nvPr/>
              </p:nvSpPr>
              <p:spPr>
                <a:xfrm>
                  <a:off x="4953000" y="5486400"/>
                  <a:ext cx="152400" cy="228600"/>
                </a:xfrm>
                <a:prstGeom prst="rect">
                  <a:avLst/>
                </a:prstGeom>
                <a:solidFill>
                  <a:srgbClr val="FF0000"/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3" name="Rectangle 112"/>
                <p:cNvSpPr/>
                <p:nvPr/>
              </p:nvSpPr>
              <p:spPr>
                <a:xfrm>
                  <a:off x="4800600" y="5181600"/>
                  <a:ext cx="152400" cy="533400"/>
                </a:xfrm>
                <a:prstGeom prst="rect">
                  <a:avLst/>
                </a:prstGeom>
                <a:solidFill>
                  <a:srgbClr val="FF0000"/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4" name="Rectangle 113"/>
                <p:cNvSpPr/>
                <p:nvPr/>
              </p:nvSpPr>
              <p:spPr>
                <a:xfrm>
                  <a:off x="4648200" y="5410200"/>
                  <a:ext cx="152400" cy="304800"/>
                </a:xfrm>
                <a:prstGeom prst="rect">
                  <a:avLst/>
                </a:prstGeom>
                <a:solidFill>
                  <a:srgbClr val="FF0000"/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dirty="0" smtClean="0"/>
                    <a:t>√</a:t>
                  </a:r>
                  <a:endParaRPr lang="en-US" dirty="0"/>
                </a:p>
              </p:txBody>
            </p:sp>
            <p:sp>
              <p:nvSpPr>
                <p:cNvPr id="115" name="Rectangle 114"/>
                <p:cNvSpPr/>
                <p:nvPr/>
              </p:nvSpPr>
              <p:spPr>
                <a:xfrm>
                  <a:off x="4495800" y="5334000"/>
                  <a:ext cx="152400" cy="381000"/>
                </a:xfrm>
                <a:prstGeom prst="rect">
                  <a:avLst/>
                </a:prstGeom>
                <a:solidFill>
                  <a:srgbClr val="FF0000"/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6" name="Rectangle 115"/>
                <p:cNvSpPr/>
                <p:nvPr/>
              </p:nvSpPr>
              <p:spPr>
                <a:xfrm>
                  <a:off x="4343400" y="5486400"/>
                  <a:ext cx="152400" cy="228600"/>
                </a:xfrm>
                <a:prstGeom prst="rect">
                  <a:avLst/>
                </a:prstGeom>
                <a:solidFill>
                  <a:srgbClr val="FF0000"/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7" name="Rectangle 116"/>
                <p:cNvSpPr/>
                <p:nvPr/>
              </p:nvSpPr>
              <p:spPr>
                <a:xfrm>
                  <a:off x="4191000" y="5562600"/>
                  <a:ext cx="152400" cy="152400"/>
                </a:xfrm>
                <a:prstGeom prst="rect">
                  <a:avLst/>
                </a:prstGeom>
                <a:solidFill>
                  <a:srgbClr val="FF0000"/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126" name="TextBox 125"/>
              <p:cNvSpPr txBox="1"/>
              <p:nvPr/>
            </p:nvSpPr>
            <p:spPr>
              <a:xfrm>
                <a:off x="4297779" y="5638800"/>
                <a:ext cx="2124500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1400" dirty="0" smtClean="0"/>
                  <a:t>Walking </a:t>
                </a:r>
              </a:p>
              <a:p>
                <a:pPr algn="ctr"/>
                <a:r>
                  <a:rPr lang="en-US" sz="1400" dirty="0" smtClean="0"/>
                  <a:t>Runtime Data Distribution</a:t>
                </a:r>
                <a:endParaRPr lang="en-US" sz="1400" dirty="0"/>
              </a:p>
            </p:txBody>
          </p:sp>
        </p:grpSp>
        <p:sp>
          <p:nvSpPr>
            <p:cNvPr id="37" name="Rectangle 36"/>
            <p:cNvSpPr/>
            <p:nvPr/>
          </p:nvSpPr>
          <p:spPr>
            <a:xfrm>
              <a:off x="2286000" y="3962400"/>
              <a:ext cx="6172200" cy="1524000"/>
            </a:xfrm>
            <a:prstGeom prst="rect">
              <a:avLst/>
            </a:prstGeom>
            <a:noFill/>
            <a:ln w="222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38" name="Straight Arrow Connector 137"/>
            <p:cNvCxnSpPr/>
            <p:nvPr/>
          </p:nvCxnSpPr>
          <p:spPr>
            <a:xfrm>
              <a:off x="1676400" y="4572000"/>
              <a:ext cx="609600" cy="792"/>
            </a:xfrm>
            <a:prstGeom prst="straightConnector1">
              <a:avLst/>
            </a:prstGeom>
            <a:ln w="381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 w="med" len="me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42" name="TextBox 141"/>
            <p:cNvSpPr txBox="1"/>
            <p:nvPr/>
          </p:nvSpPr>
          <p:spPr>
            <a:xfrm>
              <a:off x="6172200" y="4324290"/>
              <a:ext cx="53340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i="1" dirty="0" smtClean="0"/>
                <a:t>vs.</a:t>
              </a:r>
              <a:endParaRPr lang="en-US" sz="2000" dirty="0"/>
            </a:p>
          </p:txBody>
        </p:sp>
        <p:grpSp>
          <p:nvGrpSpPr>
            <p:cNvPr id="89" name="Group 145"/>
            <p:cNvGrpSpPr/>
            <p:nvPr/>
          </p:nvGrpSpPr>
          <p:grpSpPr>
            <a:xfrm>
              <a:off x="6422277" y="4191000"/>
              <a:ext cx="2081544" cy="1132820"/>
              <a:chOff x="4319256" y="5029200"/>
              <a:chExt cx="2081544" cy="1132820"/>
            </a:xfrm>
          </p:grpSpPr>
          <p:grpSp>
            <p:nvGrpSpPr>
              <p:cNvPr id="90" name="Group 117"/>
              <p:cNvGrpSpPr/>
              <p:nvPr/>
            </p:nvGrpSpPr>
            <p:grpSpPr>
              <a:xfrm>
                <a:off x="4876800" y="5029200"/>
                <a:ext cx="914400" cy="533400"/>
                <a:chOff x="4191000" y="5181600"/>
                <a:chExt cx="914400" cy="533400"/>
              </a:xfrm>
            </p:grpSpPr>
            <p:sp>
              <p:nvSpPr>
                <p:cNvPr id="92" name="Rectangle 91"/>
                <p:cNvSpPr/>
                <p:nvPr/>
              </p:nvSpPr>
              <p:spPr>
                <a:xfrm>
                  <a:off x="4953000" y="5486400"/>
                  <a:ext cx="152400" cy="228600"/>
                </a:xfrm>
                <a:prstGeom prst="rect">
                  <a:avLst/>
                </a:prstGeom>
                <a:solidFill>
                  <a:srgbClr val="FF0000"/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93" name="Rectangle 92"/>
                <p:cNvSpPr/>
                <p:nvPr/>
              </p:nvSpPr>
              <p:spPr>
                <a:xfrm>
                  <a:off x="4800600" y="5334000"/>
                  <a:ext cx="152400" cy="381000"/>
                </a:xfrm>
                <a:prstGeom prst="rect">
                  <a:avLst/>
                </a:prstGeom>
                <a:solidFill>
                  <a:srgbClr val="FF0000"/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94" name="Rectangle 93"/>
                <p:cNvSpPr/>
                <p:nvPr/>
              </p:nvSpPr>
              <p:spPr>
                <a:xfrm>
                  <a:off x="4648200" y="5181600"/>
                  <a:ext cx="152400" cy="533400"/>
                </a:xfrm>
                <a:prstGeom prst="rect">
                  <a:avLst/>
                </a:prstGeom>
                <a:solidFill>
                  <a:srgbClr val="FF0000"/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dirty="0" smtClean="0"/>
                    <a:t>√</a:t>
                  </a:r>
                  <a:endParaRPr lang="en-US" dirty="0"/>
                </a:p>
              </p:txBody>
            </p:sp>
            <p:sp>
              <p:nvSpPr>
                <p:cNvPr id="95" name="Rectangle 94"/>
                <p:cNvSpPr/>
                <p:nvPr/>
              </p:nvSpPr>
              <p:spPr>
                <a:xfrm>
                  <a:off x="4495800" y="5334000"/>
                  <a:ext cx="152400" cy="381000"/>
                </a:xfrm>
                <a:prstGeom prst="rect">
                  <a:avLst/>
                </a:prstGeom>
                <a:solidFill>
                  <a:srgbClr val="FF0000"/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0" name="Rectangle 99"/>
                <p:cNvSpPr/>
                <p:nvPr/>
              </p:nvSpPr>
              <p:spPr>
                <a:xfrm>
                  <a:off x="4343400" y="5486400"/>
                  <a:ext cx="152400" cy="228600"/>
                </a:xfrm>
                <a:prstGeom prst="rect">
                  <a:avLst/>
                </a:prstGeom>
                <a:solidFill>
                  <a:srgbClr val="FF0000"/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1" name="Rectangle 100"/>
                <p:cNvSpPr/>
                <p:nvPr/>
              </p:nvSpPr>
              <p:spPr>
                <a:xfrm>
                  <a:off x="4191000" y="5562600"/>
                  <a:ext cx="152400" cy="152400"/>
                </a:xfrm>
                <a:prstGeom prst="rect">
                  <a:avLst/>
                </a:prstGeom>
                <a:solidFill>
                  <a:srgbClr val="FF0000"/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91" name="TextBox 90"/>
              <p:cNvSpPr txBox="1"/>
              <p:nvPr/>
            </p:nvSpPr>
            <p:spPr>
              <a:xfrm>
                <a:off x="4319256" y="5638800"/>
                <a:ext cx="2081544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1400" dirty="0" smtClean="0"/>
                  <a:t>Walking </a:t>
                </a:r>
              </a:p>
              <a:p>
                <a:pPr algn="ctr"/>
                <a:r>
                  <a:rPr lang="en-US" sz="1400" dirty="0" smtClean="0"/>
                  <a:t>Training Data Distribution</a:t>
                </a:r>
                <a:endParaRPr lang="en-US" sz="1400" dirty="0"/>
              </a:p>
            </p:txBody>
          </p:sp>
        </p:grpSp>
        <p:sp>
          <p:nvSpPr>
            <p:cNvPr id="105" name="TextBox 104"/>
            <p:cNvSpPr txBox="1"/>
            <p:nvPr/>
          </p:nvSpPr>
          <p:spPr>
            <a:xfrm>
              <a:off x="2209800" y="3581400"/>
              <a:ext cx="24384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dirty="0" smtClean="0"/>
                <a:t>For each sensor:</a:t>
              </a:r>
              <a:endParaRPr lang="en-US" b="1" dirty="0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Retraining Detection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14E645-16D1-476F-8A4A-B289CCA56DD3}" type="slidenum">
              <a:rPr lang="en-US" smtClean="0"/>
              <a:pPr/>
              <a:t>21</a:t>
            </a:fld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8229600" cy="1676400"/>
          </a:xfrm>
        </p:spPr>
        <p:txBody>
          <a:bodyPr>
            <a:normAutofit/>
          </a:bodyPr>
          <a:lstStyle/>
          <a:p>
            <a:r>
              <a:rPr lang="en-US" sz="2400" dirty="0" smtClean="0"/>
              <a:t>Runtime</a:t>
            </a:r>
            <a:endParaRPr lang="en-US" sz="1800" dirty="0" smtClean="0"/>
          </a:p>
          <a:p>
            <a:pPr lvl="1"/>
            <a:r>
              <a:rPr lang="en-US" sz="2100" dirty="0" smtClean="0"/>
              <a:t>At each interval, sensors compare runtime data to training data for current classified activity</a:t>
            </a:r>
          </a:p>
          <a:p>
            <a:pPr lvl="1"/>
            <a:r>
              <a:rPr lang="en-US" sz="2100" dirty="0" smtClean="0"/>
              <a:t>Each individual sensor determines retraining is needed when:</a:t>
            </a:r>
          </a:p>
          <a:p>
            <a:pPr lvl="1"/>
            <a:endParaRPr lang="en-US" sz="2100" dirty="0" smtClean="0"/>
          </a:p>
        </p:txBody>
      </p:sp>
      <p:sp>
        <p:nvSpPr>
          <p:cNvPr id="108" name="TextBox 107"/>
          <p:cNvSpPr txBox="1"/>
          <p:nvPr/>
        </p:nvSpPr>
        <p:spPr>
          <a:xfrm>
            <a:off x="1360674" y="3124200"/>
            <a:ext cx="599152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i="1" dirty="0" err="1" smtClean="0">
                <a:latin typeface="Cambria"/>
                <a:ea typeface="Cambria Math" pitchFamily="18" charset="0"/>
                <a:cs typeface="Cambria"/>
              </a:rPr>
              <a:t>D</a:t>
            </a:r>
            <a:r>
              <a:rPr lang="en-US" sz="2400" i="1" baseline="-25000" dirty="0" err="1" smtClean="0">
                <a:latin typeface="Cambria"/>
                <a:ea typeface="Cambria Math" pitchFamily="18" charset="0"/>
                <a:cs typeface="Cambria"/>
              </a:rPr>
              <a:t>KL</a:t>
            </a:r>
            <a:r>
              <a:rPr lang="en-US" sz="2400" i="1" dirty="0" err="1" smtClean="0">
                <a:latin typeface="Cambria"/>
                <a:ea typeface="Cambria Math" pitchFamily="18" charset="0"/>
                <a:cs typeface="Cambria"/>
              </a:rPr>
              <a:t>(R</a:t>
            </a:r>
            <a:r>
              <a:rPr lang="en-US" sz="2400" i="1" baseline="-25000" dirty="0" err="1" smtClean="0">
                <a:latin typeface="Cambria"/>
                <a:ea typeface="Cambria Math" pitchFamily="18" charset="0"/>
                <a:cs typeface="Cambria"/>
              </a:rPr>
              <a:t>walking</a:t>
            </a:r>
            <a:r>
              <a:rPr lang="en-US" sz="2400" i="1" dirty="0" err="1" smtClean="0">
                <a:latin typeface="Cambria"/>
                <a:ea typeface="Cambria Math" pitchFamily="18" charset="0"/>
                <a:cs typeface="Cambria"/>
              </a:rPr>
              <a:t>,T</a:t>
            </a:r>
            <a:r>
              <a:rPr lang="en-US" sz="2400" i="1" baseline="-25000" dirty="0" err="1" smtClean="0">
                <a:latin typeface="Cambria"/>
                <a:ea typeface="Cambria Math" pitchFamily="18" charset="0"/>
                <a:cs typeface="Cambria"/>
              </a:rPr>
              <a:t>walking</a:t>
            </a:r>
            <a:r>
              <a:rPr lang="en-US" sz="2400" i="1" dirty="0" smtClean="0">
                <a:latin typeface="Cambria"/>
                <a:ea typeface="Cambria Math" pitchFamily="18" charset="0"/>
                <a:cs typeface="Cambria"/>
              </a:rPr>
              <a:t>)       &gt;      </a:t>
            </a:r>
            <a:r>
              <a:rPr lang="en-US" sz="2400" i="1" dirty="0" err="1" smtClean="0">
                <a:latin typeface="Cambria"/>
                <a:ea typeface="Cambria Math" pitchFamily="18" charset="0"/>
                <a:cs typeface="Cambria"/>
              </a:rPr>
              <a:t>D</a:t>
            </a:r>
            <a:r>
              <a:rPr lang="en-US" sz="2400" i="1" baseline="-25000" dirty="0" err="1" smtClean="0">
                <a:latin typeface="Cambria"/>
                <a:ea typeface="Cambria Math" pitchFamily="18" charset="0"/>
                <a:cs typeface="Cambria"/>
              </a:rPr>
              <a:t>KL</a:t>
            </a:r>
            <a:r>
              <a:rPr lang="en-US" sz="2400" i="1" dirty="0" err="1" smtClean="0">
                <a:latin typeface="Cambria"/>
                <a:ea typeface="Cambria Math" pitchFamily="18" charset="0"/>
                <a:cs typeface="Cambria"/>
              </a:rPr>
              <a:t>(T</a:t>
            </a:r>
            <a:r>
              <a:rPr lang="en-US" sz="2400" i="1" baseline="-25000" dirty="0" err="1" smtClean="0">
                <a:latin typeface="Cambria"/>
                <a:ea typeface="Cambria Math" pitchFamily="18" charset="0"/>
                <a:cs typeface="Cambria"/>
              </a:rPr>
              <a:t>walking</a:t>
            </a:r>
            <a:r>
              <a:rPr lang="en-US" sz="2400" i="1" dirty="0" err="1" smtClean="0">
                <a:latin typeface="Cambria"/>
                <a:ea typeface="Cambria Math" pitchFamily="18" charset="0"/>
                <a:cs typeface="Cambria"/>
              </a:rPr>
              <a:t>,T</a:t>
            </a:r>
            <a:r>
              <a:rPr lang="en-US" sz="2400" i="1" baseline="-25000" dirty="0" err="1" smtClean="0">
                <a:latin typeface="Cambria"/>
                <a:ea typeface="Cambria Math" pitchFamily="18" charset="0"/>
                <a:cs typeface="Cambria"/>
              </a:rPr>
              <a:t>other</a:t>
            </a:r>
            <a:r>
              <a:rPr lang="en-US" sz="2400" i="1" dirty="0" smtClean="0">
                <a:latin typeface="Cambria"/>
                <a:ea typeface="Cambria Math" pitchFamily="18" charset="0"/>
                <a:cs typeface="Cambria"/>
              </a:rPr>
              <a:t>) </a:t>
            </a:r>
            <a:endParaRPr lang="en-US" sz="2400" i="1" dirty="0">
              <a:latin typeface="Cambria"/>
              <a:ea typeface="Cambria Math" pitchFamily="18" charset="0"/>
              <a:cs typeface="Cambria"/>
            </a:endParaRPr>
          </a:p>
        </p:txBody>
      </p:sp>
      <p:grpSp>
        <p:nvGrpSpPr>
          <p:cNvPr id="59" name="Group 58"/>
          <p:cNvGrpSpPr/>
          <p:nvPr/>
        </p:nvGrpSpPr>
        <p:grpSpPr>
          <a:xfrm>
            <a:off x="128256" y="4038600"/>
            <a:ext cx="8811288" cy="1905000"/>
            <a:chOff x="128256" y="4038600"/>
            <a:chExt cx="8811288" cy="1905000"/>
          </a:xfrm>
        </p:grpSpPr>
        <p:grpSp>
          <p:nvGrpSpPr>
            <p:cNvPr id="10" name="Group 145"/>
            <p:cNvGrpSpPr/>
            <p:nvPr/>
          </p:nvGrpSpPr>
          <p:grpSpPr>
            <a:xfrm>
              <a:off x="128256" y="4572000"/>
              <a:ext cx="2124500" cy="1132820"/>
              <a:chOff x="4297779" y="5029200"/>
              <a:chExt cx="2124500" cy="1132820"/>
            </a:xfrm>
          </p:grpSpPr>
          <p:grpSp>
            <p:nvGrpSpPr>
              <p:cNvPr id="11" name="Group 117"/>
              <p:cNvGrpSpPr/>
              <p:nvPr/>
            </p:nvGrpSpPr>
            <p:grpSpPr>
              <a:xfrm>
                <a:off x="4876800" y="5029200"/>
                <a:ext cx="914400" cy="533400"/>
                <a:chOff x="4191000" y="5181600"/>
                <a:chExt cx="914400" cy="533400"/>
              </a:xfrm>
            </p:grpSpPr>
            <p:sp>
              <p:nvSpPr>
                <p:cNvPr id="112" name="Rectangle 111"/>
                <p:cNvSpPr/>
                <p:nvPr/>
              </p:nvSpPr>
              <p:spPr>
                <a:xfrm>
                  <a:off x="4953000" y="5486400"/>
                  <a:ext cx="152400" cy="228600"/>
                </a:xfrm>
                <a:prstGeom prst="rect">
                  <a:avLst/>
                </a:prstGeom>
                <a:solidFill>
                  <a:srgbClr val="FF0000"/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3" name="Rectangle 112"/>
                <p:cNvSpPr/>
                <p:nvPr/>
              </p:nvSpPr>
              <p:spPr>
                <a:xfrm>
                  <a:off x="4800600" y="5181600"/>
                  <a:ext cx="152400" cy="533400"/>
                </a:xfrm>
                <a:prstGeom prst="rect">
                  <a:avLst/>
                </a:prstGeom>
                <a:solidFill>
                  <a:srgbClr val="FF0000"/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4" name="Rectangle 113"/>
                <p:cNvSpPr/>
                <p:nvPr/>
              </p:nvSpPr>
              <p:spPr>
                <a:xfrm>
                  <a:off x="4648200" y="5410200"/>
                  <a:ext cx="152400" cy="304800"/>
                </a:xfrm>
                <a:prstGeom prst="rect">
                  <a:avLst/>
                </a:prstGeom>
                <a:solidFill>
                  <a:srgbClr val="FF0000"/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dirty="0" smtClean="0"/>
                    <a:t>√</a:t>
                  </a:r>
                  <a:endParaRPr lang="en-US" dirty="0"/>
                </a:p>
              </p:txBody>
            </p:sp>
            <p:sp>
              <p:nvSpPr>
                <p:cNvPr id="115" name="Rectangle 114"/>
                <p:cNvSpPr/>
                <p:nvPr/>
              </p:nvSpPr>
              <p:spPr>
                <a:xfrm>
                  <a:off x="4495800" y="5334000"/>
                  <a:ext cx="152400" cy="381000"/>
                </a:xfrm>
                <a:prstGeom prst="rect">
                  <a:avLst/>
                </a:prstGeom>
                <a:solidFill>
                  <a:srgbClr val="FF0000"/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6" name="Rectangle 115"/>
                <p:cNvSpPr/>
                <p:nvPr/>
              </p:nvSpPr>
              <p:spPr>
                <a:xfrm>
                  <a:off x="4343400" y="5486400"/>
                  <a:ext cx="152400" cy="228600"/>
                </a:xfrm>
                <a:prstGeom prst="rect">
                  <a:avLst/>
                </a:prstGeom>
                <a:solidFill>
                  <a:srgbClr val="FF0000"/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7" name="Rectangle 116"/>
                <p:cNvSpPr/>
                <p:nvPr/>
              </p:nvSpPr>
              <p:spPr>
                <a:xfrm>
                  <a:off x="4191000" y="5562600"/>
                  <a:ext cx="152400" cy="152400"/>
                </a:xfrm>
                <a:prstGeom prst="rect">
                  <a:avLst/>
                </a:prstGeom>
                <a:solidFill>
                  <a:srgbClr val="FF0000"/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126" name="TextBox 125"/>
              <p:cNvSpPr txBox="1"/>
              <p:nvPr/>
            </p:nvSpPr>
            <p:spPr>
              <a:xfrm>
                <a:off x="4297779" y="5638800"/>
                <a:ext cx="2124500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1400" dirty="0" smtClean="0"/>
                  <a:t>Walking </a:t>
                </a:r>
              </a:p>
              <a:p>
                <a:pPr algn="ctr"/>
                <a:r>
                  <a:rPr lang="en-US" sz="1400" dirty="0" smtClean="0"/>
                  <a:t>Runtime Data Distribution</a:t>
                </a:r>
                <a:endParaRPr lang="en-US" sz="1400" dirty="0"/>
              </a:p>
            </p:txBody>
          </p:sp>
        </p:grpSp>
        <p:sp>
          <p:nvSpPr>
            <p:cNvPr id="142" name="TextBox 141"/>
            <p:cNvSpPr txBox="1"/>
            <p:nvPr/>
          </p:nvSpPr>
          <p:spPr>
            <a:xfrm>
              <a:off x="2033256" y="4781490"/>
              <a:ext cx="53340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i="1" dirty="0" smtClean="0"/>
                <a:t>vs.</a:t>
              </a:r>
              <a:endParaRPr lang="en-US" sz="2000" dirty="0"/>
            </a:p>
          </p:txBody>
        </p:sp>
        <p:grpSp>
          <p:nvGrpSpPr>
            <p:cNvPr id="12" name="Group 145"/>
            <p:cNvGrpSpPr/>
            <p:nvPr/>
          </p:nvGrpSpPr>
          <p:grpSpPr>
            <a:xfrm>
              <a:off x="2261856" y="4572000"/>
              <a:ext cx="2081544" cy="1132820"/>
              <a:chOff x="4319256" y="5029200"/>
              <a:chExt cx="2081544" cy="1132820"/>
            </a:xfrm>
          </p:grpSpPr>
          <p:grpSp>
            <p:nvGrpSpPr>
              <p:cNvPr id="13" name="Group 117"/>
              <p:cNvGrpSpPr/>
              <p:nvPr/>
            </p:nvGrpSpPr>
            <p:grpSpPr>
              <a:xfrm>
                <a:off x="4876800" y="5029200"/>
                <a:ext cx="914400" cy="533400"/>
                <a:chOff x="4191000" y="5181600"/>
                <a:chExt cx="914400" cy="533400"/>
              </a:xfrm>
            </p:grpSpPr>
            <p:sp>
              <p:nvSpPr>
                <p:cNvPr id="92" name="Rectangle 91"/>
                <p:cNvSpPr/>
                <p:nvPr/>
              </p:nvSpPr>
              <p:spPr>
                <a:xfrm>
                  <a:off x="4953000" y="5486400"/>
                  <a:ext cx="152400" cy="228600"/>
                </a:xfrm>
                <a:prstGeom prst="rect">
                  <a:avLst/>
                </a:prstGeom>
                <a:solidFill>
                  <a:srgbClr val="FF0000"/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93" name="Rectangle 92"/>
                <p:cNvSpPr/>
                <p:nvPr/>
              </p:nvSpPr>
              <p:spPr>
                <a:xfrm>
                  <a:off x="4800600" y="5334000"/>
                  <a:ext cx="152400" cy="381000"/>
                </a:xfrm>
                <a:prstGeom prst="rect">
                  <a:avLst/>
                </a:prstGeom>
                <a:solidFill>
                  <a:srgbClr val="FF0000"/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94" name="Rectangle 93"/>
                <p:cNvSpPr/>
                <p:nvPr/>
              </p:nvSpPr>
              <p:spPr>
                <a:xfrm>
                  <a:off x="4648200" y="5181600"/>
                  <a:ext cx="152400" cy="533400"/>
                </a:xfrm>
                <a:prstGeom prst="rect">
                  <a:avLst/>
                </a:prstGeom>
                <a:solidFill>
                  <a:srgbClr val="FF0000"/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dirty="0" smtClean="0"/>
                    <a:t>√</a:t>
                  </a:r>
                  <a:endParaRPr lang="en-US" dirty="0"/>
                </a:p>
              </p:txBody>
            </p:sp>
            <p:sp>
              <p:nvSpPr>
                <p:cNvPr id="95" name="Rectangle 94"/>
                <p:cNvSpPr/>
                <p:nvPr/>
              </p:nvSpPr>
              <p:spPr>
                <a:xfrm>
                  <a:off x="4495800" y="5334000"/>
                  <a:ext cx="152400" cy="381000"/>
                </a:xfrm>
                <a:prstGeom prst="rect">
                  <a:avLst/>
                </a:prstGeom>
                <a:solidFill>
                  <a:srgbClr val="FF0000"/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0" name="Rectangle 99"/>
                <p:cNvSpPr/>
                <p:nvPr/>
              </p:nvSpPr>
              <p:spPr>
                <a:xfrm>
                  <a:off x="4343400" y="5486400"/>
                  <a:ext cx="152400" cy="228600"/>
                </a:xfrm>
                <a:prstGeom prst="rect">
                  <a:avLst/>
                </a:prstGeom>
                <a:solidFill>
                  <a:srgbClr val="FF0000"/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1" name="Rectangle 100"/>
                <p:cNvSpPr/>
                <p:nvPr/>
              </p:nvSpPr>
              <p:spPr>
                <a:xfrm>
                  <a:off x="4191000" y="5562600"/>
                  <a:ext cx="152400" cy="152400"/>
                </a:xfrm>
                <a:prstGeom prst="rect">
                  <a:avLst/>
                </a:prstGeom>
                <a:solidFill>
                  <a:srgbClr val="FF0000"/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91" name="TextBox 90"/>
              <p:cNvSpPr txBox="1"/>
              <p:nvPr/>
            </p:nvSpPr>
            <p:spPr>
              <a:xfrm>
                <a:off x="4319256" y="5638800"/>
                <a:ext cx="2081544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1400" dirty="0" smtClean="0"/>
                  <a:t>Walking </a:t>
                </a:r>
              </a:p>
              <a:p>
                <a:pPr algn="ctr"/>
                <a:r>
                  <a:rPr lang="en-US" sz="1400" dirty="0" smtClean="0"/>
                  <a:t>Training Data Distribution</a:t>
                </a:r>
                <a:endParaRPr lang="en-US" sz="1400" dirty="0"/>
              </a:p>
            </p:txBody>
          </p:sp>
        </p:grpSp>
        <p:sp>
          <p:nvSpPr>
            <p:cNvPr id="34" name="Rectangle 33"/>
            <p:cNvSpPr/>
            <p:nvPr/>
          </p:nvSpPr>
          <p:spPr>
            <a:xfrm>
              <a:off x="128256" y="4038600"/>
              <a:ext cx="4191000" cy="1905000"/>
            </a:xfrm>
            <a:prstGeom prst="rect">
              <a:avLst/>
            </a:prstGeom>
            <a:noFill/>
            <a:ln w="222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35" name="Group 34"/>
            <p:cNvGrpSpPr/>
            <p:nvPr/>
          </p:nvGrpSpPr>
          <p:grpSpPr>
            <a:xfrm>
              <a:off x="4724400" y="4582180"/>
              <a:ext cx="2081544" cy="1132820"/>
              <a:chOff x="4319256" y="5029200"/>
              <a:chExt cx="2081544" cy="1132820"/>
            </a:xfrm>
          </p:grpSpPr>
          <p:grpSp>
            <p:nvGrpSpPr>
              <p:cNvPr id="36" name="Group 117"/>
              <p:cNvGrpSpPr/>
              <p:nvPr/>
            </p:nvGrpSpPr>
            <p:grpSpPr>
              <a:xfrm>
                <a:off x="4876800" y="5029200"/>
                <a:ext cx="914400" cy="533400"/>
                <a:chOff x="4191000" y="5181600"/>
                <a:chExt cx="914400" cy="533400"/>
              </a:xfrm>
            </p:grpSpPr>
            <p:sp>
              <p:nvSpPr>
                <p:cNvPr id="40" name="Rectangle 39"/>
                <p:cNvSpPr/>
                <p:nvPr/>
              </p:nvSpPr>
              <p:spPr>
                <a:xfrm>
                  <a:off x="4953000" y="5486400"/>
                  <a:ext cx="152400" cy="228600"/>
                </a:xfrm>
                <a:prstGeom prst="rect">
                  <a:avLst/>
                </a:prstGeom>
                <a:solidFill>
                  <a:srgbClr val="FF0000"/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41" name="Rectangle 40"/>
                <p:cNvSpPr/>
                <p:nvPr/>
              </p:nvSpPr>
              <p:spPr>
                <a:xfrm>
                  <a:off x="4800600" y="5334000"/>
                  <a:ext cx="152400" cy="381000"/>
                </a:xfrm>
                <a:prstGeom prst="rect">
                  <a:avLst/>
                </a:prstGeom>
                <a:solidFill>
                  <a:srgbClr val="FF0000"/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42" name="Rectangle 41"/>
                <p:cNvSpPr/>
                <p:nvPr/>
              </p:nvSpPr>
              <p:spPr>
                <a:xfrm>
                  <a:off x="4648200" y="5181600"/>
                  <a:ext cx="152400" cy="533400"/>
                </a:xfrm>
                <a:prstGeom prst="rect">
                  <a:avLst/>
                </a:prstGeom>
                <a:solidFill>
                  <a:srgbClr val="FF0000"/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dirty="0" smtClean="0"/>
                    <a:t>√</a:t>
                  </a:r>
                  <a:endParaRPr lang="en-US" dirty="0"/>
                </a:p>
              </p:txBody>
            </p:sp>
            <p:sp>
              <p:nvSpPr>
                <p:cNvPr id="43" name="Rectangle 42"/>
                <p:cNvSpPr/>
                <p:nvPr/>
              </p:nvSpPr>
              <p:spPr>
                <a:xfrm>
                  <a:off x="4495800" y="5334000"/>
                  <a:ext cx="152400" cy="381000"/>
                </a:xfrm>
                <a:prstGeom prst="rect">
                  <a:avLst/>
                </a:prstGeom>
                <a:solidFill>
                  <a:srgbClr val="FF0000"/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44" name="Rectangle 43"/>
                <p:cNvSpPr/>
                <p:nvPr/>
              </p:nvSpPr>
              <p:spPr>
                <a:xfrm>
                  <a:off x="4343400" y="5486400"/>
                  <a:ext cx="152400" cy="228600"/>
                </a:xfrm>
                <a:prstGeom prst="rect">
                  <a:avLst/>
                </a:prstGeom>
                <a:solidFill>
                  <a:srgbClr val="FF0000"/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45" name="Rectangle 44"/>
                <p:cNvSpPr/>
                <p:nvPr/>
              </p:nvSpPr>
              <p:spPr>
                <a:xfrm>
                  <a:off x="4191000" y="5562600"/>
                  <a:ext cx="152400" cy="152400"/>
                </a:xfrm>
                <a:prstGeom prst="rect">
                  <a:avLst/>
                </a:prstGeom>
                <a:solidFill>
                  <a:srgbClr val="FF0000"/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39" name="TextBox 38"/>
              <p:cNvSpPr txBox="1"/>
              <p:nvPr/>
            </p:nvSpPr>
            <p:spPr>
              <a:xfrm>
                <a:off x="4319256" y="5638800"/>
                <a:ext cx="2081544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1400" dirty="0" smtClean="0"/>
                  <a:t>Walking </a:t>
                </a:r>
              </a:p>
              <a:p>
                <a:pPr algn="ctr"/>
                <a:r>
                  <a:rPr lang="en-US" sz="1400" dirty="0" smtClean="0"/>
                  <a:t>Training Data Distribution</a:t>
                </a:r>
                <a:endParaRPr lang="en-US" sz="1400" dirty="0"/>
              </a:p>
            </p:txBody>
          </p:sp>
        </p:grpSp>
        <p:grpSp>
          <p:nvGrpSpPr>
            <p:cNvPr id="46" name="Group 45"/>
            <p:cNvGrpSpPr/>
            <p:nvPr/>
          </p:nvGrpSpPr>
          <p:grpSpPr>
            <a:xfrm>
              <a:off x="6858000" y="4582180"/>
              <a:ext cx="2081544" cy="1132820"/>
              <a:chOff x="6452856" y="5029200"/>
              <a:chExt cx="2081544" cy="1132820"/>
            </a:xfrm>
          </p:grpSpPr>
          <p:grpSp>
            <p:nvGrpSpPr>
              <p:cNvPr id="47" name="Group 118"/>
              <p:cNvGrpSpPr/>
              <p:nvPr/>
            </p:nvGrpSpPr>
            <p:grpSpPr>
              <a:xfrm>
                <a:off x="6943874" y="5029200"/>
                <a:ext cx="914400" cy="533400"/>
                <a:chOff x="4191000" y="5181600"/>
                <a:chExt cx="914400" cy="533400"/>
              </a:xfrm>
            </p:grpSpPr>
            <p:sp>
              <p:nvSpPr>
                <p:cNvPr id="49" name="Rectangle 48"/>
                <p:cNvSpPr/>
                <p:nvPr/>
              </p:nvSpPr>
              <p:spPr>
                <a:xfrm>
                  <a:off x="4953000" y="5486400"/>
                  <a:ext cx="152400" cy="228600"/>
                </a:xfrm>
                <a:prstGeom prst="rect">
                  <a:avLst/>
                </a:prstGeom>
                <a:solidFill>
                  <a:srgbClr val="FFFF00"/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50" name="Rectangle 49"/>
                <p:cNvSpPr/>
                <p:nvPr/>
              </p:nvSpPr>
              <p:spPr>
                <a:xfrm>
                  <a:off x="4800600" y="5562600"/>
                  <a:ext cx="152400" cy="152400"/>
                </a:xfrm>
                <a:prstGeom prst="rect">
                  <a:avLst/>
                </a:prstGeom>
                <a:solidFill>
                  <a:srgbClr val="FFFF00"/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51" name="Rectangle 50"/>
                <p:cNvSpPr/>
                <p:nvPr/>
              </p:nvSpPr>
              <p:spPr>
                <a:xfrm>
                  <a:off x="4648200" y="5181600"/>
                  <a:ext cx="152400" cy="533400"/>
                </a:xfrm>
                <a:prstGeom prst="rect">
                  <a:avLst/>
                </a:prstGeom>
                <a:solidFill>
                  <a:srgbClr val="FFFF00"/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dirty="0" smtClean="0"/>
                    <a:t>√</a:t>
                  </a:r>
                  <a:endParaRPr lang="en-US" dirty="0"/>
                </a:p>
              </p:txBody>
            </p:sp>
            <p:sp>
              <p:nvSpPr>
                <p:cNvPr id="52" name="Rectangle 51"/>
                <p:cNvSpPr/>
                <p:nvPr/>
              </p:nvSpPr>
              <p:spPr>
                <a:xfrm>
                  <a:off x="4495800" y="5334000"/>
                  <a:ext cx="152400" cy="381000"/>
                </a:xfrm>
                <a:prstGeom prst="rect">
                  <a:avLst/>
                </a:prstGeom>
                <a:solidFill>
                  <a:srgbClr val="FFFF00"/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53" name="Rectangle 52"/>
                <p:cNvSpPr/>
                <p:nvPr/>
              </p:nvSpPr>
              <p:spPr>
                <a:xfrm>
                  <a:off x="4343400" y="5486400"/>
                  <a:ext cx="152400" cy="228600"/>
                </a:xfrm>
                <a:prstGeom prst="rect">
                  <a:avLst/>
                </a:prstGeom>
                <a:solidFill>
                  <a:srgbClr val="FFFF00"/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54" name="Rectangle 53"/>
                <p:cNvSpPr/>
                <p:nvPr/>
              </p:nvSpPr>
              <p:spPr>
                <a:xfrm>
                  <a:off x="4191000" y="5334000"/>
                  <a:ext cx="152400" cy="381000"/>
                </a:xfrm>
                <a:prstGeom prst="rect">
                  <a:avLst/>
                </a:prstGeom>
                <a:solidFill>
                  <a:srgbClr val="FFFF00"/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48" name="TextBox 47"/>
              <p:cNvSpPr txBox="1"/>
              <p:nvPr/>
            </p:nvSpPr>
            <p:spPr>
              <a:xfrm>
                <a:off x="6452856" y="5638800"/>
                <a:ext cx="2081544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1400" dirty="0" smtClean="0"/>
                  <a:t>{Driving, Working} </a:t>
                </a:r>
              </a:p>
              <a:p>
                <a:pPr algn="ctr"/>
                <a:r>
                  <a:rPr lang="en-US" sz="1400" dirty="0" smtClean="0"/>
                  <a:t>Training Data Distribution</a:t>
                </a:r>
                <a:endParaRPr lang="en-US" sz="1400" dirty="0"/>
              </a:p>
            </p:txBody>
          </p:sp>
        </p:grpSp>
        <p:sp>
          <p:nvSpPr>
            <p:cNvPr id="55" name="TextBox 54"/>
            <p:cNvSpPr txBox="1"/>
            <p:nvPr/>
          </p:nvSpPr>
          <p:spPr>
            <a:xfrm>
              <a:off x="6553200" y="4781490"/>
              <a:ext cx="53340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i="1" dirty="0" smtClean="0"/>
                <a:t>vs.</a:t>
              </a:r>
              <a:endParaRPr lang="en-US" sz="2000" dirty="0"/>
            </a:p>
          </p:txBody>
        </p:sp>
        <p:sp>
          <p:nvSpPr>
            <p:cNvPr id="56" name="Rectangle 55"/>
            <p:cNvSpPr/>
            <p:nvPr/>
          </p:nvSpPr>
          <p:spPr>
            <a:xfrm>
              <a:off x="4724400" y="4038600"/>
              <a:ext cx="4191000" cy="1905000"/>
            </a:xfrm>
            <a:prstGeom prst="rect">
              <a:avLst/>
            </a:prstGeom>
            <a:noFill/>
            <a:ln w="222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TextBox 56"/>
            <p:cNvSpPr txBox="1"/>
            <p:nvPr/>
          </p:nvSpPr>
          <p:spPr>
            <a:xfrm>
              <a:off x="762000" y="4038600"/>
              <a:ext cx="280982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 smtClean="0"/>
                <a:t>Intra-activity divergence</a:t>
              </a:r>
              <a:endParaRPr lang="en-US" b="1" dirty="0"/>
            </a:p>
          </p:txBody>
        </p:sp>
        <p:sp>
          <p:nvSpPr>
            <p:cNvPr id="58" name="TextBox 57"/>
            <p:cNvSpPr txBox="1"/>
            <p:nvPr/>
          </p:nvSpPr>
          <p:spPr>
            <a:xfrm>
              <a:off x="5486400" y="4038600"/>
              <a:ext cx="279618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 smtClean="0"/>
                <a:t>Inter-activity divergence</a:t>
              </a:r>
              <a:endParaRPr lang="en-US" b="1" dirty="0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8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Retraining Detection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14E645-16D1-476F-8A4A-B289CCA56DD3}" type="slidenum">
              <a:rPr lang="en-US" smtClean="0"/>
              <a:pPr/>
              <a:t>22</a:t>
            </a:fld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8229600" cy="2133600"/>
          </a:xfrm>
        </p:spPr>
        <p:txBody>
          <a:bodyPr>
            <a:normAutofit lnSpcReduction="10000"/>
          </a:bodyPr>
          <a:lstStyle/>
          <a:p>
            <a:r>
              <a:rPr lang="en-US" sz="2400" dirty="0" smtClean="0"/>
              <a:t>Runtime</a:t>
            </a:r>
            <a:endParaRPr lang="en-US" sz="1800" dirty="0" smtClean="0"/>
          </a:p>
          <a:p>
            <a:pPr lvl="1"/>
            <a:r>
              <a:rPr lang="en-US" sz="2100" dirty="0" smtClean="0"/>
              <a:t>At each interval, sensors compare runtime data to training data for current classified activity</a:t>
            </a:r>
          </a:p>
          <a:p>
            <a:pPr lvl="1"/>
            <a:r>
              <a:rPr lang="en-US" sz="2100" dirty="0" smtClean="0"/>
              <a:t>Each individual sensor determines retraining is needed</a:t>
            </a:r>
          </a:p>
          <a:p>
            <a:pPr lvl="1"/>
            <a:r>
              <a:rPr lang="en-US" sz="2100" dirty="0" smtClean="0"/>
              <a:t>The ensemble retrains when a weighted majority of sensors demand retraining</a:t>
            </a:r>
          </a:p>
          <a:p>
            <a:pPr lvl="1"/>
            <a:endParaRPr lang="en-US" sz="2100" dirty="0" smtClean="0"/>
          </a:p>
          <a:p>
            <a:pPr lvl="1"/>
            <a:endParaRPr lang="en-US" sz="21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Ground Truth Management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14E645-16D1-476F-8A4A-B289CCA56DD3}" type="slidenum">
              <a:rPr lang="en-US" smtClean="0"/>
              <a:pPr/>
              <a:t>23</a:t>
            </a:fld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US" sz="2400" dirty="0" smtClean="0"/>
              <a:t>Retraining: How much new labeled data to collect?</a:t>
            </a:r>
          </a:p>
          <a:p>
            <a:pPr lvl="1"/>
            <a:r>
              <a:rPr lang="en-US" sz="2000" dirty="0" smtClean="0"/>
              <a:t>Capture changes in BSN dynamics</a:t>
            </a:r>
          </a:p>
          <a:p>
            <a:pPr lvl="1"/>
            <a:r>
              <a:rPr lang="en-US" sz="2000" dirty="0" smtClean="0"/>
              <a:t>Too much labeling is intrusive</a:t>
            </a:r>
          </a:p>
          <a:p>
            <a:pPr lvl="1"/>
            <a:endParaRPr lang="en-US" sz="2000" dirty="0" smtClean="0"/>
          </a:p>
          <a:p>
            <a:r>
              <a:rPr lang="en-US" sz="2400" dirty="0" smtClean="0"/>
              <a:t>Balance number of observations per activity</a:t>
            </a:r>
          </a:p>
          <a:p>
            <a:pPr lvl="1"/>
            <a:r>
              <a:rPr lang="en-US" sz="2000" dirty="0" smtClean="0"/>
              <a:t>Loose balance hurts classification accuracy</a:t>
            </a:r>
          </a:p>
          <a:p>
            <a:pPr lvl="1"/>
            <a:r>
              <a:rPr lang="en-US" sz="2000" dirty="0" smtClean="0"/>
              <a:t>Restrictive balance prevents adding new data</a:t>
            </a:r>
          </a:p>
          <a:p>
            <a:pPr lvl="1"/>
            <a:r>
              <a:rPr lang="en-US" sz="2000" dirty="0" smtClean="0"/>
              <a:t>Balance multiplier</a:t>
            </a:r>
          </a:p>
          <a:p>
            <a:pPr lvl="2"/>
            <a:r>
              <a:rPr lang="en-US" sz="1700" dirty="0" smtClean="0">
                <a:solidFill>
                  <a:srgbClr val="000000"/>
                </a:solidFill>
              </a:rPr>
              <a:t>Each activity has no more than </a:t>
            </a:r>
            <a:r>
              <a:rPr lang="el-GR" sz="1700" dirty="0" smtClean="0">
                <a:solidFill>
                  <a:srgbClr val="000000"/>
                </a:solidFill>
                <a:latin typeface="Times New Roman"/>
                <a:cs typeface="Times New Roman"/>
              </a:rPr>
              <a:t>δ</a:t>
            </a:r>
            <a:r>
              <a:rPr lang="en-US" sz="1700" dirty="0" smtClean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sz="1700" dirty="0" smtClean="0">
                <a:solidFill>
                  <a:srgbClr val="000000"/>
                </a:solidFill>
              </a:rPr>
              <a:t>times the average</a:t>
            </a:r>
          </a:p>
          <a:p>
            <a:pPr lvl="1"/>
            <a:r>
              <a:rPr lang="en-US" sz="2000" dirty="0" smtClean="0"/>
              <a:t>Balance enforcement: random replacement</a:t>
            </a:r>
          </a:p>
          <a:p>
            <a:endParaRPr lang="en-US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Sensor Selection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14E645-16D1-476F-8A4A-B289CCA56DD3}" type="slidenum">
              <a:rPr lang="en-US" smtClean="0"/>
              <a:pPr/>
              <a:t>24</a:t>
            </a:fld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US" sz="2400" dirty="0" err="1" smtClean="0"/>
              <a:t>AdaBoost</a:t>
            </a:r>
            <a:r>
              <a:rPr lang="en-US" sz="2400" dirty="0" smtClean="0"/>
              <a:t> training can be computationally demanding</a:t>
            </a:r>
          </a:p>
          <a:p>
            <a:pPr lvl="1"/>
            <a:r>
              <a:rPr lang="en-US" sz="2000" dirty="0" smtClean="0"/>
              <a:t>Train a weak classifier for each sensor at each iteration</a:t>
            </a:r>
          </a:p>
          <a:p>
            <a:pPr lvl="1"/>
            <a:r>
              <a:rPr lang="en-US" sz="2000" dirty="0" smtClean="0"/>
              <a:t>&gt; 100 iterations to achieve maximum accuracy</a:t>
            </a:r>
          </a:p>
          <a:p>
            <a:pPr lvl="1"/>
            <a:endParaRPr lang="en-US" sz="2000" dirty="0" smtClean="0"/>
          </a:p>
          <a:p>
            <a:r>
              <a:rPr lang="en-US" sz="2400" dirty="0" smtClean="0"/>
              <a:t>Can we give only the most helpful sensors to </a:t>
            </a:r>
            <a:r>
              <a:rPr lang="en-US" sz="2400" dirty="0" err="1" smtClean="0"/>
              <a:t>AdaBoost</a:t>
            </a:r>
            <a:r>
              <a:rPr lang="en-US" sz="2400" dirty="0" smtClean="0"/>
              <a:t>?</a:t>
            </a:r>
          </a:p>
          <a:p>
            <a:pPr lvl="1"/>
            <a:r>
              <a:rPr lang="en-US" sz="2000" dirty="0" smtClean="0"/>
              <a:t>Identify both helpful and redundant sensors</a:t>
            </a:r>
          </a:p>
          <a:p>
            <a:pPr lvl="1"/>
            <a:r>
              <a:rPr lang="en-US" sz="2000" dirty="0" smtClean="0"/>
              <a:t>Train fewer weak classifiers per </a:t>
            </a:r>
            <a:r>
              <a:rPr lang="en-US" sz="2000" dirty="0" err="1" smtClean="0"/>
              <a:t>AdaBoost</a:t>
            </a:r>
            <a:r>
              <a:rPr lang="en-US" sz="2000" dirty="0" smtClean="0"/>
              <a:t> iteration</a:t>
            </a:r>
          </a:p>
          <a:p>
            <a:pPr lvl="1"/>
            <a:r>
              <a:rPr lang="en-US" sz="2000" dirty="0" smtClean="0"/>
              <a:t>Bonus: use even fewer sensors</a:t>
            </a:r>
            <a:endParaRPr lang="en-US"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Sensor Selection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14E645-16D1-476F-8A4A-B289CCA56DD3}" type="slidenum">
              <a:rPr lang="en-US" smtClean="0"/>
              <a:pPr/>
              <a:t>25</a:t>
            </a:fld>
            <a:endParaRPr lang="en-US"/>
          </a:p>
        </p:txBody>
      </p:sp>
      <p:pic>
        <p:nvPicPr>
          <p:cNvPr id="5" name="Content Placeholder 4" descr="figure10SensorCorrelation.png"/>
          <p:cNvPicPr>
            <a:picLocks noGrp="1" noChangeAspect="1"/>
          </p:cNvPicPr>
          <p:nvPr>
            <p:ph sz="quarter" idx="1"/>
          </p:nvPr>
        </p:nvPicPr>
        <p:blipFill>
          <a:blip r:embed="rId2" cstate="print"/>
          <a:stretch>
            <a:fillRect/>
          </a:stretch>
        </p:blipFill>
        <p:spPr>
          <a:xfrm>
            <a:off x="1905000" y="1676400"/>
            <a:ext cx="5263539" cy="4254907"/>
          </a:xfrm>
        </p:spPr>
      </p:pic>
      <p:sp>
        <p:nvSpPr>
          <p:cNvPr id="6" name="TextBox 5"/>
          <p:cNvSpPr txBox="1"/>
          <p:nvPr/>
        </p:nvSpPr>
        <p:spPr>
          <a:xfrm>
            <a:off x="3276600" y="1219200"/>
            <a:ext cx="23903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Raw Data Correlation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3886200" y="5943600"/>
            <a:ext cx="10236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Sensors</a:t>
            </a:r>
            <a:endParaRPr lang="en-US" b="1" dirty="0"/>
          </a:p>
        </p:txBody>
      </p:sp>
      <p:sp>
        <p:nvSpPr>
          <p:cNvPr id="8" name="TextBox 7"/>
          <p:cNvSpPr txBox="1"/>
          <p:nvPr/>
        </p:nvSpPr>
        <p:spPr>
          <a:xfrm>
            <a:off x="1186112" y="3200400"/>
            <a:ext cx="1023688" cy="369332"/>
          </a:xfrm>
          <a:prstGeom prst="rect">
            <a:avLst/>
          </a:prstGeom>
          <a:noFill/>
          <a:scene3d>
            <a:camera prst="orthographicFront">
              <a:rot lat="0" lon="0" rev="5400000"/>
            </a:camera>
            <a:lightRig rig="threePt" dir="t"/>
          </a:scene3d>
        </p:spPr>
        <p:txBody>
          <a:bodyPr wrap="none" rtlCol="0">
            <a:spAutoFit/>
          </a:bodyPr>
          <a:lstStyle/>
          <a:p>
            <a:r>
              <a:rPr lang="en-US" b="1" dirty="0" smtClean="0"/>
              <a:t>Sensors</a:t>
            </a:r>
            <a:endParaRPr lang="en-US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Sensor Selection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14E645-16D1-476F-8A4A-B289CCA56DD3}" type="slidenum">
              <a:rPr lang="en-US" smtClean="0"/>
              <a:pPr/>
              <a:t>26</a:t>
            </a:fld>
            <a:endParaRPr lang="en-US"/>
          </a:p>
        </p:txBody>
      </p:sp>
      <p:pic>
        <p:nvPicPr>
          <p:cNvPr id="5" name="Content Placeholder 4" descr="figure11DecisionCorrelation.png"/>
          <p:cNvPicPr>
            <a:picLocks noGrp="1" noChangeAspect="1"/>
          </p:cNvPicPr>
          <p:nvPr>
            <p:ph sz="quarter" idx="1"/>
          </p:nvPr>
        </p:nvPicPr>
        <p:blipFill>
          <a:blip r:embed="rId2" cstate="print"/>
          <a:stretch>
            <a:fillRect/>
          </a:stretch>
        </p:blipFill>
        <p:spPr>
          <a:xfrm>
            <a:off x="1219200" y="1219200"/>
            <a:ext cx="6182179" cy="4327525"/>
          </a:xfrm>
        </p:spPr>
      </p:pic>
      <p:sp>
        <p:nvSpPr>
          <p:cNvPr id="6" name="TextBox 5"/>
          <p:cNvSpPr txBox="1"/>
          <p:nvPr/>
        </p:nvSpPr>
        <p:spPr>
          <a:xfrm>
            <a:off x="997608" y="5688419"/>
            <a:ext cx="70033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Choosing sensors with </a:t>
            </a:r>
            <a:r>
              <a:rPr lang="en-US" b="1" dirty="0" smtClean="0">
                <a:solidFill>
                  <a:srgbClr val="FF0000"/>
                </a:solidFill>
              </a:rPr>
              <a:t>slight correlation </a:t>
            </a:r>
            <a:r>
              <a:rPr lang="en-US" dirty="0" smtClean="0"/>
              <a:t>yields the highest accuracy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Sensor Selection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14E645-16D1-476F-8A4A-B289CCA56DD3}" type="slidenum">
              <a:rPr lang="en-US" smtClean="0"/>
              <a:pPr/>
              <a:t>27</a:t>
            </a:fld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8229600" cy="1447800"/>
          </a:xfrm>
        </p:spPr>
        <p:txBody>
          <a:bodyPr>
            <a:normAutofit lnSpcReduction="10000"/>
          </a:bodyPr>
          <a:lstStyle/>
          <a:p>
            <a:pPr marL="274320" lvl="1">
              <a:spcBef>
                <a:spcPts val="600"/>
              </a:spcBef>
              <a:buClr>
                <a:schemeClr val="accent1"/>
              </a:buClr>
            </a:pPr>
            <a:r>
              <a:rPr lang="en-US" sz="2000" dirty="0">
                <a:solidFill>
                  <a:schemeClr val="tx1"/>
                </a:solidFill>
              </a:rPr>
              <a:t>Goal: determine the sensors that </a:t>
            </a:r>
            <a:r>
              <a:rPr lang="en-US" sz="2000" dirty="0" err="1">
                <a:solidFill>
                  <a:schemeClr val="tx1"/>
                </a:solidFill>
              </a:rPr>
              <a:t>AdaBoost</a:t>
            </a:r>
            <a:r>
              <a:rPr lang="en-US" sz="2000" dirty="0">
                <a:solidFill>
                  <a:schemeClr val="tx1"/>
                </a:solidFill>
              </a:rPr>
              <a:t> </a:t>
            </a:r>
            <a:r>
              <a:rPr lang="en-US" sz="2000" dirty="0" smtClean="0">
                <a:solidFill>
                  <a:schemeClr val="tx1"/>
                </a:solidFill>
              </a:rPr>
              <a:t>chooses using correlation</a:t>
            </a:r>
          </a:p>
          <a:p>
            <a:r>
              <a:rPr lang="en-US" sz="2000" dirty="0" smtClean="0"/>
              <a:t>Find the correlation of each pair of sensors selected by </a:t>
            </a:r>
            <a:r>
              <a:rPr lang="en-US" sz="2000" dirty="0" err="1" smtClean="0"/>
              <a:t>AdaBoost</a:t>
            </a:r>
            <a:endParaRPr lang="en-US" sz="2000" dirty="0" smtClean="0"/>
          </a:p>
          <a:p>
            <a:r>
              <a:rPr lang="en-US" sz="2000" dirty="0" smtClean="0"/>
              <a:t>Use average correlation as a threshold for choosing sensors</a:t>
            </a:r>
          </a:p>
          <a:p>
            <a:endParaRPr lang="en-US" sz="20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97" name="Rectangle 96"/>
          <p:cNvSpPr/>
          <p:nvPr/>
        </p:nvSpPr>
        <p:spPr>
          <a:xfrm>
            <a:off x="6398299" y="5059077"/>
            <a:ext cx="609599" cy="2286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" b="1" dirty="0" smtClean="0"/>
              <a:t>2,TEMP</a:t>
            </a:r>
            <a:endParaRPr lang="en-US" sz="800" b="1" dirty="0"/>
          </a:p>
        </p:txBody>
      </p:sp>
      <p:sp>
        <p:nvSpPr>
          <p:cNvPr id="98" name="Oval 97"/>
          <p:cNvSpPr/>
          <p:nvPr/>
        </p:nvSpPr>
        <p:spPr>
          <a:xfrm>
            <a:off x="6286499" y="4070179"/>
            <a:ext cx="1644821" cy="1644821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  <a:cs typeface="Times New Roman" pitchFamily="18" charset="0"/>
              </a:rPr>
              <a:t>Selected</a:t>
            </a:r>
            <a:endParaRPr lang="en-US" dirty="0">
              <a:solidFill>
                <a:schemeClr val="tx1"/>
              </a:solidFill>
              <a:cs typeface="Times New Roman" pitchFamily="18" charset="0"/>
            </a:endParaRPr>
          </a:p>
        </p:txBody>
      </p:sp>
      <p:cxnSp>
        <p:nvCxnSpPr>
          <p:cNvPr id="99" name="Straight Arrow Connector 98"/>
          <p:cNvCxnSpPr/>
          <p:nvPr/>
        </p:nvCxnSpPr>
        <p:spPr>
          <a:xfrm>
            <a:off x="5181600" y="3913100"/>
            <a:ext cx="1345776" cy="41910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0" name="Oval 99"/>
          <p:cNvSpPr/>
          <p:nvPr/>
        </p:nvSpPr>
        <p:spPr>
          <a:xfrm>
            <a:off x="6286498" y="2317579"/>
            <a:ext cx="1644821" cy="1644821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  <a:cs typeface="Times New Roman" pitchFamily="18" charset="0"/>
              </a:rPr>
              <a:t>Unused</a:t>
            </a:r>
            <a:endParaRPr lang="en-US" dirty="0">
              <a:solidFill>
                <a:schemeClr val="tx1"/>
              </a:solidFill>
              <a:cs typeface="Times New Roman" pitchFamily="18" charset="0"/>
            </a:endParaRPr>
          </a:p>
        </p:txBody>
      </p:sp>
      <p:cxnSp>
        <p:nvCxnSpPr>
          <p:cNvPr id="101" name="Straight Arrow Connector 100"/>
          <p:cNvCxnSpPr>
            <a:endCxn id="100" idx="3"/>
          </p:cNvCxnSpPr>
          <p:nvPr/>
        </p:nvCxnSpPr>
        <p:spPr>
          <a:xfrm flipV="1">
            <a:off x="5181600" y="3721522"/>
            <a:ext cx="1345776" cy="191578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2" name="Rectangle 101"/>
          <p:cNvSpPr/>
          <p:nvPr/>
        </p:nvSpPr>
        <p:spPr>
          <a:xfrm>
            <a:off x="7007898" y="3455900"/>
            <a:ext cx="609599" cy="2286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" b="1" dirty="0" smtClean="0"/>
              <a:t>1,ACC</a:t>
            </a:r>
            <a:endParaRPr lang="en-US" sz="800" b="1" dirty="0"/>
          </a:p>
        </p:txBody>
      </p:sp>
      <p:sp>
        <p:nvSpPr>
          <p:cNvPr id="103" name="Rectangle 102"/>
          <p:cNvSpPr/>
          <p:nvPr/>
        </p:nvSpPr>
        <p:spPr>
          <a:xfrm>
            <a:off x="6533736" y="2686812"/>
            <a:ext cx="609599" cy="2286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" b="1" dirty="0" smtClean="0"/>
              <a:t>2,MIC</a:t>
            </a:r>
            <a:endParaRPr lang="en-US" sz="800" b="1" dirty="0"/>
          </a:p>
        </p:txBody>
      </p:sp>
      <p:sp>
        <p:nvSpPr>
          <p:cNvPr id="104" name="Rectangle 103"/>
          <p:cNvSpPr/>
          <p:nvPr/>
        </p:nvSpPr>
        <p:spPr>
          <a:xfrm>
            <a:off x="7108909" y="5173377"/>
            <a:ext cx="609599" cy="2286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" b="1" dirty="0" smtClean="0"/>
              <a:t>1,LIGHT</a:t>
            </a:r>
            <a:endParaRPr lang="en-US" sz="800" b="1" dirty="0"/>
          </a:p>
        </p:txBody>
      </p:sp>
      <p:sp>
        <p:nvSpPr>
          <p:cNvPr id="105" name="Rectangle 104"/>
          <p:cNvSpPr/>
          <p:nvPr/>
        </p:nvSpPr>
        <p:spPr>
          <a:xfrm>
            <a:off x="6689807" y="4256000"/>
            <a:ext cx="609599" cy="2286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" b="1" dirty="0" smtClean="0"/>
              <a:t>3,MIC</a:t>
            </a:r>
            <a:endParaRPr lang="en-US" sz="800" b="1" dirty="0"/>
          </a:p>
        </p:txBody>
      </p:sp>
      <p:sp>
        <p:nvSpPr>
          <p:cNvPr id="106" name="Rectangle 105"/>
          <p:cNvSpPr/>
          <p:nvPr/>
        </p:nvSpPr>
        <p:spPr>
          <a:xfrm>
            <a:off x="7143335" y="4563777"/>
            <a:ext cx="609599" cy="2286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" b="1" dirty="0" smtClean="0"/>
              <a:t>3,TEMP</a:t>
            </a:r>
            <a:endParaRPr lang="en-US" sz="800" b="1" dirty="0"/>
          </a:p>
        </p:txBody>
      </p:sp>
      <p:sp>
        <p:nvSpPr>
          <p:cNvPr id="107" name="Rectangle 106"/>
          <p:cNvSpPr/>
          <p:nvPr/>
        </p:nvSpPr>
        <p:spPr>
          <a:xfrm>
            <a:off x="3733800" y="3570200"/>
            <a:ext cx="1447800" cy="6858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 smtClean="0"/>
              <a:t>AdaBoost</a:t>
            </a:r>
            <a:endParaRPr lang="en-US" dirty="0"/>
          </a:p>
        </p:txBody>
      </p:sp>
      <p:cxnSp>
        <p:nvCxnSpPr>
          <p:cNvPr id="108" name="Straight Arrow Connector 107"/>
          <p:cNvCxnSpPr>
            <a:endCxn id="107" idx="1"/>
          </p:cNvCxnSpPr>
          <p:nvPr/>
        </p:nvCxnSpPr>
        <p:spPr>
          <a:xfrm>
            <a:off x="2561813" y="3913100"/>
            <a:ext cx="1171987" cy="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9" name="TextBox 108"/>
          <p:cNvSpPr txBox="1"/>
          <p:nvPr/>
        </p:nvSpPr>
        <p:spPr>
          <a:xfrm>
            <a:off x="1282227" y="3700847"/>
            <a:ext cx="12314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All Sensors</a:t>
            </a:r>
            <a:endParaRPr lang="en-US" dirty="0"/>
          </a:p>
        </p:txBody>
      </p:sp>
      <p:sp>
        <p:nvSpPr>
          <p:cNvPr id="110" name="Rectangle 109"/>
          <p:cNvSpPr/>
          <p:nvPr/>
        </p:nvSpPr>
        <p:spPr>
          <a:xfrm>
            <a:off x="1472439" y="3139989"/>
            <a:ext cx="609599" cy="2286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" b="1" dirty="0" smtClean="0"/>
              <a:t>2,MIC</a:t>
            </a:r>
            <a:endParaRPr lang="en-US" sz="800" b="1" dirty="0"/>
          </a:p>
        </p:txBody>
      </p:sp>
      <p:sp>
        <p:nvSpPr>
          <p:cNvPr id="111" name="Rectangle 110"/>
          <p:cNvSpPr/>
          <p:nvPr/>
        </p:nvSpPr>
        <p:spPr>
          <a:xfrm>
            <a:off x="2033389" y="3485778"/>
            <a:ext cx="609599" cy="2286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" b="1" dirty="0" smtClean="0"/>
              <a:t>1,ACC</a:t>
            </a:r>
            <a:endParaRPr lang="en-US" sz="800" b="1" dirty="0"/>
          </a:p>
        </p:txBody>
      </p:sp>
      <p:sp>
        <p:nvSpPr>
          <p:cNvPr id="112" name="Rectangle 111"/>
          <p:cNvSpPr/>
          <p:nvPr/>
        </p:nvSpPr>
        <p:spPr>
          <a:xfrm>
            <a:off x="1064057" y="4067591"/>
            <a:ext cx="609599" cy="2286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" b="1" dirty="0" smtClean="0"/>
              <a:t>3,MIC</a:t>
            </a:r>
            <a:endParaRPr lang="en-US" sz="800" b="1" dirty="0"/>
          </a:p>
        </p:txBody>
      </p:sp>
      <p:sp>
        <p:nvSpPr>
          <p:cNvPr id="113" name="Rectangle 112"/>
          <p:cNvSpPr/>
          <p:nvPr/>
        </p:nvSpPr>
        <p:spPr>
          <a:xfrm>
            <a:off x="977427" y="3472247"/>
            <a:ext cx="609599" cy="2286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" b="1" dirty="0" smtClean="0"/>
              <a:t>3,TEMP</a:t>
            </a:r>
            <a:endParaRPr lang="en-US" sz="800" b="1" dirty="0"/>
          </a:p>
        </p:txBody>
      </p:sp>
      <p:sp>
        <p:nvSpPr>
          <p:cNvPr id="114" name="Rectangle 113"/>
          <p:cNvSpPr/>
          <p:nvPr/>
        </p:nvSpPr>
        <p:spPr>
          <a:xfrm>
            <a:off x="1306861" y="4371824"/>
            <a:ext cx="609599" cy="2286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" b="1" dirty="0" smtClean="0"/>
              <a:t>2,TEMP</a:t>
            </a:r>
            <a:endParaRPr lang="en-US" sz="800" b="1" dirty="0"/>
          </a:p>
        </p:txBody>
      </p:sp>
      <p:sp>
        <p:nvSpPr>
          <p:cNvPr id="115" name="Rectangle 114"/>
          <p:cNvSpPr/>
          <p:nvPr/>
        </p:nvSpPr>
        <p:spPr>
          <a:xfrm>
            <a:off x="1952214" y="4102465"/>
            <a:ext cx="609599" cy="2286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" b="1" dirty="0" smtClean="0"/>
              <a:t>1,LIGHT</a:t>
            </a:r>
            <a:endParaRPr lang="en-US" sz="800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7" grpId="0" animBg="1"/>
      <p:bldP spid="98" grpId="0" animBg="1"/>
      <p:bldP spid="100" grpId="0" animBg="1"/>
      <p:bldP spid="102" grpId="0" animBg="1"/>
      <p:bldP spid="103" grpId="0" animBg="1"/>
      <p:bldP spid="104" grpId="0" animBg="1"/>
      <p:bldP spid="105" grpId="0" animBg="1"/>
      <p:bldP spid="106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Rectangle 69"/>
          <p:cNvSpPr/>
          <p:nvPr/>
        </p:nvSpPr>
        <p:spPr>
          <a:xfrm>
            <a:off x="6398299" y="5059077"/>
            <a:ext cx="609599" cy="2286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" b="1" dirty="0" smtClean="0"/>
              <a:t>2,TEMP</a:t>
            </a:r>
            <a:endParaRPr lang="en-US" sz="800" b="1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Sensor Selection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14E645-16D1-476F-8A4A-B289CCA56DD3}" type="slidenum">
              <a:rPr lang="en-US" smtClean="0"/>
              <a:pPr/>
              <a:t>28</a:t>
            </a:fld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8229600" cy="1447800"/>
          </a:xfrm>
        </p:spPr>
        <p:txBody>
          <a:bodyPr>
            <a:normAutofit lnSpcReduction="10000"/>
          </a:bodyPr>
          <a:lstStyle/>
          <a:p>
            <a:pPr marL="274320" lvl="1">
              <a:spcBef>
                <a:spcPts val="600"/>
              </a:spcBef>
              <a:buClr>
                <a:schemeClr val="accent1"/>
              </a:buClr>
            </a:pPr>
            <a:r>
              <a:rPr lang="en-US" sz="2000" dirty="0">
                <a:solidFill>
                  <a:schemeClr val="tx1"/>
                </a:solidFill>
              </a:rPr>
              <a:t>Goal: determine the sensors that </a:t>
            </a:r>
            <a:r>
              <a:rPr lang="en-US" sz="2000" dirty="0" err="1">
                <a:solidFill>
                  <a:schemeClr val="tx1"/>
                </a:solidFill>
              </a:rPr>
              <a:t>AdaBoost</a:t>
            </a:r>
            <a:r>
              <a:rPr lang="en-US" sz="2000" dirty="0">
                <a:solidFill>
                  <a:schemeClr val="tx1"/>
                </a:solidFill>
              </a:rPr>
              <a:t> </a:t>
            </a:r>
            <a:r>
              <a:rPr lang="en-US" sz="2000" dirty="0" smtClean="0">
                <a:solidFill>
                  <a:schemeClr val="tx1"/>
                </a:solidFill>
              </a:rPr>
              <a:t>chooses using correlation</a:t>
            </a:r>
          </a:p>
          <a:p>
            <a:r>
              <a:rPr lang="en-US" sz="2000" dirty="0" smtClean="0"/>
              <a:t>Find the correlation of each pair of sensors selected by </a:t>
            </a:r>
            <a:r>
              <a:rPr lang="en-US" sz="2000" dirty="0" err="1" smtClean="0"/>
              <a:t>AdaBoost</a:t>
            </a:r>
            <a:endParaRPr lang="en-US" sz="2000" dirty="0" smtClean="0"/>
          </a:p>
          <a:p>
            <a:r>
              <a:rPr lang="en-US" sz="2000" dirty="0" smtClean="0"/>
              <a:t>Use average correlation as a threshold for choosing sensors</a:t>
            </a:r>
          </a:p>
        </p:txBody>
      </p:sp>
      <p:sp>
        <p:nvSpPr>
          <p:cNvPr id="6" name="Rectangle 5"/>
          <p:cNvSpPr/>
          <p:nvPr/>
        </p:nvSpPr>
        <p:spPr>
          <a:xfrm>
            <a:off x="3733800" y="3570200"/>
            <a:ext cx="1447800" cy="6858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 smtClean="0"/>
              <a:t>AdaBoost</a:t>
            </a:r>
            <a:endParaRPr lang="en-US" dirty="0"/>
          </a:p>
        </p:txBody>
      </p:sp>
      <p:sp>
        <p:nvSpPr>
          <p:cNvPr id="7" name="Oval 6"/>
          <p:cNvSpPr/>
          <p:nvPr/>
        </p:nvSpPr>
        <p:spPr>
          <a:xfrm>
            <a:off x="6286499" y="4070179"/>
            <a:ext cx="1644821" cy="1644821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  <a:cs typeface="Times New Roman" pitchFamily="18" charset="0"/>
              </a:rPr>
              <a:t>Selected</a:t>
            </a:r>
            <a:endParaRPr lang="en-US" dirty="0">
              <a:solidFill>
                <a:schemeClr val="tx1"/>
              </a:solidFill>
              <a:cs typeface="Times New Roman" pitchFamily="18" charset="0"/>
            </a:endParaRPr>
          </a:p>
        </p:txBody>
      </p:sp>
      <p:cxnSp>
        <p:nvCxnSpPr>
          <p:cNvPr id="9" name="Straight Arrow Connector 8"/>
          <p:cNvCxnSpPr>
            <a:endCxn id="6" idx="1"/>
          </p:cNvCxnSpPr>
          <p:nvPr/>
        </p:nvCxnSpPr>
        <p:spPr>
          <a:xfrm>
            <a:off x="2561813" y="3913100"/>
            <a:ext cx="1171987" cy="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>
            <a:stCxn id="6" idx="3"/>
          </p:cNvCxnSpPr>
          <p:nvPr/>
        </p:nvCxnSpPr>
        <p:spPr>
          <a:xfrm>
            <a:off x="5181600" y="3913100"/>
            <a:ext cx="1345776" cy="41910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1282227" y="3700847"/>
            <a:ext cx="12314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All Sensors</a:t>
            </a:r>
            <a:endParaRPr lang="en-US" dirty="0"/>
          </a:p>
        </p:txBody>
      </p:sp>
      <p:sp>
        <p:nvSpPr>
          <p:cNvPr id="62" name="Oval 61"/>
          <p:cNvSpPr/>
          <p:nvPr/>
        </p:nvSpPr>
        <p:spPr>
          <a:xfrm>
            <a:off x="6286498" y="2317579"/>
            <a:ext cx="1644821" cy="1644821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  <a:cs typeface="Times New Roman" pitchFamily="18" charset="0"/>
              </a:rPr>
              <a:t>Unused</a:t>
            </a:r>
            <a:endParaRPr lang="en-US" dirty="0">
              <a:solidFill>
                <a:schemeClr val="tx1"/>
              </a:solidFill>
              <a:cs typeface="Times New Roman" pitchFamily="18" charset="0"/>
            </a:endParaRPr>
          </a:p>
        </p:txBody>
      </p:sp>
      <p:cxnSp>
        <p:nvCxnSpPr>
          <p:cNvPr id="64" name="Straight Arrow Connector 63"/>
          <p:cNvCxnSpPr>
            <a:stCxn id="6" idx="3"/>
            <a:endCxn id="62" idx="3"/>
          </p:cNvCxnSpPr>
          <p:nvPr/>
        </p:nvCxnSpPr>
        <p:spPr>
          <a:xfrm flipV="1">
            <a:off x="5181600" y="3721522"/>
            <a:ext cx="1345776" cy="191578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6" name="Rectangle 65"/>
          <p:cNvSpPr/>
          <p:nvPr/>
        </p:nvSpPr>
        <p:spPr>
          <a:xfrm>
            <a:off x="7007898" y="3455900"/>
            <a:ext cx="609599" cy="2286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" b="1" dirty="0" smtClean="0"/>
              <a:t>1,ACC</a:t>
            </a:r>
            <a:endParaRPr lang="en-US" sz="800" b="1" dirty="0"/>
          </a:p>
        </p:txBody>
      </p:sp>
      <p:sp>
        <p:nvSpPr>
          <p:cNvPr id="67" name="Rectangle 66"/>
          <p:cNvSpPr/>
          <p:nvPr/>
        </p:nvSpPr>
        <p:spPr>
          <a:xfrm>
            <a:off x="6533736" y="2686812"/>
            <a:ext cx="609599" cy="2286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" b="1" dirty="0" smtClean="0"/>
              <a:t>2,MIC</a:t>
            </a:r>
            <a:endParaRPr lang="en-US" sz="800" b="1" dirty="0"/>
          </a:p>
        </p:txBody>
      </p:sp>
      <p:sp>
        <p:nvSpPr>
          <p:cNvPr id="68" name="Rectangle 67"/>
          <p:cNvSpPr/>
          <p:nvPr/>
        </p:nvSpPr>
        <p:spPr>
          <a:xfrm>
            <a:off x="7108909" y="5173377"/>
            <a:ext cx="609599" cy="2286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" b="1" dirty="0" smtClean="0"/>
              <a:t>1,LIGHT</a:t>
            </a:r>
            <a:endParaRPr lang="en-US" sz="800" b="1" dirty="0"/>
          </a:p>
        </p:txBody>
      </p:sp>
      <p:sp>
        <p:nvSpPr>
          <p:cNvPr id="71" name="Rectangle 70"/>
          <p:cNvSpPr/>
          <p:nvPr/>
        </p:nvSpPr>
        <p:spPr>
          <a:xfrm>
            <a:off x="6689807" y="4256000"/>
            <a:ext cx="609599" cy="2286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" b="1" dirty="0" smtClean="0"/>
              <a:t>3,MIC</a:t>
            </a:r>
            <a:endParaRPr lang="en-US" sz="800" b="1" dirty="0"/>
          </a:p>
        </p:txBody>
      </p:sp>
      <p:sp>
        <p:nvSpPr>
          <p:cNvPr id="72" name="Rectangle 71"/>
          <p:cNvSpPr/>
          <p:nvPr/>
        </p:nvSpPr>
        <p:spPr>
          <a:xfrm>
            <a:off x="7143335" y="4563777"/>
            <a:ext cx="609599" cy="2286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" b="1" dirty="0" smtClean="0"/>
              <a:t>3,TEMP</a:t>
            </a:r>
            <a:endParaRPr lang="en-US" sz="800" b="1" dirty="0"/>
          </a:p>
        </p:txBody>
      </p:sp>
      <p:sp>
        <p:nvSpPr>
          <p:cNvPr id="73" name="Rectangle 72"/>
          <p:cNvSpPr/>
          <p:nvPr/>
        </p:nvSpPr>
        <p:spPr>
          <a:xfrm>
            <a:off x="1472439" y="3139989"/>
            <a:ext cx="609599" cy="2286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" b="1" dirty="0" smtClean="0"/>
              <a:t>2,MIC</a:t>
            </a:r>
            <a:endParaRPr lang="en-US" sz="800" b="1" dirty="0"/>
          </a:p>
        </p:txBody>
      </p:sp>
      <p:sp>
        <p:nvSpPr>
          <p:cNvPr id="74" name="Rectangle 73"/>
          <p:cNvSpPr/>
          <p:nvPr/>
        </p:nvSpPr>
        <p:spPr>
          <a:xfrm>
            <a:off x="2033389" y="3485778"/>
            <a:ext cx="609599" cy="2286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" b="1" dirty="0" smtClean="0"/>
              <a:t>1,ACC</a:t>
            </a:r>
            <a:endParaRPr lang="en-US" sz="800" b="1" dirty="0"/>
          </a:p>
        </p:txBody>
      </p:sp>
      <p:sp>
        <p:nvSpPr>
          <p:cNvPr id="75" name="Rectangle 74"/>
          <p:cNvSpPr/>
          <p:nvPr/>
        </p:nvSpPr>
        <p:spPr>
          <a:xfrm>
            <a:off x="1064057" y="4067591"/>
            <a:ext cx="609599" cy="2286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" b="1" dirty="0" smtClean="0"/>
              <a:t>3,MIC</a:t>
            </a:r>
            <a:endParaRPr lang="en-US" sz="800" b="1" dirty="0"/>
          </a:p>
        </p:txBody>
      </p:sp>
      <p:sp>
        <p:nvSpPr>
          <p:cNvPr id="76" name="Rectangle 75"/>
          <p:cNvSpPr/>
          <p:nvPr/>
        </p:nvSpPr>
        <p:spPr>
          <a:xfrm>
            <a:off x="977427" y="3472247"/>
            <a:ext cx="609599" cy="2286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" b="1" dirty="0" smtClean="0"/>
              <a:t>3,TEMP</a:t>
            </a:r>
            <a:endParaRPr lang="en-US" sz="800" b="1" dirty="0"/>
          </a:p>
        </p:txBody>
      </p:sp>
      <p:sp>
        <p:nvSpPr>
          <p:cNvPr id="77" name="Rectangle 76"/>
          <p:cNvSpPr/>
          <p:nvPr/>
        </p:nvSpPr>
        <p:spPr>
          <a:xfrm>
            <a:off x="1306861" y="4371824"/>
            <a:ext cx="609599" cy="2286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" b="1" dirty="0" smtClean="0"/>
              <a:t>2,TEMP</a:t>
            </a:r>
            <a:endParaRPr lang="en-US" sz="800" b="1" dirty="0"/>
          </a:p>
        </p:txBody>
      </p:sp>
      <p:sp>
        <p:nvSpPr>
          <p:cNvPr id="78" name="Rectangle 77"/>
          <p:cNvSpPr/>
          <p:nvPr/>
        </p:nvSpPr>
        <p:spPr>
          <a:xfrm>
            <a:off x="1952214" y="4102465"/>
            <a:ext cx="609599" cy="2286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" b="1" dirty="0" smtClean="0"/>
              <a:t>1,LIGHT</a:t>
            </a:r>
            <a:endParaRPr lang="en-US" sz="800" b="1" dirty="0"/>
          </a:p>
        </p:txBody>
      </p:sp>
      <p:sp>
        <p:nvSpPr>
          <p:cNvPr id="25" name="TextBox 24"/>
          <p:cNvSpPr txBox="1"/>
          <p:nvPr/>
        </p:nvSpPr>
        <p:spPr>
          <a:xfrm>
            <a:off x="3048000" y="4724400"/>
            <a:ext cx="316508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 smtClean="0">
                <a:latin typeface="Cambria"/>
                <a:cs typeface="Cambria"/>
              </a:rPr>
              <a:t>correlation(2,TEMP; 1,LIGHT)</a:t>
            </a:r>
            <a:endParaRPr lang="en-US" i="1" dirty="0">
              <a:latin typeface="Cambria"/>
              <a:cs typeface="Cambria"/>
            </a:endParaRPr>
          </a:p>
        </p:txBody>
      </p:sp>
    </p:spTree>
    <p:extLst>
      <p:ext uri="{BB962C8B-B14F-4D97-AF65-F5344CB8AC3E}">
        <p14:creationId xmlns:mc="http://schemas.openxmlformats.org/markup-compatibility/2006" xmlns:mv="urn:schemas-microsoft-com:mac:vml" xmlns:p14="http://schemas.microsoft.com/office/powerpoint/2010/main" xmlns="" val="26639347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6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7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8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9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21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1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2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3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14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0" grpId="0" animBg="1"/>
      <p:bldP spid="68" grpId="0" animBg="1"/>
      <p:bldP spid="25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Rectangle 69"/>
          <p:cNvSpPr/>
          <p:nvPr/>
        </p:nvSpPr>
        <p:spPr>
          <a:xfrm>
            <a:off x="6398299" y="5059077"/>
            <a:ext cx="609599" cy="2286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" b="1" dirty="0" smtClean="0"/>
              <a:t>2,TEMP</a:t>
            </a:r>
            <a:endParaRPr lang="en-US" sz="800" b="1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Sensor Selection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14E645-16D1-476F-8A4A-B289CCA56DD3}" type="slidenum">
              <a:rPr lang="en-US" smtClean="0"/>
              <a:pPr/>
              <a:t>29</a:t>
            </a:fld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8229600" cy="1447800"/>
          </a:xfrm>
        </p:spPr>
        <p:txBody>
          <a:bodyPr>
            <a:normAutofit lnSpcReduction="10000"/>
          </a:bodyPr>
          <a:lstStyle/>
          <a:p>
            <a:pPr marL="274320" lvl="1">
              <a:spcBef>
                <a:spcPts val="600"/>
              </a:spcBef>
              <a:buClr>
                <a:schemeClr val="accent1"/>
              </a:buClr>
            </a:pPr>
            <a:r>
              <a:rPr lang="en-US" sz="2000" dirty="0" smtClean="0">
                <a:solidFill>
                  <a:schemeClr val="tx1"/>
                </a:solidFill>
              </a:rPr>
              <a:t>Goal: determine the sensors that </a:t>
            </a:r>
            <a:r>
              <a:rPr lang="en-US" sz="2000" dirty="0" err="1" smtClean="0">
                <a:solidFill>
                  <a:schemeClr val="tx1"/>
                </a:solidFill>
              </a:rPr>
              <a:t>AdaBoost</a:t>
            </a:r>
            <a:r>
              <a:rPr lang="en-US" sz="2000" dirty="0" smtClean="0">
                <a:solidFill>
                  <a:schemeClr val="tx1"/>
                </a:solidFill>
              </a:rPr>
              <a:t> chooses using correlation</a:t>
            </a:r>
          </a:p>
          <a:p>
            <a:r>
              <a:rPr lang="en-US" sz="2000" dirty="0" smtClean="0"/>
              <a:t>Find the correlation of each pair of sensors selected by </a:t>
            </a:r>
            <a:r>
              <a:rPr lang="en-US" sz="2000" dirty="0" err="1" smtClean="0"/>
              <a:t>AdaBoost</a:t>
            </a:r>
            <a:endParaRPr lang="en-US" sz="2000" dirty="0" smtClean="0"/>
          </a:p>
          <a:p>
            <a:r>
              <a:rPr lang="en-US" sz="2000" dirty="0" smtClean="0"/>
              <a:t>Use average correlation as a threshold for choosing sensors</a:t>
            </a:r>
          </a:p>
        </p:txBody>
      </p:sp>
      <p:sp>
        <p:nvSpPr>
          <p:cNvPr id="6" name="Rectangle 5"/>
          <p:cNvSpPr/>
          <p:nvPr/>
        </p:nvSpPr>
        <p:spPr>
          <a:xfrm>
            <a:off x="3733800" y="3570200"/>
            <a:ext cx="1447800" cy="6858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 smtClean="0"/>
              <a:t>AdaBoost</a:t>
            </a:r>
            <a:endParaRPr lang="en-US" dirty="0"/>
          </a:p>
        </p:txBody>
      </p:sp>
      <p:sp>
        <p:nvSpPr>
          <p:cNvPr id="7" name="Oval 6"/>
          <p:cNvSpPr/>
          <p:nvPr/>
        </p:nvSpPr>
        <p:spPr>
          <a:xfrm>
            <a:off x="6286499" y="4070179"/>
            <a:ext cx="1644821" cy="1644821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  <a:cs typeface="Times New Roman" pitchFamily="18" charset="0"/>
              </a:rPr>
              <a:t>Selected</a:t>
            </a:r>
            <a:endParaRPr lang="en-US" dirty="0">
              <a:solidFill>
                <a:schemeClr val="tx1"/>
              </a:solidFill>
              <a:cs typeface="Times New Roman" pitchFamily="18" charset="0"/>
            </a:endParaRPr>
          </a:p>
        </p:txBody>
      </p:sp>
      <p:cxnSp>
        <p:nvCxnSpPr>
          <p:cNvPr id="9" name="Straight Arrow Connector 8"/>
          <p:cNvCxnSpPr>
            <a:endCxn id="6" idx="1"/>
          </p:cNvCxnSpPr>
          <p:nvPr/>
        </p:nvCxnSpPr>
        <p:spPr>
          <a:xfrm>
            <a:off x="2561813" y="3913100"/>
            <a:ext cx="1171987" cy="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>
            <a:stCxn id="6" idx="3"/>
          </p:cNvCxnSpPr>
          <p:nvPr/>
        </p:nvCxnSpPr>
        <p:spPr>
          <a:xfrm>
            <a:off x="5181600" y="3913100"/>
            <a:ext cx="1345776" cy="41910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1282227" y="3700847"/>
            <a:ext cx="12314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All Sensors</a:t>
            </a:r>
            <a:endParaRPr lang="en-US" dirty="0"/>
          </a:p>
        </p:txBody>
      </p:sp>
      <p:sp>
        <p:nvSpPr>
          <p:cNvPr id="62" name="Oval 61"/>
          <p:cNvSpPr/>
          <p:nvPr/>
        </p:nvSpPr>
        <p:spPr>
          <a:xfrm>
            <a:off x="6286498" y="2317579"/>
            <a:ext cx="1644821" cy="1644821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  <a:cs typeface="Times New Roman" pitchFamily="18" charset="0"/>
              </a:rPr>
              <a:t>Unused</a:t>
            </a:r>
            <a:endParaRPr lang="en-US" dirty="0">
              <a:solidFill>
                <a:schemeClr val="tx1"/>
              </a:solidFill>
              <a:cs typeface="Times New Roman" pitchFamily="18" charset="0"/>
            </a:endParaRPr>
          </a:p>
        </p:txBody>
      </p:sp>
      <p:cxnSp>
        <p:nvCxnSpPr>
          <p:cNvPr id="64" name="Straight Arrow Connector 63"/>
          <p:cNvCxnSpPr>
            <a:stCxn id="6" idx="3"/>
            <a:endCxn id="62" idx="3"/>
          </p:cNvCxnSpPr>
          <p:nvPr/>
        </p:nvCxnSpPr>
        <p:spPr>
          <a:xfrm flipV="1">
            <a:off x="5181600" y="3721522"/>
            <a:ext cx="1345776" cy="191578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6" name="Rectangle 65"/>
          <p:cNvSpPr/>
          <p:nvPr/>
        </p:nvSpPr>
        <p:spPr>
          <a:xfrm>
            <a:off x="7007898" y="3455900"/>
            <a:ext cx="609599" cy="2286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" b="1" dirty="0" smtClean="0"/>
              <a:t>1,ACC</a:t>
            </a:r>
            <a:endParaRPr lang="en-US" sz="800" b="1" dirty="0"/>
          </a:p>
        </p:txBody>
      </p:sp>
      <p:sp>
        <p:nvSpPr>
          <p:cNvPr id="67" name="Rectangle 66"/>
          <p:cNvSpPr/>
          <p:nvPr/>
        </p:nvSpPr>
        <p:spPr>
          <a:xfrm>
            <a:off x="6533736" y="2686812"/>
            <a:ext cx="609599" cy="2286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" b="1" dirty="0" smtClean="0"/>
              <a:t>2,MIC</a:t>
            </a:r>
            <a:endParaRPr lang="en-US" sz="800" b="1" dirty="0"/>
          </a:p>
        </p:txBody>
      </p:sp>
      <p:sp>
        <p:nvSpPr>
          <p:cNvPr id="68" name="Rectangle 67"/>
          <p:cNvSpPr/>
          <p:nvPr/>
        </p:nvSpPr>
        <p:spPr>
          <a:xfrm>
            <a:off x="7108909" y="5173377"/>
            <a:ext cx="609599" cy="2286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" b="1" dirty="0" smtClean="0"/>
              <a:t>1,LIGHT</a:t>
            </a:r>
            <a:endParaRPr lang="en-US" sz="800" b="1" dirty="0"/>
          </a:p>
        </p:txBody>
      </p:sp>
      <p:sp>
        <p:nvSpPr>
          <p:cNvPr id="71" name="Rectangle 70"/>
          <p:cNvSpPr/>
          <p:nvPr/>
        </p:nvSpPr>
        <p:spPr>
          <a:xfrm>
            <a:off x="6689807" y="4256000"/>
            <a:ext cx="609599" cy="2286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" b="1" dirty="0" smtClean="0"/>
              <a:t>3,MIC</a:t>
            </a:r>
            <a:endParaRPr lang="en-US" sz="800" b="1" dirty="0"/>
          </a:p>
        </p:txBody>
      </p:sp>
      <p:sp>
        <p:nvSpPr>
          <p:cNvPr id="72" name="Rectangle 71"/>
          <p:cNvSpPr/>
          <p:nvPr/>
        </p:nvSpPr>
        <p:spPr>
          <a:xfrm>
            <a:off x="7143335" y="4563777"/>
            <a:ext cx="609599" cy="2286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" b="1" dirty="0" smtClean="0"/>
              <a:t>3,TEMP</a:t>
            </a:r>
            <a:endParaRPr lang="en-US" sz="800" b="1" dirty="0"/>
          </a:p>
        </p:txBody>
      </p:sp>
      <p:sp>
        <p:nvSpPr>
          <p:cNvPr id="73" name="Rectangle 72"/>
          <p:cNvSpPr/>
          <p:nvPr/>
        </p:nvSpPr>
        <p:spPr>
          <a:xfrm>
            <a:off x="1472439" y="3139989"/>
            <a:ext cx="609599" cy="2286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" b="1" dirty="0" smtClean="0"/>
              <a:t>2,MIC</a:t>
            </a:r>
            <a:endParaRPr lang="en-US" sz="800" b="1" dirty="0"/>
          </a:p>
        </p:txBody>
      </p:sp>
      <p:sp>
        <p:nvSpPr>
          <p:cNvPr id="74" name="Rectangle 73"/>
          <p:cNvSpPr/>
          <p:nvPr/>
        </p:nvSpPr>
        <p:spPr>
          <a:xfrm>
            <a:off x="2033389" y="3485778"/>
            <a:ext cx="609599" cy="2286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" b="1" dirty="0" smtClean="0"/>
              <a:t>1,ACC</a:t>
            </a:r>
            <a:endParaRPr lang="en-US" sz="800" b="1" dirty="0"/>
          </a:p>
        </p:txBody>
      </p:sp>
      <p:sp>
        <p:nvSpPr>
          <p:cNvPr id="75" name="Rectangle 74"/>
          <p:cNvSpPr/>
          <p:nvPr/>
        </p:nvSpPr>
        <p:spPr>
          <a:xfrm>
            <a:off x="1064057" y="4067591"/>
            <a:ext cx="609599" cy="2286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" b="1" dirty="0" smtClean="0"/>
              <a:t>3,MIC</a:t>
            </a:r>
            <a:endParaRPr lang="en-US" sz="800" b="1" dirty="0"/>
          </a:p>
        </p:txBody>
      </p:sp>
      <p:sp>
        <p:nvSpPr>
          <p:cNvPr id="76" name="Rectangle 75"/>
          <p:cNvSpPr/>
          <p:nvPr/>
        </p:nvSpPr>
        <p:spPr>
          <a:xfrm>
            <a:off x="977427" y="3472247"/>
            <a:ext cx="609599" cy="2286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" b="1" dirty="0" smtClean="0"/>
              <a:t>3,TEMP</a:t>
            </a:r>
            <a:endParaRPr lang="en-US" sz="800" b="1" dirty="0"/>
          </a:p>
        </p:txBody>
      </p:sp>
      <p:sp>
        <p:nvSpPr>
          <p:cNvPr id="77" name="Rectangle 76"/>
          <p:cNvSpPr/>
          <p:nvPr/>
        </p:nvSpPr>
        <p:spPr>
          <a:xfrm>
            <a:off x="1306861" y="4371824"/>
            <a:ext cx="609599" cy="2286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" b="1" dirty="0" smtClean="0"/>
              <a:t>2,TEMP</a:t>
            </a:r>
            <a:endParaRPr lang="en-US" sz="800" b="1" dirty="0"/>
          </a:p>
        </p:txBody>
      </p:sp>
      <p:sp>
        <p:nvSpPr>
          <p:cNvPr id="78" name="Rectangle 77"/>
          <p:cNvSpPr/>
          <p:nvPr/>
        </p:nvSpPr>
        <p:spPr>
          <a:xfrm>
            <a:off x="1952214" y="4102465"/>
            <a:ext cx="609599" cy="2286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" b="1" dirty="0" smtClean="0"/>
              <a:t>1,LIGHT</a:t>
            </a:r>
            <a:endParaRPr lang="en-US" sz="800" b="1" dirty="0"/>
          </a:p>
        </p:txBody>
      </p:sp>
      <p:sp>
        <p:nvSpPr>
          <p:cNvPr id="27" name="TextBox 26"/>
          <p:cNvSpPr txBox="1"/>
          <p:nvPr/>
        </p:nvSpPr>
        <p:spPr>
          <a:xfrm>
            <a:off x="3048000" y="4724400"/>
            <a:ext cx="316508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 smtClean="0">
                <a:latin typeface="Cambria"/>
                <a:cs typeface="Cambria"/>
              </a:rPr>
              <a:t>correlation(2,TEMP; 1,LIGHT)</a:t>
            </a:r>
            <a:endParaRPr lang="en-US" i="1" dirty="0">
              <a:latin typeface="Cambria"/>
              <a:cs typeface="Cambria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3048000" y="5117068"/>
            <a:ext cx="289277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 smtClean="0">
                <a:latin typeface="Cambria"/>
                <a:cs typeface="Cambria"/>
              </a:rPr>
              <a:t>correlation(3,MIC; 3,TEMP)</a:t>
            </a:r>
            <a:endParaRPr lang="en-US" i="1" dirty="0">
              <a:latin typeface="Cambria"/>
              <a:cs typeface="Cambria"/>
            </a:endParaRPr>
          </a:p>
        </p:txBody>
      </p:sp>
    </p:spTree>
    <p:extLst>
      <p:ext uri="{BB962C8B-B14F-4D97-AF65-F5344CB8AC3E}">
        <p14:creationId xmlns:mc="http://schemas.openxmlformats.org/markup-compatibility/2006" xmlns:mv="urn:schemas-microsoft-com:mac:vml" xmlns:p14="http://schemas.microsoft.com/office/powerpoint/2010/main" xmlns="" val="21470385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6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7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8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9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21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1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2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3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14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" grpId="0" animBg="1"/>
      <p:bldP spid="72" grpId="0" animBg="1"/>
      <p:bldP spid="28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Rectangle 69"/>
          <p:cNvSpPr/>
          <p:nvPr/>
        </p:nvSpPr>
        <p:spPr>
          <a:xfrm>
            <a:off x="6398299" y="5059077"/>
            <a:ext cx="609599" cy="2286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" b="1" dirty="0" smtClean="0"/>
              <a:t>2,TEMP</a:t>
            </a:r>
            <a:endParaRPr lang="en-US" sz="800" b="1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Sensor Selection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14E645-16D1-476F-8A4A-B289CCA56DD3}" type="slidenum">
              <a:rPr lang="en-US" smtClean="0"/>
              <a:pPr/>
              <a:t>30</a:t>
            </a:fld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8229600" cy="1447800"/>
          </a:xfrm>
        </p:spPr>
        <p:txBody>
          <a:bodyPr>
            <a:normAutofit lnSpcReduction="10000"/>
          </a:bodyPr>
          <a:lstStyle/>
          <a:p>
            <a:pPr marL="274320" lvl="1">
              <a:spcBef>
                <a:spcPts val="600"/>
              </a:spcBef>
              <a:buClr>
                <a:schemeClr val="accent1"/>
              </a:buClr>
            </a:pPr>
            <a:r>
              <a:rPr lang="en-US" sz="2000" dirty="0" smtClean="0">
                <a:solidFill>
                  <a:schemeClr val="tx1"/>
                </a:solidFill>
              </a:rPr>
              <a:t>Goal: determine the sensors that </a:t>
            </a:r>
            <a:r>
              <a:rPr lang="en-US" sz="2000" dirty="0" err="1" smtClean="0">
                <a:solidFill>
                  <a:schemeClr val="tx1"/>
                </a:solidFill>
              </a:rPr>
              <a:t>AdaBoost</a:t>
            </a:r>
            <a:r>
              <a:rPr lang="en-US" sz="2000" dirty="0" smtClean="0">
                <a:solidFill>
                  <a:schemeClr val="tx1"/>
                </a:solidFill>
              </a:rPr>
              <a:t> chooses using correlation</a:t>
            </a:r>
          </a:p>
          <a:p>
            <a:r>
              <a:rPr lang="en-US" sz="2000" dirty="0" smtClean="0"/>
              <a:t>Find the correlation of each pair of sensors selected by </a:t>
            </a:r>
            <a:r>
              <a:rPr lang="en-US" sz="2000" dirty="0" err="1" smtClean="0"/>
              <a:t>AdaBoost</a:t>
            </a:r>
            <a:endParaRPr lang="en-US" sz="2000" dirty="0" smtClean="0"/>
          </a:p>
          <a:p>
            <a:r>
              <a:rPr lang="en-US" sz="2000" dirty="0" smtClean="0"/>
              <a:t>Use average correlation as a threshold for choosing sensors</a:t>
            </a:r>
          </a:p>
        </p:txBody>
      </p:sp>
      <p:sp>
        <p:nvSpPr>
          <p:cNvPr id="6" name="Rectangle 5"/>
          <p:cNvSpPr/>
          <p:nvPr/>
        </p:nvSpPr>
        <p:spPr>
          <a:xfrm>
            <a:off x="3733800" y="3570200"/>
            <a:ext cx="1447800" cy="6858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 smtClean="0"/>
              <a:t>AdaBoost</a:t>
            </a:r>
            <a:endParaRPr lang="en-US" dirty="0"/>
          </a:p>
        </p:txBody>
      </p:sp>
      <p:sp>
        <p:nvSpPr>
          <p:cNvPr id="7" name="Oval 6"/>
          <p:cNvSpPr/>
          <p:nvPr/>
        </p:nvSpPr>
        <p:spPr>
          <a:xfrm>
            <a:off x="6286499" y="4070179"/>
            <a:ext cx="1644821" cy="1644821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  <a:cs typeface="Times New Roman" pitchFamily="18" charset="0"/>
              </a:rPr>
              <a:t>Selected</a:t>
            </a:r>
            <a:endParaRPr lang="en-US" dirty="0">
              <a:solidFill>
                <a:schemeClr val="tx1"/>
              </a:solidFill>
              <a:cs typeface="Times New Roman" pitchFamily="18" charset="0"/>
            </a:endParaRPr>
          </a:p>
        </p:txBody>
      </p:sp>
      <p:cxnSp>
        <p:nvCxnSpPr>
          <p:cNvPr id="9" name="Straight Arrow Connector 8"/>
          <p:cNvCxnSpPr>
            <a:endCxn id="6" idx="1"/>
          </p:cNvCxnSpPr>
          <p:nvPr/>
        </p:nvCxnSpPr>
        <p:spPr>
          <a:xfrm>
            <a:off x="2561813" y="3913100"/>
            <a:ext cx="1171987" cy="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>
            <a:stCxn id="6" idx="3"/>
          </p:cNvCxnSpPr>
          <p:nvPr/>
        </p:nvCxnSpPr>
        <p:spPr>
          <a:xfrm>
            <a:off x="5181600" y="3913100"/>
            <a:ext cx="1345776" cy="41910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3" name="TextBox 62"/>
          <p:cNvSpPr txBox="1"/>
          <p:nvPr/>
        </p:nvSpPr>
        <p:spPr>
          <a:xfrm>
            <a:off x="2084835" y="5835087"/>
            <a:ext cx="349050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/>
              <a:t>Set threshold </a:t>
            </a:r>
            <a:r>
              <a:rPr lang="el-GR" sz="1400" b="1" dirty="0" smtClean="0">
                <a:latin typeface="Times New Roman"/>
                <a:cs typeface="Times New Roman"/>
              </a:rPr>
              <a:t>α</a:t>
            </a:r>
            <a:r>
              <a:rPr lang="en-US" sz="1400" b="1" dirty="0" smtClean="0">
                <a:latin typeface="Times New Roman"/>
                <a:cs typeface="Times New Roman"/>
              </a:rPr>
              <a:t> </a:t>
            </a:r>
            <a:r>
              <a:rPr lang="en-US" sz="1400" dirty="0" smtClean="0">
                <a:cs typeface="Times New Roman"/>
              </a:rPr>
              <a:t>based on average correlation:</a:t>
            </a:r>
            <a:endParaRPr lang="en-US" sz="1400" b="1" dirty="0"/>
          </a:p>
        </p:txBody>
      </p:sp>
      <p:sp>
        <p:nvSpPr>
          <p:cNvPr id="11" name="TextBox 10"/>
          <p:cNvSpPr txBox="1"/>
          <p:nvPr/>
        </p:nvSpPr>
        <p:spPr>
          <a:xfrm>
            <a:off x="1282227" y="3700847"/>
            <a:ext cx="12314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All Sensors</a:t>
            </a:r>
            <a:endParaRPr lang="en-US" dirty="0"/>
          </a:p>
        </p:txBody>
      </p:sp>
      <p:sp>
        <p:nvSpPr>
          <p:cNvPr id="62" name="Oval 61"/>
          <p:cNvSpPr/>
          <p:nvPr/>
        </p:nvSpPr>
        <p:spPr>
          <a:xfrm>
            <a:off x="6286498" y="2317579"/>
            <a:ext cx="1644821" cy="1644821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  <a:cs typeface="Times New Roman" pitchFamily="18" charset="0"/>
              </a:rPr>
              <a:t>Unused</a:t>
            </a:r>
            <a:endParaRPr lang="en-US" dirty="0">
              <a:solidFill>
                <a:schemeClr val="tx1"/>
              </a:solidFill>
              <a:cs typeface="Times New Roman" pitchFamily="18" charset="0"/>
            </a:endParaRPr>
          </a:p>
        </p:txBody>
      </p:sp>
      <p:cxnSp>
        <p:nvCxnSpPr>
          <p:cNvPr id="64" name="Straight Arrow Connector 63"/>
          <p:cNvCxnSpPr>
            <a:stCxn id="6" idx="3"/>
            <a:endCxn id="62" idx="3"/>
          </p:cNvCxnSpPr>
          <p:nvPr/>
        </p:nvCxnSpPr>
        <p:spPr>
          <a:xfrm flipV="1">
            <a:off x="5181600" y="3721522"/>
            <a:ext cx="1345776" cy="191578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6" name="Rectangle 65"/>
          <p:cNvSpPr/>
          <p:nvPr/>
        </p:nvSpPr>
        <p:spPr>
          <a:xfrm>
            <a:off x="7007898" y="3455900"/>
            <a:ext cx="609599" cy="2286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" b="1" dirty="0" smtClean="0"/>
              <a:t>1,ACC</a:t>
            </a:r>
            <a:endParaRPr lang="en-US" sz="800" b="1" dirty="0"/>
          </a:p>
        </p:txBody>
      </p:sp>
      <p:sp>
        <p:nvSpPr>
          <p:cNvPr id="67" name="Rectangle 66"/>
          <p:cNvSpPr/>
          <p:nvPr/>
        </p:nvSpPr>
        <p:spPr>
          <a:xfrm>
            <a:off x="6533736" y="2686812"/>
            <a:ext cx="609599" cy="2286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" b="1" dirty="0" smtClean="0"/>
              <a:t>2,MIC</a:t>
            </a:r>
            <a:endParaRPr lang="en-US" sz="800" b="1" dirty="0"/>
          </a:p>
        </p:txBody>
      </p:sp>
      <p:sp>
        <p:nvSpPr>
          <p:cNvPr id="68" name="Rectangle 67"/>
          <p:cNvSpPr/>
          <p:nvPr/>
        </p:nvSpPr>
        <p:spPr>
          <a:xfrm>
            <a:off x="7108909" y="5173377"/>
            <a:ext cx="609599" cy="2286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" b="1" dirty="0" smtClean="0"/>
              <a:t>1,LIGHT</a:t>
            </a:r>
            <a:endParaRPr lang="en-US" sz="800" b="1" dirty="0"/>
          </a:p>
        </p:txBody>
      </p:sp>
      <p:sp>
        <p:nvSpPr>
          <p:cNvPr id="71" name="Rectangle 70"/>
          <p:cNvSpPr/>
          <p:nvPr/>
        </p:nvSpPr>
        <p:spPr>
          <a:xfrm>
            <a:off x="6689807" y="4256000"/>
            <a:ext cx="609599" cy="2286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" b="1" dirty="0" smtClean="0"/>
              <a:t>3,MIC</a:t>
            </a:r>
            <a:endParaRPr lang="en-US" sz="800" b="1" dirty="0"/>
          </a:p>
        </p:txBody>
      </p:sp>
      <p:sp>
        <p:nvSpPr>
          <p:cNvPr id="72" name="Rectangle 71"/>
          <p:cNvSpPr/>
          <p:nvPr/>
        </p:nvSpPr>
        <p:spPr>
          <a:xfrm>
            <a:off x="7143335" y="4563777"/>
            <a:ext cx="609599" cy="2286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" b="1" dirty="0" smtClean="0"/>
              <a:t>3,TEMP</a:t>
            </a:r>
            <a:endParaRPr lang="en-US" sz="800" b="1" dirty="0"/>
          </a:p>
        </p:txBody>
      </p:sp>
      <p:sp>
        <p:nvSpPr>
          <p:cNvPr id="73" name="Rectangle 72"/>
          <p:cNvSpPr/>
          <p:nvPr/>
        </p:nvSpPr>
        <p:spPr>
          <a:xfrm>
            <a:off x="1472439" y="3139989"/>
            <a:ext cx="609599" cy="2286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" b="1" dirty="0" smtClean="0"/>
              <a:t>2,MIC</a:t>
            </a:r>
            <a:endParaRPr lang="en-US" sz="800" b="1" dirty="0"/>
          </a:p>
        </p:txBody>
      </p:sp>
      <p:sp>
        <p:nvSpPr>
          <p:cNvPr id="74" name="Rectangle 73"/>
          <p:cNvSpPr/>
          <p:nvPr/>
        </p:nvSpPr>
        <p:spPr>
          <a:xfrm>
            <a:off x="2033389" y="3485778"/>
            <a:ext cx="609599" cy="2286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" b="1" dirty="0" smtClean="0"/>
              <a:t>1,ACC</a:t>
            </a:r>
            <a:endParaRPr lang="en-US" sz="800" b="1" dirty="0"/>
          </a:p>
        </p:txBody>
      </p:sp>
      <p:sp>
        <p:nvSpPr>
          <p:cNvPr id="75" name="Rectangle 74"/>
          <p:cNvSpPr/>
          <p:nvPr/>
        </p:nvSpPr>
        <p:spPr>
          <a:xfrm>
            <a:off x="1064057" y="4067591"/>
            <a:ext cx="609599" cy="2286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" b="1" dirty="0" smtClean="0"/>
              <a:t>3,MIC</a:t>
            </a:r>
            <a:endParaRPr lang="en-US" sz="800" b="1" dirty="0"/>
          </a:p>
        </p:txBody>
      </p:sp>
      <p:sp>
        <p:nvSpPr>
          <p:cNvPr id="76" name="Rectangle 75"/>
          <p:cNvSpPr/>
          <p:nvPr/>
        </p:nvSpPr>
        <p:spPr>
          <a:xfrm>
            <a:off x="977427" y="3472247"/>
            <a:ext cx="609599" cy="2286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" b="1" dirty="0" smtClean="0"/>
              <a:t>3,TEMP</a:t>
            </a:r>
            <a:endParaRPr lang="en-US" sz="800" b="1" dirty="0"/>
          </a:p>
        </p:txBody>
      </p:sp>
      <p:sp>
        <p:nvSpPr>
          <p:cNvPr id="77" name="Rectangle 76"/>
          <p:cNvSpPr/>
          <p:nvPr/>
        </p:nvSpPr>
        <p:spPr>
          <a:xfrm>
            <a:off x="1306861" y="4371824"/>
            <a:ext cx="609599" cy="2286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" b="1" dirty="0" smtClean="0"/>
              <a:t>2,TEMP</a:t>
            </a:r>
            <a:endParaRPr lang="en-US" sz="800" b="1" dirty="0"/>
          </a:p>
        </p:txBody>
      </p:sp>
      <p:sp>
        <p:nvSpPr>
          <p:cNvPr id="78" name="Rectangle 77"/>
          <p:cNvSpPr/>
          <p:nvPr/>
        </p:nvSpPr>
        <p:spPr>
          <a:xfrm>
            <a:off x="1952214" y="4102465"/>
            <a:ext cx="609599" cy="2286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" b="1" dirty="0" smtClean="0"/>
              <a:t>1,LIGHT</a:t>
            </a:r>
            <a:endParaRPr lang="en-US" sz="800" b="1" dirty="0"/>
          </a:p>
        </p:txBody>
      </p:sp>
      <p:sp>
        <p:nvSpPr>
          <p:cNvPr id="29" name="TextBox 28"/>
          <p:cNvSpPr txBox="1"/>
          <p:nvPr/>
        </p:nvSpPr>
        <p:spPr>
          <a:xfrm>
            <a:off x="3048000" y="4724400"/>
            <a:ext cx="316508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 smtClean="0">
                <a:latin typeface="Cambria"/>
                <a:cs typeface="Cambria"/>
              </a:rPr>
              <a:t>correlation(2,TEMP; 1,LIGHT)</a:t>
            </a:r>
            <a:endParaRPr lang="en-US" i="1" dirty="0">
              <a:latin typeface="Cambria"/>
              <a:cs typeface="Cambria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3048000" y="5117068"/>
            <a:ext cx="289277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 smtClean="0">
                <a:latin typeface="Cambria"/>
                <a:cs typeface="Cambria"/>
              </a:rPr>
              <a:t>correlation(3,MIC; 3,TEMP)</a:t>
            </a:r>
            <a:endParaRPr lang="en-US" i="1" dirty="0">
              <a:latin typeface="Cambria"/>
              <a:cs typeface="Cambria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3048000" y="5486400"/>
            <a:ext cx="4086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 smtClean="0">
                <a:latin typeface="Cambria"/>
                <a:cs typeface="Cambria"/>
              </a:rPr>
              <a:t>…</a:t>
            </a:r>
            <a:endParaRPr lang="en-US" i="1" dirty="0">
              <a:latin typeface="Cambria"/>
              <a:cs typeface="Cambria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5410200" y="5791200"/>
            <a:ext cx="16057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 err="1" smtClean="0">
                <a:latin typeface="Cambria"/>
                <a:cs typeface="Cambria"/>
              </a:rPr>
              <a:t>α</a:t>
            </a:r>
            <a:r>
              <a:rPr lang="en-US" i="1" dirty="0" smtClean="0">
                <a:latin typeface="Cambria"/>
                <a:cs typeface="Cambria"/>
              </a:rPr>
              <a:t> = </a:t>
            </a:r>
            <a:r>
              <a:rPr lang="en-US" i="1" dirty="0" err="1" smtClean="0">
                <a:latin typeface="Cambria"/>
                <a:cs typeface="Cambria"/>
              </a:rPr>
              <a:t>μ</a:t>
            </a:r>
            <a:r>
              <a:rPr lang="en-US" i="1" baseline="-25000" dirty="0" err="1" smtClean="0">
                <a:latin typeface="Cambria"/>
                <a:cs typeface="Cambria"/>
              </a:rPr>
              <a:t>corr</a:t>
            </a:r>
            <a:r>
              <a:rPr lang="en-US" i="1" dirty="0" smtClean="0">
                <a:latin typeface="Cambria"/>
                <a:cs typeface="Cambria"/>
              </a:rPr>
              <a:t> + </a:t>
            </a:r>
            <a:r>
              <a:rPr lang="en-US" i="1" dirty="0" err="1" smtClean="0">
                <a:latin typeface="Cambria"/>
                <a:cs typeface="Cambria"/>
              </a:rPr>
              <a:t>σ</a:t>
            </a:r>
            <a:r>
              <a:rPr lang="en-US" i="1" baseline="-25000" dirty="0" err="1" smtClean="0">
                <a:latin typeface="Cambria"/>
                <a:cs typeface="Cambria"/>
              </a:rPr>
              <a:t>corr</a:t>
            </a:r>
            <a:endParaRPr lang="en-US" i="1" dirty="0">
              <a:latin typeface="Cambria"/>
              <a:cs typeface="Cambria"/>
            </a:endParaRPr>
          </a:p>
        </p:txBody>
      </p:sp>
    </p:spTree>
    <p:extLst>
      <p:ext uri="{BB962C8B-B14F-4D97-AF65-F5344CB8AC3E}">
        <p14:creationId xmlns:mc="http://schemas.openxmlformats.org/markup-compatibility/2006" xmlns:mv="urn:schemas-microsoft-com:mac:vml" xmlns:p14="http://schemas.microsoft.com/office/powerpoint/2010/main" xmlns="" val="30509860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3" grpId="0"/>
      <p:bldP spid="31" grpId="0"/>
      <p:bldP spid="32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Rectangle 89"/>
          <p:cNvSpPr/>
          <p:nvPr/>
        </p:nvSpPr>
        <p:spPr>
          <a:xfrm>
            <a:off x="1681375" y="3394435"/>
            <a:ext cx="609599" cy="2286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" b="1" dirty="0" smtClean="0"/>
              <a:t>1,ACC</a:t>
            </a:r>
            <a:endParaRPr lang="en-US" sz="800" b="1" dirty="0"/>
          </a:p>
        </p:txBody>
      </p:sp>
      <p:sp>
        <p:nvSpPr>
          <p:cNvPr id="91" name="Rectangle 90"/>
          <p:cNvSpPr/>
          <p:nvPr/>
        </p:nvSpPr>
        <p:spPr>
          <a:xfrm>
            <a:off x="1600200" y="4011122"/>
            <a:ext cx="609599" cy="2286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" b="1" dirty="0" smtClean="0"/>
              <a:t>1,LIGHT</a:t>
            </a:r>
            <a:endParaRPr lang="en-US" sz="800" b="1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Sensor Selection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14E645-16D1-476F-8A4A-B289CCA56DD3}" type="slidenum">
              <a:rPr lang="en-US" smtClean="0"/>
              <a:pPr/>
              <a:t>31</a:t>
            </a:fld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"/>
          </p:nvPr>
        </p:nvSpPr>
        <p:spPr>
          <a:xfrm>
            <a:off x="450332" y="1219200"/>
            <a:ext cx="8229600" cy="914400"/>
          </a:xfrm>
        </p:spPr>
        <p:txBody>
          <a:bodyPr>
            <a:normAutofit/>
          </a:bodyPr>
          <a:lstStyle/>
          <a:p>
            <a:r>
              <a:rPr lang="en-US" sz="2000" dirty="0" smtClean="0"/>
              <a:t>Choose sensors for input to </a:t>
            </a:r>
            <a:r>
              <a:rPr lang="en-US" sz="2000" dirty="0" err="1" smtClean="0"/>
              <a:t>AdaBoost</a:t>
            </a:r>
            <a:r>
              <a:rPr lang="en-US" sz="2000" dirty="0" smtClean="0"/>
              <a:t> based on the correlation threshold</a:t>
            </a:r>
          </a:p>
          <a:p>
            <a:endParaRPr lang="en-US" sz="2000" dirty="0"/>
          </a:p>
        </p:txBody>
      </p:sp>
      <p:sp>
        <p:nvSpPr>
          <p:cNvPr id="43" name="Rectangle 42"/>
          <p:cNvSpPr/>
          <p:nvPr/>
        </p:nvSpPr>
        <p:spPr>
          <a:xfrm>
            <a:off x="6400801" y="4452384"/>
            <a:ext cx="1447800" cy="6858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 smtClean="0"/>
              <a:t>AdaBoost</a:t>
            </a:r>
            <a:endParaRPr lang="en-US" dirty="0"/>
          </a:p>
        </p:txBody>
      </p:sp>
      <p:cxnSp>
        <p:nvCxnSpPr>
          <p:cNvPr id="44" name="Straight Arrow Connector 43"/>
          <p:cNvCxnSpPr/>
          <p:nvPr/>
        </p:nvCxnSpPr>
        <p:spPr>
          <a:xfrm>
            <a:off x="5137297" y="4795284"/>
            <a:ext cx="1263504" cy="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Straight Arrow Connector 44"/>
          <p:cNvCxnSpPr>
            <a:stCxn id="47" idx="3"/>
            <a:endCxn id="67" idx="1"/>
          </p:cNvCxnSpPr>
          <p:nvPr/>
        </p:nvCxnSpPr>
        <p:spPr>
          <a:xfrm>
            <a:off x="2156666" y="3793524"/>
            <a:ext cx="1576687" cy="311243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TextBox 46"/>
          <p:cNvSpPr txBox="1"/>
          <p:nvPr/>
        </p:nvSpPr>
        <p:spPr>
          <a:xfrm>
            <a:off x="925239" y="3608858"/>
            <a:ext cx="12314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All Sensors</a:t>
            </a:r>
            <a:endParaRPr lang="en-US" dirty="0"/>
          </a:p>
        </p:txBody>
      </p:sp>
      <p:sp>
        <p:nvSpPr>
          <p:cNvPr id="48" name="Oval 47"/>
          <p:cNvSpPr/>
          <p:nvPr/>
        </p:nvSpPr>
        <p:spPr>
          <a:xfrm>
            <a:off x="3492476" y="2116909"/>
            <a:ext cx="1644821" cy="1644821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  <a:cs typeface="Times New Roman" pitchFamily="18" charset="0"/>
              </a:rPr>
              <a:t>Unused</a:t>
            </a:r>
            <a:endParaRPr lang="en-US" dirty="0">
              <a:solidFill>
                <a:schemeClr val="tx1"/>
              </a:solidFill>
              <a:cs typeface="Times New Roman" pitchFamily="18" charset="0"/>
            </a:endParaRPr>
          </a:p>
        </p:txBody>
      </p:sp>
      <p:cxnSp>
        <p:nvCxnSpPr>
          <p:cNvPr id="49" name="Straight Arrow Connector 48"/>
          <p:cNvCxnSpPr>
            <a:stCxn id="47" idx="3"/>
            <a:endCxn id="48" idx="3"/>
          </p:cNvCxnSpPr>
          <p:nvPr/>
        </p:nvCxnSpPr>
        <p:spPr>
          <a:xfrm flipV="1">
            <a:off x="2156666" y="3520852"/>
            <a:ext cx="1576688" cy="272672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" name="Rectangle 54"/>
          <p:cNvSpPr/>
          <p:nvPr/>
        </p:nvSpPr>
        <p:spPr>
          <a:xfrm>
            <a:off x="1143001" y="3048000"/>
            <a:ext cx="609599" cy="2286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" b="1" dirty="0" smtClean="0"/>
              <a:t>2,MIC</a:t>
            </a:r>
            <a:endParaRPr lang="en-US" sz="800" b="1" dirty="0"/>
          </a:p>
        </p:txBody>
      </p:sp>
      <p:sp>
        <p:nvSpPr>
          <p:cNvPr id="56" name="Rectangle 55"/>
          <p:cNvSpPr/>
          <p:nvPr/>
        </p:nvSpPr>
        <p:spPr>
          <a:xfrm>
            <a:off x="1676401" y="3393789"/>
            <a:ext cx="609599" cy="2286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" b="1" dirty="0" smtClean="0"/>
              <a:t>1,ACC</a:t>
            </a:r>
            <a:endParaRPr lang="en-US" sz="800" b="1" dirty="0"/>
          </a:p>
        </p:txBody>
      </p:sp>
      <p:sp>
        <p:nvSpPr>
          <p:cNvPr id="57" name="Rectangle 56"/>
          <p:cNvSpPr/>
          <p:nvPr/>
        </p:nvSpPr>
        <p:spPr>
          <a:xfrm>
            <a:off x="685800" y="3962400"/>
            <a:ext cx="609599" cy="2286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" b="1" dirty="0" smtClean="0"/>
              <a:t>3,MIC</a:t>
            </a:r>
            <a:endParaRPr lang="en-US" sz="800" b="1" dirty="0"/>
          </a:p>
        </p:txBody>
      </p:sp>
      <p:sp>
        <p:nvSpPr>
          <p:cNvPr id="58" name="Rectangle 57"/>
          <p:cNvSpPr/>
          <p:nvPr/>
        </p:nvSpPr>
        <p:spPr>
          <a:xfrm>
            <a:off x="620439" y="3380258"/>
            <a:ext cx="609599" cy="2286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" b="1" dirty="0" smtClean="0"/>
              <a:t>3,TEMP</a:t>
            </a:r>
            <a:endParaRPr lang="en-US" sz="800" b="1" dirty="0"/>
          </a:p>
        </p:txBody>
      </p:sp>
      <p:sp>
        <p:nvSpPr>
          <p:cNvPr id="59" name="Rectangle 58"/>
          <p:cNvSpPr/>
          <p:nvPr/>
        </p:nvSpPr>
        <p:spPr>
          <a:xfrm>
            <a:off x="949873" y="4279835"/>
            <a:ext cx="609599" cy="2286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" b="1" dirty="0" smtClean="0"/>
              <a:t>2,TEMP</a:t>
            </a:r>
            <a:endParaRPr lang="en-US" sz="800" b="1" dirty="0"/>
          </a:p>
        </p:txBody>
      </p:sp>
      <p:sp>
        <p:nvSpPr>
          <p:cNvPr id="60" name="Rectangle 59"/>
          <p:cNvSpPr/>
          <p:nvPr/>
        </p:nvSpPr>
        <p:spPr>
          <a:xfrm>
            <a:off x="1595226" y="4010476"/>
            <a:ext cx="609599" cy="2286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" b="1" dirty="0" smtClean="0"/>
              <a:t>1,LIGHT</a:t>
            </a:r>
            <a:endParaRPr lang="en-US" sz="800" b="1" dirty="0"/>
          </a:p>
        </p:txBody>
      </p:sp>
      <p:sp>
        <p:nvSpPr>
          <p:cNvPr id="67" name="Oval 66"/>
          <p:cNvSpPr/>
          <p:nvPr/>
        </p:nvSpPr>
        <p:spPr>
          <a:xfrm>
            <a:off x="3492475" y="3863889"/>
            <a:ext cx="1644821" cy="1644821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  <a:cs typeface="Times New Roman" pitchFamily="18" charset="0"/>
              </a:rPr>
              <a:t>Selected</a:t>
            </a:r>
            <a:endParaRPr lang="en-US" dirty="0">
              <a:solidFill>
                <a:schemeClr val="tx1"/>
              </a:solidFill>
              <a:cs typeface="Times New Roman" pitchFamily="18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381000" y="5486400"/>
            <a:ext cx="32907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 smtClean="0">
                <a:latin typeface="Cambria"/>
                <a:cs typeface="Cambria"/>
              </a:rPr>
              <a:t>correlation(1,ACC; 1,LIGHT) ≤ </a:t>
            </a:r>
            <a:r>
              <a:rPr lang="en-US" i="1" dirty="0" err="1" smtClean="0">
                <a:latin typeface="Cambria"/>
                <a:cs typeface="Cambria"/>
              </a:rPr>
              <a:t>α</a:t>
            </a:r>
            <a:endParaRPr lang="en-US" i="1" dirty="0">
              <a:latin typeface="Cambria"/>
              <a:cs typeface="Cambri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1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9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0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1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12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21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4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5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6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17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1.11111E-6 L 0.22552 0.04305 " pathEditMode="relative" rAng="0" ptsTypes="AA">
                                      <p:cBhvr>
                                        <p:cTn id="21" dur="2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1267" y="2153"/>
                                    </p:animMotion>
                                  </p:childTnLst>
                                </p:cTn>
                              </p:par>
                              <p:par>
                                <p:cTn id="22" presetID="42" presetClass="path" presetSubtype="0" accel="50000" decel="5000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-4.07407E-6 L 0.25 0.08843 " pathEditMode="relative" rAng="0" ptsTypes="AA">
                                      <p:cBhvr>
                                        <p:cTn id="23" dur="2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500" y="442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6" grpId="1" animBg="1"/>
      <p:bldP spid="56" grpId="2" animBg="1"/>
      <p:bldP spid="60" grpId="0" animBg="1"/>
      <p:bldP spid="60" grpId="1" animBg="1"/>
      <p:bldP spid="21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22"/>
          <p:cNvSpPr/>
          <p:nvPr/>
        </p:nvSpPr>
        <p:spPr>
          <a:xfrm>
            <a:off x="949873" y="4286037"/>
            <a:ext cx="609599" cy="2286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" b="1" dirty="0" smtClean="0"/>
              <a:t>2,TEMP</a:t>
            </a:r>
            <a:endParaRPr lang="en-US" sz="800" b="1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Sensor Selection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14E645-16D1-476F-8A4A-B289CCA56DD3}" type="slidenum">
              <a:rPr lang="en-US" smtClean="0"/>
              <a:pPr/>
              <a:t>32</a:t>
            </a:fld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"/>
          </p:nvPr>
        </p:nvSpPr>
        <p:spPr>
          <a:xfrm>
            <a:off x="450332" y="1219200"/>
            <a:ext cx="8229600" cy="914400"/>
          </a:xfrm>
        </p:spPr>
        <p:txBody>
          <a:bodyPr>
            <a:normAutofit/>
          </a:bodyPr>
          <a:lstStyle/>
          <a:p>
            <a:r>
              <a:rPr lang="en-US" sz="2000" dirty="0" smtClean="0"/>
              <a:t>Choose sensors for input to </a:t>
            </a:r>
            <a:r>
              <a:rPr lang="en-US" sz="2000" dirty="0" err="1" smtClean="0"/>
              <a:t>AdaBoost</a:t>
            </a:r>
            <a:r>
              <a:rPr lang="en-US" sz="2000" dirty="0" smtClean="0"/>
              <a:t> based on the correlation threshold</a:t>
            </a:r>
          </a:p>
          <a:p>
            <a:endParaRPr lang="en-US" sz="2000" dirty="0"/>
          </a:p>
        </p:txBody>
      </p:sp>
      <p:sp>
        <p:nvSpPr>
          <p:cNvPr id="43" name="Rectangle 42"/>
          <p:cNvSpPr/>
          <p:nvPr/>
        </p:nvSpPr>
        <p:spPr>
          <a:xfrm>
            <a:off x="6400801" y="4452384"/>
            <a:ext cx="1447800" cy="6858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 smtClean="0"/>
              <a:t>AdaBoost</a:t>
            </a:r>
            <a:endParaRPr lang="en-US" dirty="0"/>
          </a:p>
        </p:txBody>
      </p:sp>
      <p:cxnSp>
        <p:nvCxnSpPr>
          <p:cNvPr id="44" name="Straight Arrow Connector 43"/>
          <p:cNvCxnSpPr/>
          <p:nvPr/>
        </p:nvCxnSpPr>
        <p:spPr>
          <a:xfrm>
            <a:off x="5137297" y="4795284"/>
            <a:ext cx="1263504" cy="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Straight Arrow Connector 44"/>
          <p:cNvCxnSpPr>
            <a:stCxn id="47" idx="3"/>
            <a:endCxn id="67" idx="1"/>
          </p:cNvCxnSpPr>
          <p:nvPr/>
        </p:nvCxnSpPr>
        <p:spPr>
          <a:xfrm>
            <a:off x="2156666" y="3793524"/>
            <a:ext cx="1576687" cy="311243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TextBox 46"/>
          <p:cNvSpPr txBox="1"/>
          <p:nvPr/>
        </p:nvSpPr>
        <p:spPr>
          <a:xfrm>
            <a:off x="925239" y="3608858"/>
            <a:ext cx="12314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All Sensors</a:t>
            </a:r>
            <a:endParaRPr lang="en-US" dirty="0"/>
          </a:p>
        </p:txBody>
      </p:sp>
      <p:sp>
        <p:nvSpPr>
          <p:cNvPr id="48" name="Oval 47"/>
          <p:cNvSpPr/>
          <p:nvPr/>
        </p:nvSpPr>
        <p:spPr>
          <a:xfrm>
            <a:off x="3492476" y="2116909"/>
            <a:ext cx="1644821" cy="1644821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  <a:cs typeface="Times New Roman" pitchFamily="18" charset="0"/>
              </a:rPr>
              <a:t>Unused</a:t>
            </a:r>
            <a:endParaRPr lang="en-US" dirty="0">
              <a:solidFill>
                <a:schemeClr val="tx1"/>
              </a:solidFill>
              <a:cs typeface="Times New Roman" pitchFamily="18" charset="0"/>
            </a:endParaRPr>
          </a:p>
        </p:txBody>
      </p:sp>
      <p:cxnSp>
        <p:nvCxnSpPr>
          <p:cNvPr id="49" name="Straight Arrow Connector 48"/>
          <p:cNvCxnSpPr>
            <a:stCxn id="47" idx="3"/>
            <a:endCxn id="48" idx="3"/>
          </p:cNvCxnSpPr>
          <p:nvPr/>
        </p:nvCxnSpPr>
        <p:spPr>
          <a:xfrm flipV="1">
            <a:off x="2156666" y="3520852"/>
            <a:ext cx="1576688" cy="272672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" name="Rectangle 54"/>
          <p:cNvSpPr/>
          <p:nvPr/>
        </p:nvSpPr>
        <p:spPr>
          <a:xfrm>
            <a:off x="1143001" y="3048000"/>
            <a:ext cx="609599" cy="2286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" b="1" dirty="0" smtClean="0"/>
              <a:t>2,MIC</a:t>
            </a:r>
            <a:endParaRPr lang="en-US" sz="800" b="1" dirty="0"/>
          </a:p>
        </p:txBody>
      </p:sp>
      <p:sp>
        <p:nvSpPr>
          <p:cNvPr id="56" name="Rectangle 55"/>
          <p:cNvSpPr/>
          <p:nvPr/>
        </p:nvSpPr>
        <p:spPr>
          <a:xfrm>
            <a:off x="1676401" y="3393789"/>
            <a:ext cx="609599" cy="2286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" b="1" dirty="0" smtClean="0"/>
              <a:t>1,ACC</a:t>
            </a:r>
            <a:endParaRPr lang="en-US" sz="800" b="1" dirty="0"/>
          </a:p>
        </p:txBody>
      </p:sp>
      <p:sp>
        <p:nvSpPr>
          <p:cNvPr id="57" name="Rectangle 56"/>
          <p:cNvSpPr/>
          <p:nvPr/>
        </p:nvSpPr>
        <p:spPr>
          <a:xfrm>
            <a:off x="685800" y="3962400"/>
            <a:ext cx="609599" cy="2286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" b="1" dirty="0" smtClean="0"/>
              <a:t>3,MIC</a:t>
            </a:r>
            <a:endParaRPr lang="en-US" sz="800" b="1" dirty="0"/>
          </a:p>
        </p:txBody>
      </p:sp>
      <p:sp>
        <p:nvSpPr>
          <p:cNvPr id="58" name="Rectangle 57"/>
          <p:cNvSpPr/>
          <p:nvPr/>
        </p:nvSpPr>
        <p:spPr>
          <a:xfrm>
            <a:off x="620439" y="3380258"/>
            <a:ext cx="609599" cy="2286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" b="1" dirty="0" smtClean="0"/>
              <a:t>3,TEMP</a:t>
            </a:r>
            <a:endParaRPr lang="en-US" sz="800" b="1" dirty="0"/>
          </a:p>
        </p:txBody>
      </p:sp>
      <p:sp>
        <p:nvSpPr>
          <p:cNvPr id="59" name="Rectangle 58"/>
          <p:cNvSpPr/>
          <p:nvPr/>
        </p:nvSpPr>
        <p:spPr>
          <a:xfrm>
            <a:off x="949873" y="4279835"/>
            <a:ext cx="609599" cy="2286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" b="1" dirty="0" smtClean="0"/>
              <a:t>2,TEMP</a:t>
            </a:r>
            <a:endParaRPr lang="en-US" sz="800" b="1" dirty="0"/>
          </a:p>
        </p:txBody>
      </p:sp>
      <p:sp>
        <p:nvSpPr>
          <p:cNvPr id="60" name="Rectangle 59"/>
          <p:cNvSpPr/>
          <p:nvPr/>
        </p:nvSpPr>
        <p:spPr>
          <a:xfrm>
            <a:off x="1595226" y="4010476"/>
            <a:ext cx="609599" cy="2286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" b="1" dirty="0" smtClean="0"/>
              <a:t>1,LIGHT</a:t>
            </a:r>
            <a:endParaRPr lang="en-US" sz="800" b="1" dirty="0"/>
          </a:p>
        </p:txBody>
      </p:sp>
      <p:sp>
        <p:nvSpPr>
          <p:cNvPr id="67" name="Oval 66"/>
          <p:cNvSpPr/>
          <p:nvPr/>
        </p:nvSpPr>
        <p:spPr>
          <a:xfrm>
            <a:off x="3492475" y="3863889"/>
            <a:ext cx="1644821" cy="1644821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  <a:cs typeface="Times New Roman" pitchFamily="18" charset="0"/>
              </a:rPr>
              <a:t>Selected</a:t>
            </a:r>
            <a:endParaRPr lang="en-US" dirty="0">
              <a:solidFill>
                <a:schemeClr val="tx1"/>
              </a:solidFill>
              <a:cs typeface="Times New Roman" pitchFamily="18" charset="0"/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3886200" y="4010476"/>
            <a:ext cx="609599" cy="2286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" b="1" dirty="0" smtClean="0"/>
              <a:t>1,ACC</a:t>
            </a:r>
            <a:endParaRPr lang="en-US" sz="800" b="1" dirty="0"/>
          </a:p>
        </p:txBody>
      </p:sp>
      <p:sp>
        <p:nvSpPr>
          <p:cNvPr id="20" name="Rectangle 19"/>
          <p:cNvSpPr/>
          <p:nvPr/>
        </p:nvSpPr>
        <p:spPr>
          <a:xfrm>
            <a:off x="3740784" y="4343400"/>
            <a:ext cx="609599" cy="2286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" b="1" dirty="0" smtClean="0"/>
              <a:t>1,LIGHT</a:t>
            </a:r>
            <a:endParaRPr lang="en-US" sz="800" b="1" dirty="0"/>
          </a:p>
        </p:txBody>
      </p:sp>
      <p:sp>
        <p:nvSpPr>
          <p:cNvPr id="24" name="TextBox 23"/>
          <p:cNvSpPr txBox="1"/>
          <p:nvPr/>
        </p:nvSpPr>
        <p:spPr>
          <a:xfrm>
            <a:off x="381000" y="5486400"/>
            <a:ext cx="32488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 smtClean="0">
                <a:latin typeface="Cambria"/>
                <a:cs typeface="Cambria"/>
              </a:rPr>
              <a:t>correlation(2,TEMP; 1,ACC) &gt; </a:t>
            </a:r>
            <a:r>
              <a:rPr lang="en-US" i="1" dirty="0" err="1" smtClean="0">
                <a:latin typeface="Cambria"/>
                <a:cs typeface="Cambria"/>
              </a:rPr>
              <a:t>α</a:t>
            </a:r>
            <a:endParaRPr lang="en-US" i="1" dirty="0">
              <a:latin typeface="Cambria"/>
              <a:cs typeface="Cambria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381000" y="5879068"/>
            <a:ext cx="274748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 smtClean="0">
                <a:latin typeface="Cambria"/>
                <a:cs typeface="Cambria"/>
              </a:rPr>
              <a:t>acc(2,TEMP) &gt; acc(1,ACC)</a:t>
            </a:r>
            <a:endParaRPr lang="en-US" i="1" dirty="0">
              <a:latin typeface="Cambria"/>
              <a:cs typeface="Cambria"/>
            </a:endParaRPr>
          </a:p>
        </p:txBody>
      </p:sp>
    </p:spTree>
    <p:extLst>
      <p:ext uri="{BB962C8B-B14F-4D97-AF65-F5344CB8AC3E}">
        <p14:creationId xmlns:mc="http://schemas.openxmlformats.org/markup-compatibility/2006" xmlns:mv="urn:schemas-microsoft-com:mac:vml" xmlns:p14="http://schemas.microsoft.com/office/powerpoint/2010/main" xmlns="" val="9672508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1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9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0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1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12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21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1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2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1.11111E-6 L 0.00834 -0.10139 " pathEditMode="relative" rAng="0" ptsTypes="AA">
                                      <p:cBhvr>
                                        <p:cTn id="26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17" y="-5069"/>
                                    </p:animMotion>
                                  </p:childTnLst>
                                </p:cTn>
                              </p:par>
                              <p:par>
                                <p:cTn id="27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7778E-6 -7.40741E-7 L 0.29618 0.09259 " pathEditMode="relative" rAng="0" ptsTypes="AA">
                                      <p:cBhvr>
                                        <p:cTn id="28" dur="2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4809" y="463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9" grpId="0" animBg="1"/>
      <p:bldP spid="59" grpId="1" animBg="1"/>
      <p:bldP spid="19" grpId="0" animBg="1"/>
      <p:bldP spid="19" grpId="1" animBg="1"/>
      <p:bldP spid="24" grpId="0"/>
      <p:bldP spid="25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22"/>
          <p:cNvSpPr/>
          <p:nvPr/>
        </p:nvSpPr>
        <p:spPr>
          <a:xfrm>
            <a:off x="949873" y="4286037"/>
            <a:ext cx="609599" cy="2286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" b="1" dirty="0" smtClean="0"/>
              <a:t>2,TEMP</a:t>
            </a:r>
            <a:endParaRPr lang="en-US" sz="800" b="1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Sensor Selection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14E645-16D1-476F-8A4A-B289CCA56DD3}" type="slidenum">
              <a:rPr lang="en-US" smtClean="0"/>
              <a:pPr/>
              <a:t>33</a:t>
            </a:fld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"/>
          </p:nvPr>
        </p:nvSpPr>
        <p:spPr>
          <a:xfrm>
            <a:off x="450332" y="1219200"/>
            <a:ext cx="8229600" cy="914400"/>
          </a:xfrm>
        </p:spPr>
        <p:txBody>
          <a:bodyPr>
            <a:normAutofit/>
          </a:bodyPr>
          <a:lstStyle/>
          <a:p>
            <a:r>
              <a:rPr lang="en-US" sz="2000" dirty="0" smtClean="0"/>
              <a:t>Choose sensors for input to </a:t>
            </a:r>
            <a:r>
              <a:rPr lang="en-US" sz="2000" dirty="0" err="1" smtClean="0"/>
              <a:t>AdaBoost</a:t>
            </a:r>
            <a:r>
              <a:rPr lang="en-US" sz="2000" dirty="0" smtClean="0"/>
              <a:t> based on the correlation threshold</a:t>
            </a:r>
          </a:p>
          <a:p>
            <a:endParaRPr lang="en-US" sz="2000" dirty="0"/>
          </a:p>
        </p:txBody>
      </p:sp>
      <p:sp>
        <p:nvSpPr>
          <p:cNvPr id="43" name="Rectangle 42"/>
          <p:cNvSpPr/>
          <p:nvPr/>
        </p:nvSpPr>
        <p:spPr>
          <a:xfrm>
            <a:off x="6400801" y="4452384"/>
            <a:ext cx="1447800" cy="6858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 smtClean="0"/>
              <a:t>AdaBoost</a:t>
            </a:r>
            <a:endParaRPr lang="en-US" dirty="0"/>
          </a:p>
        </p:txBody>
      </p:sp>
      <p:cxnSp>
        <p:nvCxnSpPr>
          <p:cNvPr id="44" name="Straight Arrow Connector 43"/>
          <p:cNvCxnSpPr/>
          <p:nvPr/>
        </p:nvCxnSpPr>
        <p:spPr>
          <a:xfrm>
            <a:off x="5137297" y="4795284"/>
            <a:ext cx="1263504" cy="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Straight Arrow Connector 44"/>
          <p:cNvCxnSpPr>
            <a:stCxn id="47" idx="3"/>
            <a:endCxn id="67" idx="1"/>
          </p:cNvCxnSpPr>
          <p:nvPr/>
        </p:nvCxnSpPr>
        <p:spPr>
          <a:xfrm>
            <a:off x="2156666" y="3793524"/>
            <a:ext cx="1576687" cy="311243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TextBox 46"/>
          <p:cNvSpPr txBox="1"/>
          <p:nvPr/>
        </p:nvSpPr>
        <p:spPr>
          <a:xfrm>
            <a:off x="925239" y="3608858"/>
            <a:ext cx="12314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All Sensors</a:t>
            </a:r>
            <a:endParaRPr lang="en-US" dirty="0"/>
          </a:p>
        </p:txBody>
      </p:sp>
      <p:sp>
        <p:nvSpPr>
          <p:cNvPr id="48" name="Oval 47"/>
          <p:cNvSpPr/>
          <p:nvPr/>
        </p:nvSpPr>
        <p:spPr>
          <a:xfrm>
            <a:off x="3492476" y="2116909"/>
            <a:ext cx="1644821" cy="1644821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  <a:cs typeface="Times New Roman" pitchFamily="18" charset="0"/>
              </a:rPr>
              <a:t>Unused</a:t>
            </a:r>
            <a:endParaRPr lang="en-US" dirty="0">
              <a:solidFill>
                <a:schemeClr val="tx1"/>
              </a:solidFill>
              <a:cs typeface="Times New Roman" pitchFamily="18" charset="0"/>
            </a:endParaRPr>
          </a:p>
        </p:txBody>
      </p:sp>
      <p:cxnSp>
        <p:nvCxnSpPr>
          <p:cNvPr id="49" name="Straight Arrow Connector 48"/>
          <p:cNvCxnSpPr>
            <a:stCxn id="47" idx="3"/>
            <a:endCxn id="48" idx="3"/>
          </p:cNvCxnSpPr>
          <p:nvPr/>
        </p:nvCxnSpPr>
        <p:spPr>
          <a:xfrm flipV="1">
            <a:off x="2156666" y="3520852"/>
            <a:ext cx="1576688" cy="272672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" name="Rectangle 54"/>
          <p:cNvSpPr/>
          <p:nvPr/>
        </p:nvSpPr>
        <p:spPr>
          <a:xfrm>
            <a:off x="1143001" y="3048000"/>
            <a:ext cx="609599" cy="2286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" b="1" dirty="0" smtClean="0"/>
              <a:t>2,MIC</a:t>
            </a:r>
            <a:endParaRPr lang="en-US" sz="800" b="1" dirty="0"/>
          </a:p>
        </p:txBody>
      </p:sp>
      <p:sp>
        <p:nvSpPr>
          <p:cNvPr id="56" name="Rectangle 55"/>
          <p:cNvSpPr/>
          <p:nvPr/>
        </p:nvSpPr>
        <p:spPr>
          <a:xfrm>
            <a:off x="1676401" y="3393789"/>
            <a:ext cx="609599" cy="2286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" b="1" dirty="0" smtClean="0"/>
              <a:t>1,ACC</a:t>
            </a:r>
            <a:endParaRPr lang="en-US" sz="800" b="1" dirty="0"/>
          </a:p>
        </p:txBody>
      </p:sp>
      <p:sp>
        <p:nvSpPr>
          <p:cNvPr id="57" name="Rectangle 56"/>
          <p:cNvSpPr/>
          <p:nvPr/>
        </p:nvSpPr>
        <p:spPr>
          <a:xfrm>
            <a:off x="685800" y="3962400"/>
            <a:ext cx="609599" cy="2286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" b="1" dirty="0" smtClean="0"/>
              <a:t>3,MIC</a:t>
            </a:r>
            <a:endParaRPr lang="en-US" sz="800" b="1" dirty="0"/>
          </a:p>
        </p:txBody>
      </p:sp>
      <p:sp>
        <p:nvSpPr>
          <p:cNvPr id="58" name="Rectangle 57"/>
          <p:cNvSpPr/>
          <p:nvPr/>
        </p:nvSpPr>
        <p:spPr>
          <a:xfrm>
            <a:off x="620439" y="3380258"/>
            <a:ext cx="609599" cy="2286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" b="1" dirty="0" smtClean="0"/>
              <a:t>3,TEMP</a:t>
            </a:r>
            <a:endParaRPr lang="en-US" sz="800" b="1" dirty="0"/>
          </a:p>
        </p:txBody>
      </p:sp>
      <p:sp>
        <p:nvSpPr>
          <p:cNvPr id="59" name="Rectangle 58"/>
          <p:cNvSpPr/>
          <p:nvPr/>
        </p:nvSpPr>
        <p:spPr>
          <a:xfrm>
            <a:off x="3705285" y="4896748"/>
            <a:ext cx="609599" cy="2286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" b="1" dirty="0" smtClean="0"/>
              <a:t>2,TEMP</a:t>
            </a:r>
            <a:endParaRPr lang="en-US" sz="800" b="1" dirty="0"/>
          </a:p>
        </p:txBody>
      </p:sp>
      <p:sp>
        <p:nvSpPr>
          <p:cNvPr id="60" name="Rectangle 59"/>
          <p:cNvSpPr/>
          <p:nvPr/>
        </p:nvSpPr>
        <p:spPr>
          <a:xfrm>
            <a:off x="1595226" y="4010476"/>
            <a:ext cx="609599" cy="2286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" b="1" dirty="0" smtClean="0"/>
              <a:t>1,LIGHT</a:t>
            </a:r>
            <a:endParaRPr lang="en-US" sz="800" b="1" dirty="0"/>
          </a:p>
        </p:txBody>
      </p:sp>
      <p:sp>
        <p:nvSpPr>
          <p:cNvPr id="67" name="Oval 66"/>
          <p:cNvSpPr/>
          <p:nvPr/>
        </p:nvSpPr>
        <p:spPr>
          <a:xfrm>
            <a:off x="3492475" y="3863889"/>
            <a:ext cx="1644821" cy="1644821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  <a:cs typeface="Times New Roman" pitchFamily="18" charset="0"/>
              </a:rPr>
              <a:t>Selected</a:t>
            </a:r>
            <a:endParaRPr lang="en-US" dirty="0">
              <a:solidFill>
                <a:schemeClr val="tx1"/>
              </a:solidFill>
              <a:cs typeface="Times New Roman" pitchFamily="18" charset="0"/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4010085" y="3371627"/>
            <a:ext cx="609599" cy="2286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" b="1" dirty="0" smtClean="0"/>
              <a:t>1,ACC</a:t>
            </a:r>
            <a:endParaRPr lang="en-US" sz="800" b="1" dirty="0"/>
          </a:p>
        </p:txBody>
      </p:sp>
      <p:sp>
        <p:nvSpPr>
          <p:cNvPr id="20" name="Rectangle 19"/>
          <p:cNvSpPr/>
          <p:nvPr/>
        </p:nvSpPr>
        <p:spPr>
          <a:xfrm>
            <a:off x="3740784" y="4343400"/>
            <a:ext cx="609599" cy="2286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" b="1" dirty="0" smtClean="0"/>
              <a:t>1,LIGHT</a:t>
            </a:r>
            <a:endParaRPr lang="en-US" sz="800" b="1" dirty="0"/>
          </a:p>
        </p:txBody>
      </p:sp>
      <p:sp>
        <p:nvSpPr>
          <p:cNvPr id="25" name="Rectangle 24"/>
          <p:cNvSpPr/>
          <p:nvPr/>
        </p:nvSpPr>
        <p:spPr>
          <a:xfrm>
            <a:off x="620438" y="3380258"/>
            <a:ext cx="609599" cy="2286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" b="1" dirty="0" smtClean="0"/>
              <a:t>3,TEMP</a:t>
            </a:r>
            <a:endParaRPr lang="en-US" sz="800" b="1" dirty="0"/>
          </a:p>
        </p:txBody>
      </p:sp>
      <p:sp>
        <p:nvSpPr>
          <p:cNvPr id="26" name="TextBox 25"/>
          <p:cNvSpPr txBox="1"/>
          <p:nvPr/>
        </p:nvSpPr>
        <p:spPr>
          <a:xfrm>
            <a:off x="381000" y="5486400"/>
            <a:ext cx="32488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 smtClean="0">
                <a:latin typeface="Cambria"/>
                <a:cs typeface="Cambria"/>
              </a:rPr>
              <a:t>correlation(1,ACC; 3,TEMP) ≤ </a:t>
            </a:r>
            <a:r>
              <a:rPr lang="en-US" i="1" dirty="0" err="1" smtClean="0">
                <a:latin typeface="Cambria"/>
                <a:cs typeface="Cambria"/>
              </a:rPr>
              <a:t>α</a:t>
            </a:r>
            <a:endParaRPr lang="en-US" i="1" dirty="0">
              <a:latin typeface="Cambria"/>
              <a:cs typeface="Cambria"/>
            </a:endParaRPr>
          </a:p>
        </p:txBody>
      </p:sp>
    </p:spTree>
    <p:extLst>
      <p:ext uri="{BB962C8B-B14F-4D97-AF65-F5344CB8AC3E}">
        <p14:creationId xmlns:mc="http://schemas.openxmlformats.org/markup-compatibility/2006" xmlns:mv="urn:schemas-microsoft-com:mac:vml" xmlns:p14="http://schemas.microsoft.com/office/powerpoint/2010/main" xmlns="" val="23789308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1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9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0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1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1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21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1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2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72222E-6 -7.40741E-7 L 0.36545 0.09051 " pathEditMode="relative" rAng="0" ptsTypes="AA">
                                      <p:cBhvr>
                                        <p:cTn id="21" dur="2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8264" y="451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25" grpId="0" animBg="1"/>
      <p:bldP spid="25" grpId="1" animBg="1"/>
      <p:bldP spid="26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 23"/>
          <p:cNvSpPr/>
          <p:nvPr/>
        </p:nvSpPr>
        <p:spPr>
          <a:xfrm>
            <a:off x="685800" y="3962400"/>
            <a:ext cx="609599" cy="2286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" b="1" dirty="0" smtClean="0"/>
              <a:t>3,MIC</a:t>
            </a:r>
            <a:endParaRPr lang="en-US" sz="800" b="1" dirty="0"/>
          </a:p>
        </p:txBody>
      </p:sp>
      <p:sp>
        <p:nvSpPr>
          <p:cNvPr id="22" name="Rectangle 21"/>
          <p:cNvSpPr/>
          <p:nvPr/>
        </p:nvSpPr>
        <p:spPr>
          <a:xfrm>
            <a:off x="1143000" y="3048000"/>
            <a:ext cx="609599" cy="2286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" b="1" dirty="0" smtClean="0"/>
              <a:t>2,MIC</a:t>
            </a:r>
            <a:endParaRPr lang="en-US" sz="800" b="1" dirty="0"/>
          </a:p>
        </p:txBody>
      </p:sp>
      <p:sp>
        <p:nvSpPr>
          <p:cNvPr id="23" name="Rectangle 22"/>
          <p:cNvSpPr/>
          <p:nvPr/>
        </p:nvSpPr>
        <p:spPr>
          <a:xfrm>
            <a:off x="949873" y="4286037"/>
            <a:ext cx="609599" cy="2286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" b="1" dirty="0" smtClean="0"/>
              <a:t>2,TEMP</a:t>
            </a:r>
            <a:endParaRPr lang="en-US" sz="800" b="1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Sensor Selection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14E645-16D1-476F-8A4A-B289CCA56DD3}" type="slidenum">
              <a:rPr lang="en-US" smtClean="0"/>
              <a:pPr/>
              <a:t>34</a:t>
            </a:fld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"/>
          </p:nvPr>
        </p:nvSpPr>
        <p:spPr>
          <a:xfrm>
            <a:off x="450332" y="1219200"/>
            <a:ext cx="8229600" cy="914400"/>
          </a:xfrm>
        </p:spPr>
        <p:txBody>
          <a:bodyPr>
            <a:normAutofit/>
          </a:bodyPr>
          <a:lstStyle/>
          <a:p>
            <a:r>
              <a:rPr lang="en-US" sz="2000" dirty="0" smtClean="0"/>
              <a:t>Choose sensors for input to </a:t>
            </a:r>
            <a:r>
              <a:rPr lang="en-US" sz="2000" dirty="0" err="1" smtClean="0"/>
              <a:t>AdaBoost</a:t>
            </a:r>
            <a:r>
              <a:rPr lang="en-US" sz="2000" dirty="0" smtClean="0"/>
              <a:t> based on the correlation threshold</a:t>
            </a:r>
          </a:p>
          <a:p>
            <a:endParaRPr lang="en-US" sz="2000" dirty="0"/>
          </a:p>
        </p:txBody>
      </p:sp>
      <p:sp>
        <p:nvSpPr>
          <p:cNvPr id="43" name="Rectangle 42"/>
          <p:cNvSpPr/>
          <p:nvPr/>
        </p:nvSpPr>
        <p:spPr>
          <a:xfrm>
            <a:off x="6400801" y="4452384"/>
            <a:ext cx="1447800" cy="6858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 smtClean="0"/>
              <a:t>AdaBoost</a:t>
            </a:r>
            <a:endParaRPr lang="en-US" dirty="0"/>
          </a:p>
        </p:txBody>
      </p:sp>
      <p:cxnSp>
        <p:nvCxnSpPr>
          <p:cNvPr id="44" name="Straight Arrow Connector 43"/>
          <p:cNvCxnSpPr/>
          <p:nvPr/>
        </p:nvCxnSpPr>
        <p:spPr>
          <a:xfrm>
            <a:off x="5137297" y="4795284"/>
            <a:ext cx="1263504" cy="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Straight Arrow Connector 44"/>
          <p:cNvCxnSpPr>
            <a:stCxn id="47" idx="3"/>
            <a:endCxn id="67" idx="1"/>
          </p:cNvCxnSpPr>
          <p:nvPr/>
        </p:nvCxnSpPr>
        <p:spPr>
          <a:xfrm>
            <a:off x="2156666" y="3793524"/>
            <a:ext cx="1576687" cy="311243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TextBox 46"/>
          <p:cNvSpPr txBox="1"/>
          <p:nvPr/>
        </p:nvSpPr>
        <p:spPr>
          <a:xfrm>
            <a:off x="925239" y="3608858"/>
            <a:ext cx="12314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All Sensors</a:t>
            </a:r>
            <a:endParaRPr lang="en-US" dirty="0"/>
          </a:p>
        </p:txBody>
      </p:sp>
      <p:sp>
        <p:nvSpPr>
          <p:cNvPr id="48" name="Oval 47"/>
          <p:cNvSpPr/>
          <p:nvPr/>
        </p:nvSpPr>
        <p:spPr>
          <a:xfrm>
            <a:off x="3492476" y="2116909"/>
            <a:ext cx="1644821" cy="1644821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  <a:cs typeface="Times New Roman" pitchFamily="18" charset="0"/>
              </a:rPr>
              <a:t>Unused</a:t>
            </a:r>
            <a:endParaRPr lang="en-US" dirty="0">
              <a:solidFill>
                <a:schemeClr val="tx1"/>
              </a:solidFill>
              <a:cs typeface="Times New Roman" pitchFamily="18" charset="0"/>
            </a:endParaRPr>
          </a:p>
        </p:txBody>
      </p:sp>
      <p:cxnSp>
        <p:nvCxnSpPr>
          <p:cNvPr id="49" name="Straight Arrow Connector 48"/>
          <p:cNvCxnSpPr>
            <a:stCxn id="47" idx="3"/>
            <a:endCxn id="48" idx="3"/>
          </p:cNvCxnSpPr>
          <p:nvPr/>
        </p:nvCxnSpPr>
        <p:spPr>
          <a:xfrm flipV="1">
            <a:off x="2156666" y="3520852"/>
            <a:ext cx="1576688" cy="272672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" name="Rectangle 54"/>
          <p:cNvSpPr/>
          <p:nvPr/>
        </p:nvSpPr>
        <p:spPr>
          <a:xfrm>
            <a:off x="1143001" y="3048000"/>
            <a:ext cx="609599" cy="2286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" b="1" dirty="0" smtClean="0"/>
              <a:t>2,MIC</a:t>
            </a:r>
            <a:endParaRPr lang="en-US" sz="800" b="1" dirty="0"/>
          </a:p>
        </p:txBody>
      </p:sp>
      <p:sp>
        <p:nvSpPr>
          <p:cNvPr id="56" name="Rectangle 55"/>
          <p:cNvSpPr/>
          <p:nvPr/>
        </p:nvSpPr>
        <p:spPr>
          <a:xfrm>
            <a:off x="1676401" y="3393789"/>
            <a:ext cx="609599" cy="2286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" b="1" dirty="0" smtClean="0"/>
              <a:t>1,ACC</a:t>
            </a:r>
            <a:endParaRPr lang="en-US" sz="800" b="1" dirty="0"/>
          </a:p>
        </p:txBody>
      </p:sp>
      <p:sp>
        <p:nvSpPr>
          <p:cNvPr id="57" name="Rectangle 56"/>
          <p:cNvSpPr/>
          <p:nvPr/>
        </p:nvSpPr>
        <p:spPr>
          <a:xfrm>
            <a:off x="685801" y="3962400"/>
            <a:ext cx="609599" cy="2286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" b="1" dirty="0" smtClean="0"/>
              <a:t>3,MIC</a:t>
            </a:r>
            <a:endParaRPr lang="en-US" sz="800" b="1" dirty="0"/>
          </a:p>
        </p:txBody>
      </p:sp>
      <p:sp>
        <p:nvSpPr>
          <p:cNvPr id="58" name="Rectangle 57"/>
          <p:cNvSpPr/>
          <p:nvPr/>
        </p:nvSpPr>
        <p:spPr>
          <a:xfrm>
            <a:off x="620439" y="3380258"/>
            <a:ext cx="609599" cy="2286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" b="1" dirty="0" smtClean="0"/>
              <a:t>3,TEMP</a:t>
            </a:r>
            <a:endParaRPr lang="en-US" sz="800" b="1" dirty="0"/>
          </a:p>
        </p:txBody>
      </p:sp>
      <p:sp>
        <p:nvSpPr>
          <p:cNvPr id="59" name="Rectangle 58"/>
          <p:cNvSpPr/>
          <p:nvPr/>
        </p:nvSpPr>
        <p:spPr>
          <a:xfrm>
            <a:off x="3705285" y="4896748"/>
            <a:ext cx="609599" cy="2286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" b="1" dirty="0" smtClean="0"/>
              <a:t>2,TEMP</a:t>
            </a:r>
            <a:endParaRPr lang="en-US" sz="800" b="1" dirty="0"/>
          </a:p>
        </p:txBody>
      </p:sp>
      <p:sp>
        <p:nvSpPr>
          <p:cNvPr id="60" name="Rectangle 59"/>
          <p:cNvSpPr/>
          <p:nvPr/>
        </p:nvSpPr>
        <p:spPr>
          <a:xfrm>
            <a:off x="1595226" y="4010476"/>
            <a:ext cx="609599" cy="2286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" b="1" dirty="0" smtClean="0"/>
              <a:t>1,LIGHT</a:t>
            </a:r>
            <a:endParaRPr lang="en-US" sz="800" b="1" dirty="0"/>
          </a:p>
        </p:txBody>
      </p:sp>
      <p:sp>
        <p:nvSpPr>
          <p:cNvPr id="67" name="Oval 66"/>
          <p:cNvSpPr/>
          <p:nvPr/>
        </p:nvSpPr>
        <p:spPr>
          <a:xfrm>
            <a:off x="3492475" y="3863889"/>
            <a:ext cx="1644821" cy="1644821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  <a:cs typeface="Times New Roman" pitchFamily="18" charset="0"/>
              </a:rPr>
              <a:t>Selected</a:t>
            </a:r>
            <a:endParaRPr lang="en-US" dirty="0">
              <a:solidFill>
                <a:schemeClr val="tx1"/>
              </a:solidFill>
              <a:cs typeface="Times New Roman" pitchFamily="18" charset="0"/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4010085" y="3371627"/>
            <a:ext cx="609599" cy="2286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" b="1" dirty="0" smtClean="0"/>
              <a:t>1,ACC</a:t>
            </a:r>
            <a:endParaRPr lang="en-US" sz="800" b="1" dirty="0"/>
          </a:p>
        </p:txBody>
      </p:sp>
      <p:sp>
        <p:nvSpPr>
          <p:cNvPr id="20" name="Rectangle 19"/>
          <p:cNvSpPr/>
          <p:nvPr/>
        </p:nvSpPr>
        <p:spPr>
          <a:xfrm>
            <a:off x="3740784" y="4343400"/>
            <a:ext cx="609599" cy="2286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" b="1" dirty="0" smtClean="0"/>
              <a:t>1,LIGHT</a:t>
            </a:r>
            <a:endParaRPr lang="en-US" sz="800" b="1" dirty="0"/>
          </a:p>
        </p:txBody>
      </p:sp>
      <p:sp>
        <p:nvSpPr>
          <p:cNvPr id="25" name="Rectangle 24"/>
          <p:cNvSpPr/>
          <p:nvPr/>
        </p:nvSpPr>
        <p:spPr>
          <a:xfrm>
            <a:off x="3985275" y="3990467"/>
            <a:ext cx="609599" cy="2286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" b="1" dirty="0" smtClean="0"/>
              <a:t>3,TEMP</a:t>
            </a:r>
            <a:endParaRPr lang="en-US" sz="800" b="1" dirty="0"/>
          </a:p>
        </p:txBody>
      </p:sp>
    </p:spTree>
    <p:extLst>
      <p:ext uri="{BB962C8B-B14F-4D97-AF65-F5344CB8AC3E}">
        <p14:creationId xmlns:mc="http://schemas.openxmlformats.org/markup-compatibility/2006" xmlns:mv="urn:schemas-microsoft-com:mac:vml" xmlns:p14="http://schemas.microsoft.com/office/powerpoint/2010/main" xmlns="" val="25002252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94444E-6 -1.11111E-6 L 0.30295 -0.09444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5139" y="-472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7778E-7 3.7037E-6 L 0.39774 0.13703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9878" y="685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5" grpId="0" animBg="1"/>
      <p:bldP spid="57" grpId="0" animBg="1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Outline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14E645-16D1-476F-8A4A-B289CCA56DD3}" type="slidenum">
              <a:rPr lang="en-US" smtClean="0"/>
              <a:pPr/>
              <a:t>35</a:t>
            </a:fld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Motivation and Contributions</a:t>
            </a:r>
          </a:p>
          <a:p>
            <a:r>
              <a:rPr lang="en-US" dirty="0" smtClean="0"/>
              <a:t>Related Work</a:t>
            </a:r>
          </a:p>
          <a:p>
            <a:r>
              <a:rPr lang="en-US" dirty="0" smtClean="0"/>
              <a:t>Hardware and Software</a:t>
            </a:r>
          </a:p>
          <a:p>
            <a:r>
              <a:rPr lang="en-US" dirty="0" smtClean="0"/>
              <a:t>Experimental Setup</a:t>
            </a:r>
          </a:p>
          <a:p>
            <a:r>
              <a:rPr lang="en-US" dirty="0" smtClean="0"/>
              <a:t>PBN System Design</a:t>
            </a:r>
          </a:p>
          <a:p>
            <a:r>
              <a:rPr lang="en-US" b="1" dirty="0" smtClean="0">
                <a:solidFill>
                  <a:srgbClr val="FF0000"/>
                </a:solidFill>
              </a:rPr>
              <a:t>Evaluation</a:t>
            </a:r>
          </a:p>
          <a:p>
            <a:r>
              <a:rPr lang="en-US" dirty="0" smtClean="0"/>
              <a:t>Conclusion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Evaluation Setup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14E645-16D1-476F-8A4A-B289CCA56DD3}" type="slidenum">
              <a:rPr lang="en-US" smtClean="0"/>
              <a:pPr/>
              <a:t>36</a:t>
            </a:fld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8229600" cy="2057400"/>
          </a:xfrm>
        </p:spPr>
        <p:txBody>
          <a:bodyPr>
            <a:normAutofit/>
          </a:bodyPr>
          <a:lstStyle/>
          <a:p>
            <a:r>
              <a:rPr lang="en-US" sz="2400" dirty="0" smtClean="0"/>
              <a:t>Classify typical daily activities, postures, and environment</a:t>
            </a:r>
          </a:p>
          <a:p>
            <a:r>
              <a:rPr lang="en-US" sz="2400" dirty="0" smtClean="0"/>
              <a:t>2 subjects over 2 weeks</a:t>
            </a:r>
          </a:p>
          <a:p>
            <a:r>
              <a:rPr lang="en-US" sz="2400" dirty="0" smtClean="0"/>
              <a:t>Classification Categories:</a:t>
            </a:r>
            <a:endParaRPr lang="en-US" sz="2400" dirty="0"/>
          </a:p>
        </p:txBody>
      </p:sp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838200" y="3124200"/>
          <a:ext cx="7086600" cy="1381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52600"/>
                <a:gridCol w="5334000"/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Environment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 smtClean="0">
                          <a:solidFill>
                            <a:schemeClr val="tx1"/>
                          </a:solidFill>
                        </a:rPr>
                        <a:t>Indoors,</a:t>
                      </a:r>
                      <a:r>
                        <a:rPr lang="en-US" b="0" baseline="0" dirty="0" smtClean="0">
                          <a:solidFill>
                            <a:schemeClr val="tx1"/>
                          </a:solidFill>
                        </a:rPr>
                        <a:t> Outdoors</a:t>
                      </a:r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b="1" dirty="0" smtClean="0">
                          <a:solidFill>
                            <a:schemeClr val="bg1"/>
                          </a:solidFill>
                        </a:rPr>
                        <a:t>Posture</a:t>
                      </a:r>
                      <a:endParaRPr lang="en-US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Cycling, Lying Down, Sitting, Standing, Walking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b="1" dirty="0" smtClean="0">
                          <a:solidFill>
                            <a:schemeClr val="bg1"/>
                          </a:solidFill>
                        </a:rPr>
                        <a:t>Activity</a:t>
                      </a:r>
                      <a:endParaRPr lang="en-US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Cleaning, Cycling,</a:t>
                      </a:r>
                      <a:r>
                        <a:rPr lang="en-US" baseline="0" dirty="0" smtClean="0"/>
                        <a:t> Driving, Eating, Meeting, Reading, Walking, Watching TV, Working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Classification Performance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14E645-16D1-476F-8A4A-B289CCA56DD3}" type="slidenum">
              <a:rPr lang="en-US" smtClean="0"/>
              <a:pPr/>
              <a:t>37</a:t>
            </a:fld>
            <a:endParaRPr lang="en-US"/>
          </a:p>
        </p:txBody>
      </p:sp>
      <p:pic>
        <p:nvPicPr>
          <p:cNvPr id="5" name="Content Placeholder 4" descr="environmentAccuracy.png"/>
          <p:cNvPicPr>
            <a:picLocks noGrp="1" noChangeAspect="1"/>
          </p:cNvPicPr>
          <p:nvPr>
            <p:ph sz="quarter" idx="1"/>
          </p:nvPr>
        </p:nvPicPr>
        <p:blipFill>
          <a:blip r:embed="rId2" cstate="print"/>
          <a:stretch>
            <a:fillRect/>
          </a:stretch>
        </p:blipFill>
        <p:spPr>
          <a:xfrm>
            <a:off x="1045482" y="1219200"/>
            <a:ext cx="7053036" cy="4937125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Classification Performance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14E645-16D1-476F-8A4A-B289CCA56DD3}" type="slidenum">
              <a:rPr lang="en-US" smtClean="0"/>
              <a:pPr/>
              <a:t>38</a:t>
            </a:fld>
            <a:endParaRPr lang="en-US"/>
          </a:p>
        </p:txBody>
      </p:sp>
      <p:pic>
        <p:nvPicPr>
          <p:cNvPr id="5" name="Content Placeholder 4" descr="postureAccuracy.png"/>
          <p:cNvPicPr>
            <a:picLocks noGrp="1" noChangeAspect="1"/>
          </p:cNvPicPr>
          <p:nvPr>
            <p:ph sz="quarter" idx="1"/>
          </p:nvPr>
        </p:nvPicPr>
        <p:blipFill>
          <a:blip r:embed="rId2" cstate="print"/>
          <a:stretch>
            <a:fillRect/>
          </a:stretch>
        </p:blipFill>
        <p:spPr>
          <a:xfrm>
            <a:off x="1045482" y="1219200"/>
            <a:ext cx="7053036" cy="4937125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Classification Performance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14E645-16D1-476F-8A4A-B289CCA56DD3}" type="slidenum">
              <a:rPr lang="en-US" smtClean="0"/>
              <a:pPr/>
              <a:t>39</a:t>
            </a:fld>
            <a:endParaRPr lang="en-US"/>
          </a:p>
        </p:txBody>
      </p:sp>
      <p:pic>
        <p:nvPicPr>
          <p:cNvPr id="5" name="Content Placeholder 4" descr="activityAccuracy.png"/>
          <p:cNvPicPr>
            <a:picLocks noGrp="1" noChangeAspect="1"/>
          </p:cNvPicPr>
          <p:nvPr>
            <p:ph sz="quarter" idx="1"/>
          </p:nvPr>
        </p:nvPicPr>
        <p:blipFill>
          <a:blip r:embed="rId2" cstate="print"/>
          <a:stretch>
            <a:fillRect/>
          </a:stretch>
        </p:blipFill>
        <p:spPr>
          <a:xfrm>
            <a:off x="1045482" y="1219200"/>
            <a:ext cx="7053036" cy="4937125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Retraining Performance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14E645-16D1-476F-8A4A-B289CCA56DD3}" type="slidenum">
              <a:rPr lang="en-US" smtClean="0"/>
              <a:pPr/>
              <a:t>40</a:t>
            </a:fld>
            <a:endParaRPr lang="en-US"/>
          </a:p>
        </p:txBody>
      </p:sp>
      <p:pic>
        <p:nvPicPr>
          <p:cNvPr id="5" name="Content Placeholder 4" descr="retrainingComparison.png"/>
          <p:cNvPicPr>
            <a:picLocks noGrp="1" noChangeAspect="1"/>
          </p:cNvPicPr>
          <p:nvPr>
            <p:ph sz="quarter" idx="1"/>
          </p:nvPr>
        </p:nvPicPr>
        <p:blipFill>
          <a:blip r:embed="rId2" cstate="print"/>
          <a:stretch>
            <a:fillRect/>
          </a:stretch>
        </p:blipFill>
        <p:spPr>
          <a:xfrm>
            <a:off x="1045482" y="1219200"/>
            <a:ext cx="7053036" cy="4937125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Sensor Selection Performance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14E645-16D1-476F-8A4A-B289CCA56DD3}" type="slidenum">
              <a:rPr lang="en-US" smtClean="0"/>
              <a:pPr/>
              <a:t>41</a:t>
            </a:fld>
            <a:endParaRPr lang="en-US"/>
          </a:p>
        </p:txBody>
      </p:sp>
      <p:pic>
        <p:nvPicPr>
          <p:cNvPr id="7" name="Content Placeholder 6" descr="sensorSelectionAll.png"/>
          <p:cNvPicPr>
            <a:picLocks noGrp="1" noChangeAspect="1"/>
          </p:cNvPicPr>
          <p:nvPr>
            <p:ph sz="quarter" idx="1"/>
          </p:nvPr>
        </p:nvPicPr>
        <p:blipFill>
          <a:blip r:embed="rId2" cstate="print"/>
          <a:srcRect l="-8341" r="-8341"/>
          <a:stretch>
            <a:fillRect/>
          </a:stretch>
        </p:blipFill>
        <p:spPr/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Application Performance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14E645-16D1-476F-8A4A-B289CCA56DD3}" type="slidenum">
              <a:rPr lang="en-US" smtClean="0"/>
              <a:pPr/>
              <a:t>42</a:t>
            </a:fld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Power Benchmarks</a:t>
            </a:r>
          </a:p>
          <a:p>
            <a:r>
              <a:rPr lang="en-US" dirty="0" smtClean="0"/>
              <a:t>Training Overhead</a:t>
            </a:r>
          </a:p>
          <a:p>
            <a:r>
              <a:rPr lang="en-US" dirty="0" smtClean="0"/>
              <a:t>Battery Life</a:t>
            </a:r>
            <a:endParaRPr lang="en-US" dirty="0"/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1295400" y="3962400"/>
          <a:ext cx="6858000" cy="2225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14650"/>
                <a:gridCol w="819150"/>
                <a:gridCol w="1409700"/>
                <a:gridCol w="1714500"/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Mode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CPU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Memory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Power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Idle (No</a:t>
                      </a:r>
                      <a:r>
                        <a:rPr lang="en-US" baseline="0" dirty="0" smtClean="0"/>
                        <a:t> PBN)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&lt;1%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4.30MB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360.59mW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Sampling (</a:t>
                      </a:r>
                      <a:r>
                        <a:rPr lang="en-US" dirty="0" err="1" smtClean="0"/>
                        <a:t>WiFi</a:t>
                      </a:r>
                      <a:r>
                        <a:rPr lang="en-US" dirty="0" smtClean="0"/>
                        <a:t>)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19%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8.16MB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517.74mW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Sampling (GPS)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21%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8.47MB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711.74mW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Sampling</a:t>
                      </a:r>
                      <a:r>
                        <a:rPr lang="en-US" baseline="0" dirty="0" smtClean="0"/>
                        <a:t> (</a:t>
                      </a:r>
                      <a:r>
                        <a:rPr lang="en-US" baseline="0" dirty="0" err="1" smtClean="0"/>
                        <a:t>Wifi</a:t>
                      </a:r>
                      <a:r>
                        <a:rPr lang="en-US" baseline="0" dirty="0" smtClean="0"/>
                        <a:t>) + Train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100%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9.48MB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601.02mW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Sampling (</a:t>
                      </a:r>
                      <a:r>
                        <a:rPr lang="en-US" dirty="0" err="1" smtClean="0"/>
                        <a:t>WiFi</a:t>
                      </a:r>
                      <a:r>
                        <a:rPr lang="en-US" dirty="0" smtClean="0"/>
                        <a:t>) + Classify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21%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9.45MB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513.57mW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6" name="Picture 5" descr="vlcsnap-2011-03-30-17h30m21s8.png"/>
          <p:cNvPicPr>
            <a:picLocks noChangeAspect="1"/>
          </p:cNvPicPr>
          <p:nvPr/>
        </p:nvPicPr>
        <p:blipFill>
          <a:blip r:embed="rId2" cstate="print"/>
          <a:srcRect l="10769" t="26154" b="10256"/>
          <a:stretch>
            <a:fillRect/>
          </a:stretch>
        </p:blipFill>
        <p:spPr>
          <a:xfrm>
            <a:off x="4191000" y="1219200"/>
            <a:ext cx="4419600" cy="23622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Outline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14E645-16D1-476F-8A4A-B289CCA56DD3}" type="slidenum">
              <a:rPr lang="en-US" smtClean="0"/>
              <a:pPr/>
              <a:t>43</a:t>
            </a:fld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Motivation and Contributions</a:t>
            </a:r>
          </a:p>
          <a:p>
            <a:r>
              <a:rPr lang="en-US" dirty="0" smtClean="0"/>
              <a:t>Related Work</a:t>
            </a:r>
          </a:p>
          <a:p>
            <a:r>
              <a:rPr lang="en-US" dirty="0" smtClean="0"/>
              <a:t>Hardware and Software</a:t>
            </a:r>
          </a:p>
          <a:p>
            <a:r>
              <a:rPr lang="en-US" dirty="0" smtClean="0"/>
              <a:t>Experimental Setup</a:t>
            </a:r>
          </a:p>
          <a:p>
            <a:r>
              <a:rPr lang="en-US" dirty="0" smtClean="0"/>
              <a:t>PBN System Design</a:t>
            </a:r>
          </a:p>
          <a:p>
            <a:r>
              <a:rPr lang="en-US" dirty="0" smtClean="0"/>
              <a:t>Evaluation</a:t>
            </a:r>
          </a:p>
          <a:p>
            <a:r>
              <a:rPr lang="en-US" b="1" dirty="0" smtClean="0">
                <a:solidFill>
                  <a:srgbClr val="FF0000"/>
                </a:solidFill>
              </a:rPr>
              <a:t>Conclusion</a:t>
            </a:r>
            <a:endParaRPr lang="en-US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Conclusion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14E645-16D1-476F-8A4A-B289CCA56DD3}" type="slidenum">
              <a:rPr lang="en-US" smtClean="0"/>
              <a:pPr/>
              <a:t>44</a:t>
            </a:fld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US" sz="2400" dirty="0" smtClean="0"/>
              <a:t>PBN: Towards practical BSN daily activity recognition</a:t>
            </a:r>
          </a:p>
          <a:p>
            <a:r>
              <a:rPr lang="en-US" sz="2400" dirty="0" smtClean="0"/>
              <a:t>PBN provides:</a:t>
            </a:r>
          </a:p>
          <a:p>
            <a:pPr lvl="1"/>
            <a:r>
              <a:rPr lang="en-US" sz="2000" dirty="0" smtClean="0"/>
              <a:t>User-friendly hardware and software</a:t>
            </a:r>
          </a:p>
          <a:p>
            <a:pPr lvl="1"/>
            <a:r>
              <a:rPr lang="en-US" sz="2000" dirty="0" smtClean="0"/>
              <a:t>Strong classification performance</a:t>
            </a:r>
          </a:p>
          <a:p>
            <a:pPr lvl="1"/>
            <a:r>
              <a:rPr lang="en-US" sz="2000" dirty="0" smtClean="0"/>
              <a:t>Retraining detection to reduce invasiveness </a:t>
            </a:r>
          </a:p>
          <a:p>
            <a:pPr lvl="1"/>
            <a:r>
              <a:rPr lang="en-US" sz="2000" dirty="0" smtClean="0"/>
              <a:t>Identification of redundant resources</a:t>
            </a:r>
          </a:p>
          <a:p>
            <a:r>
              <a:rPr lang="en-US" sz="2400" dirty="0" smtClean="0"/>
              <a:t>Future Work</a:t>
            </a:r>
          </a:p>
          <a:p>
            <a:pPr lvl="1"/>
            <a:r>
              <a:rPr lang="en-US" sz="2000" dirty="0" smtClean="0"/>
              <a:t>Extensive usability study</a:t>
            </a:r>
          </a:p>
          <a:p>
            <a:pPr lvl="1"/>
            <a:r>
              <a:rPr lang="en-US" sz="2000" dirty="0" smtClean="0"/>
              <a:t>Improve phone energy usage</a:t>
            </a:r>
            <a:endParaRPr lang="en-US"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14E645-16D1-476F-8A4A-B289CCA56DD3}" type="slidenum">
              <a:rPr lang="en-US" smtClean="0"/>
              <a:pPr/>
              <a:t>45</a:t>
            </a:fld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"/>
          </p:nvPr>
        </p:nvSpPr>
        <p:spPr/>
        <p:txBody>
          <a:bodyPr anchor="ctr">
            <a:normAutofit/>
          </a:bodyPr>
          <a:lstStyle/>
          <a:p>
            <a:pPr algn="ctr">
              <a:buNone/>
            </a:pPr>
            <a:r>
              <a:rPr lang="en-US" sz="4000" smtClean="0"/>
              <a:t>Questions?</a:t>
            </a:r>
            <a:endParaRPr lang="en-US" sz="4000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igin">
  <a:themeElements>
    <a:clrScheme name="Origin">
      <a:dk1>
        <a:sysClr val="windowText" lastClr="000000"/>
      </a:dk1>
      <a:lt1>
        <a:sysClr val="window" lastClr="FFFFFF"/>
      </a:lt1>
      <a:dk2>
        <a:srgbClr val="464653"/>
      </a:dk2>
      <a:lt2>
        <a:srgbClr val="DDE9EC"/>
      </a:lt2>
      <a:accent1>
        <a:srgbClr val="727CA3"/>
      </a:accent1>
      <a:accent2>
        <a:srgbClr val="9FB8CD"/>
      </a:accent2>
      <a:accent3>
        <a:srgbClr val="D2DA7A"/>
      </a:accent3>
      <a:accent4>
        <a:srgbClr val="FADA7A"/>
      </a:accent4>
      <a:accent5>
        <a:srgbClr val="B88472"/>
      </a:accent5>
      <a:accent6>
        <a:srgbClr val="8E736A"/>
      </a:accent6>
      <a:hlink>
        <a:srgbClr val="B292CA"/>
      </a:hlink>
      <a:folHlink>
        <a:srgbClr val="6B5680"/>
      </a:folHlink>
    </a:clrScheme>
    <a:fontScheme name="Origin">
      <a:majorFont>
        <a:latin typeface="Bookman Old Style"/>
        <a:ea typeface=""/>
        <a:cs typeface=""/>
        <a:font script="Grek" typeface="Cambria"/>
        <a:font script="Cyrl" typeface="Cambria"/>
        <a:font script="Jpan" typeface="HG明朝E"/>
        <a:font script="Hang" typeface="돋움"/>
        <a:font script="Hans" typeface="宋体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Gill Sans MT"/>
        <a:ea typeface=""/>
        <a:cs typeface=""/>
        <a:font script="Grek" typeface="Calibri"/>
        <a:font script="Cyrl" typeface="Calibri"/>
        <a:font script="Jpan" typeface="ＭＳ Ｐゴシック"/>
        <a:font script="Hang" typeface="맑은 고딕"/>
        <a:font script="Hans" typeface="华文新魏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rigin">
      <a:fillStyleLst>
        <a:solidFill>
          <a:schemeClr val="phClr"/>
        </a:solidFill>
        <a:gradFill rotWithShape="1">
          <a:gsLst>
            <a:gs pos="0">
              <a:schemeClr val="phClr">
                <a:tint val="45000"/>
                <a:satMod val="200000"/>
              </a:schemeClr>
            </a:gs>
            <a:gs pos="30000">
              <a:schemeClr val="phClr">
                <a:tint val="61000"/>
                <a:satMod val="200000"/>
              </a:schemeClr>
            </a:gs>
            <a:gs pos="45000">
              <a:schemeClr val="phClr">
                <a:tint val="66000"/>
                <a:satMod val="200000"/>
              </a:schemeClr>
            </a:gs>
            <a:gs pos="55000">
              <a:schemeClr val="phClr">
                <a:tint val="66000"/>
                <a:satMod val="200000"/>
              </a:schemeClr>
            </a:gs>
            <a:gs pos="73000">
              <a:schemeClr val="phClr">
                <a:tint val="61000"/>
                <a:satMod val="200000"/>
              </a:schemeClr>
            </a:gs>
            <a:gs pos="100000">
              <a:schemeClr val="phClr">
                <a:tint val="45000"/>
                <a:satMod val="200000"/>
              </a:schemeClr>
            </a:gs>
          </a:gsLst>
          <a:lin ang="950000" scaled="1"/>
        </a:gradFill>
        <a:gradFill rotWithShape="1">
          <a:gsLst>
            <a:gs pos="0">
              <a:schemeClr val="phClr">
                <a:shade val="63000"/>
              </a:schemeClr>
            </a:gs>
            <a:gs pos="30000">
              <a:schemeClr val="phClr">
                <a:shade val="90000"/>
                <a:satMod val="110000"/>
              </a:schemeClr>
            </a:gs>
            <a:gs pos="45000">
              <a:schemeClr val="phClr">
                <a:shade val="100000"/>
                <a:satMod val="118000"/>
              </a:schemeClr>
            </a:gs>
            <a:gs pos="55000">
              <a:schemeClr val="phClr">
                <a:shade val="100000"/>
                <a:satMod val="118000"/>
              </a:schemeClr>
            </a:gs>
            <a:gs pos="73000">
              <a:schemeClr val="phClr">
                <a:shade val="90000"/>
                <a:satMod val="110000"/>
              </a:schemeClr>
            </a:gs>
            <a:gs pos="100000">
              <a:schemeClr val="phClr">
                <a:shade val="63000"/>
              </a:schemeClr>
            </a:gs>
          </a:gsLst>
          <a:lin ang="950000" scaled="1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430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balanced" dir="t">
              <a:rot lat="0" lon="0" rev="0"/>
            </a:lightRig>
          </a:scene3d>
          <a:sp3d prstMaterial="matte">
            <a:bevelT w="0" h="0"/>
            <a:contourClr>
              <a:schemeClr val="phClr">
                <a:tint val="100000"/>
                <a:shade val="100000"/>
                <a:hueMod val="100000"/>
                <a:satMod val="100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50000"/>
              </a:srgbClr>
            </a:outerShdw>
          </a:effectLst>
          <a:scene3d>
            <a:camera prst="orthographicFront" fov="0">
              <a:rot lat="0" lon="0" rev="0"/>
            </a:camera>
            <a:lightRig rig="soft" dir="t">
              <a:rot lat="0" lon="0" rev="2700000"/>
            </a:lightRig>
          </a:scene3d>
          <a:sp3d prstMaterial="matte">
            <a:bevelT w="50800" h="508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60000"/>
                <a:satMod val="300000"/>
              </a:schemeClr>
            </a:gs>
            <a:gs pos="30000">
              <a:schemeClr val="phClr">
                <a:shade val="80000"/>
                <a:satMod val="230000"/>
              </a:schemeClr>
            </a:gs>
            <a:gs pos="100000">
              <a:schemeClr val="phClr">
                <a:tint val="97000"/>
                <a:satMod val="22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6000"/>
                <a:satMod val="120000"/>
              </a:schemeClr>
              <a:schemeClr val="phClr">
                <a:tint val="90000"/>
              </a:schemeClr>
            </a:duotone>
          </a:blip>
          <a:tile tx="0" ty="0" sx="35000" sy="40000" flip="x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Origin</Template>
  <TotalTime>1554</TotalTime>
  <Words>1660</Words>
  <Application>Microsoft Office PowerPoint</Application>
  <PresentationFormat>On-screen Show (4:3)</PresentationFormat>
  <Paragraphs>563</Paragraphs>
  <Slides>45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45</vt:i4>
      </vt:variant>
    </vt:vector>
  </HeadingPairs>
  <TitlesOfParts>
    <vt:vector size="46" baseType="lpstr">
      <vt:lpstr>Origin</vt:lpstr>
      <vt:lpstr>PBN: Towards Practical Activity Recognition Using Smartphone-based Body Sensor Networks</vt:lpstr>
      <vt:lpstr>Personal Sensing Applications</vt:lpstr>
      <vt:lpstr>A Practical Solution to Activity Recognition</vt:lpstr>
      <vt:lpstr>Challenges to Practical Activity Recognition</vt:lpstr>
      <vt:lpstr>PBN: Practical Body Networking</vt:lpstr>
      <vt:lpstr>Outline</vt:lpstr>
      <vt:lpstr>Related Work</vt:lpstr>
      <vt:lpstr>Outline</vt:lpstr>
      <vt:lpstr>Hardware: TinyOS + Android</vt:lpstr>
      <vt:lpstr>Software: Android Application</vt:lpstr>
      <vt:lpstr>Outline</vt:lpstr>
      <vt:lpstr>Data Collection Setup</vt:lpstr>
      <vt:lpstr>Data Collection Setup</vt:lpstr>
      <vt:lpstr>Outline</vt:lpstr>
      <vt:lpstr>PBN Architecture</vt:lpstr>
      <vt:lpstr>AdaBoost Activity Recognition</vt:lpstr>
      <vt:lpstr>Retraining Detection</vt:lpstr>
      <vt:lpstr>Retraining Detection</vt:lpstr>
      <vt:lpstr>Retraining Detection</vt:lpstr>
      <vt:lpstr>Retraining Detection</vt:lpstr>
      <vt:lpstr>Retraining Detection</vt:lpstr>
      <vt:lpstr>Retraining Detection</vt:lpstr>
      <vt:lpstr>Ground Truth Management</vt:lpstr>
      <vt:lpstr>Sensor Selection</vt:lpstr>
      <vt:lpstr>Sensor Selection</vt:lpstr>
      <vt:lpstr>Sensor Selection</vt:lpstr>
      <vt:lpstr>Sensor Selection</vt:lpstr>
      <vt:lpstr>Sensor Selection</vt:lpstr>
      <vt:lpstr>Sensor Selection</vt:lpstr>
      <vt:lpstr>Sensor Selection</vt:lpstr>
      <vt:lpstr>Sensor Selection</vt:lpstr>
      <vt:lpstr>Sensor Selection</vt:lpstr>
      <vt:lpstr>Sensor Selection</vt:lpstr>
      <vt:lpstr>Sensor Selection</vt:lpstr>
      <vt:lpstr>Outline</vt:lpstr>
      <vt:lpstr>Evaluation Setup</vt:lpstr>
      <vt:lpstr>Classification Performance</vt:lpstr>
      <vt:lpstr>Classification Performance</vt:lpstr>
      <vt:lpstr>Classification Performance</vt:lpstr>
      <vt:lpstr>Retraining Performance</vt:lpstr>
      <vt:lpstr>Sensor Selection Performance</vt:lpstr>
      <vt:lpstr>Application Performance</vt:lpstr>
      <vt:lpstr>Outline</vt:lpstr>
      <vt:lpstr>Conclusion</vt:lpstr>
      <vt:lpstr>Slide 45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Matt Keally</dc:creator>
  <cp:lastModifiedBy>gzhou</cp:lastModifiedBy>
  <cp:revision>73</cp:revision>
  <dcterms:created xsi:type="dcterms:W3CDTF">2011-11-04T17:48:45Z</dcterms:created>
  <dcterms:modified xsi:type="dcterms:W3CDTF">2011-11-08T16:26:26Z</dcterms:modified>
</cp:coreProperties>
</file>