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63" r:id="rId10"/>
    <p:sldId id="265" r:id="rId11"/>
    <p:sldId id="269" r:id="rId12"/>
    <p:sldId id="273" r:id="rId13"/>
    <p:sldId id="264" r:id="rId14"/>
    <p:sldId id="266" r:id="rId15"/>
    <p:sldId id="267" r:id="rId16"/>
    <p:sldId id="305" r:id="rId17"/>
    <p:sldId id="268" r:id="rId18"/>
    <p:sldId id="271" r:id="rId19"/>
    <p:sldId id="272" r:id="rId20"/>
    <p:sldId id="275" r:id="rId21"/>
    <p:sldId id="274" r:id="rId22"/>
    <p:sldId id="276" r:id="rId23"/>
    <p:sldId id="279" r:id="rId24"/>
    <p:sldId id="277" r:id="rId25"/>
    <p:sldId id="280" r:id="rId26"/>
    <p:sldId id="281" r:id="rId27"/>
    <p:sldId id="282" r:id="rId28"/>
    <p:sldId id="284" r:id="rId29"/>
    <p:sldId id="285" r:id="rId30"/>
    <p:sldId id="278" r:id="rId31"/>
    <p:sldId id="283" r:id="rId32"/>
    <p:sldId id="286" r:id="rId33"/>
    <p:sldId id="306" r:id="rId34"/>
    <p:sldId id="287" r:id="rId35"/>
    <p:sldId id="288" r:id="rId36"/>
    <p:sldId id="289" r:id="rId37"/>
    <p:sldId id="290" r:id="rId38"/>
    <p:sldId id="291" r:id="rId39"/>
    <p:sldId id="296" r:id="rId40"/>
    <p:sldId id="295" r:id="rId41"/>
    <p:sldId id="297" r:id="rId42"/>
    <p:sldId id="307" r:id="rId43"/>
    <p:sldId id="292" r:id="rId44"/>
    <p:sldId id="299" r:id="rId45"/>
    <p:sldId id="301" r:id="rId46"/>
    <p:sldId id="302" r:id="rId47"/>
    <p:sldId id="293" r:id="rId48"/>
    <p:sldId id="294" r:id="rId49"/>
    <p:sldId id="303" r:id="rId50"/>
    <p:sldId id="304" r:id="rId51"/>
    <p:sldId id="298" r:id="rId52"/>
  </p:sldIdLst>
  <p:sldSz cx="9144000" cy="6858000" type="screen4x3"/>
  <p:notesSz cx="10234613" cy="70993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1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1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1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1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7CD4"/>
    <a:srgbClr val="6969CD"/>
    <a:srgbClr val="EAEAEA"/>
    <a:srgbClr val="B2B2B2"/>
    <a:srgbClr val="009900"/>
    <a:srgbClr val="E6ECFE"/>
    <a:srgbClr val="ECF1FE"/>
    <a:srgbClr val="F7E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63" autoAdjust="0"/>
    <p:restoredTop sz="92775" autoAdjust="0"/>
  </p:normalViewPr>
  <p:slideViewPr>
    <p:cSldViewPr snapToGrid="0">
      <p:cViewPr>
        <p:scale>
          <a:sx n="111" d="100"/>
          <a:sy n="111" d="100"/>
        </p:scale>
        <p:origin x="-15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664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9138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pitchFamily="50" charset="-127"/>
              </a:defRPr>
            </a:lvl1pPr>
          </a:lstStyle>
          <a:p>
            <a:endParaRPr lang="en-US" altLang="ko-KR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9138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pitchFamily="50" charset="-127"/>
              </a:defRPr>
            </a:lvl1pPr>
          </a:lstStyle>
          <a:p>
            <a:fld id="{C27B9156-F253-488D-8C60-553472771E3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03966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73575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51525" y="0"/>
            <a:ext cx="4357688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332163" y="546100"/>
            <a:ext cx="3557587" cy="2668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6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77950" y="3378200"/>
            <a:ext cx="7456488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57988"/>
            <a:ext cx="4473575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51525" y="6757988"/>
            <a:ext cx="4357688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fld id="{15AC0582-FAC0-4E9C-B54A-4E989E5ACC6D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30403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C00C0C-7B16-43D3-9754-126FBF105D7E}" type="slidenum">
              <a:rPr lang="de-DE"/>
              <a:pPr/>
              <a:t>1</a:t>
            </a:fld>
            <a:endParaRPr lang="de-DE"/>
          </a:p>
        </p:txBody>
      </p:sp>
      <p:sp>
        <p:nvSpPr>
          <p:cNvPr id="4751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3E8D5F-34E1-4A10-B423-83A40C6F752E}" type="slidenum">
              <a:rPr lang="de-DE"/>
              <a:pPr/>
              <a:t>2</a:t>
            </a:fld>
            <a:endParaRPr lang="de-DE"/>
          </a:p>
        </p:txBody>
      </p:sp>
      <p:sp>
        <p:nvSpPr>
          <p:cNvPr id="4761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EACBEE-E3DC-4DDA-BEE7-34A70BC28EC2}" type="slidenum">
              <a:rPr lang="de-DE"/>
              <a:pPr/>
              <a:t>3</a:t>
            </a:fld>
            <a:endParaRPr lang="de-DE"/>
          </a:p>
        </p:txBody>
      </p:sp>
      <p:sp>
        <p:nvSpPr>
          <p:cNvPr id="4771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21E143-6D98-423C-8820-E639335ABC1B}" type="slidenum">
              <a:rPr lang="de-DE"/>
              <a:pPr/>
              <a:t>4</a:t>
            </a:fld>
            <a:endParaRPr lang="de-DE"/>
          </a:p>
        </p:txBody>
      </p:sp>
      <p:sp>
        <p:nvSpPr>
          <p:cNvPr id="4782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47AD04-BB90-459C-B9C2-27CF7E20F2A3}" type="slidenum">
              <a:rPr lang="de-DE"/>
              <a:pPr/>
              <a:t>5</a:t>
            </a:fld>
            <a:endParaRPr lang="de-DE"/>
          </a:p>
        </p:txBody>
      </p:sp>
      <p:sp>
        <p:nvSpPr>
          <p:cNvPr id="4792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7EEE27-8504-4E95-98A1-5BCE9FE5A7E0}" type="slidenum">
              <a:rPr lang="de-DE"/>
              <a:pPr/>
              <a:t>6</a:t>
            </a:fld>
            <a:endParaRPr lang="de-DE"/>
          </a:p>
        </p:txBody>
      </p:sp>
      <p:sp>
        <p:nvSpPr>
          <p:cNvPr id="4802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25DC25-8BE2-4935-8BAB-53327DD37332}" type="slidenum">
              <a:rPr lang="de-DE"/>
              <a:pPr/>
              <a:t>7</a:t>
            </a:fld>
            <a:endParaRPr lang="de-DE"/>
          </a:p>
        </p:txBody>
      </p:sp>
      <p:sp>
        <p:nvSpPr>
          <p:cNvPr id="4812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80EBA9-5725-4FFA-BC1D-3498D08F4603}" type="slidenum">
              <a:rPr lang="de-DE"/>
              <a:pPr/>
              <a:t>8</a:t>
            </a:fld>
            <a:endParaRPr lang="de-DE"/>
          </a:p>
        </p:txBody>
      </p:sp>
      <p:sp>
        <p:nvSpPr>
          <p:cNvPr id="435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6C2FC5-3306-4B9B-BC73-C352B76C6384}" type="slidenum">
              <a:rPr lang="de-DE"/>
              <a:pPr/>
              <a:t>9</a:t>
            </a:fld>
            <a:endParaRPr lang="de-DE"/>
          </a:p>
        </p:txBody>
      </p:sp>
      <p:sp>
        <p:nvSpPr>
          <p:cNvPr id="4362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31E703-F66A-4778-9B3A-3E916CB75F76}" type="slidenum">
              <a:rPr lang="de-DE"/>
              <a:pPr/>
              <a:t>10</a:t>
            </a:fld>
            <a:endParaRPr lang="de-DE"/>
          </a:p>
        </p:txBody>
      </p:sp>
      <p:sp>
        <p:nvSpPr>
          <p:cNvPr id="437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DE6A85-2AB3-48B1-B97B-2DB606C09BB3}" type="slidenum">
              <a:rPr lang="de-DE"/>
              <a:pPr/>
              <a:t>11</a:t>
            </a:fld>
            <a:endParaRPr lang="de-DE"/>
          </a:p>
        </p:txBody>
      </p:sp>
      <p:sp>
        <p:nvSpPr>
          <p:cNvPr id="4382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0C429A-9A23-48E1-B7BC-5FE6B835D0CE}" type="slidenum">
              <a:rPr lang="de-DE"/>
              <a:pPr/>
              <a:t>12</a:t>
            </a:fld>
            <a:endParaRPr lang="de-DE"/>
          </a:p>
        </p:txBody>
      </p:sp>
      <p:sp>
        <p:nvSpPr>
          <p:cNvPr id="439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8F09DD-8127-4DFE-96F6-5BF7BAA98706}" type="slidenum">
              <a:rPr lang="de-DE"/>
              <a:pPr/>
              <a:t>13</a:t>
            </a:fld>
            <a:endParaRPr lang="de-DE"/>
          </a:p>
        </p:txBody>
      </p:sp>
      <p:sp>
        <p:nvSpPr>
          <p:cNvPr id="4403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AC39FF-926C-4262-A18A-4F93B0B423DB}" type="slidenum">
              <a:rPr lang="de-DE"/>
              <a:pPr/>
              <a:t>14</a:t>
            </a:fld>
            <a:endParaRPr lang="de-DE"/>
          </a:p>
        </p:txBody>
      </p:sp>
      <p:sp>
        <p:nvSpPr>
          <p:cNvPr id="4413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FEAA68-3131-4CCB-9A33-A161B4C3A18F}" type="slidenum">
              <a:rPr lang="de-DE"/>
              <a:pPr/>
              <a:t>15</a:t>
            </a:fld>
            <a:endParaRPr lang="de-DE"/>
          </a:p>
        </p:txBody>
      </p:sp>
      <p:sp>
        <p:nvSpPr>
          <p:cNvPr id="4423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90887C-7978-428D-9DC8-96380A62CC14}" type="slidenum">
              <a:rPr lang="de-DE"/>
              <a:pPr/>
              <a:t>16</a:t>
            </a:fld>
            <a:endParaRPr lang="de-DE"/>
          </a:p>
        </p:txBody>
      </p:sp>
      <p:sp>
        <p:nvSpPr>
          <p:cNvPr id="443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987CF9-01A0-4D16-A120-D1214385A99E}" type="slidenum">
              <a:rPr lang="de-DE"/>
              <a:pPr/>
              <a:t>17</a:t>
            </a:fld>
            <a:endParaRPr lang="de-DE"/>
          </a:p>
        </p:txBody>
      </p:sp>
      <p:sp>
        <p:nvSpPr>
          <p:cNvPr id="444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5AF0A6-280F-443F-B811-2BEC8FF3A2BC}" type="slidenum">
              <a:rPr lang="de-DE"/>
              <a:pPr/>
              <a:t>18</a:t>
            </a:fld>
            <a:endParaRPr lang="de-DE"/>
          </a:p>
        </p:txBody>
      </p:sp>
      <p:sp>
        <p:nvSpPr>
          <p:cNvPr id="4454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482995-B23B-4784-9C71-4934FD252F0F}" type="slidenum">
              <a:rPr lang="de-DE"/>
              <a:pPr/>
              <a:t>19</a:t>
            </a:fld>
            <a:endParaRPr lang="de-DE"/>
          </a:p>
        </p:txBody>
      </p:sp>
      <p:sp>
        <p:nvSpPr>
          <p:cNvPr id="4464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DE7ED-8B28-4680-B638-E41CBDFE0746}" type="slidenum">
              <a:rPr lang="de-DE"/>
              <a:pPr/>
              <a:t>20</a:t>
            </a:fld>
            <a:endParaRPr lang="de-DE"/>
          </a:p>
        </p:txBody>
      </p:sp>
      <p:sp>
        <p:nvSpPr>
          <p:cNvPr id="4474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02DCC6-9AF5-43F9-820C-AC2F4A273E55}" type="slidenum">
              <a:rPr lang="de-DE"/>
              <a:pPr/>
              <a:t>21</a:t>
            </a:fld>
            <a:endParaRPr lang="de-DE"/>
          </a:p>
        </p:txBody>
      </p:sp>
      <p:sp>
        <p:nvSpPr>
          <p:cNvPr id="4485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8289B3-FA38-43BA-A32E-DE01C90AF97A}" type="slidenum">
              <a:rPr lang="de-DE"/>
              <a:pPr/>
              <a:t>22</a:t>
            </a:fld>
            <a:endParaRPr lang="de-DE"/>
          </a:p>
        </p:txBody>
      </p:sp>
      <p:sp>
        <p:nvSpPr>
          <p:cNvPr id="4495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A91B4A-3710-4A91-BA6B-D5A4697D5E15}" type="slidenum">
              <a:rPr lang="de-DE"/>
              <a:pPr/>
              <a:t>23</a:t>
            </a:fld>
            <a:endParaRPr lang="de-DE"/>
          </a:p>
        </p:txBody>
      </p:sp>
      <p:sp>
        <p:nvSpPr>
          <p:cNvPr id="4505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108185-5622-426B-A82E-4A7305C139FD}" type="slidenum">
              <a:rPr lang="de-DE"/>
              <a:pPr/>
              <a:t>24</a:t>
            </a:fld>
            <a:endParaRPr lang="de-DE"/>
          </a:p>
        </p:txBody>
      </p:sp>
      <p:sp>
        <p:nvSpPr>
          <p:cNvPr id="3932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94D639-5F76-4AFE-A6EC-B50DD6D971F7}" type="slidenum">
              <a:rPr lang="de-DE"/>
              <a:pPr/>
              <a:t>25</a:t>
            </a:fld>
            <a:endParaRPr lang="de-DE"/>
          </a:p>
        </p:txBody>
      </p:sp>
      <p:sp>
        <p:nvSpPr>
          <p:cNvPr id="45158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F7D4F-B578-4AD1-A80B-503FFBADDD6D}" type="slidenum">
              <a:rPr lang="de-DE"/>
              <a:pPr/>
              <a:t>26</a:t>
            </a:fld>
            <a:endParaRPr lang="de-DE"/>
          </a:p>
        </p:txBody>
      </p:sp>
      <p:sp>
        <p:nvSpPr>
          <p:cNvPr id="452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E5350C-543B-4CAB-8588-39F020F62DCC}" type="slidenum">
              <a:rPr lang="de-DE"/>
              <a:pPr/>
              <a:t>27</a:t>
            </a:fld>
            <a:endParaRPr lang="de-DE"/>
          </a:p>
        </p:txBody>
      </p:sp>
      <p:sp>
        <p:nvSpPr>
          <p:cNvPr id="39936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 = 174, beta= 4 -&gt; berechne effizienz</a:t>
            </a:r>
          </a:p>
          <a:p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F785D9-5DCD-48B6-998C-4D5FA9941B0D}" type="slidenum">
              <a:rPr lang="de-DE"/>
              <a:pPr/>
              <a:t>28</a:t>
            </a:fld>
            <a:endParaRPr lang="de-DE"/>
          </a:p>
        </p:txBody>
      </p:sp>
      <p:sp>
        <p:nvSpPr>
          <p:cNvPr id="4536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248938-0BC2-4CEC-BC4C-4CA61CD6D8A9}" type="slidenum">
              <a:rPr lang="de-DE"/>
              <a:pPr/>
              <a:t>29</a:t>
            </a:fld>
            <a:endParaRPr lang="de-DE"/>
          </a:p>
        </p:txBody>
      </p:sp>
      <p:sp>
        <p:nvSpPr>
          <p:cNvPr id="45465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06E8C7-78D4-49F2-982F-9C93757BD02B}" type="slidenum">
              <a:rPr lang="de-DE"/>
              <a:pPr/>
              <a:t>30</a:t>
            </a:fld>
            <a:endParaRPr lang="de-DE"/>
          </a:p>
        </p:txBody>
      </p:sp>
      <p:sp>
        <p:nvSpPr>
          <p:cNvPr id="4823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2F6500-3343-4E71-9ABC-56160D25522D}" type="slidenum">
              <a:rPr lang="de-DE"/>
              <a:pPr/>
              <a:t>31</a:t>
            </a:fld>
            <a:endParaRPr lang="de-DE"/>
          </a:p>
        </p:txBody>
      </p:sp>
      <p:sp>
        <p:nvSpPr>
          <p:cNvPr id="4833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3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244BB7-1375-4FB1-9392-A06F355BD70C}" type="slidenum">
              <a:rPr lang="de-DE"/>
              <a:pPr/>
              <a:t>32</a:t>
            </a:fld>
            <a:endParaRPr lang="de-DE"/>
          </a:p>
        </p:txBody>
      </p:sp>
      <p:sp>
        <p:nvSpPr>
          <p:cNvPr id="4843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9EF555-AE7B-4E72-8443-F1DA87084544}" type="slidenum">
              <a:rPr lang="de-DE"/>
              <a:pPr/>
              <a:t>33</a:t>
            </a:fld>
            <a:endParaRPr lang="de-DE"/>
          </a:p>
        </p:txBody>
      </p:sp>
      <p:sp>
        <p:nvSpPr>
          <p:cNvPr id="4556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B6BCC1-09C3-40A5-A3AB-1821FCF48332}" type="slidenum">
              <a:rPr lang="de-DE"/>
              <a:pPr/>
              <a:t>34</a:t>
            </a:fld>
            <a:endParaRPr lang="de-DE"/>
          </a:p>
        </p:txBody>
      </p:sp>
      <p:sp>
        <p:nvSpPr>
          <p:cNvPr id="45670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EA62B7-A3F9-4259-A1A3-DF8F283ABCE5}" type="slidenum">
              <a:rPr lang="de-DE"/>
              <a:pPr/>
              <a:t>35</a:t>
            </a:fld>
            <a:endParaRPr lang="de-DE"/>
          </a:p>
        </p:txBody>
      </p:sp>
      <p:sp>
        <p:nvSpPr>
          <p:cNvPr id="45773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4A8236-A2D5-4FE1-9393-185C0A9C3132}" type="slidenum">
              <a:rPr lang="de-DE"/>
              <a:pPr/>
              <a:t>36</a:t>
            </a:fld>
            <a:endParaRPr lang="de-DE"/>
          </a:p>
        </p:txBody>
      </p:sp>
      <p:sp>
        <p:nvSpPr>
          <p:cNvPr id="45875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1E5FE2-7315-40D1-8E2C-2C4528E553C8}" type="slidenum">
              <a:rPr lang="de-DE"/>
              <a:pPr/>
              <a:t>37</a:t>
            </a:fld>
            <a:endParaRPr lang="de-DE"/>
          </a:p>
        </p:txBody>
      </p:sp>
      <p:sp>
        <p:nvSpPr>
          <p:cNvPr id="45977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DDE798-E1B9-4147-883C-96642595FB9D}" type="slidenum">
              <a:rPr lang="de-DE"/>
              <a:pPr/>
              <a:t>38</a:t>
            </a:fld>
            <a:endParaRPr lang="de-DE"/>
          </a:p>
        </p:txBody>
      </p:sp>
      <p:sp>
        <p:nvSpPr>
          <p:cNvPr id="4608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EFDC7A-7499-40B1-8E6C-CA0FD3C56FCD}" type="slidenum">
              <a:rPr lang="de-DE"/>
              <a:pPr/>
              <a:t>39</a:t>
            </a:fld>
            <a:endParaRPr lang="de-DE"/>
          </a:p>
        </p:txBody>
      </p:sp>
      <p:sp>
        <p:nvSpPr>
          <p:cNvPr id="46182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610C7-AA0D-49B9-8B3D-06F8DB0D2BB9}" type="slidenum">
              <a:rPr lang="de-DE"/>
              <a:pPr/>
              <a:t>40</a:t>
            </a:fld>
            <a:endParaRPr lang="de-DE"/>
          </a:p>
        </p:txBody>
      </p:sp>
      <p:sp>
        <p:nvSpPr>
          <p:cNvPr id="4628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5090F1-9A64-4A03-A509-DD79F4AC9832}" type="slidenum">
              <a:rPr lang="de-DE"/>
              <a:pPr/>
              <a:t>41</a:t>
            </a:fld>
            <a:endParaRPr lang="de-DE"/>
          </a:p>
        </p:txBody>
      </p:sp>
      <p:sp>
        <p:nvSpPr>
          <p:cNvPr id="46387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4EDC98-A5A2-48B2-85F8-099D88CBB96D}" type="slidenum">
              <a:rPr lang="de-DE"/>
              <a:pPr/>
              <a:t>42</a:t>
            </a:fld>
            <a:endParaRPr lang="de-DE"/>
          </a:p>
        </p:txBody>
      </p:sp>
      <p:sp>
        <p:nvSpPr>
          <p:cNvPr id="464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3C3BC8-5C51-496D-8CA6-FE0AD665B03E}" type="slidenum">
              <a:rPr lang="de-DE"/>
              <a:pPr/>
              <a:t>43</a:t>
            </a:fld>
            <a:endParaRPr lang="de-DE"/>
          </a:p>
        </p:txBody>
      </p:sp>
      <p:sp>
        <p:nvSpPr>
          <p:cNvPr id="46592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5A583F-E5DC-48B6-BF20-501176CFEA1A}" type="slidenum">
              <a:rPr lang="de-DE"/>
              <a:pPr/>
              <a:t>44</a:t>
            </a:fld>
            <a:endParaRPr lang="de-DE"/>
          </a:p>
        </p:txBody>
      </p:sp>
      <p:sp>
        <p:nvSpPr>
          <p:cNvPr id="46694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A63B9E-8885-40DE-B812-03155261AF6F}" type="slidenum">
              <a:rPr lang="de-DE"/>
              <a:pPr/>
              <a:t>45</a:t>
            </a:fld>
            <a:endParaRPr lang="de-DE"/>
          </a:p>
        </p:txBody>
      </p:sp>
      <p:sp>
        <p:nvSpPr>
          <p:cNvPr id="46797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94B568-6A6E-47B2-9D69-E58B95FF4972}" type="slidenum">
              <a:rPr lang="de-DE"/>
              <a:pPr/>
              <a:t>46</a:t>
            </a:fld>
            <a:endParaRPr lang="de-DE"/>
          </a:p>
        </p:txBody>
      </p:sp>
      <p:sp>
        <p:nvSpPr>
          <p:cNvPr id="4689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D3ECF1-2A05-4E96-B0F0-450E112D9D89}" type="slidenum">
              <a:rPr lang="de-DE"/>
              <a:pPr/>
              <a:t>47</a:t>
            </a:fld>
            <a:endParaRPr lang="de-DE"/>
          </a:p>
        </p:txBody>
      </p:sp>
      <p:sp>
        <p:nvSpPr>
          <p:cNvPr id="4700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04F7E5-F91E-4587-B011-C910C152D728}" type="slidenum">
              <a:rPr lang="de-DE"/>
              <a:pPr/>
              <a:t>48</a:t>
            </a:fld>
            <a:endParaRPr lang="de-DE"/>
          </a:p>
        </p:txBody>
      </p:sp>
      <p:sp>
        <p:nvSpPr>
          <p:cNvPr id="4710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EA30FC-3234-42E8-A8A9-8C938B894745}" type="slidenum">
              <a:rPr lang="de-DE"/>
              <a:pPr/>
              <a:t>49</a:t>
            </a:fld>
            <a:endParaRPr lang="de-DE"/>
          </a:p>
        </p:txBody>
      </p:sp>
      <p:sp>
        <p:nvSpPr>
          <p:cNvPr id="472066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DC4F2B-34CF-4F92-A4B9-E34379C41D4B}" type="slidenum">
              <a:rPr lang="de-DE"/>
              <a:pPr/>
              <a:t>50</a:t>
            </a:fld>
            <a:endParaRPr lang="de-DE"/>
          </a:p>
        </p:txBody>
      </p:sp>
      <p:sp>
        <p:nvSpPr>
          <p:cNvPr id="47309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374723-BEC4-4CBC-A967-AB94D9060FF5}" type="slidenum">
              <a:rPr lang="de-DE"/>
              <a:pPr/>
              <a:t>51</a:t>
            </a:fld>
            <a:endParaRPr lang="de-DE"/>
          </a:p>
        </p:txBody>
      </p:sp>
      <p:sp>
        <p:nvSpPr>
          <p:cNvPr id="47411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0600" y="1400175"/>
            <a:ext cx="7772400" cy="1143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de-DE" noProof="0" smtClean="0"/>
              <a:t>Klicken Sie, um </a:t>
            </a:r>
            <a:r>
              <a:rPr lang="en-US" altLang="ko-KR" noProof="0" smtClean="0"/>
              <a:t>das</a:t>
            </a:r>
            <a:r>
              <a:rPr lang="de-DE" noProof="0" smtClean="0"/>
              <a:t> Titelformat zu bearbeiten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5088" y="2933700"/>
            <a:ext cx="6400800" cy="2052638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 sz="2800"/>
            </a:lvl1pPr>
          </a:lstStyle>
          <a:p>
            <a:pPr lvl="0"/>
            <a:r>
              <a:rPr lang="de-DE" noProof="0" smtClean="0"/>
              <a:t>Klicken </a:t>
            </a:r>
            <a:r>
              <a:rPr lang="en-US" altLang="ko-KR" noProof="0" smtClean="0"/>
              <a:t>Sie</a:t>
            </a:r>
            <a:r>
              <a:rPr lang="de-DE" noProof="0" smtClean="0"/>
              <a:t>, um das Format des Untertitelmasters zu bearbeiten</a:t>
            </a:r>
          </a:p>
        </p:txBody>
      </p:sp>
      <p:sp>
        <p:nvSpPr>
          <p:cNvPr id="149513" name="Rectangle 9"/>
          <p:cNvSpPr>
            <a:spLocks noChangeArrowheads="1"/>
          </p:cNvSpPr>
          <p:nvPr/>
        </p:nvSpPr>
        <p:spPr bwMode="auto">
          <a:xfrm>
            <a:off x="3124200" y="5962650"/>
            <a:ext cx="464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ko-KR" sz="1800">
                <a:latin typeface="Tahoma" pitchFamily="34" charset="0"/>
                <a:ea typeface="굴림" pitchFamily="50" charset="-127"/>
              </a:rPr>
              <a:t>Computer Networks Group</a:t>
            </a:r>
          </a:p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de-DE" sz="1800">
                <a:latin typeface="Tahoma" pitchFamily="34" charset="0"/>
              </a:rPr>
              <a:t>Universität Paderborn</a:t>
            </a:r>
            <a:endParaRPr lang="en-US" altLang="ko-KR" sz="1800">
              <a:latin typeface="Tahoma" pitchFamily="34" charset="0"/>
              <a:ea typeface="굴림" pitchFamily="50" charset="-127"/>
            </a:endParaRPr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>
            <a:off x="750888" y="2220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512763" y="2752725"/>
            <a:ext cx="8207375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49519" name="Picture 15" descr="uni-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5967413"/>
            <a:ext cx="6572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5669F-0D40-479D-A3D0-B245884D2D5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43314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6A6201-9E6A-4084-871F-AF731BBBCE2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2870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23863" y="914400"/>
            <a:ext cx="4167187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43450" y="914400"/>
            <a:ext cx="4168775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A4DC8-BF3B-44B0-A614-EFBD91C7284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45616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DC70EC-F3F4-4AB5-B624-7C9BBA07A32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56737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1E21B-D3FA-4443-B40C-6CEAB754A66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5866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E7CE4-BA9C-43C1-BE7A-7CC3A0B4A14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65162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858F70-D92A-4E5D-8F61-2D68018B2ED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35953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EDEB7-F756-45D8-8CA4-B6D74DE4E26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50430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B5E21-7CEA-4C83-B643-EB4004CBD1F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64765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11963" y="150813"/>
            <a:ext cx="2132012" cy="59547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2750" y="150813"/>
            <a:ext cx="6246813" cy="59547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27157-AF9B-492B-93AA-331EC786EF0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605048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2750" y="150813"/>
            <a:ext cx="8531225" cy="5715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23863" y="914400"/>
            <a:ext cx="4167187" cy="51911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43450" y="914400"/>
            <a:ext cx="4168775" cy="51911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38175" y="6340475"/>
            <a:ext cx="1590675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81250" y="6340475"/>
            <a:ext cx="56769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01025" y="6340475"/>
            <a:ext cx="666750" cy="476250"/>
          </a:xfrm>
        </p:spPr>
        <p:txBody>
          <a:bodyPr/>
          <a:lstStyle>
            <a:lvl1pPr>
              <a:defRPr/>
            </a:lvl1pPr>
          </a:lstStyle>
          <a:p>
            <a:fld id="{72DCF254-7EA6-4305-8BC5-D9D314E139C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45158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12750" y="150813"/>
            <a:ext cx="85312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das Titelformat zu bearbeiten</a:t>
            </a:r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14400"/>
            <a:ext cx="8488362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die Formate des Vorlagentextes zu bearbeiten</a:t>
            </a:r>
          </a:p>
          <a:p>
            <a:pPr lvl="1"/>
            <a:r>
              <a:rPr lang="en-US" altLang="ko-KR" smtClean="0"/>
              <a:t>Zweite Ebene</a:t>
            </a:r>
          </a:p>
          <a:p>
            <a:pPr lvl="2"/>
            <a:r>
              <a:rPr lang="en-US" altLang="ko-KR" smtClean="0"/>
              <a:t>Dritte Ebene</a:t>
            </a:r>
          </a:p>
          <a:p>
            <a:pPr lvl="3"/>
            <a:r>
              <a:rPr lang="en-US" altLang="ko-KR" smtClean="0"/>
              <a:t>Vierte Ebene</a:t>
            </a:r>
          </a:p>
          <a:p>
            <a:pPr lvl="4"/>
            <a:r>
              <a:rPr lang="en-US" altLang="ko-KR" smtClean="0"/>
              <a:t>Fünfte Ebene</a:t>
            </a:r>
          </a:p>
        </p:txBody>
      </p:sp>
      <p:sp>
        <p:nvSpPr>
          <p:cNvPr id="148502" name="Line 22"/>
          <p:cNvSpPr>
            <a:spLocks noChangeShapeType="1"/>
          </p:cNvSpPr>
          <p:nvPr/>
        </p:nvSpPr>
        <p:spPr bwMode="auto">
          <a:xfrm>
            <a:off x="319088" y="252413"/>
            <a:ext cx="0" cy="6921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>
            <a:off x="157163" y="784225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5" name="Line 25"/>
          <p:cNvSpPr>
            <a:spLocks noChangeShapeType="1"/>
          </p:cNvSpPr>
          <p:nvPr/>
        </p:nvSpPr>
        <p:spPr bwMode="auto">
          <a:xfrm>
            <a:off x="157163" y="6240463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6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8175" y="6340475"/>
            <a:ext cx="1590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ea typeface="굴림" pitchFamily="50" charset="-127"/>
              </a:defRPr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148507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1250" y="6340475"/>
            <a:ext cx="567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a typeface="굴림" pitchFamily="50" charset="-127"/>
              </a:defRPr>
            </a:lvl1pPr>
          </a:lstStyle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148508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1025" y="6340475"/>
            <a:ext cx="6667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pitchFamily="50" charset="-127"/>
              </a:defRPr>
            </a:lvl1pPr>
          </a:lstStyle>
          <a:p>
            <a:fld id="{19067638-34DE-4985-9FC1-A62A6B893999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148510" name="Picture 30" descr="uni-logo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515938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pitchFamily="34" charset="0"/>
        </a:defRPr>
      </a:lvl9pPr>
    </p:titleStyle>
    <p:bodyStyle>
      <a:lvl1pPr marL="2857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2pPr>
      <a:lvl3pPr marL="12382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>
          <a:solidFill>
            <a:schemeClr val="tx1"/>
          </a:solidFill>
          <a:latin typeface="+mn-lt"/>
        </a:defRPr>
      </a:lvl3pPr>
      <a:lvl4pPr marL="1619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4pPr>
      <a:lvl5pPr marL="2000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5pPr>
      <a:lvl6pPr marL="24574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6pPr>
      <a:lvl7pPr marL="29146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7pPr>
      <a:lvl8pPr marL="33718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8pPr>
      <a:lvl9pPr marL="38290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Ad hoc and Sensor Networks</a:t>
            </a:r>
            <a:br>
              <a:rPr lang="de-DE"/>
            </a:br>
            <a:r>
              <a:rPr lang="de-DE"/>
              <a:t>Chapter 2: </a:t>
            </a:r>
            <a:r>
              <a:rPr lang="en-US" altLang="ko-KR">
                <a:ea typeface="굴림" pitchFamily="50" charset="-127"/>
              </a:rPr>
              <a:t>Single node architecture</a:t>
            </a:r>
            <a:endParaRPr lang="de-DE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Holger Karl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ACACA9-6A90-4D4B-8421-842E7A7D03AE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Goals of this chapter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Survey the main components of the composition of a node for a wireless sensor network</a:t>
            </a:r>
          </a:p>
          <a:p>
            <a:pPr lvl="1"/>
            <a:r>
              <a:rPr lang="en-US" altLang="ko-KR">
                <a:ea typeface="굴림" pitchFamily="50" charset="-127"/>
              </a:rPr>
              <a:t>Controller, radio modem, sensors, batteries</a:t>
            </a:r>
          </a:p>
          <a:p>
            <a:r>
              <a:rPr lang="en-US" altLang="ko-KR">
                <a:ea typeface="굴림" pitchFamily="50" charset="-127"/>
              </a:rPr>
              <a:t>Understand energy consumption aspects for these components</a:t>
            </a:r>
          </a:p>
          <a:p>
            <a:pPr lvl="1"/>
            <a:r>
              <a:rPr lang="en-US" altLang="ko-KR">
                <a:ea typeface="굴림" pitchFamily="50" charset="-127"/>
              </a:rPr>
              <a:t>Putting into perspective different operational modes and what different energy/power consumption means for protocol design</a:t>
            </a:r>
          </a:p>
          <a:p>
            <a:r>
              <a:rPr lang="en-US" altLang="ko-KR">
                <a:ea typeface="굴림" pitchFamily="50" charset="-127"/>
              </a:rPr>
              <a:t>Operating system support for sensor nodes </a:t>
            </a:r>
          </a:p>
          <a:p>
            <a:r>
              <a:rPr lang="en-US" altLang="ko-KR">
                <a:ea typeface="굴림" pitchFamily="50" charset="-127"/>
              </a:rPr>
              <a:t>Some example nodes</a:t>
            </a:r>
          </a:p>
          <a:p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Note: The details of this chapter are quite specific to WSN; energy consumption principles carry over to MANET as well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8C9D6-0D2F-4094-895E-6E2DCC9AA17A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Outline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i="1">
                <a:solidFill>
                  <a:schemeClr val="tx2"/>
                </a:solidFill>
                <a:ea typeface="굴림" pitchFamily="50" charset="-127"/>
              </a:rPr>
              <a:t>Sensor node architecture</a:t>
            </a:r>
          </a:p>
          <a:p>
            <a:r>
              <a:rPr lang="en-US" altLang="ko-KR">
                <a:ea typeface="굴림" pitchFamily="50" charset="-127"/>
              </a:rPr>
              <a:t>Energy supply and consumption</a:t>
            </a:r>
          </a:p>
          <a:p>
            <a:r>
              <a:rPr lang="en-US" altLang="ko-KR">
                <a:ea typeface="굴림" pitchFamily="50" charset="-127"/>
              </a:rPr>
              <a:t>Runtime environments for sensor nodes</a:t>
            </a:r>
          </a:p>
          <a:p>
            <a:r>
              <a:rPr lang="en-US" altLang="ko-KR">
                <a:ea typeface="굴림" pitchFamily="50" charset="-127"/>
              </a:rPr>
              <a:t>Case study: TinyOS </a:t>
            </a:r>
          </a:p>
          <a:p>
            <a:endParaRPr lang="en-US" altLang="ko-KR">
              <a:ea typeface="굴림" pitchFamily="50" charset="-127"/>
            </a:endParaRPr>
          </a:p>
          <a:p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1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48B5E-A83C-49CB-9727-DDAF1D03D879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61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Sensor node architecture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488362" cy="2600325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Main components of a WSN node</a:t>
            </a:r>
          </a:p>
          <a:p>
            <a:pPr lvl="1"/>
            <a:r>
              <a:rPr lang="en-US" altLang="ko-KR">
                <a:ea typeface="굴림" pitchFamily="50" charset="-127"/>
              </a:rPr>
              <a:t>Controller</a:t>
            </a:r>
          </a:p>
          <a:p>
            <a:pPr lvl="1"/>
            <a:r>
              <a:rPr lang="en-US" altLang="ko-KR">
                <a:ea typeface="굴림" pitchFamily="50" charset="-127"/>
              </a:rPr>
              <a:t>Communication device(s)</a:t>
            </a:r>
          </a:p>
          <a:p>
            <a:pPr lvl="1"/>
            <a:r>
              <a:rPr lang="en-US" altLang="ko-KR">
                <a:ea typeface="굴림" pitchFamily="50" charset="-127"/>
              </a:rPr>
              <a:t>Sensors/actuators</a:t>
            </a:r>
          </a:p>
          <a:p>
            <a:pPr lvl="1"/>
            <a:r>
              <a:rPr lang="en-US" altLang="ko-KR">
                <a:ea typeface="굴림" pitchFamily="50" charset="-127"/>
              </a:rPr>
              <a:t>Memory</a:t>
            </a:r>
          </a:p>
          <a:p>
            <a:pPr lvl="1"/>
            <a:r>
              <a:rPr lang="en-US" altLang="ko-KR">
                <a:ea typeface="굴림" pitchFamily="50" charset="-127"/>
              </a:rPr>
              <a:t>Power supply </a:t>
            </a:r>
          </a:p>
        </p:txBody>
      </p:sp>
      <p:sp>
        <p:nvSpPr>
          <p:cNvPr id="361476" name="Rectangle 4"/>
          <p:cNvSpPr>
            <a:spLocks noChangeArrowheads="1"/>
          </p:cNvSpPr>
          <p:nvPr/>
        </p:nvSpPr>
        <p:spPr bwMode="auto">
          <a:xfrm>
            <a:off x="4983163" y="3417888"/>
            <a:ext cx="1112837" cy="4095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pitchFamily="50" charset="-127"/>
              </a:rPr>
              <a:t>Memory</a:t>
            </a:r>
          </a:p>
        </p:txBody>
      </p:sp>
      <p:sp>
        <p:nvSpPr>
          <p:cNvPr id="361477" name="Rectangle 5"/>
          <p:cNvSpPr>
            <a:spLocks noChangeArrowheads="1"/>
          </p:cNvSpPr>
          <p:nvPr/>
        </p:nvSpPr>
        <p:spPr bwMode="auto">
          <a:xfrm>
            <a:off x="4889500" y="4360863"/>
            <a:ext cx="1298575" cy="4095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pitchFamily="50" charset="-127"/>
              </a:rPr>
              <a:t>Controller</a:t>
            </a:r>
          </a:p>
        </p:txBody>
      </p:sp>
      <p:sp>
        <p:nvSpPr>
          <p:cNvPr id="361478" name="Rectangle 6"/>
          <p:cNvSpPr>
            <a:spLocks noChangeArrowheads="1"/>
          </p:cNvSpPr>
          <p:nvPr/>
        </p:nvSpPr>
        <p:spPr bwMode="auto">
          <a:xfrm>
            <a:off x="6777038" y="4208463"/>
            <a:ext cx="1408112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pitchFamily="50" charset="-127"/>
              </a:rPr>
              <a:t>Sensor(s)/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actuator(s)</a:t>
            </a:r>
          </a:p>
        </p:txBody>
      </p:sp>
      <p:sp>
        <p:nvSpPr>
          <p:cNvPr id="361479" name="Rectangle 7"/>
          <p:cNvSpPr>
            <a:spLocks noChangeArrowheads="1"/>
          </p:cNvSpPr>
          <p:nvPr/>
        </p:nvSpPr>
        <p:spPr bwMode="auto">
          <a:xfrm>
            <a:off x="2282825" y="4208463"/>
            <a:ext cx="1962150" cy="7143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pitchFamily="50" charset="-127"/>
              </a:rPr>
              <a:t>Communication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device</a:t>
            </a:r>
          </a:p>
        </p:txBody>
      </p:sp>
      <p:sp>
        <p:nvSpPr>
          <p:cNvPr id="361480" name="Rectangle 8"/>
          <p:cNvSpPr>
            <a:spLocks noChangeArrowheads="1"/>
          </p:cNvSpPr>
          <p:nvPr/>
        </p:nvSpPr>
        <p:spPr bwMode="auto">
          <a:xfrm>
            <a:off x="4643438" y="5276850"/>
            <a:ext cx="1792287" cy="409575"/>
          </a:xfrm>
          <a:prstGeom prst="rect">
            <a:avLst/>
          </a:prstGeom>
          <a:noFill/>
          <a:ln w="12700" algn="ctr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>
                <a:ea typeface="굴림" pitchFamily="50" charset="-127"/>
              </a:rPr>
              <a:t>Power supply </a:t>
            </a:r>
          </a:p>
        </p:txBody>
      </p:sp>
      <p:cxnSp>
        <p:nvCxnSpPr>
          <p:cNvPr id="361482" name="AutoShape 10"/>
          <p:cNvCxnSpPr>
            <a:cxnSpLocks noChangeShapeType="1"/>
            <a:stCxn id="361476" idx="2"/>
            <a:endCxn id="361477" idx="0"/>
          </p:cNvCxnSpPr>
          <p:nvPr/>
        </p:nvCxnSpPr>
        <p:spPr bwMode="auto">
          <a:xfrm flipH="1">
            <a:off x="5538788" y="3827463"/>
            <a:ext cx="1587" cy="533400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1483" name="AutoShape 11"/>
          <p:cNvCxnSpPr>
            <a:cxnSpLocks noChangeShapeType="1"/>
            <a:stCxn id="361477" idx="2"/>
            <a:endCxn id="361480" idx="0"/>
          </p:cNvCxnSpPr>
          <p:nvPr/>
        </p:nvCxnSpPr>
        <p:spPr bwMode="auto">
          <a:xfrm>
            <a:off x="5538788" y="4770438"/>
            <a:ext cx="1587" cy="506412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1484" name="AutoShape 12"/>
          <p:cNvCxnSpPr>
            <a:cxnSpLocks noChangeShapeType="1"/>
            <a:stCxn id="361477" idx="3"/>
            <a:endCxn id="361478" idx="1"/>
          </p:cNvCxnSpPr>
          <p:nvPr/>
        </p:nvCxnSpPr>
        <p:spPr bwMode="auto">
          <a:xfrm>
            <a:off x="6188075" y="4565650"/>
            <a:ext cx="588963" cy="0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1485" name="AutoShape 13"/>
          <p:cNvCxnSpPr>
            <a:cxnSpLocks noChangeShapeType="1"/>
            <a:stCxn id="361477" idx="1"/>
            <a:endCxn id="361479" idx="3"/>
          </p:cNvCxnSpPr>
          <p:nvPr/>
        </p:nvCxnSpPr>
        <p:spPr bwMode="auto">
          <a:xfrm flipH="1">
            <a:off x="4244975" y="4565650"/>
            <a:ext cx="644525" cy="0"/>
          </a:xfrm>
          <a:prstGeom prst="straightConnector1">
            <a:avLst/>
          </a:prstGeom>
          <a:noFill/>
          <a:ln w="12700">
            <a:solidFill>
              <a:srgbClr val="00306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1486" name="AutoShape 14"/>
          <p:cNvCxnSpPr>
            <a:cxnSpLocks noChangeShapeType="1"/>
            <a:stCxn id="361479" idx="2"/>
            <a:endCxn id="361480" idx="1"/>
          </p:cNvCxnSpPr>
          <p:nvPr/>
        </p:nvCxnSpPr>
        <p:spPr bwMode="auto">
          <a:xfrm rot="16200000" flipH="1">
            <a:off x="3674269" y="4512469"/>
            <a:ext cx="558800" cy="1379538"/>
          </a:xfrm>
          <a:prstGeom prst="bentConnector2">
            <a:avLst/>
          </a:prstGeom>
          <a:noFill/>
          <a:ln w="12700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1487" name="AutoShape 15"/>
          <p:cNvCxnSpPr>
            <a:cxnSpLocks noChangeShapeType="1"/>
            <a:stCxn id="361480" idx="3"/>
            <a:endCxn id="361478" idx="2"/>
          </p:cNvCxnSpPr>
          <p:nvPr/>
        </p:nvCxnSpPr>
        <p:spPr bwMode="auto">
          <a:xfrm flipV="1">
            <a:off x="6435725" y="4922838"/>
            <a:ext cx="1046163" cy="558800"/>
          </a:xfrm>
          <a:prstGeom prst="bentConnector2">
            <a:avLst/>
          </a:prstGeom>
          <a:noFill/>
          <a:ln w="12700">
            <a:solidFill>
              <a:srgbClr val="00306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1B6F1-0D5A-4BD8-8752-9A2E33D6AFC8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Ad hoc node architecture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Core: essentially the same</a:t>
            </a:r>
          </a:p>
          <a:p>
            <a:r>
              <a:rPr lang="en-US" altLang="ko-KR">
                <a:ea typeface="굴림" pitchFamily="50" charset="-127"/>
              </a:rPr>
              <a:t>But: Much more additional equipment</a:t>
            </a:r>
          </a:p>
          <a:p>
            <a:pPr lvl="1"/>
            <a:r>
              <a:rPr lang="en-US" altLang="ko-KR">
                <a:ea typeface="굴림" pitchFamily="50" charset="-127"/>
              </a:rPr>
              <a:t>Hard disk, display, keyboard, voice interface, camera, … 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Essentially: a laptop-class device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A8EB5-BF1C-40DC-82EA-0AD7A2196607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63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Controller</a:t>
            </a:r>
          </a:p>
        </p:txBody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Main options: </a:t>
            </a:r>
          </a:p>
          <a:p>
            <a:pPr lvl="1"/>
            <a:r>
              <a:rPr lang="en-US" altLang="ko-KR">
                <a:ea typeface="굴림" pitchFamily="50" charset="-127"/>
              </a:rPr>
              <a:t>Microcontroller – general purpose processor, optimized for embedded applications, low power consumption</a:t>
            </a:r>
          </a:p>
          <a:p>
            <a:pPr lvl="1"/>
            <a:r>
              <a:rPr lang="en-US" altLang="ko-KR">
                <a:ea typeface="굴림" pitchFamily="50" charset="-127"/>
              </a:rPr>
              <a:t>DSPs – optimized for signal processing tasks, not suitable here</a:t>
            </a:r>
          </a:p>
          <a:p>
            <a:pPr lvl="1"/>
            <a:r>
              <a:rPr lang="en-US" altLang="ko-KR">
                <a:ea typeface="굴림" pitchFamily="50" charset="-127"/>
              </a:rPr>
              <a:t>FPGAs – may be good for testing</a:t>
            </a:r>
          </a:p>
          <a:p>
            <a:pPr lvl="1"/>
            <a:r>
              <a:rPr lang="en-US" altLang="ko-KR">
                <a:ea typeface="굴림" pitchFamily="50" charset="-127"/>
              </a:rPr>
              <a:t>ASICs – only when peak performance is needed, no flexibility</a:t>
            </a:r>
          </a:p>
          <a:p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Example microcontrollers</a:t>
            </a:r>
          </a:p>
          <a:p>
            <a:pPr lvl="1"/>
            <a:r>
              <a:rPr lang="en-US" altLang="ko-KR">
                <a:ea typeface="굴림" pitchFamily="50" charset="-127"/>
              </a:rPr>
              <a:t>Texas Instruments MSP430</a:t>
            </a:r>
          </a:p>
          <a:p>
            <a:pPr lvl="2"/>
            <a:r>
              <a:rPr lang="en-US" altLang="ko-KR">
                <a:ea typeface="굴림" pitchFamily="50" charset="-127"/>
              </a:rPr>
              <a:t>16-bit RISC core, up to 4 MHz, versions with 2-10 kbytes RAM,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several DACs, RT clock, prices start at 0.49 US$</a:t>
            </a:r>
          </a:p>
          <a:p>
            <a:pPr lvl="1"/>
            <a:r>
              <a:rPr lang="en-US" altLang="ko-KR">
                <a:ea typeface="굴림" pitchFamily="50" charset="-127"/>
              </a:rPr>
              <a:t>Atmel ATMega</a:t>
            </a:r>
          </a:p>
          <a:p>
            <a:pPr lvl="2"/>
            <a:r>
              <a:rPr lang="en-US" altLang="ko-KR">
                <a:ea typeface="굴림" pitchFamily="50" charset="-127"/>
              </a:rPr>
              <a:t>8-bit controller, larger memory than MSP430, slower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E2AD3-682E-4901-9720-DAC7BD54C862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Communication device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Which transmission medium?</a:t>
            </a:r>
          </a:p>
          <a:p>
            <a:pPr lvl="1"/>
            <a:r>
              <a:rPr lang="en-US" altLang="ko-KR">
                <a:ea typeface="굴림" pitchFamily="50" charset="-127"/>
              </a:rPr>
              <a:t>Electromagnetic at radio frequencies?  </a:t>
            </a:r>
          </a:p>
          <a:p>
            <a:pPr lvl="1"/>
            <a:r>
              <a:rPr lang="en-US" altLang="ko-KR">
                <a:ea typeface="굴림" pitchFamily="50" charset="-127"/>
              </a:rPr>
              <a:t>Electromagnetic, light? </a:t>
            </a:r>
          </a:p>
          <a:p>
            <a:pPr lvl="1"/>
            <a:r>
              <a:rPr lang="en-US" altLang="ko-KR">
                <a:ea typeface="굴림" pitchFamily="50" charset="-127"/>
              </a:rPr>
              <a:t>Ultrasound?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Radio transceivers transmit a bit- or byte stream as radio wave</a:t>
            </a:r>
          </a:p>
          <a:p>
            <a:pPr lvl="1"/>
            <a:r>
              <a:rPr lang="en-US" altLang="ko-KR">
                <a:ea typeface="굴림" pitchFamily="50" charset="-127"/>
              </a:rPr>
              <a:t>Receive it, convert it back into bit-/byte stream</a:t>
            </a:r>
          </a:p>
        </p:txBody>
      </p:sp>
      <p:sp>
        <p:nvSpPr>
          <p:cNvPr id="364548" name="Text Box 4"/>
          <p:cNvSpPr txBox="1">
            <a:spLocks noChangeArrowheads="1"/>
          </p:cNvSpPr>
          <p:nvPr/>
        </p:nvSpPr>
        <p:spPr bwMode="auto">
          <a:xfrm>
            <a:off x="5721350" y="1252538"/>
            <a:ext cx="4540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ko-KR" sz="3600">
                <a:latin typeface="Wingdings" pitchFamily="2" charset="2"/>
                <a:ea typeface="굴림" pitchFamily="50" charset="-127"/>
              </a:rPr>
              <a:t>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8BCE9-8D1E-4A5D-9CDD-4AFE45E959C6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Transceiver characteristics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ko-KR" sz="1800">
                <a:ea typeface="굴림" pitchFamily="50" charset="-127"/>
              </a:rPr>
              <a:t>Capabilities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Interface: bit, byte, packet level? 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Supported frequency range? </a:t>
            </a:r>
          </a:p>
          <a:p>
            <a:pPr lvl="2"/>
            <a:r>
              <a:rPr lang="en-US" altLang="ko-KR" sz="1400">
                <a:ea typeface="굴림" pitchFamily="50" charset="-127"/>
              </a:rPr>
              <a:t>Typically, somewhere in 433 MHz – 2.4 GHz, ISM band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Multiple channels? 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Data rates?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Range? </a:t>
            </a:r>
          </a:p>
          <a:p>
            <a:pPr lvl="1"/>
            <a:endParaRPr lang="en-US" altLang="ko-KR" sz="1600">
              <a:ea typeface="굴림" pitchFamily="50" charset="-127"/>
            </a:endParaRPr>
          </a:p>
          <a:p>
            <a:r>
              <a:rPr lang="en-US" altLang="ko-KR" sz="1800">
                <a:ea typeface="굴림" pitchFamily="50" charset="-127"/>
              </a:rPr>
              <a:t>Energy characteristics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Power consumption to send/receive data? 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Time and energy consumption to change between different states? 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Transmission power control?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Power efficiency (which percentage of consumed power is radiated?)</a:t>
            </a:r>
          </a:p>
        </p:txBody>
      </p:sp>
      <p:sp>
        <p:nvSpPr>
          <p:cNvPr id="3655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ko-KR" sz="1800">
                <a:ea typeface="굴림" pitchFamily="50" charset="-127"/>
              </a:rPr>
              <a:t>Radio performance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Modulation? (ASK, FSK, …?)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Noise figure? NF = SNR</a:t>
            </a:r>
            <a:r>
              <a:rPr lang="en-US" altLang="ko-KR" sz="1600" baseline="-25000">
                <a:ea typeface="굴림" pitchFamily="50" charset="-127"/>
              </a:rPr>
              <a:t>I</a:t>
            </a:r>
            <a:r>
              <a:rPr lang="en-US" altLang="ko-KR" sz="1600">
                <a:ea typeface="굴림" pitchFamily="50" charset="-127"/>
              </a:rPr>
              <a:t>/SNR</a:t>
            </a:r>
            <a:r>
              <a:rPr lang="en-US" altLang="ko-KR" sz="1600" baseline="-25000">
                <a:ea typeface="굴림" pitchFamily="50" charset="-127"/>
              </a:rPr>
              <a:t>O</a:t>
            </a:r>
            <a:endParaRPr lang="en-US" altLang="ko-KR" sz="1600">
              <a:ea typeface="굴림" pitchFamily="50" charset="-127"/>
            </a:endParaRPr>
          </a:p>
          <a:p>
            <a:pPr lvl="1"/>
            <a:r>
              <a:rPr lang="en-US" altLang="ko-KR" sz="1600">
                <a:ea typeface="굴림" pitchFamily="50" charset="-127"/>
              </a:rPr>
              <a:t>Gain? (signal amplification)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Receiver sensitivity? (minimum S to achieve a given E</a:t>
            </a:r>
            <a:r>
              <a:rPr lang="en-US" altLang="ko-KR" sz="1600" baseline="-25000">
                <a:ea typeface="굴림" pitchFamily="50" charset="-127"/>
              </a:rPr>
              <a:t>b</a:t>
            </a:r>
            <a:r>
              <a:rPr lang="en-US" altLang="ko-KR" sz="1600">
                <a:ea typeface="굴림" pitchFamily="50" charset="-127"/>
              </a:rPr>
              <a:t>/N</a:t>
            </a:r>
            <a:r>
              <a:rPr lang="en-US" altLang="ko-KR" sz="1600" baseline="-25000">
                <a:ea typeface="굴림" pitchFamily="50" charset="-127"/>
              </a:rPr>
              <a:t>0</a:t>
            </a:r>
            <a:r>
              <a:rPr lang="en-US" altLang="ko-KR" sz="1600">
                <a:ea typeface="굴림" pitchFamily="50" charset="-127"/>
              </a:rPr>
              <a:t>)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Blocking performance (achieved BER in presence of frequency-offset interferer)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Out of band emissions 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Carrier sensing &amp; RSSI characteristics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Frequency stability (e.g., towards temperature changes)</a:t>
            </a:r>
          </a:p>
          <a:p>
            <a:pPr lvl="1"/>
            <a:r>
              <a:rPr lang="en-US" altLang="ko-KR" sz="1600">
                <a:ea typeface="굴림" pitchFamily="50" charset="-127"/>
              </a:rPr>
              <a:t>Voltage range</a:t>
            </a:r>
          </a:p>
          <a:p>
            <a:endParaRPr lang="en-US" altLang="ko-KR" sz="1800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E8797-0C64-418E-99B7-4FCC43BF1214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Transceiver states</a:t>
            </a:r>
          </a:p>
        </p:txBody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Transceivers can be put into different operational </a:t>
            </a:r>
            <a:r>
              <a:rPr lang="en-US" altLang="ko-KR" b="1" i="1">
                <a:ea typeface="굴림" pitchFamily="50" charset="-127"/>
              </a:rPr>
              <a:t>states</a:t>
            </a:r>
            <a:r>
              <a:rPr lang="en-US" altLang="ko-KR">
                <a:ea typeface="굴림" pitchFamily="50" charset="-127"/>
              </a:rPr>
              <a:t>, typically: </a:t>
            </a:r>
          </a:p>
          <a:p>
            <a:pPr lvl="1"/>
            <a:r>
              <a:rPr lang="en-US" altLang="ko-KR" b="1" i="1">
                <a:ea typeface="굴림" pitchFamily="50" charset="-127"/>
              </a:rPr>
              <a:t>Transmit</a:t>
            </a:r>
          </a:p>
          <a:p>
            <a:pPr lvl="1"/>
            <a:r>
              <a:rPr lang="en-US" altLang="ko-KR" b="1" i="1">
                <a:ea typeface="굴림" pitchFamily="50" charset="-127"/>
              </a:rPr>
              <a:t>Receive</a:t>
            </a:r>
          </a:p>
          <a:p>
            <a:pPr lvl="1"/>
            <a:r>
              <a:rPr lang="en-US" altLang="ko-KR" b="1" i="1">
                <a:ea typeface="굴림" pitchFamily="50" charset="-127"/>
              </a:rPr>
              <a:t>Idle</a:t>
            </a:r>
            <a:r>
              <a:rPr lang="en-US" altLang="ko-KR">
                <a:ea typeface="굴림" pitchFamily="50" charset="-127"/>
              </a:rPr>
              <a:t> – ready to receive, but not doing so</a:t>
            </a:r>
          </a:p>
          <a:p>
            <a:pPr lvl="2"/>
            <a:r>
              <a:rPr lang="en-US" altLang="ko-KR">
                <a:ea typeface="굴림" pitchFamily="50" charset="-127"/>
              </a:rPr>
              <a:t>Some functions in hardware can be switched off, reducing energy consumption a little</a:t>
            </a:r>
          </a:p>
          <a:p>
            <a:pPr lvl="1"/>
            <a:r>
              <a:rPr lang="en-US" altLang="ko-KR" b="1" i="1">
                <a:ea typeface="굴림" pitchFamily="50" charset="-127"/>
              </a:rPr>
              <a:t>Sleep</a:t>
            </a:r>
            <a:r>
              <a:rPr lang="en-US" altLang="ko-KR">
                <a:ea typeface="굴림" pitchFamily="50" charset="-127"/>
              </a:rPr>
              <a:t> – significant parts of the transceiver are switched off</a:t>
            </a:r>
          </a:p>
          <a:p>
            <a:pPr lvl="2"/>
            <a:r>
              <a:rPr lang="en-US" altLang="ko-KR">
                <a:ea typeface="굴림" pitchFamily="50" charset="-127"/>
              </a:rPr>
              <a:t>Not able to immediately receive something</a:t>
            </a:r>
          </a:p>
          <a:p>
            <a:pPr lvl="2"/>
            <a:r>
              <a:rPr lang="en-US" altLang="ko-KR" b="1" i="1">
                <a:ea typeface="굴림" pitchFamily="50" charset="-127"/>
              </a:rPr>
              <a:t>Recovery time </a:t>
            </a:r>
            <a:r>
              <a:rPr lang="en-US" altLang="ko-KR">
                <a:ea typeface="굴림" pitchFamily="50" charset="-127"/>
              </a:rPr>
              <a:t>and </a:t>
            </a:r>
            <a:r>
              <a:rPr lang="en-US" altLang="ko-KR" b="1" i="1">
                <a:ea typeface="굴림" pitchFamily="50" charset="-127"/>
              </a:rPr>
              <a:t>startup energy</a:t>
            </a:r>
            <a:r>
              <a:rPr lang="en-US" altLang="ko-KR">
                <a:ea typeface="굴림" pitchFamily="50" charset="-127"/>
              </a:rPr>
              <a:t> to leave sleep state can be significant</a:t>
            </a:r>
          </a:p>
          <a:p>
            <a:pPr lvl="2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Research issue: Wakeup receivers – can be woken via radio when in sleep state (seeming contradiction!)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6295B-5F87-416F-956F-9A93938FE833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Example radio transceivers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914400"/>
            <a:ext cx="4392612" cy="5191125"/>
          </a:xfrm>
        </p:spPr>
        <p:txBody>
          <a:bodyPr/>
          <a:lstStyle/>
          <a:p>
            <a:r>
              <a:rPr lang="en-US" altLang="ko-KR" sz="2000">
                <a:ea typeface="굴림" pitchFamily="50" charset="-127"/>
              </a:rPr>
              <a:t>Almost boundless variety available</a:t>
            </a:r>
          </a:p>
          <a:p>
            <a:r>
              <a:rPr lang="en-US" altLang="ko-KR" sz="2000">
                <a:ea typeface="굴림" pitchFamily="50" charset="-127"/>
              </a:rPr>
              <a:t>Some examples</a:t>
            </a:r>
          </a:p>
          <a:p>
            <a:pPr lvl="1"/>
            <a:r>
              <a:rPr lang="en-US" altLang="ko-KR" sz="1800">
                <a:ea typeface="굴림" pitchFamily="50" charset="-127"/>
              </a:rPr>
              <a:t>RFM TR1000 family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916 or 868 MHz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400 kHz bandwidth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Up to 115,2 kbps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On/off keying or ASK 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Dynamically tuneable output power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Maximum power about 1.4 mW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Low power consumption</a:t>
            </a:r>
          </a:p>
          <a:p>
            <a:pPr lvl="1"/>
            <a:r>
              <a:rPr lang="en-US" altLang="ko-KR" sz="1800">
                <a:ea typeface="굴림" pitchFamily="50" charset="-127"/>
              </a:rPr>
              <a:t>Chipcon CC1000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Range 300 to 1000 MHz, programmable in 250 Hz steps 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FSK modulation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Provides RSSI</a:t>
            </a:r>
          </a:p>
          <a:p>
            <a:pPr lvl="2"/>
            <a:endParaRPr lang="en-US" altLang="ko-KR" sz="1600">
              <a:ea typeface="굴림" pitchFamily="50" charset="-127"/>
            </a:endParaRPr>
          </a:p>
        </p:txBody>
      </p:sp>
      <p:sp>
        <p:nvSpPr>
          <p:cNvPr id="3717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97450" y="914400"/>
            <a:ext cx="3914775" cy="5191125"/>
          </a:xfrm>
        </p:spPr>
        <p:txBody>
          <a:bodyPr/>
          <a:lstStyle/>
          <a:p>
            <a:pPr lvl="1"/>
            <a:r>
              <a:rPr lang="en-US" altLang="ko-KR" sz="1800">
                <a:ea typeface="굴림" pitchFamily="50" charset="-127"/>
              </a:rPr>
              <a:t>Chipcon CC 2400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Implements 802.15.4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2.4 GHz, DSSS modem 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250 kbps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Higher power consumption than above transceivers </a:t>
            </a:r>
          </a:p>
          <a:p>
            <a:pPr lvl="1"/>
            <a:r>
              <a:rPr lang="en-US" altLang="ko-KR" sz="1800">
                <a:ea typeface="굴림" pitchFamily="50" charset="-127"/>
              </a:rPr>
              <a:t>Infineon TDA 525x family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E.g., 5250: 868 MHz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ASK or FSK modulation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RSSI, highly efficient power amplifier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Intelligent power down, “self-polling” mechanism </a:t>
            </a:r>
          </a:p>
          <a:p>
            <a:pPr lvl="2"/>
            <a:r>
              <a:rPr lang="en-US" altLang="ko-KR" sz="1600">
                <a:ea typeface="굴림" pitchFamily="50" charset="-127"/>
              </a:rPr>
              <a:t>Excellent blocking performance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5844-8E04-4210-81FA-484B170FD698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Example radio transceivers for ad hoc networks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Ad hoc networks: Usually, higher data rates are required</a:t>
            </a:r>
          </a:p>
          <a:p>
            <a:r>
              <a:rPr lang="en-US" altLang="ko-KR">
                <a:ea typeface="굴림" pitchFamily="50" charset="-127"/>
              </a:rPr>
              <a:t>Typical: IEEE 802.11 b/g/a is considered</a:t>
            </a:r>
          </a:p>
          <a:p>
            <a:pPr lvl="1"/>
            <a:r>
              <a:rPr lang="en-US" altLang="ko-KR">
                <a:ea typeface="굴림" pitchFamily="50" charset="-127"/>
              </a:rPr>
              <a:t>Up to 54 MBit/s</a:t>
            </a:r>
          </a:p>
          <a:p>
            <a:pPr lvl="1"/>
            <a:r>
              <a:rPr lang="en-US" altLang="ko-KR">
                <a:ea typeface="굴림" pitchFamily="50" charset="-127"/>
              </a:rPr>
              <a:t>Relatively long distance (100s of meters possible, typical 10s of meters at higher data rates)</a:t>
            </a:r>
          </a:p>
          <a:p>
            <a:pPr lvl="1"/>
            <a:r>
              <a:rPr lang="en-US" altLang="ko-KR">
                <a:ea typeface="굴림" pitchFamily="50" charset="-127"/>
              </a:rPr>
              <a:t>Works reasonably well (but certainly not perfect) in mobile environments </a:t>
            </a:r>
          </a:p>
          <a:p>
            <a:pPr lvl="1"/>
            <a:r>
              <a:rPr lang="en-US" altLang="ko-KR">
                <a:ea typeface="굴림" pitchFamily="50" charset="-127"/>
              </a:rPr>
              <a:t>Problem: expensive equipment, quite power hungry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19E6C-2E7D-4B1E-B330-A99E1728AB3E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Wakeup receivers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Major energy problem: </a:t>
            </a:r>
            <a:r>
              <a:rPr lang="en-US" altLang="ko-KR" b="1" i="1">
                <a:ea typeface="굴림" pitchFamily="50" charset="-127"/>
              </a:rPr>
              <a:t>RECEIVING</a:t>
            </a:r>
          </a:p>
          <a:p>
            <a:pPr lvl="1"/>
            <a:r>
              <a:rPr lang="en-US" altLang="ko-KR">
                <a:ea typeface="굴림" pitchFamily="50" charset="-127"/>
              </a:rPr>
              <a:t>Idling and being ready to receive consumes considerable amounts of power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When to switch on a receiver is not clear</a:t>
            </a:r>
          </a:p>
          <a:p>
            <a:pPr lvl="1"/>
            <a:r>
              <a:rPr lang="en-US" altLang="ko-KR">
                <a:ea typeface="굴림" pitchFamily="50" charset="-127"/>
              </a:rPr>
              <a:t>Contention-based MAC protocols: Receiver is always on </a:t>
            </a:r>
          </a:p>
          <a:p>
            <a:pPr lvl="1"/>
            <a:r>
              <a:rPr lang="en-US" altLang="ko-KR">
                <a:ea typeface="굴림" pitchFamily="50" charset="-127"/>
              </a:rPr>
              <a:t>TDMA-based MAC protocols: Synchronization overhead, inflexible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Desirable: Receiver that can (only) check for incoming messages </a:t>
            </a:r>
          </a:p>
          <a:p>
            <a:pPr lvl="1"/>
            <a:r>
              <a:rPr lang="en-US" altLang="ko-KR">
                <a:ea typeface="굴림" pitchFamily="50" charset="-127"/>
              </a:rPr>
              <a:t>When signal detected, wake up main receiver for actual reception</a:t>
            </a:r>
          </a:p>
          <a:p>
            <a:pPr lvl="1"/>
            <a:r>
              <a:rPr lang="en-US" altLang="ko-KR">
                <a:ea typeface="굴림" pitchFamily="50" charset="-127"/>
              </a:rPr>
              <a:t>Ideally: </a:t>
            </a:r>
            <a:r>
              <a:rPr lang="en-US" altLang="ko-KR" b="1" i="1">
                <a:ea typeface="굴림" pitchFamily="50" charset="-127"/>
              </a:rPr>
              <a:t>Wakeup receiver </a:t>
            </a:r>
            <a:r>
              <a:rPr lang="en-US" altLang="ko-KR">
                <a:ea typeface="굴림" pitchFamily="50" charset="-127"/>
              </a:rPr>
              <a:t>can already process simple addresses</a:t>
            </a:r>
          </a:p>
          <a:p>
            <a:pPr lvl="1"/>
            <a:r>
              <a:rPr lang="en-US" altLang="ko-KR">
                <a:ea typeface="굴림" pitchFamily="50" charset="-127"/>
              </a:rPr>
              <a:t>Not clear whether they can be actually built, however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2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13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9D1EA-75AC-433D-83E0-A30092AD04C6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Optical communication</a:t>
            </a:r>
          </a:p>
        </p:txBody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Optical communication can consume less energy</a:t>
            </a:r>
          </a:p>
          <a:p>
            <a:r>
              <a:rPr lang="en-US" altLang="ko-KR">
                <a:ea typeface="굴림" pitchFamily="50" charset="-127"/>
              </a:rPr>
              <a:t>Example: passive readout via corner cube reflector</a:t>
            </a:r>
          </a:p>
          <a:p>
            <a:pPr lvl="1"/>
            <a:r>
              <a:rPr lang="en-US" altLang="ko-KR">
                <a:ea typeface="굴림" pitchFamily="50" charset="-127"/>
              </a:rPr>
              <a:t>Laser is reflected back directly to source if mirrors are at right angles</a:t>
            </a:r>
          </a:p>
          <a:p>
            <a:pPr lvl="1"/>
            <a:r>
              <a:rPr lang="en-US" altLang="ko-KR">
                <a:ea typeface="굴림" pitchFamily="50" charset="-127"/>
              </a:rPr>
              <a:t>Mirrors can be “titled”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to stop reflecting </a:t>
            </a:r>
          </a:p>
          <a:p>
            <a:pPr lvl="1">
              <a:buFont typeface="Symbol" pitchFamily="18" charset="2"/>
              <a:buNone/>
            </a:pP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>
                <a:ea typeface="굴림" pitchFamily="50" charset="-127"/>
              </a:rPr>
              <a:t> Allows data to be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sent back to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laser source </a:t>
            </a:r>
          </a:p>
        </p:txBody>
      </p:sp>
      <p:pic>
        <p:nvPicPr>
          <p:cNvPr id="370694" name="Picture 6" descr="cube_refl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5" y="2347913"/>
            <a:ext cx="4229100" cy="37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0695" name="Line 7"/>
          <p:cNvSpPr>
            <a:spLocks noChangeShapeType="1"/>
          </p:cNvSpPr>
          <p:nvPr/>
        </p:nvSpPr>
        <p:spPr bwMode="auto">
          <a:xfrm>
            <a:off x="7410450" y="3667125"/>
            <a:ext cx="1333500" cy="695325"/>
          </a:xfrm>
          <a:prstGeom prst="line">
            <a:avLst/>
          </a:prstGeom>
          <a:noFill/>
          <a:ln w="28575">
            <a:solidFill>
              <a:srgbClr val="08080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370696" name="Line 8"/>
          <p:cNvSpPr>
            <a:spLocks noChangeShapeType="1"/>
          </p:cNvSpPr>
          <p:nvPr/>
        </p:nvSpPr>
        <p:spPr bwMode="auto">
          <a:xfrm>
            <a:off x="7416800" y="4606925"/>
            <a:ext cx="1285875" cy="666750"/>
          </a:xfrm>
          <a:prstGeom prst="line">
            <a:avLst/>
          </a:prstGeom>
          <a:noFill/>
          <a:ln w="28575">
            <a:solidFill>
              <a:srgbClr val="08080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ko-KR" altLang="en-US"/>
          </a:p>
        </p:txBody>
      </p:sp>
      <p:sp>
        <p:nvSpPr>
          <p:cNvPr id="370697" name="Line 9"/>
          <p:cNvSpPr>
            <a:spLocks noChangeShapeType="1"/>
          </p:cNvSpPr>
          <p:nvPr/>
        </p:nvSpPr>
        <p:spPr bwMode="auto">
          <a:xfrm>
            <a:off x="8696325" y="4391025"/>
            <a:ext cx="0" cy="809625"/>
          </a:xfrm>
          <a:prstGeom prst="line">
            <a:avLst/>
          </a:prstGeom>
          <a:noFill/>
          <a:ln w="28575">
            <a:solidFill>
              <a:srgbClr val="080808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ko-KR" altLang="en-US"/>
          </a:p>
        </p:txBody>
      </p:sp>
      <p:grpSp>
        <p:nvGrpSpPr>
          <p:cNvPr id="370698" name="Group 10"/>
          <p:cNvGrpSpPr>
            <a:grpSpLocks/>
          </p:cNvGrpSpPr>
          <p:nvPr/>
        </p:nvGrpSpPr>
        <p:grpSpPr bwMode="auto">
          <a:xfrm>
            <a:off x="8164513" y="4608513"/>
            <a:ext cx="950912" cy="366712"/>
            <a:chOff x="799" y="3011"/>
            <a:chExt cx="599" cy="231"/>
          </a:xfrm>
        </p:grpSpPr>
        <p:sp>
          <p:nvSpPr>
            <p:cNvPr id="370699" name="Rectangle 11"/>
            <p:cNvSpPr>
              <a:spLocks noChangeArrowheads="1"/>
            </p:cNvSpPr>
            <p:nvPr/>
          </p:nvSpPr>
          <p:spPr bwMode="auto">
            <a:xfrm>
              <a:off x="822" y="3036"/>
              <a:ext cx="546" cy="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ko-KR" altLang="en-US"/>
            </a:p>
          </p:txBody>
        </p:sp>
        <p:sp>
          <p:nvSpPr>
            <p:cNvPr id="370700" name="Text Box 12"/>
            <p:cNvSpPr txBox="1">
              <a:spLocks noChangeArrowheads="1"/>
            </p:cNvSpPr>
            <p:nvPr/>
          </p:nvSpPr>
          <p:spPr bwMode="auto">
            <a:xfrm>
              <a:off x="799" y="3011"/>
              <a:ext cx="59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800">
                  <a:solidFill>
                    <a:srgbClr val="080808"/>
                  </a:solidFill>
                </a:rPr>
                <a:t>200 µm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9DE9-B69D-456B-BC31-3947FEBB6184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Ultra-wideband communication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Standard radio transceivers: Modulate a signal onto a carrier wave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Requires relatively small amount of bandwidth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Alternative approach: Use a large bandwidth, do not modulate, simply emit a “burst” of power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Forms almost rectangular pulses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Pulses are very short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Information is encoded in the presence/absence of pulses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Requires tight time synchronization of receiver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Relatively short range (typically)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Advantages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Pretty resilient to multi-path propagation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Very good ranging capabilities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Good wall penetration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9648A-BC5F-471C-8625-7F3ED0E42865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Sensors as such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Main categories</a:t>
            </a:r>
          </a:p>
          <a:p>
            <a:pPr lvl="1"/>
            <a:r>
              <a:rPr lang="en-US" altLang="ko-KR">
                <a:ea typeface="굴림" pitchFamily="50" charset="-127"/>
              </a:rPr>
              <a:t>Any energy radiated? Passive vs. active sensors</a:t>
            </a:r>
          </a:p>
          <a:p>
            <a:pPr lvl="1"/>
            <a:r>
              <a:rPr lang="en-US" altLang="ko-KR">
                <a:ea typeface="굴림" pitchFamily="50" charset="-127"/>
              </a:rPr>
              <a:t>Sense of direction? Omidirectional?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pPr lvl="1"/>
            <a:r>
              <a:rPr lang="en-US" altLang="ko-KR">
                <a:ea typeface="굴림" pitchFamily="50" charset="-127"/>
              </a:rPr>
              <a:t>Passive, omnidirectional </a:t>
            </a:r>
          </a:p>
          <a:p>
            <a:pPr lvl="2"/>
            <a:r>
              <a:rPr lang="en-US" altLang="ko-KR">
                <a:ea typeface="굴림" pitchFamily="50" charset="-127"/>
              </a:rPr>
              <a:t>Examples: light, thermometer, microphones, hygrometer, …</a:t>
            </a:r>
          </a:p>
          <a:p>
            <a:pPr lvl="1"/>
            <a:r>
              <a:rPr lang="en-US" altLang="ko-KR">
                <a:ea typeface="굴림" pitchFamily="50" charset="-127"/>
              </a:rPr>
              <a:t>Passive, narrow-beam</a:t>
            </a:r>
          </a:p>
          <a:p>
            <a:pPr lvl="2"/>
            <a:r>
              <a:rPr lang="en-US" altLang="ko-KR">
                <a:ea typeface="굴림" pitchFamily="50" charset="-127"/>
              </a:rPr>
              <a:t>Example: Camera</a:t>
            </a:r>
          </a:p>
          <a:p>
            <a:pPr lvl="1"/>
            <a:r>
              <a:rPr lang="en-US" altLang="ko-KR">
                <a:ea typeface="굴림" pitchFamily="50" charset="-127"/>
              </a:rPr>
              <a:t>Active sensors</a:t>
            </a:r>
          </a:p>
          <a:p>
            <a:pPr lvl="2"/>
            <a:r>
              <a:rPr lang="en-US" altLang="ko-KR">
                <a:ea typeface="굴림" pitchFamily="50" charset="-127"/>
              </a:rPr>
              <a:t>Example: Radar</a:t>
            </a:r>
          </a:p>
          <a:p>
            <a:pPr lvl="2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Important parameter: Area of coverage</a:t>
            </a:r>
          </a:p>
          <a:p>
            <a:pPr lvl="1"/>
            <a:r>
              <a:rPr lang="en-US" altLang="ko-KR">
                <a:ea typeface="굴림" pitchFamily="50" charset="-127"/>
              </a:rPr>
              <a:t>Which region is adequately covered by a given sensor?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899F-B84E-43DE-8C69-2F7204849BF6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Outline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Sensor node architecture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pitchFamily="50" charset="-127"/>
              </a:rPr>
              <a:t>Energy supply and consumption</a:t>
            </a:r>
          </a:p>
          <a:p>
            <a:r>
              <a:rPr lang="en-US" altLang="ko-KR">
                <a:ea typeface="굴림" pitchFamily="50" charset="-127"/>
              </a:rPr>
              <a:t>Runtime environments for sensor nodes</a:t>
            </a:r>
          </a:p>
          <a:p>
            <a:r>
              <a:rPr lang="en-US" altLang="ko-KR">
                <a:ea typeface="굴림" pitchFamily="50" charset="-127"/>
              </a:rPr>
              <a:t>Case study: TinyOS </a:t>
            </a:r>
          </a:p>
          <a:p>
            <a:endParaRPr lang="en-US" altLang="ko-KR">
              <a:ea typeface="굴림" pitchFamily="50" charset="-127"/>
            </a:endParaRPr>
          </a:p>
          <a:p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E1F73-D006-4FB1-9433-2113B861C5FF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Energy supply of mobile/sensor nodes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488362" cy="5308600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Goal: provide as much energy as possible at smallest cost/volume/weight/recharge time/longevity </a:t>
            </a:r>
          </a:p>
          <a:p>
            <a:pPr lvl="1"/>
            <a:r>
              <a:rPr lang="en-US" altLang="ko-KR">
                <a:ea typeface="굴림" pitchFamily="50" charset="-127"/>
              </a:rPr>
              <a:t>In WSN, recharging may or may not be an option</a:t>
            </a:r>
          </a:p>
          <a:p>
            <a:r>
              <a:rPr lang="en-US" altLang="ko-KR">
                <a:ea typeface="굴림" pitchFamily="50" charset="-127"/>
              </a:rPr>
              <a:t>Options</a:t>
            </a:r>
          </a:p>
          <a:p>
            <a:pPr lvl="1"/>
            <a:r>
              <a:rPr lang="en-US" altLang="ko-KR">
                <a:ea typeface="굴림" pitchFamily="50" charset="-127"/>
              </a:rPr>
              <a:t>Primary batteries – not rechargeable </a:t>
            </a:r>
          </a:p>
          <a:p>
            <a:pPr lvl="1"/>
            <a:r>
              <a:rPr lang="en-US" altLang="ko-KR">
                <a:ea typeface="굴림" pitchFamily="50" charset="-127"/>
              </a:rPr>
              <a:t>Secondary batteries – rechargeable, only makes sense in combination with some form of energy harvesting</a:t>
            </a:r>
          </a:p>
          <a:p>
            <a:r>
              <a:rPr lang="en-US" altLang="ko-KR">
                <a:ea typeface="굴림" pitchFamily="50" charset="-127"/>
              </a:rPr>
              <a:t>Requirements include </a:t>
            </a:r>
          </a:p>
          <a:p>
            <a:pPr lvl="1"/>
            <a:r>
              <a:rPr lang="en-US" altLang="ko-KR">
                <a:ea typeface="굴림" pitchFamily="50" charset="-127"/>
              </a:rPr>
              <a:t>Low self-discharge</a:t>
            </a:r>
          </a:p>
          <a:p>
            <a:pPr lvl="1"/>
            <a:r>
              <a:rPr lang="en-US" altLang="ko-KR">
                <a:ea typeface="굴림" pitchFamily="50" charset="-127"/>
              </a:rPr>
              <a:t>Long shelf live</a:t>
            </a:r>
          </a:p>
          <a:p>
            <a:pPr lvl="1"/>
            <a:r>
              <a:rPr lang="en-US" altLang="ko-KR">
                <a:ea typeface="굴림" pitchFamily="50" charset="-127"/>
              </a:rPr>
              <a:t>Capacity under load </a:t>
            </a:r>
          </a:p>
          <a:p>
            <a:pPr lvl="1"/>
            <a:r>
              <a:rPr lang="en-US" altLang="ko-KR">
                <a:ea typeface="굴림" pitchFamily="50" charset="-127"/>
              </a:rPr>
              <a:t>Efficient recharging at low current</a:t>
            </a:r>
          </a:p>
          <a:p>
            <a:pPr lvl="1"/>
            <a:r>
              <a:rPr lang="en-US" altLang="ko-KR">
                <a:ea typeface="굴림" pitchFamily="50" charset="-127"/>
              </a:rPr>
              <a:t>Good relaxation properties (seeming self-recharging)</a:t>
            </a:r>
          </a:p>
          <a:p>
            <a:pPr lvl="1"/>
            <a:r>
              <a:rPr lang="en-US" altLang="ko-KR">
                <a:ea typeface="굴림" pitchFamily="50" charset="-127"/>
              </a:rPr>
              <a:t>Voltage stability (to avoid DC-DC conversion)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39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40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1B61B-43E2-43FB-A603-68185A5D9461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Battery examples</a:t>
            </a:r>
          </a:p>
        </p:txBody>
      </p:sp>
      <p:sp>
        <p:nvSpPr>
          <p:cNvPr id="3840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3863" y="914400"/>
            <a:ext cx="8364537" cy="5226050"/>
          </a:xfrm>
        </p:spPr>
        <p:txBody>
          <a:bodyPr/>
          <a:lstStyle/>
          <a:p>
            <a:r>
              <a:rPr lang="en-US" altLang="ko-KR" sz="2000">
                <a:ea typeface="굴림" pitchFamily="50" charset="-127"/>
              </a:rPr>
              <a:t>Energy per volume (Joule per cubic centimeter): </a:t>
            </a:r>
          </a:p>
        </p:txBody>
      </p:sp>
      <p:graphicFrame>
        <p:nvGraphicFramePr>
          <p:cNvPr id="384067" name="Group 67"/>
          <p:cNvGraphicFramePr>
            <a:graphicFrameLocks noGrp="1"/>
          </p:cNvGraphicFramePr>
          <p:nvPr>
            <p:ph sz="half" idx="2"/>
          </p:nvPr>
        </p:nvGraphicFramePr>
        <p:xfrm>
          <a:off x="393700" y="1698625"/>
          <a:ext cx="8072438" cy="2892425"/>
        </p:xfrm>
        <a:graphic>
          <a:graphicData uri="http://schemas.openxmlformats.org/drawingml/2006/table">
            <a:tbl>
              <a:tblPr/>
              <a:tblGrid>
                <a:gridCol w="2017713"/>
                <a:gridCol w="2019300"/>
                <a:gridCol w="2017712"/>
                <a:gridCol w="2017713"/>
              </a:tblGrid>
              <a:tr h="4826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Primary batteries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CFE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Chemistry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Zinc-air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Lithium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Alkaline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CFE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Energy (J/cm</a:t>
                      </a:r>
                      <a:r>
                        <a:rPr kumimoji="0" lang="en-US" altLang="ko-KR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3</a:t>
                      </a: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3780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2880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C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CFE"/>
                    </a:solidFill>
                  </a:tcPr>
                </a:tc>
              </a:tr>
              <a:tr h="4826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Secondary batteries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C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Chemistry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Lithium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NiMHd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NiCd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C9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Energy (J/cm</a:t>
                      </a:r>
                      <a:r>
                        <a:rPr kumimoji="0" lang="en-US" altLang="ko-KR" sz="2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3</a:t>
                      </a: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1080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860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굴림" pitchFamily="50" charset="-127"/>
                        </a:rPr>
                        <a:t>650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EEC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C716-C1F3-42C9-B7D0-ADCBC3981D31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Energy scavenging</a:t>
            </a:r>
          </a:p>
        </p:txBody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25513"/>
            <a:ext cx="8488362" cy="5191125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How to recharge a battery?</a:t>
            </a:r>
          </a:p>
          <a:p>
            <a:pPr lvl="1"/>
            <a:r>
              <a:rPr lang="en-US" altLang="ko-KR">
                <a:ea typeface="굴림" pitchFamily="50" charset="-127"/>
              </a:rPr>
              <a:t>A laptop: easy, plug into wall socket in the evening</a:t>
            </a:r>
          </a:p>
          <a:p>
            <a:pPr lvl="1"/>
            <a:r>
              <a:rPr lang="en-US" altLang="ko-KR">
                <a:ea typeface="굴림" pitchFamily="50" charset="-127"/>
              </a:rPr>
              <a:t>A sensor node? – Try to </a:t>
            </a:r>
            <a:r>
              <a:rPr lang="en-US" altLang="ko-KR" b="1" i="1">
                <a:ea typeface="굴림" pitchFamily="50" charset="-127"/>
              </a:rPr>
              <a:t>scavenge</a:t>
            </a:r>
            <a:r>
              <a:rPr lang="en-US" altLang="ko-KR">
                <a:ea typeface="굴림" pitchFamily="50" charset="-127"/>
              </a:rPr>
              <a:t> energy from environment</a:t>
            </a:r>
          </a:p>
          <a:p>
            <a:r>
              <a:rPr lang="en-US" altLang="ko-KR">
                <a:ea typeface="굴림" pitchFamily="50" charset="-127"/>
              </a:rPr>
              <a:t>Ambient energy sources</a:t>
            </a:r>
          </a:p>
          <a:p>
            <a:pPr lvl="1"/>
            <a:r>
              <a:rPr lang="en-US" altLang="ko-KR">
                <a:ea typeface="굴림" pitchFamily="50" charset="-127"/>
              </a:rPr>
              <a:t>Light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>
                <a:ea typeface="굴림" pitchFamily="50" charset="-127"/>
              </a:rPr>
              <a:t> solar cells – between 10 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</a:t>
            </a:r>
            <a:r>
              <a:rPr lang="en-US" altLang="ko-KR">
                <a:ea typeface="굴림" pitchFamily="50" charset="-127"/>
              </a:rPr>
              <a:t>W/cm</a:t>
            </a:r>
            <a:r>
              <a:rPr lang="en-US" altLang="ko-KR" baseline="30000">
                <a:ea typeface="굴림" pitchFamily="50" charset="-127"/>
              </a:rPr>
              <a:t>2</a:t>
            </a:r>
            <a:r>
              <a:rPr lang="en-US" altLang="ko-KR">
                <a:ea typeface="굴림" pitchFamily="50" charset="-127"/>
              </a:rPr>
              <a:t> and 15 mW/cm</a:t>
            </a:r>
            <a:r>
              <a:rPr lang="en-US" altLang="ko-KR" baseline="30000">
                <a:ea typeface="굴림" pitchFamily="50" charset="-127"/>
              </a:rPr>
              <a:t>2</a:t>
            </a:r>
            <a:r>
              <a:rPr lang="en-US" altLang="ko-KR">
                <a:ea typeface="굴림" pitchFamily="50" charset="-127"/>
              </a:rPr>
              <a:t> </a:t>
            </a:r>
          </a:p>
          <a:p>
            <a:pPr lvl="1"/>
            <a:r>
              <a:rPr lang="en-US" altLang="ko-KR">
                <a:ea typeface="굴림" pitchFamily="50" charset="-127"/>
              </a:rPr>
              <a:t>Temperature gradients – 80 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</a:t>
            </a:r>
            <a:r>
              <a:rPr lang="en-US" altLang="ko-KR">
                <a:ea typeface="굴림" pitchFamily="50" charset="-127"/>
              </a:rPr>
              <a:t> W/cm</a:t>
            </a:r>
            <a:r>
              <a:rPr lang="en-US" altLang="ko-KR" baseline="30000">
                <a:ea typeface="굴림" pitchFamily="50" charset="-127"/>
              </a:rPr>
              <a:t>2</a:t>
            </a:r>
            <a:r>
              <a:rPr lang="en-US" altLang="ko-KR">
                <a:ea typeface="굴림" pitchFamily="50" charset="-127"/>
              </a:rPr>
              <a:t> @ 1 V from 5K difference</a:t>
            </a:r>
          </a:p>
          <a:p>
            <a:pPr lvl="1"/>
            <a:r>
              <a:rPr lang="en-US" altLang="ko-KR">
                <a:ea typeface="굴림" pitchFamily="50" charset="-127"/>
              </a:rPr>
              <a:t>Vibrations – between 0.1 and 10000 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</a:t>
            </a:r>
            <a:r>
              <a:rPr lang="en-US" altLang="ko-KR">
                <a:ea typeface="굴림" pitchFamily="50" charset="-127"/>
              </a:rPr>
              <a:t> W/cm</a:t>
            </a:r>
            <a:r>
              <a:rPr lang="en-US" altLang="ko-KR" baseline="30000">
                <a:ea typeface="굴림" pitchFamily="50" charset="-127"/>
              </a:rPr>
              <a:t>3</a:t>
            </a:r>
            <a:r>
              <a:rPr lang="en-US" altLang="ko-KR">
                <a:ea typeface="굴림" pitchFamily="50" charset="-127"/>
              </a:rPr>
              <a:t> </a:t>
            </a:r>
          </a:p>
          <a:p>
            <a:pPr lvl="1"/>
            <a:r>
              <a:rPr lang="en-US" altLang="ko-KR">
                <a:ea typeface="굴림" pitchFamily="50" charset="-127"/>
              </a:rPr>
              <a:t>Pressure variation (piezo-electric) – 330 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</a:t>
            </a:r>
            <a:r>
              <a:rPr lang="en-US" altLang="ko-KR">
                <a:ea typeface="굴림" pitchFamily="50" charset="-127"/>
              </a:rPr>
              <a:t> W/cm</a:t>
            </a:r>
            <a:r>
              <a:rPr lang="en-US" altLang="ko-KR" baseline="30000">
                <a:ea typeface="굴림" pitchFamily="50" charset="-127"/>
              </a:rPr>
              <a:t>2</a:t>
            </a:r>
            <a:r>
              <a:rPr lang="en-US" altLang="ko-KR">
                <a:ea typeface="굴림" pitchFamily="50" charset="-127"/>
              </a:rPr>
              <a:t> from the heel of a shoe </a:t>
            </a:r>
          </a:p>
          <a:p>
            <a:pPr lvl="1"/>
            <a:r>
              <a:rPr lang="en-US" altLang="ko-KR">
                <a:ea typeface="굴림" pitchFamily="50" charset="-127"/>
              </a:rPr>
              <a:t>Air/liquid flow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(MEMS gas turbines)</a:t>
            </a:r>
          </a:p>
        </p:txBody>
      </p:sp>
      <p:pic>
        <p:nvPicPr>
          <p:cNvPr id="386054" name="Picture 6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4086225"/>
            <a:ext cx="4535488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0197C-7298-4EA5-BC07-C90A0A42FC5A}" type="slidenum">
              <a:rPr lang="en-US" altLang="ko-KR"/>
              <a:pPr/>
              <a:t>20</a:t>
            </a:fld>
            <a:endParaRPr lang="en-US" altLang="ko-KR"/>
          </a:p>
        </p:txBody>
      </p:sp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Energy scavenging – overview </a:t>
            </a:r>
          </a:p>
        </p:txBody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390149" name="Picture 5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1062038"/>
            <a:ext cx="8602662" cy="492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6739F-7370-4D72-A924-4F16255502AC}" type="slidenum">
              <a:rPr lang="en-US" altLang="ko-KR"/>
              <a:pPr/>
              <a:t>21</a:t>
            </a:fld>
            <a:endParaRPr lang="en-US" altLang="ko-KR"/>
          </a:p>
        </p:txBody>
      </p:sp>
      <p:sp>
        <p:nvSpPr>
          <p:cNvPr id="389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Energy consumption</a:t>
            </a:r>
          </a:p>
        </p:txBody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 “back of the envelope” estimation</a:t>
            </a:r>
          </a:p>
          <a:p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Number of instructions</a:t>
            </a:r>
          </a:p>
          <a:p>
            <a:pPr lvl="1"/>
            <a:r>
              <a:rPr lang="en-US" altLang="ko-KR">
                <a:ea typeface="굴림" pitchFamily="50" charset="-127"/>
              </a:rPr>
              <a:t>Energy per instruction: 1 nJ</a:t>
            </a:r>
          </a:p>
          <a:p>
            <a:pPr lvl="1"/>
            <a:r>
              <a:rPr lang="en-US" altLang="ko-KR">
                <a:ea typeface="굴림" pitchFamily="50" charset="-127"/>
              </a:rPr>
              <a:t>Small battery (“smart dust”): 1 J = 1 Ws</a:t>
            </a:r>
          </a:p>
          <a:p>
            <a:pPr lvl="1"/>
            <a:r>
              <a:rPr lang="en-US" altLang="ko-KR">
                <a:ea typeface="굴림" pitchFamily="50" charset="-127"/>
              </a:rPr>
              <a:t>Corresponds: 10</a:t>
            </a:r>
            <a:r>
              <a:rPr lang="en-US" altLang="ko-KR" baseline="30000">
                <a:ea typeface="굴림" pitchFamily="50" charset="-127"/>
              </a:rPr>
              <a:t>9</a:t>
            </a:r>
            <a:r>
              <a:rPr lang="en-US" altLang="ko-KR">
                <a:ea typeface="굴림" pitchFamily="50" charset="-127"/>
              </a:rPr>
              <a:t> instructions! </a:t>
            </a:r>
          </a:p>
          <a:p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Lifetime</a:t>
            </a:r>
          </a:p>
          <a:p>
            <a:pPr lvl="1"/>
            <a:r>
              <a:rPr lang="en-US" altLang="ko-KR">
                <a:ea typeface="굴림" pitchFamily="50" charset="-127"/>
              </a:rPr>
              <a:t>Or: Require a single day operational lifetime = 24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¢</a:t>
            </a:r>
            <a:r>
              <a:rPr lang="en-US" altLang="ko-KR">
                <a:ea typeface="굴림" pitchFamily="50" charset="-127"/>
              </a:rPr>
              <a:t>60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¢</a:t>
            </a:r>
            <a:r>
              <a:rPr lang="en-US" altLang="ko-KR">
                <a:ea typeface="굴림" pitchFamily="50" charset="-127"/>
              </a:rPr>
              <a:t>60 =86400 s</a:t>
            </a:r>
          </a:p>
          <a:p>
            <a:pPr lvl="1"/>
            <a:r>
              <a:rPr lang="en-US" altLang="ko-KR">
                <a:ea typeface="굴림" pitchFamily="50" charset="-127"/>
              </a:rPr>
              <a:t>1 Ws / 86400s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¼</a:t>
            </a: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 b="1" i="1">
                <a:ea typeface="굴림" pitchFamily="50" charset="-127"/>
              </a:rPr>
              <a:t>11.5 </a:t>
            </a:r>
            <a:r>
              <a:rPr lang="en-US" altLang="ko-KR" b="1" i="1">
                <a:latin typeface="Symbol" pitchFamily="18" charset="2"/>
                <a:ea typeface="굴림" pitchFamily="50" charset="-127"/>
                <a:sym typeface="Symbol" pitchFamily="18" charset="2"/>
              </a:rPr>
              <a:t></a:t>
            </a:r>
            <a:r>
              <a:rPr lang="en-US" altLang="ko-KR" b="1" i="1">
                <a:ea typeface="굴림" pitchFamily="50" charset="-127"/>
              </a:rPr>
              <a:t>W</a:t>
            </a:r>
            <a:r>
              <a:rPr lang="en-US" altLang="ko-KR">
                <a:ea typeface="굴림" pitchFamily="50" charset="-127"/>
              </a:rPr>
              <a:t> as max. sustained power consumption!</a:t>
            </a:r>
          </a:p>
          <a:p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Not feasible! </a:t>
            </a:r>
          </a:p>
          <a:p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ECA80-DDB1-44C4-B9A1-7C18E8F9F3ED}" type="slidenum">
              <a:rPr lang="en-US" altLang="ko-KR"/>
              <a:pPr/>
              <a:t>22</a:t>
            </a:fld>
            <a:endParaRPr lang="en-US" altLang="ko-KR"/>
          </a:p>
        </p:txBody>
      </p:sp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Multiple power consumption modes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Way out: Do not run sensor node at full operation all the time</a:t>
            </a:r>
          </a:p>
          <a:p>
            <a:pPr lvl="1"/>
            <a:r>
              <a:rPr lang="en-US" altLang="ko-KR">
                <a:ea typeface="굴림" pitchFamily="50" charset="-127"/>
              </a:rPr>
              <a:t>If nothing to do, switch to </a:t>
            </a:r>
            <a:r>
              <a:rPr lang="en-US" altLang="ko-KR" b="1" i="1">
                <a:ea typeface="굴림" pitchFamily="50" charset="-127"/>
              </a:rPr>
              <a:t>power safe mode</a:t>
            </a:r>
          </a:p>
          <a:p>
            <a:pPr lvl="1"/>
            <a:r>
              <a:rPr lang="en-US" altLang="ko-KR">
                <a:ea typeface="굴림" pitchFamily="50" charset="-127"/>
              </a:rPr>
              <a:t>Question: When to throttle down? How to wake up again? </a:t>
            </a:r>
          </a:p>
          <a:p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Typical modes</a:t>
            </a:r>
          </a:p>
          <a:p>
            <a:pPr lvl="1"/>
            <a:r>
              <a:rPr lang="en-US" altLang="ko-KR">
                <a:ea typeface="굴림" pitchFamily="50" charset="-127"/>
              </a:rPr>
              <a:t>Controller: Active, idle, sleep</a:t>
            </a:r>
          </a:p>
          <a:p>
            <a:pPr lvl="1"/>
            <a:r>
              <a:rPr lang="en-US" altLang="ko-KR">
                <a:ea typeface="굴림" pitchFamily="50" charset="-127"/>
              </a:rPr>
              <a:t>Radio mode: Turn on/off transmitter/receiver, both</a:t>
            </a:r>
          </a:p>
          <a:p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Multiple modes possible, “deeper” sleep modes</a:t>
            </a:r>
          </a:p>
          <a:p>
            <a:pPr lvl="1"/>
            <a:r>
              <a:rPr lang="en-US" altLang="ko-KR">
                <a:ea typeface="굴림" pitchFamily="50" charset="-127"/>
              </a:rPr>
              <a:t>Strongly depends on hardware</a:t>
            </a:r>
          </a:p>
          <a:p>
            <a:pPr lvl="1"/>
            <a:r>
              <a:rPr lang="en-US" altLang="ko-KR">
                <a:ea typeface="굴림" pitchFamily="50" charset="-127"/>
              </a:rPr>
              <a:t>TI MSP 430, e.g.: four different sleep modes</a:t>
            </a:r>
          </a:p>
          <a:p>
            <a:pPr lvl="1"/>
            <a:r>
              <a:rPr lang="en-US" altLang="ko-KR">
                <a:ea typeface="굴림" pitchFamily="50" charset="-127"/>
              </a:rPr>
              <a:t>Atmel ATMega: six different modes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6B8F16-DDAD-40C3-8BEB-4A774A723C8E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Some energy consumption figures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Microcontroller</a:t>
            </a:r>
          </a:p>
          <a:p>
            <a:pPr lvl="1"/>
            <a:r>
              <a:rPr lang="en-US" altLang="ko-KR">
                <a:ea typeface="굴림" pitchFamily="50" charset="-127"/>
              </a:rPr>
              <a:t>TI MSP 430 (@ 1 MHz, 3V): </a:t>
            </a:r>
          </a:p>
          <a:p>
            <a:pPr lvl="2"/>
            <a:r>
              <a:rPr lang="en-US" altLang="ko-KR">
                <a:ea typeface="굴림" pitchFamily="50" charset="-127"/>
              </a:rPr>
              <a:t>Fully operation 1.2 mW </a:t>
            </a:r>
          </a:p>
          <a:p>
            <a:pPr lvl="2"/>
            <a:r>
              <a:rPr lang="en-US" altLang="ko-KR">
                <a:ea typeface="굴림" pitchFamily="50" charset="-127"/>
              </a:rPr>
              <a:t>Deepest sleep mode 0.3 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</a:t>
            </a:r>
            <a:r>
              <a:rPr lang="en-US" altLang="ko-KR">
                <a:ea typeface="굴림" pitchFamily="50" charset="-127"/>
              </a:rPr>
              <a:t>W – only woken up by external interrupts (not even timer is running any more)</a:t>
            </a:r>
          </a:p>
          <a:p>
            <a:pPr lvl="1"/>
            <a:r>
              <a:rPr lang="en-US" altLang="ko-KR">
                <a:ea typeface="굴림" pitchFamily="50" charset="-127"/>
              </a:rPr>
              <a:t>Atmel ATMega</a:t>
            </a:r>
          </a:p>
          <a:p>
            <a:pPr lvl="2"/>
            <a:r>
              <a:rPr lang="en-US" altLang="ko-KR">
                <a:ea typeface="굴림" pitchFamily="50" charset="-127"/>
              </a:rPr>
              <a:t>Operational mode: 15 mW active, 6 mW idle</a:t>
            </a:r>
          </a:p>
          <a:p>
            <a:pPr lvl="2"/>
            <a:r>
              <a:rPr lang="en-US" altLang="ko-KR">
                <a:ea typeface="굴림" pitchFamily="50" charset="-127"/>
              </a:rPr>
              <a:t>Sleep mode: 75 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</a:t>
            </a:r>
            <a:r>
              <a:rPr lang="en-US" altLang="ko-KR">
                <a:ea typeface="굴림" pitchFamily="50" charset="-127"/>
              </a:rPr>
              <a:t>W </a:t>
            </a:r>
          </a:p>
          <a:p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9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3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E18B5-F940-4044-B00F-B4CF7C9BD4A0}" type="slidenum">
              <a:rPr lang="en-US" altLang="ko-KR"/>
              <a:pPr/>
              <a:t>24</a:t>
            </a:fld>
            <a:endParaRPr lang="en-US" altLang="ko-KR"/>
          </a:p>
        </p:txBody>
      </p:sp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Switching between modes</a:t>
            </a: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Simplest idea: Greedily switch to lower mode whenever possible</a:t>
            </a:r>
          </a:p>
          <a:p>
            <a:r>
              <a:rPr lang="en-US" altLang="ko-KR">
                <a:ea typeface="굴림" pitchFamily="50" charset="-127"/>
              </a:rPr>
              <a:t>Problem: Time and power consumption required to reach higher modes not negligible </a:t>
            </a:r>
          </a:p>
          <a:p>
            <a:pPr lvl="1"/>
            <a:r>
              <a:rPr lang="en-US" altLang="ko-KR">
                <a:ea typeface="굴림" pitchFamily="50" charset="-127"/>
              </a:rPr>
              <a:t>Introduces overhead </a:t>
            </a:r>
          </a:p>
          <a:p>
            <a:pPr lvl="1"/>
            <a:r>
              <a:rPr lang="en-US" altLang="ko-KR">
                <a:ea typeface="굴림" pitchFamily="50" charset="-127"/>
              </a:rPr>
              <a:t>Switching only pays off if E</a:t>
            </a:r>
            <a:r>
              <a:rPr lang="en-US" altLang="ko-KR" baseline="-25000">
                <a:ea typeface="굴림" pitchFamily="50" charset="-127"/>
              </a:rPr>
              <a:t>saved</a:t>
            </a:r>
            <a:r>
              <a:rPr lang="en-US" altLang="ko-KR">
                <a:ea typeface="굴림" pitchFamily="50" charset="-127"/>
              </a:rPr>
              <a:t> &gt; E</a:t>
            </a:r>
            <a:r>
              <a:rPr lang="en-US" altLang="ko-KR" baseline="-25000">
                <a:ea typeface="굴림" pitchFamily="50" charset="-127"/>
              </a:rPr>
              <a:t>overhead</a:t>
            </a:r>
            <a:r>
              <a:rPr lang="en-US" altLang="ko-KR">
                <a:ea typeface="굴림" pitchFamily="50" charset="-127"/>
              </a:rPr>
              <a:t> </a:t>
            </a:r>
          </a:p>
          <a:p>
            <a:r>
              <a:rPr lang="en-US" altLang="ko-KR">
                <a:ea typeface="굴림" pitchFamily="50" charset="-127"/>
              </a:rPr>
              <a:t>Example: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Event-triggered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wake up from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sleep mode</a:t>
            </a:r>
          </a:p>
          <a:p>
            <a:r>
              <a:rPr lang="en-US" altLang="ko-KR">
                <a:ea typeface="굴림" pitchFamily="50" charset="-127"/>
              </a:rPr>
              <a:t>Scheduling problem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with uncertainty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(exercise)</a:t>
            </a:r>
          </a:p>
        </p:txBody>
      </p:sp>
      <p:grpSp>
        <p:nvGrpSpPr>
          <p:cNvPr id="392219" name="Group 27"/>
          <p:cNvGrpSpPr>
            <a:grpSpLocks/>
          </p:cNvGrpSpPr>
          <p:nvPr/>
        </p:nvGrpSpPr>
        <p:grpSpPr bwMode="auto">
          <a:xfrm>
            <a:off x="3500438" y="3314700"/>
            <a:ext cx="5721350" cy="2805113"/>
            <a:chOff x="1703" y="2348"/>
            <a:chExt cx="3604" cy="1767"/>
          </a:xfrm>
        </p:grpSpPr>
        <p:sp>
          <p:nvSpPr>
            <p:cNvPr id="392196" name="Freeform 4"/>
            <p:cNvSpPr>
              <a:spLocks/>
            </p:cNvSpPr>
            <p:nvPr/>
          </p:nvSpPr>
          <p:spPr bwMode="auto">
            <a:xfrm>
              <a:off x="2567" y="2972"/>
              <a:ext cx="1296" cy="480"/>
            </a:xfrm>
            <a:custGeom>
              <a:avLst/>
              <a:gdLst>
                <a:gd name="T0" fmla="*/ 0 w 1296"/>
                <a:gd name="T1" fmla="*/ 0 h 480"/>
                <a:gd name="T2" fmla="*/ 480 w 1296"/>
                <a:gd name="T3" fmla="*/ 480 h 480"/>
                <a:gd name="T4" fmla="*/ 1296 w 1296"/>
                <a:gd name="T5" fmla="*/ 480 h 480"/>
                <a:gd name="T6" fmla="*/ 1296 w 1296"/>
                <a:gd name="T7" fmla="*/ 0 h 480"/>
                <a:gd name="T8" fmla="*/ 0 w 1296"/>
                <a:gd name="T9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6" h="480">
                  <a:moveTo>
                    <a:pt x="0" y="0"/>
                  </a:moveTo>
                  <a:lnTo>
                    <a:pt x="480" y="480"/>
                  </a:lnTo>
                  <a:lnTo>
                    <a:pt x="1296" y="480"/>
                  </a:lnTo>
                  <a:lnTo>
                    <a:pt x="12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197" name="Freeform 5"/>
            <p:cNvSpPr>
              <a:spLocks/>
            </p:cNvSpPr>
            <p:nvPr/>
          </p:nvSpPr>
          <p:spPr bwMode="auto">
            <a:xfrm>
              <a:off x="3863" y="2972"/>
              <a:ext cx="480" cy="480"/>
            </a:xfrm>
            <a:custGeom>
              <a:avLst/>
              <a:gdLst>
                <a:gd name="T0" fmla="*/ 0 w 480"/>
                <a:gd name="T1" fmla="*/ 0 h 480"/>
                <a:gd name="T2" fmla="*/ 0 w 480"/>
                <a:gd name="T3" fmla="*/ 480 h 480"/>
                <a:gd name="T4" fmla="*/ 480 w 480"/>
                <a:gd name="T5" fmla="*/ 0 h 480"/>
                <a:gd name="T6" fmla="*/ 0 w 480"/>
                <a:gd name="T7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0" h="480">
                  <a:moveTo>
                    <a:pt x="0" y="0"/>
                  </a:moveTo>
                  <a:lnTo>
                    <a:pt x="0" y="480"/>
                  </a:lnTo>
                  <a:lnTo>
                    <a:pt x="4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198" name="Line 6"/>
            <p:cNvSpPr>
              <a:spLocks noChangeShapeType="1"/>
            </p:cNvSpPr>
            <p:nvPr/>
          </p:nvSpPr>
          <p:spPr bwMode="auto">
            <a:xfrm flipV="1">
              <a:off x="2279" y="2780"/>
              <a:ext cx="0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199" name="Line 7"/>
            <p:cNvSpPr>
              <a:spLocks noChangeShapeType="1"/>
            </p:cNvSpPr>
            <p:nvPr/>
          </p:nvSpPr>
          <p:spPr bwMode="auto">
            <a:xfrm>
              <a:off x="2183" y="3740"/>
              <a:ext cx="28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200" name="Text Box 8"/>
            <p:cNvSpPr txBox="1">
              <a:spLocks noChangeArrowheads="1"/>
            </p:cNvSpPr>
            <p:nvPr/>
          </p:nvSpPr>
          <p:spPr bwMode="auto">
            <a:xfrm>
              <a:off x="1703" y="2828"/>
              <a:ext cx="46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P</a:t>
              </a:r>
              <a:r>
                <a:rPr lang="de-DE" sz="1800" baseline="-25000"/>
                <a:t>active</a:t>
              </a:r>
              <a:endParaRPr lang="en-US" altLang="ko-KR" sz="1800" baseline="-25000">
                <a:ea typeface="굴림" pitchFamily="50" charset="-127"/>
              </a:endParaRPr>
            </a:p>
          </p:txBody>
        </p:sp>
        <p:sp>
          <p:nvSpPr>
            <p:cNvPr id="392201" name="Text Box 9"/>
            <p:cNvSpPr txBox="1">
              <a:spLocks noChangeArrowheads="1"/>
            </p:cNvSpPr>
            <p:nvPr/>
          </p:nvSpPr>
          <p:spPr bwMode="auto">
            <a:xfrm>
              <a:off x="1703" y="3317"/>
              <a:ext cx="4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P</a:t>
              </a:r>
              <a:r>
                <a:rPr lang="de-DE" sz="1800" baseline="-25000"/>
                <a:t>sleep</a:t>
              </a:r>
              <a:endParaRPr lang="en-US" altLang="ko-KR" sz="1800" baseline="-25000">
                <a:ea typeface="굴림" pitchFamily="50" charset="-127"/>
              </a:endParaRPr>
            </a:p>
          </p:txBody>
        </p:sp>
        <p:sp>
          <p:nvSpPr>
            <p:cNvPr id="392202" name="Line 10"/>
            <p:cNvSpPr>
              <a:spLocks noChangeShapeType="1"/>
            </p:cNvSpPr>
            <p:nvPr/>
          </p:nvSpPr>
          <p:spPr bwMode="auto">
            <a:xfrm>
              <a:off x="2279" y="2972"/>
              <a:ext cx="23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203" name="Text Box 11"/>
            <p:cNvSpPr txBox="1">
              <a:spLocks noChangeArrowheads="1"/>
            </p:cNvSpPr>
            <p:nvPr/>
          </p:nvSpPr>
          <p:spPr bwMode="auto">
            <a:xfrm>
              <a:off x="4919" y="3788"/>
              <a:ext cx="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time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392204" name="Line 12"/>
            <p:cNvSpPr>
              <a:spLocks noChangeShapeType="1"/>
            </p:cNvSpPr>
            <p:nvPr/>
          </p:nvSpPr>
          <p:spPr bwMode="auto">
            <a:xfrm flipV="1">
              <a:off x="3863" y="2972"/>
              <a:ext cx="0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205" name="Text Box 13"/>
            <p:cNvSpPr txBox="1">
              <a:spLocks noChangeArrowheads="1"/>
            </p:cNvSpPr>
            <p:nvPr/>
          </p:nvSpPr>
          <p:spPr bwMode="auto">
            <a:xfrm>
              <a:off x="3665" y="3788"/>
              <a:ext cx="3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t</a:t>
              </a:r>
              <a:r>
                <a:rPr lang="de-DE" sz="1800" baseline="-25000"/>
                <a:t>event</a:t>
              </a:r>
              <a:endParaRPr lang="en-US" altLang="ko-KR" sz="1800" baseline="-25000">
                <a:ea typeface="굴림" pitchFamily="50" charset="-127"/>
              </a:endParaRPr>
            </a:p>
          </p:txBody>
        </p:sp>
        <p:sp>
          <p:nvSpPr>
            <p:cNvPr id="392206" name="Text Box 14"/>
            <p:cNvSpPr txBox="1">
              <a:spLocks noChangeArrowheads="1"/>
            </p:cNvSpPr>
            <p:nvPr/>
          </p:nvSpPr>
          <p:spPr bwMode="auto">
            <a:xfrm>
              <a:off x="2471" y="3788"/>
              <a:ext cx="20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t</a:t>
              </a:r>
              <a:r>
                <a:rPr lang="de-DE" sz="1800" baseline="-25000"/>
                <a:t>1</a:t>
              </a:r>
              <a:endParaRPr lang="en-US" altLang="ko-KR" sz="1800" baseline="-25000">
                <a:ea typeface="굴림" pitchFamily="50" charset="-127"/>
              </a:endParaRPr>
            </a:p>
          </p:txBody>
        </p:sp>
        <p:sp>
          <p:nvSpPr>
            <p:cNvPr id="392207" name="Line 15"/>
            <p:cNvSpPr>
              <a:spLocks noChangeShapeType="1"/>
            </p:cNvSpPr>
            <p:nvPr/>
          </p:nvSpPr>
          <p:spPr bwMode="auto">
            <a:xfrm flipV="1">
              <a:off x="2567" y="2972"/>
              <a:ext cx="0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208" name="Line 16"/>
            <p:cNvSpPr>
              <a:spLocks noChangeShapeType="1"/>
            </p:cNvSpPr>
            <p:nvPr/>
          </p:nvSpPr>
          <p:spPr bwMode="auto">
            <a:xfrm>
              <a:off x="2567" y="297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209" name="Line 17"/>
            <p:cNvSpPr>
              <a:spLocks noChangeShapeType="1"/>
            </p:cNvSpPr>
            <p:nvPr/>
          </p:nvSpPr>
          <p:spPr bwMode="auto">
            <a:xfrm>
              <a:off x="3047" y="3452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210" name="Line 18"/>
            <p:cNvSpPr>
              <a:spLocks noChangeShapeType="1"/>
            </p:cNvSpPr>
            <p:nvPr/>
          </p:nvSpPr>
          <p:spPr bwMode="auto">
            <a:xfrm flipV="1">
              <a:off x="3863" y="297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211" name="AutoShape 19"/>
            <p:cNvSpPr>
              <a:spLocks/>
            </p:cNvSpPr>
            <p:nvPr/>
          </p:nvSpPr>
          <p:spPr bwMode="auto">
            <a:xfrm>
              <a:off x="2423" y="2372"/>
              <a:ext cx="480" cy="216"/>
            </a:xfrm>
            <a:prstGeom prst="accentCallout1">
              <a:avLst>
                <a:gd name="adj1" fmla="val 33333"/>
                <a:gd name="adj2" fmla="val 110000"/>
                <a:gd name="adj3" fmla="val 344444"/>
                <a:gd name="adj4" fmla="val 18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de-DE" sz="1800"/>
                <a:t>E</a:t>
              </a:r>
              <a:r>
                <a:rPr lang="de-DE" sz="1800" baseline="-25000"/>
                <a:t>saved</a:t>
              </a:r>
              <a:endParaRPr lang="en-US" altLang="ko-KR" sz="1800" baseline="-25000">
                <a:ea typeface="굴림" pitchFamily="50" charset="-127"/>
              </a:endParaRPr>
            </a:p>
          </p:txBody>
        </p:sp>
        <p:sp>
          <p:nvSpPr>
            <p:cNvPr id="392212" name="AutoShape 20"/>
            <p:cNvSpPr>
              <a:spLocks/>
            </p:cNvSpPr>
            <p:nvPr/>
          </p:nvSpPr>
          <p:spPr bwMode="auto">
            <a:xfrm>
              <a:off x="4295" y="2348"/>
              <a:ext cx="624" cy="216"/>
            </a:xfrm>
            <a:prstGeom prst="accentCallout1">
              <a:avLst>
                <a:gd name="adj1" fmla="val 33333"/>
                <a:gd name="adj2" fmla="val -7694"/>
                <a:gd name="adj3" fmla="val 348148"/>
                <a:gd name="adj4" fmla="val -40384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de-DE" sz="1800"/>
                <a:t>E</a:t>
              </a:r>
              <a:r>
                <a:rPr lang="de-DE" sz="1800" baseline="-25000"/>
                <a:t>overhead</a:t>
              </a:r>
              <a:endParaRPr lang="en-US" altLang="ko-KR" sz="1800" baseline="-25000">
                <a:ea typeface="굴림" pitchFamily="50" charset="-127"/>
              </a:endParaRPr>
            </a:p>
          </p:txBody>
        </p:sp>
        <p:sp>
          <p:nvSpPr>
            <p:cNvPr id="392213" name="Line 21"/>
            <p:cNvSpPr>
              <a:spLocks noChangeShapeType="1"/>
            </p:cNvSpPr>
            <p:nvPr/>
          </p:nvSpPr>
          <p:spPr bwMode="auto">
            <a:xfrm flipV="1">
              <a:off x="3047" y="3452"/>
              <a:ext cx="0" cy="2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214" name="Line 22"/>
            <p:cNvSpPr>
              <a:spLocks noChangeShapeType="1"/>
            </p:cNvSpPr>
            <p:nvPr/>
          </p:nvSpPr>
          <p:spPr bwMode="auto">
            <a:xfrm flipV="1">
              <a:off x="4343" y="2972"/>
              <a:ext cx="0" cy="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92215" name="AutoShape 23"/>
            <p:cNvSpPr>
              <a:spLocks/>
            </p:cNvSpPr>
            <p:nvPr/>
          </p:nvSpPr>
          <p:spPr bwMode="auto">
            <a:xfrm rot="5400000">
              <a:off x="2735" y="3572"/>
              <a:ext cx="144" cy="480"/>
            </a:xfrm>
            <a:prstGeom prst="rightBrace">
              <a:avLst>
                <a:gd name="adj1" fmla="val 2777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2216" name="AutoShape 24"/>
            <p:cNvSpPr>
              <a:spLocks/>
            </p:cNvSpPr>
            <p:nvPr/>
          </p:nvSpPr>
          <p:spPr bwMode="auto">
            <a:xfrm rot="5400000">
              <a:off x="4031" y="3572"/>
              <a:ext cx="144" cy="480"/>
            </a:xfrm>
            <a:prstGeom prst="rightBrace">
              <a:avLst>
                <a:gd name="adj1" fmla="val 2777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92217" name="Text Box 25"/>
            <p:cNvSpPr txBox="1">
              <a:spLocks noChangeArrowheads="1"/>
            </p:cNvSpPr>
            <p:nvPr/>
          </p:nvSpPr>
          <p:spPr bwMode="auto">
            <a:xfrm>
              <a:off x="2711" y="3884"/>
              <a:ext cx="4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>
                  <a:latin typeface="Symbol" pitchFamily="18" charset="2"/>
                </a:rPr>
                <a:t>t</a:t>
              </a:r>
              <a:r>
                <a:rPr lang="de-DE" sz="1800" baseline="-25000"/>
                <a:t>down</a:t>
              </a:r>
              <a:endParaRPr lang="en-US" altLang="ko-KR" sz="1800" baseline="-25000">
                <a:ea typeface="굴림" pitchFamily="50" charset="-127"/>
              </a:endParaRPr>
            </a:p>
          </p:txBody>
        </p:sp>
        <p:sp>
          <p:nvSpPr>
            <p:cNvPr id="392218" name="Text Box 26"/>
            <p:cNvSpPr txBox="1">
              <a:spLocks noChangeArrowheads="1"/>
            </p:cNvSpPr>
            <p:nvPr/>
          </p:nvSpPr>
          <p:spPr bwMode="auto">
            <a:xfrm>
              <a:off x="4007" y="3884"/>
              <a:ext cx="28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>
                  <a:latin typeface="Symbol" pitchFamily="18" charset="2"/>
                </a:rPr>
                <a:t>t</a:t>
              </a:r>
              <a:r>
                <a:rPr lang="de-DE" sz="1800" baseline="-25000"/>
                <a:t>up</a:t>
              </a:r>
              <a:endParaRPr lang="en-US" altLang="ko-KR" sz="1800" baseline="-25000">
                <a:ea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EE535-E136-4BD3-82D2-C692531453E8}" type="slidenum">
              <a:rPr lang="en-US" altLang="ko-KR"/>
              <a:pPr/>
              <a:t>25</a:t>
            </a:fld>
            <a:endParaRPr lang="en-US" altLang="ko-KR"/>
          </a:p>
        </p:txBody>
      </p:sp>
      <p:pic>
        <p:nvPicPr>
          <p:cNvPr id="396294" name="Picture 6" descr="dvs_fig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588" y="2151063"/>
            <a:ext cx="4916487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12750" y="150813"/>
            <a:ext cx="8731250" cy="571500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Alternative: Dynamic voltage scaling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600" y="914400"/>
            <a:ext cx="8488363" cy="5191125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Switching modes complicated by uncertainty how long a sleep time is available</a:t>
            </a:r>
          </a:p>
          <a:p>
            <a:r>
              <a:rPr lang="en-US" altLang="ko-KR">
                <a:ea typeface="굴림" pitchFamily="50" charset="-127"/>
              </a:rPr>
              <a:t>Alternative: Low supply voltage &amp; clock </a:t>
            </a:r>
          </a:p>
          <a:p>
            <a:pPr lvl="1"/>
            <a:r>
              <a:rPr lang="en-US" altLang="ko-KR" b="1" i="1">
                <a:ea typeface="굴림" pitchFamily="50" charset="-127"/>
              </a:rPr>
              <a:t>Dynamic voltage scaling </a:t>
            </a:r>
            <a:r>
              <a:rPr lang="en-US" altLang="ko-KR">
                <a:ea typeface="굴림" pitchFamily="50" charset="-127"/>
              </a:rPr>
              <a:t>(DVS)</a:t>
            </a:r>
          </a:p>
          <a:p>
            <a:r>
              <a:rPr lang="en-US" altLang="ko-KR">
                <a:ea typeface="굴림" pitchFamily="50" charset="-127"/>
              </a:rPr>
              <a:t>Rationale: </a:t>
            </a:r>
          </a:p>
          <a:p>
            <a:pPr lvl="1"/>
            <a:r>
              <a:rPr lang="en-US" altLang="ko-KR">
                <a:ea typeface="굴림" pitchFamily="50" charset="-127"/>
              </a:rPr>
              <a:t>Power consumption P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depends on </a:t>
            </a:r>
          </a:p>
          <a:p>
            <a:pPr lvl="2"/>
            <a:r>
              <a:rPr lang="en-US" altLang="ko-KR">
                <a:ea typeface="굴림" pitchFamily="50" charset="-127"/>
              </a:rPr>
              <a:t>Clock frequency</a:t>
            </a:r>
          </a:p>
          <a:p>
            <a:pPr lvl="2"/>
            <a:r>
              <a:rPr lang="en-US" altLang="ko-KR">
                <a:ea typeface="굴림" pitchFamily="50" charset="-127"/>
              </a:rPr>
              <a:t>Square of supply voltage</a:t>
            </a:r>
          </a:p>
          <a:p>
            <a:pPr lvl="2"/>
            <a:r>
              <a:rPr lang="en-US" altLang="ko-KR" i="1">
                <a:ea typeface="굴림" pitchFamily="50" charset="-127"/>
              </a:rPr>
              <a:t>P </a:t>
            </a:r>
            <a:r>
              <a:rPr lang="en-US" altLang="ko-KR" i="1">
                <a:latin typeface="cmsy10" pitchFamily="34" charset="0"/>
                <a:ea typeface="굴림" pitchFamily="50" charset="-127"/>
              </a:rPr>
              <a:t>/</a:t>
            </a:r>
            <a:r>
              <a:rPr lang="en-US" altLang="ko-KR" i="1">
                <a:ea typeface="굴림" pitchFamily="50" charset="-127"/>
              </a:rPr>
              <a:t> f V</a:t>
            </a:r>
            <a:r>
              <a:rPr lang="en-US" altLang="ko-KR" baseline="30000">
                <a:ea typeface="굴림" pitchFamily="50" charset="-127"/>
              </a:rPr>
              <a:t>2</a:t>
            </a:r>
            <a:r>
              <a:rPr lang="en-US" altLang="ko-KR">
                <a:ea typeface="굴림" pitchFamily="50" charset="-127"/>
              </a:rPr>
              <a:t>  </a:t>
            </a:r>
          </a:p>
          <a:p>
            <a:pPr lvl="1"/>
            <a:r>
              <a:rPr lang="en-US" altLang="ko-KR">
                <a:ea typeface="굴림" pitchFamily="50" charset="-127"/>
              </a:rPr>
              <a:t>Lower clock allows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lower supply voltage</a:t>
            </a:r>
          </a:p>
          <a:p>
            <a:pPr lvl="1"/>
            <a:r>
              <a:rPr lang="en-US" altLang="ko-KR">
                <a:ea typeface="굴림" pitchFamily="50" charset="-127"/>
              </a:rPr>
              <a:t>Easy to switch to higher clock </a:t>
            </a:r>
          </a:p>
          <a:p>
            <a:pPr lvl="1"/>
            <a:r>
              <a:rPr lang="en-US" altLang="ko-KR">
                <a:ea typeface="굴림" pitchFamily="50" charset="-127"/>
              </a:rPr>
              <a:t>But: execution takes longer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78A194-F8AA-4FDE-8361-A352EEA28CD3}" type="slidenum">
              <a:rPr lang="en-US" altLang="ko-KR"/>
              <a:pPr/>
              <a:t>26</a:t>
            </a:fld>
            <a:endParaRPr lang="en-US" altLang="ko-KR"/>
          </a:p>
        </p:txBody>
      </p:sp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Memory power consumption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Crucial part: FLASH memory</a:t>
            </a:r>
          </a:p>
          <a:p>
            <a:pPr lvl="1"/>
            <a:r>
              <a:rPr lang="en-US" altLang="ko-KR">
                <a:ea typeface="굴림" pitchFamily="50" charset="-127"/>
              </a:rPr>
              <a:t>Power for RAM almost negligible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FLASH writing/erasing is expensive</a:t>
            </a:r>
          </a:p>
          <a:p>
            <a:pPr lvl="1"/>
            <a:r>
              <a:rPr lang="en-US" altLang="ko-KR">
                <a:ea typeface="굴림" pitchFamily="50" charset="-127"/>
              </a:rPr>
              <a:t>Example: FLASH on Mica motes</a:t>
            </a:r>
          </a:p>
          <a:p>
            <a:pPr lvl="1"/>
            <a:r>
              <a:rPr lang="en-US" altLang="ko-KR">
                <a:ea typeface="굴림" pitchFamily="50" charset="-127"/>
              </a:rPr>
              <a:t>Reading: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¼</a:t>
            </a:r>
            <a:r>
              <a:rPr lang="en-US" altLang="ko-KR">
                <a:ea typeface="굴림" pitchFamily="50" charset="-127"/>
              </a:rPr>
              <a:t> 1.1 nAh per byte</a:t>
            </a:r>
          </a:p>
          <a:p>
            <a:pPr lvl="1"/>
            <a:r>
              <a:rPr lang="en-US" altLang="ko-KR">
                <a:ea typeface="굴림" pitchFamily="50" charset="-127"/>
              </a:rPr>
              <a:t>Writing: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¼</a:t>
            </a:r>
            <a:r>
              <a:rPr lang="en-US" altLang="ko-KR">
                <a:ea typeface="굴림" pitchFamily="50" charset="-127"/>
              </a:rPr>
              <a:t> 83.3 nAh per byte</a:t>
            </a:r>
          </a:p>
          <a:p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4645B1-BDC3-4959-A4BB-84B4955B0B43}" type="slidenum">
              <a:rPr lang="en-US" altLang="ko-KR"/>
              <a:pPr/>
              <a:t>27</a:t>
            </a:fld>
            <a:endParaRPr lang="en-US" altLang="ko-KR"/>
          </a:p>
        </p:txBody>
      </p:sp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Transmitter power/energy consumption for n bits</a:t>
            </a:r>
          </a:p>
        </p:txBody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Amplifier power: P</a:t>
            </a:r>
            <a:r>
              <a:rPr lang="en-US" altLang="ko-KR" baseline="-25000">
                <a:ea typeface="굴림" pitchFamily="50" charset="-127"/>
              </a:rPr>
              <a:t>amp</a:t>
            </a:r>
            <a:r>
              <a:rPr lang="en-US" altLang="ko-KR">
                <a:ea typeface="굴림" pitchFamily="50" charset="-127"/>
              </a:rPr>
              <a:t> = 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</a:t>
            </a:r>
            <a:r>
              <a:rPr lang="en-US" altLang="ko-KR" baseline="-25000">
                <a:ea typeface="굴림" pitchFamily="50" charset="-127"/>
                <a:sym typeface="Symbol" pitchFamily="18" charset="2"/>
              </a:rPr>
              <a:t>amp</a:t>
            </a:r>
            <a:r>
              <a:rPr lang="en-US" altLang="ko-KR">
                <a:ea typeface="굴림" pitchFamily="50" charset="-127"/>
              </a:rPr>
              <a:t> + 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</a:t>
            </a:r>
            <a:r>
              <a:rPr lang="en-US" altLang="ko-KR" baseline="-25000">
                <a:ea typeface="굴림" pitchFamily="50" charset="-127"/>
                <a:sym typeface="Symbol" pitchFamily="18" charset="2"/>
              </a:rPr>
              <a:t>amp</a:t>
            </a:r>
            <a:r>
              <a:rPr lang="en-US" altLang="ko-KR">
                <a:ea typeface="굴림" pitchFamily="50" charset="-127"/>
              </a:rPr>
              <a:t> P</a:t>
            </a:r>
            <a:r>
              <a:rPr lang="en-US" altLang="ko-KR" baseline="-25000">
                <a:ea typeface="굴림" pitchFamily="50" charset="-127"/>
              </a:rPr>
              <a:t>tx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P</a:t>
            </a:r>
            <a:r>
              <a:rPr lang="en-US" altLang="ko-KR" baseline="-25000">
                <a:ea typeface="굴림" pitchFamily="50" charset="-127"/>
              </a:rPr>
              <a:t>tx </a:t>
            </a:r>
            <a:r>
              <a:rPr lang="en-US" altLang="ko-KR" b="1" i="1">
                <a:ea typeface="굴림" pitchFamily="50" charset="-127"/>
              </a:rPr>
              <a:t>radiated power </a:t>
            </a: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</a:pP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</a:t>
            </a:r>
            <a:r>
              <a:rPr lang="en-US" altLang="ko-KR" baseline="-25000">
                <a:ea typeface="굴림" pitchFamily="50" charset="-127"/>
                <a:sym typeface="Symbol" pitchFamily="18" charset="2"/>
              </a:rPr>
              <a:t>amp</a:t>
            </a:r>
            <a:r>
              <a:rPr lang="en-US" altLang="ko-KR">
                <a:ea typeface="굴림" pitchFamily="50" charset="-127"/>
              </a:rPr>
              <a:t>, 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</a:t>
            </a:r>
            <a:r>
              <a:rPr lang="en-US" altLang="ko-KR" baseline="-25000">
                <a:ea typeface="굴림" pitchFamily="50" charset="-127"/>
                <a:sym typeface="Symbol" pitchFamily="18" charset="2"/>
              </a:rPr>
              <a:t>amp</a:t>
            </a:r>
            <a:r>
              <a:rPr lang="en-US" altLang="ko-KR">
                <a:ea typeface="굴림" pitchFamily="50" charset="-127"/>
              </a:rPr>
              <a:t> constants depending on model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Highest efficiency (</a:t>
            </a:r>
            <a:r>
              <a:rPr lang="en-US" altLang="ko-KR">
                <a:latin typeface="Symbol" pitchFamily="18" charset="2"/>
                <a:ea typeface="굴림" pitchFamily="50" charset="-127"/>
                <a:sym typeface="Symbol" pitchFamily="18" charset="2"/>
              </a:rPr>
              <a:t></a:t>
            </a:r>
            <a:r>
              <a:rPr lang="en-US" altLang="ko-KR">
                <a:ea typeface="굴림" pitchFamily="50" charset="-127"/>
              </a:rPr>
              <a:t> = P</a:t>
            </a:r>
            <a:r>
              <a:rPr lang="en-US" altLang="ko-KR" baseline="-25000">
                <a:ea typeface="굴림" pitchFamily="50" charset="-127"/>
              </a:rPr>
              <a:t>tx</a:t>
            </a:r>
            <a:r>
              <a:rPr lang="en-US" altLang="ko-KR">
                <a:ea typeface="굴림" pitchFamily="50" charset="-127"/>
              </a:rPr>
              <a:t> / P</a:t>
            </a:r>
            <a:r>
              <a:rPr lang="en-US" altLang="ko-KR" baseline="-25000">
                <a:ea typeface="굴림" pitchFamily="50" charset="-127"/>
              </a:rPr>
              <a:t>amp </a:t>
            </a:r>
            <a:r>
              <a:rPr lang="en-US" altLang="ko-KR">
                <a:ea typeface="굴림" pitchFamily="50" charset="-127"/>
              </a:rPr>
              <a:t>) at maximum output power 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In addition: transmitter electronics needs power P</a:t>
            </a:r>
            <a:r>
              <a:rPr lang="en-US" altLang="ko-KR" baseline="-25000">
                <a:ea typeface="굴림" pitchFamily="50" charset="-127"/>
              </a:rPr>
              <a:t>txElec</a:t>
            </a: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Time to transmit n bits: n / (R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¢</a:t>
            </a:r>
            <a:r>
              <a:rPr lang="en-US" altLang="ko-KR">
                <a:ea typeface="굴림" pitchFamily="50" charset="-127"/>
              </a:rPr>
              <a:t> R</a:t>
            </a:r>
            <a:r>
              <a:rPr lang="en-US" altLang="ko-KR" baseline="-50000">
                <a:ea typeface="굴림" pitchFamily="50" charset="-127"/>
              </a:rPr>
              <a:t>code</a:t>
            </a:r>
            <a:r>
              <a:rPr lang="en-US" altLang="ko-KR">
                <a:ea typeface="굴림" pitchFamily="50" charset="-127"/>
              </a:rPr>
              <a:t>)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R nomial data rate, R</a:t>
            </a:r>
            <a:r>
              <a:rPr lang="en-US" altLang="ko-KR" baseline="-50000">
                <a:ea typeface="굴림" pitchFamily="50" charset="-127"/>
              </a:rPr>
              <a:t>code</a:t>
            </a:r>
            <a:r>
              <a:rPr lang="en-US" altLang="ko-KR">
                <a:ea typeface="굴림" pitchFamily="50" charset="-127"/>
              </a:rPr>
              <a:t> coding rate 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To leave sleep mode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Time T</a:t>
            </a:r>
            <a:r>
              <a:rPr lang="en-US" altLang="ko-KR" baseline="-25000">
                <a:ea typeface="굴림" pitchFamily="50" charset="-127"/>
              </a:rPr>
              <a:t>start</a:t>
            </a:r>
            <a:r>
              <a:rPr lang="en-US" altLang="ko-KR">
                <a:ea typeface="굴림" pitchFamily="50" charset="-127"/>
              </a:rPr>
              <a:t>, average power P</a:t>
            </a:r>
            <a:r>
              <a:rPr lang="en-US" altLang="ko-KR" baseline="-50000">
                <a:ea typeface="굴림" pitchFamily="50" charset="-127"/>
              </a:rPr>
              <a:t>start</a:t>
            </a:r>
            <a:endParaRPr lang="en-US" altLang="ko-KR">
              <a:ea typeface="굴림" pitchFamily="50" charset="-127"/>
            </a:endParaRPr>
          </a:p>
          <a:p>
            <a:pPr lvl="1"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 b="1">
                <a:ea typeface="굴림" pitchFamily="50" charset="-127"/>
              </a:rPr>
              <a:t>E</a:t>
            </a:r>
            <a:r>
              <a:rPr lang="en-US" altLang="ko-KR" b="1" baseline="-50000">
                <a:ea typeface="굴림" pitchFamily="50" charset="-127"/>
              </a:rPr>
              <a:t>tx</a:t>
            </a:r>
            <a:r>
              <a:rPr lang="en-US" altLang="ko-KR" b="1">
                <a:ea typeface="굴림" pitchFamily="50" charset="-127"/>
              </a:rPr>
              <a:t> = T</a:t>
            </a:r>
            <a:r>
              <a:rPr lang="en-US" altLang="ko-KR" b="1" baseline="-50000">
                <a:ea typeface="굴림" pitchFamily="50" charset="-127"/>
              </a:rPr>
              <a:t>start</a:t>
            </a:r>
            <a:r>
              <a:rPr lang="en-US" altLang="ko-KR" b="1">
                <a:ea typeface="굴림" pitchFamily="50" charset="-127"/>
              </a:rPr>
              <a:t> P</a:t>
            </a:r>
            <a:r>
              <a:rPr lang="en-US" altLang="ko-KR" b="1" baseline="-50000">
                <a:ea typeface="굴림" pitchFamily="50" charset="-127"/>
              </a:rPr>
              <a:t>start</a:t>
            </a:r>
            <a:r>
              <a:rPr lang="en-US" altLang="ko-KR" b="1">
                <a:ea typeface="굴림" pitchFamily="50" charset="-127"/>
              </a:rPr>
              <a:t> + n / (R </a:t>
            </a:r>
            <a:r>
              <a:rPr lang="en-US" altLang="ko-KR" b="1">
                <a:latin typeface="cmsy10" pitchFamily="34" charset="0"/>
                <a:ea typeface="굴림" pitchFamily="50" charset="-127"/>
              </a:rPr>
              <a:t>¢</a:t>
            </a:r>
            <a:r>
              <a:rPr lang="en-US" altLang="ko-KR" b="1">
                <a:ea typeface="굴림" pitchFamily="50" charset="-127"/>
              </a:rPr>
              <a:t> R</a:t>
            </a:r>
            <a:r>
              <a:rPr lang="en-US" altLang="ko-KR" b="1" baseline="-50000">
                <a:ea typeface="굴림" pitchFamily="50" charset="-127"/>
              </a:rPr>
              <a:t>code</a:t>
            </a:r>
            <a:r>
              <a:rPr lang="en-US" altLang="ko-KR" b="1">
                <a:ea typeface="굴림" pitchFamily="50" charset="-127"/>
              </a:rPr>
              <a:t>) (P</a:t>
            </a:r>
            <a:r>
              <a:rPr lang="en-US" altLang="ko-KR" b="1" baseline="-25000">
                <a:ea typeface="굴림" pitchFamily="50" charset="-127"/>
              </a:rPr>
              <a:t>txElec </a:t>
            </a:r>
            <a:r>
              <a:rPr lang="en-US" altLang="ko-KR" b="1">
                <a:ea typeface="굴림" pitchFamily="50" charset="-127"/>
              </a:rPr>
              <a:t>+ </a:t>
            </a:r>
            <a:r>
              <a:rPr lang="en-US" altLang="ko-KR" b="1">
                <a:latin typeface="Symbol" pitchFamily="18" charset="2"/>
                <a:ea typeface="굴림" pitchFamily="50" charset="-127"/>
                <a:sym typeface="Symbol" pitchFamily="18" charset="2"/>
              </a:rPr>
              <a:t></a:t>
            </a:r>
            <a:r>
              <a:rPr lang="en-US" altLang="ko-KR" b="1" baseline="-25000">
                <a:ea typeface="굴림" pitchFamily="50" charset="-127"/>
                <a:sym typeface="Symbol" pitchFamily="18" charset="2"/>
              </a:rPr>
              <a:t>amp</a:t>
            </a:r>
            <a:r>
              <a:rPr lang="en-US" altLang="ko-KR" b="1">
                <a:ea typeface="굴림" pitchFamily="50" charset="-127"/>
              </a:rPr>
              <a:t> + </a:t>
            </a:r>
            <a:r>
              <a:rPr lang="en-US" altLang="ko-KR" b="1">
                <a:latin typeface="Symbol" pitchFamily="18" charset="2"/>
                <a:ea typeface="굴림" pitchFamily="50" charset="-127"/>
                <a:sym typeface="Symbol" pitchFamily="18" charset="2"/>
              </a:rPr>
              <a:t></a:t>
            </a:r>
            <a:r>
              <a:rPr lang="en-US" altLang="ko-KR" b="1" baseline="-25000">
                <a:ea typeface="굴림" pitchFamily="50" charset="-127"/>
                <a:sym typeface="Symbol" pitchFamily="18" charset="2"/>
              </a:rPr>
              <a:t>amp</a:t>
            </a:r>
            <a:r>
              <a:rPr lang="en-US" altLang="ko-KR" b="1">
                <a:ea typeface="굴림" pitchFamily="50" charset="-127"/>
              </a:rPr>
              <a:t> P</a:t>
            </a:r>
            <a:r>
              <a:rPr lang="en-US" altLang="ko-KR" b="1" baseline="-25000">
                <a:ea typeface="굴림" pitchFamily="50" charset="-127"/>
              </a:rPr>
              <a:t>tx</a:t>
            </a:r>
            <a:r>
              <a:rPr lang="en-US" altLang="ko-KR" b="1">
                <a:ea typeface="굴림" pitchFamily="50" charset="-127"/>
              </a:rPr>
              <a:t>)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endParaRPr lang="en-US" altLang="ko-KR" b="1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Simplification: Modulation not considered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246DC-03DD-4FB0-81F0-CA71485CE8F1}" type="slidenum">
              <a:rPr lang="en-US" altLang="ko-KR"/>
              <a:pPr/>
              <a:t>28</a:t>
            </a:fld>
            <a:endParaRPr lang="en-US" altLang="ko-KR"/>
          </a:p>
        </p:txBody>
      </p:sp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Receiver power/energy consumption for n bits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Receiver also has startup costs</a:t>
            </a:r>
          </a:p>
          <a:p>
            <a:pPr lvl="1"/>
            <a:r>
              <a:rPr lang="en-US" altLang="ko-KR">
                <a:ea typeface="굴림" pitchFamily="50" charset="-127"/>
              </a:rPr>
              <a:t>Time T</a:t>
            </a:r>
            <a:r>
              <a:rPr lang="en-US" altLang="ko-KR" baseline="-25000">
                <a:ea typeface="굴림" pitchFamily="50" charset="-127"/>
              </a:rPr>
              <a:t>start</a:t>
            </a:r>
            <a:r>
              <a:rPr lang="en-US" altLang="ko-KR">
                <a:ea typeface="굴림" pitchFamily="50" charset="-127"/>
              </a:rPr>
              <a:t>, average power P</a:t>
            </a:r>
            <a:r>
              <a:rPr lang="en-US" altLang="ko-KR" baseline="-50000">
                <a:ea typeface="굴림" pitchFamily="50" charset="-127"/>
              </a:rPr>
              <a:t>start</a:t>
            </a:r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Time for n bits is the same n / (R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¢</a:t>
            </a:r>
            <a:r>
              <a:rPr lang="en-US" altLang="ko-KR">
                <a:ea typeface="굴림" pitchFamily="50" charset="-127"/>
              </a:rPr>
              <a:t> R</a:t>
            </a:r>
            <a:r>
              <a:rPr lang="en-US" altLang="ko-KR" baseline="-50000">
                <a:ea typeface="굴림" pitchFamily="50" charset="-127"/>
              </a:rPr>
              <a:t>code</a:t>
            </a:r>
            <a:r>
              <a:rPr lang="en-US" altLang="ko-KR">
                <a:ea typeface="굴림" pitchFamily="50" charset="-127"/>
              </a:rPr>
              <a:t>) </a:t>
            </a:r>
          </a:p>
          <a:p>
            <a:r>
              <a:rPr lang="en-US" altLang="ko-KR">
                <a:ea typeface="굴림" pitchFamily="50" charset="-127"/>
              </a:rPr>
              <a:t>Receiver electronics needs P</a:t>
            </a:r>
            <a:r>
              <a:rPr lang="en-US" altLang="ko-KR" baseline="-25000">
                <a:ea typeface="굴림" pitchFamily="50" charset="-127"/>
              </a:rPr>
              <a:t>rxElec</a:t>
            </a:r>
            <a:r>
              <a:rPr lang="en-US" altLang="ko-KR">
                <a:ea typeface="굴림" pitchFamily="50" charset="-127"/>
              </a:rPr>
              <a:t> </a:t>
            </a:r>
          </a:p>
          <a:p>
            <a:r>
              <a:rPr lang="en-US" altLang="ko-KR">
                <a:ea typeface="굴림" pitchFamily="50" charset="-127"/>
              </a:rPr>
              <a:t>Plus: energy to decode n bits E</a:t>
            </a:r>
            <a:r>
              <a:rPr lang="en-US" altLang="ko-KR" baseline="-25000">
                <a:ea typeface="굴림" pitchFamily="50" charset="-127"/>
              </a:rPr>
              <a:t>decBits</a:t>
            </a:r>
            <a:endParaRPr lang="en-US" altLang="ko-KR">
              <a:ea typeface="굴림" pitchFamily="50" charset="-127"/>
            </a:endParaRPr>
          </a:p>
          <a:p>
            <a:endParaRPr lang="en-US" altLang="ko-KR">
              <a:ea typeface="굴림" pitchFamily="50" charset="-127"/>
            </a:endParaRP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 b="1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 b="1">
                <a:ea typeface="굴림" pitchFamily="50" charset="-127"/>
              </a:rPr>
              <a:t> E</a:t>
            </a:r>
            <a:r>
              <a:rPr lang="en-US" altLang="ko-KR" b="1" baseline="-25000">
                <a:ea typeface="굴림" pitchFamily="50" charset="-127"/>
              </a:rPr>
              <a:t>rx</a:t>
            </a:r>
            <a:r>
              <a:rPr lang="en-US" altLang="ko-KR" b="1">
                <a:ea typeface="굴림" pitchFamily="50" charset="-127"/>
              </a:rPr>
              <a:t> = T</a:t>
            </a:r>
            <a:r>
              <a:rPr lang="en-US" altLang="ko-KR" b="1" baseline="-50000">
                <a:ea typeface="굴림" pitchFamily="50" charset="-127"/>
              </a:rPr>
              <a:t>start</a:t>
            </a:r>
            <a:r>
              <a:rPr lang="en-US" altLang="ko-KR" b="1">
                <a:ea typeface="굴림" pitchFamily="50" charset="-127"/>
              </a:rPr>
              <a:t> P</a:t>
            </a:r>
            <a:r>
              <a:rPr lang="en-US" altLang="ko-KR" b="1" baseline="-50000">
                <a:ea typeface="굴림" pitchFamily="50" charset="-127"/>
              </a:rPr>
              <a:t>start</a:t>
            </a:r>
            <a:r>
              <a:rPr lang="en-US" altLang="ko-KR" b="1">
                <a:ea typeface="굴림" pitchFamily="50" charset="-127"/>
              </a:rPr>
              <a:t> + n / (R </a:t>
            </a:r>
            <a:r>
              <a:rPr lang="en-US" altLang="ko-KR" b="1">
                <a:latin typeface="cmsy10" pitchFamily="34" charset="0"/>
                <a:ea typeface="굴림" pitchFamily="50" charset="-127"/>
              </a:rPr>
              <a:t>¢</a:t>
            </a:r>
            <a:r>
              <a:rPr lang="en-US" altLang="ko-KR" b="1">
                <a:ea typeface="굴림" pitchFamily="50" charset="-127"/>
              </a:rPr>
              <a:t> R</a:t>
            </a:r>
            <a:r>
              <a:rPr lang="en-US" altLang="ko-KR" b="1" baseline="-50000">
                <a:ea typeface="굴림" pitchFamily="50" charset="-127"/>
              </a:rPr>
              <a:t>code</a:t>
            </a:r>
            <a:r>
              <a:rPr lang="en-US" altLang="ko-KR" b="1">
                <a:ea typeface="굴림" pitchFamily="50" charset="-127"/>
              </a:rPr>
              <a:t>) P</a:t>
            </a:r>
            <a:r>
              <a:rPr lang="en-US" altLang="ko-KR" b="1" baseline="-25000">
                <a:ea typeface="굴림" pitchFamily="50" charset="-127"/>
              </a:rPr>
              <a:t>rxElec </a:t>
            </a:r>
            <a:r>
              <a:rPr lang="en-US" altLang="ko-KR" b="1">
                <a:ea typeface="굴림" pitchFamily="50" charset="-127"/>
              </a:rPr>
              <a:t>+ E</a:t>
            </a:r>
            <a:r>
              <a:rPr lang="en-US" altLang="ko-KR" b="1" baseline="-25000">
                <a:ea typeface="굴림" pitchFamily="50" charset="-127"/>
              </a:rPr>
              <a:t>decBits </a:t>
            </a:r>
            <a:r>
              <a:rPr lang="en-US" altLang="ko-KR" b="1">
                <a:ea typeface="굴림" pitchFamily="50" charset="-127"/>
              </a:rPr>
              <a:t>( R )</a:t>
            </a:r>
            <a:endParaRPr lang="en-US" altLang="ko-KR" b="1" baseline="-25000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F12EA-DA8B-4B09-9E9F-DF0681E5906D}" type="slidenum">
              <a:rPr lang="en-US" altLang="ko-KR"/>
              <a:pPr/>
              <a:t>29</a:t>
            </a:fld>
            <a:endParaRPr lang="en-US" altLang="ko-KR"/>
          </a:p>
        </p:txBody>
      </p:sp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Some transceiver numbers 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02437" name="Picture 5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096963"/>
            <a:ext cx="8667750" cy="442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E3808-100E-4D7D-A625-C8733461718D}" type="slidenum">
              <a:rPr lang="en-US" altLang="ko-KR"/>
              <a:pPr/>
              <a:t>30</a:t>
            </a:fld>
            <a:endParaRPr lang="en-US" altLang="ko-KR"/>
          </a:p>
        </p:txBody>
      </p:sp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Comparison: GSM base station power consumption</a:t>
            </a:r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Overview</a:t>
            </a: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Details</a:t>
            </a: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pitchFamily="50" charset="-127"/>
            </a:endParaRP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(just to put things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into perspective)</a:t>
            </a:r>
          </a:p>
        </p:txBody>
      </p:sp>
      <p:pic>
        <p:nvPicPr>
          <p:cNvPr id="394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769938"/>
            <a:ext cx="5313363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rnd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42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38" y="3127375"/>
            <a:ext cx="5175250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rnd" algn="ctr">
                <a:solidFill>
                  <a:schemeClr val="tx1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4334A-40EF-4596-9D40-BD850941E575}" type="slidenum">
              <a:rPr lang="en-US" altLang="ko-KR"/>
              <a:pPr/>
              <a:t>31</a:t>
            </a:fld>
            <a:endParaRPr lang="en-US" altLang="ko-KR"/>
          </a:p>
        </p:txBody>
      </p:sp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Controlling transceivers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Similar to controller, low duty cycle is necessary</a:t>
            </a:r>
          </a:p>
          <a:p>
            <a:pPr lvl="1"/>
            <a:r>
              <a:rPr lang="en-US" altLang="ko-KR">
                <a:ea typeface="굴림" pitchFamily="50" charset="-127"/>
              </a:rPr>
              <a:t>Easy to do for transmitter – similar problem to controller: when is it worthwhile to switch off</a:t>
            </a:r>
          </a:p>
          <a:p>
            <a:pPr lvl="1"/>
            <a:r>
              <a:rPr lang="en-US" altLang="ko-KR">
                <a:ea typeface="굴림" pitchFamily="50" charset="-127"/>
              </a:rPr>
              <a:t>Difficult for receiver: Not only time when to wake up not known, it also depends on </a:t>
            </a:r>
            <a:r>
              <a:rPr lang="en-US" altLang="ko-KR" b="1" i="1">
                <a:ea typeface="굴림" pitchFamily="50" charset="-127"/>
              </a:rPr>
              <a:t>remote</a:t>
            </a:r>
            <a:r>
              <a:rPr lang="en-US" altLang="ko-KR">
                <a:ea typeface="굴림" pitchFamily="50" charset="-127"/>
              </a:rPr>
              <a:t> partners </a:t>
            </a:r>
          </a:p>
          <a:p>
            <a:pPr lvl="1">
              <a:buFont typeface="Symbol" pitchFamily="18" charset="2"/>
              <a:buNone/>
            </a:pP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>
                <a:ea typeface="굴림" pitchFamily="50" charset="-127"/>
              </a:rPr>
              <a:t> Dependence between MAC protocols and power consumption is strong!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Only limited applicability of techniques analogue to DVS </a:t>
            </a:r>
          </a:p>
          <a:p>
            <a:pPr lvl="1"/>
            <a:r>
              <a:rPr lang="en-US" altLang="ko-KR">
                <a:ea typeface="굴림" pitchFamily="50" charset="-127"/>
              </a:rPr>
              <a:t>Dynamic Modulation Scaling (DSM): Switch to modulation best suited to communication – depends on channel gain</a:t>
            </a:r>
          </a:p>
          <a:p>
            <a:pPr lvl="1"/>
            <a:r>
              <a:rPr lang="en-US" altLang="ko-KR">
                <a:ea typeface="굴림" pitchFamily="50" charset="-127"/>
              </a:rPr>
              <a:t>Dynamic Coding Scaling – vary coding rate according to channel gain</a:t>
            </a:r>
          </a:p>
          <a:p>
            <a:pPr lvl="1"/>
            <a:r>
              <a:rPr lang="en-US" altLang="ko-KR">
                <a:ea typeface="굴림" pitchFamily="50" charset="-127"/>
              </a:rPr>
              <a:t>Combinations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0CA50-E099-4E12-8D4A-907F87500138}" type="slidenum">
              <a:rPr lang="en-US" altLang="ko-KR"/>
              <a:pPr/>
              <a:t>32</a:t>
            </a:fld>
            <a:endParaRPr lang="en-US" altLang="ko-KR"/>
          </a:p>
        </p:txBody>
      </p:sp>
      <p:sp>
        <p:nvSpPr>
          <p:cNvPr id="403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Computation vs. communication energy cost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Tradeoff?</a:t>
            </a:r>
          </a:p>
          <a:p>
            <a:pPr lvl="1"/>
            <a:r>
              <a:rPr lang="en-US" altLang="ko-KR">
                <a:ea typeface="굴림" pitchFamily="50" charset="-127"/>
              </a:rPr>
              <a:t>Directly comparing computation/communication energy cost not possible</a:t>
            </a:r>
          </a:p>
          <a:p>
            <a:pPr lvl="1"/>
            <a:r>
              <a:rPr lang="en-US" altLang="ko-KR">
                <a:ea typeface="굴림" pitchFamily="50" charset="-127"/>
              </a:rPr>
              <a:t>But: put them into perspective!</a:t>
            </a:r>
          </a:p>
          <a:p>
            <a:pPr lvl="1"/>
            <a:r>
              <a:rPr lang="en-US" altLang="ko-KR">
                <a:ea typeface="굴림" pitchFamily="50" charset="-127"/>
              </a:rPr>
              <a:t>Energy ratio of “sending one bit” vs. “computing one instruction”: Anything between 220 and 2900 in the literature</a:t>
            </a:r>
          </a:p>
          <a:p>
            <a:pPr lvl="1"/>
            <a:r>
              <a:rPr lang="en-US" altLang="ko-KR">
                <a:ea typeface="굴림" pitchFamily="50" charset="-127"/>
              </a:rPr>
              <a:t>To communicate (send &amp; receive) one kilobyte </a:t>
            </a:r>
            <a:br>
              <a:rPr lang="en-US" altLang="ko-KR">
                <a:ea typeface="굴림" pitchFamily="50" charset="-127"/>
              </a:rPr>
            </a:br>
            <a:r>
              <a:rPr lang="en-US" altLang="ko-KR">
                <a:ea typeface="굴림" pitchFamily="50" charset="-127"/>
              </a:rPr>
              <a:t>= computing three million instructions!</a:t>
            </a:r>
          </a:p>
          <a:p>
            <a:r>
              <a:rPr lang="en-US" altLang="ko-KR">
                <a:ea typeface="굴림" pitchFamily="50" charset="-127"/>
              </a:rPr>
              <a:t>Hence: try to compute instead of communicate whenever possible</a:t>
            </a:r>
          </a:p>
          <a:p>
            <a:r>
              <a:rPr lang="en-US" altLang="ko-KR">
                <a:ea typeface="굴림" pitchFamily="50" charset="-127"/>
              </a:rPr>
              <a:t>Key technique in WSN – </a:t>
            </a:r>
            <a:r>
              <a:rPr lang="en-US" altLang="ko-KR" b="1" i="1">
                <a:ea typeface="굴림" pitchFamily="50" charset="-127"/>
              </a:rPr>
              <a:t>in-network processing!</a:t>
            </a:r>
          </a:p>
          <a:p>
            <a:pPr lvl="1"/>
            <a:r>
              <a:rPr lang="en-US" altLang="ko-KR">
                <a:ea typeface="굴림" pitchFamily="50" charset="-127"/>
              </a:rPr>
              <a:t>Exploit compression schemes, intelligent coding schemes, …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8095D-8B25-41F3-AD9A-DE6139CB5567}" type="slidenum">
              <a:rPr lang="en-US" altLang="ko-KR"/>
              <a:pPr/>
              <a:t>33</a:t>
            </a:fld>
            <a:endParaRPr lang="en-US" altLang="ko-KR"/>
          </a:p>
        </p:txBody>
      </p:sp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Outline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Sensor node architecture</a:t>
            </a:r>
          </a:p>
          <a:p>
            <a:r>
              <a:rPr lang="en-US" altLang="ko-KR">
                <a:ea typeface="굴림" pitchFamily="50" charset="-127"/>
              </a:rPr>
              <a:t>Energy supply and consumption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pitchFamily="50" charset="-127"/>
              </a:rPr>
              <a:t>Runtime environments for sensor nodes</a:t>
            </a:r>
          </a:p>
          <a:p>
            <a:r>
              <a:rPr lang="en-US" altLang="ko-KR">
                <a:ea typeface="굴림" pitchFamily="50" charset="-127"/>
              </a:rPr>
              <a:t>Case study: TinyOS </a:t>
            </a:r>
          </a:p>
          <a:p>
            <a:endParaRPr lang="en-US" altLang="ko-KR">
              <a:ea typeface="굴림" pitchFamily="50" charset="-127"/>
            </a:endParaRPr>
          </a:p>
          <a:p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0BEFD-E3C0-4297-AD0D-A77B0E9FE6F2}" type="slidenum">
              <a:rPr lang="en-US" altLang="ko-KR"/>
              <a:pPr/>
              <a:t>34</a:t>
            </a:fld>
            <a:endParaRPr lang="en-US" altLang="ko-KR"/>
          </a:p>
        </p:txBody>
      </p:sp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Operating system challenges in WSN</a:t>
            </a:r>
          </a:p>
        </p:txBody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Usual operating system goals</a:t>
            </a:r>
          </a:p>
          <a:p>
            <a:pPr lvl="1"/>
            <a:r>
              <a:rPr lang="en-US" altLang="ko-KR">
                <a:ea typeface="굴림" pitchFamily="50" charset="-127"/>
              </a:rPr>
              <a:t>Make access to device resources abstract (virtualization)</a:t>
            </a:r>
          </a:p>
          <a:p>
            <a:pPr lvl="1"/>
            <a:r>
              <a:rPr lang="en-US" altLang="ko-KR">
                <a:ea typeface="굴림" pitchFamily="50" charset="-127"/>
              </a:rPr>
              <a:t>Protect resources from concurrent access</a:t>
            </a:r>
          </a:p>
          <a:p>
            <a:r>
              <a:rPr lang="en-US" altLang="ko-KR">
                <a:ea typeface="굴림" pitchFamily="50" charset="-127"/>
              </a:rPr>
              <a:t>Usual means 	</a:t>
            </a:r>
          </a:p>
          <a:p>
            <a:pPr lvl="1"/>
            <a:r>
              <a:rPr lang="en-US" altLang="ko-KR">
                <a:ea typeface="굴림" pitchFamily="50" charset="-127"/>
              </a:rPr>
              <a:t>Protected operation modes of the CPU – hardware access only in these modes</a:t>
            </a:r>
          </a:p>
          <a:p>
            <a:pPr lvl="1"/>
            <a:r>
              <a:rPr lang="en-US" altLang="ko-KR">
                <a:ea typeface="굴림" pitchFamily="50" charset="-127"/>
              </a:rPr>
              <a:t>Process with separate address spaces</a:t>
            </a:r>
          </a:p>
          <a:p>
            <a:pPr lvl="1"/>
            <a:r>
              <a:rPr lang="en-US" altLang="ko-KR">
                <a:ea typeface="굴림" pitchFamily="50" charset="-127"/>
              </a:rPr>
              <a:t>Support by a memory management unit</a:t>
            </a:r>
          </a:p>
          <a:p>
            <a:r>
              <a:rPr lang="en-US" altLang="ko-KR">
                <a:ea typeface="굴림" pitchFamily="50" charset="-127"/>
              </a:rPr>
              <a:t>Problem: These are not available in microcontrollers</a:t>
            </a:r>
          </a:p>
          <a:p>
            <a:pPr lvl="1"/>
            <a:r>
              <a:rPr lang="en-US" altLang="ko-KR">
                <a:ea typeface="굴림" pitchFamily="50" charset="-127"/>
              </a:rPr>
              <a:t>No separate protection modes, no memory management unit</a:t>
            </a:r>
          </a:p>
          <a:p>
            <a:pPr lvl="1"/>
            <a:r>
              <a:rPr lang="en-US" altLang="ko-KR">
                <a:ea typeface="굴림" pitchFamily="50" charset="-127"/>
              </a:rPr>
              <a:t>Would make devices more expensive, more power-hungry 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>
                <a:ea typeface="굴림" pitchFamily="50" charset="-127"/>
              </a:rPr>
              <a:t> ???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B4153-3BF5-410F-99BF-A3E0CA61D963}" type="slidenum">
              <a:rPr lang="en-US" altLang="ko-KR"/>
              <a:pPr/>
              <a:t>35</a:t>
            </a:fld>
            <a:endParaRPr lang="en-US" altLang="ko-KR"/>
          </a:p>
        </p:txBody>
      </p:sp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Operating system challenges in WSN</a:t>
            </a:r>
          </a:p>
        </p:txBody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Possible options</a:t>
            </a:r>
          </a:p>
          <a:p>
            <a:pPr lvl="1"/>
            <a:r>
              <a:rPr lang="en-US" altLang="ko-KR">
                <a:ea typeface="굴림" pitchFamily="50" charset="-127"/>
              </a:rPr>
              <a:t>Try to implement “as close to an operating system” on WSN nodes</a:t>
            </a:r>
          </a:p>
          <a:p>
            <a:pPr lvl="2"/>
            <a:r>
              <a:rPr lang="en-US" altLang="ko-KR">
                <a:ea typeface="굴림" pitchFamily="50" charset="-127"/>
              </a:rPr>
              <a:t>In particular, try to provide a known programming interface</a:t>
            </a:r>
          </a:p>
          <a:p>
            <a:pPr lvl="2"/>
            <a:r>
              <a:rPr lang="en-US" altLang="ko-KR">
                <a:ea typeface="굴림" pitchFamily="50" charset="-127"/>
              </a:rPr>
              <a:t>Namely: support for processes! </a:t>
            </a:r>
          </a:p>
          <a:p>
            <a:pPr lvl="2"/>
            <a:r>
              <a:rPr lang="en-US" altLang="ko-KR">
                <a:ea typeface="굴림" pitchFamily="50" charset="-127"/>
              </a:rPr>
              <a:t>Sacrifice protection of different processes from each other</a:t>
            </a:r>
          </a:p>
          <a:p>
            <a:pPr lvl="2">
              <a:buFont typeface="Symbol" pitchFamily="18" charset="2"/>
              <a:buNone/>
            </a:pP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>
                <a:ea typeface="굴림" pitchFamily="50" charset="-127"/>
              </a:rPr>
              <a:t> Possible, but relatively high overhead</a:t>
            </a:r>
          </a:p>
          <a:p>
            <a:pPr lvl="1"/>
            <a:r>
              <a:rPr lang="en-US" altLang="ko-KR">
                <a:ea typeface="굴림" pitchFamily="50" charset="-127"/>
              </a:rPr>
              <a:t>Do (more or less) away with operating system</a:t>
            </a:r>
          </a:p>
          <a:p>
            <a:pPr lvl="2"/>
            <a:r>
              <a:rPr lang="en-US" altLang="ko-KR">
                <a:ea typeface="굴림" pitchFamily="50" charset="-127"/>
              </a:rPr>
              <a:t>After all, there is only a single “application” running on a WSN node</a:t>
            </a:r>
          </a:p>
          <a:p>
            <a:pPr lvl="2"/>
            <a:r>
              <a:rPr lang="en-US" altLang="ko-KR">
                <a:ea typeface="굴림" pitchFamily="50" charset="-127"/>
              </a:rPr>
              <a:t>No need to protect malicious software parts from each other</a:t>
            </a:r>
          </a:p>
          <a:p>
            <a:pPr lvl="2"/>
            <a:r>
              <a:rPr lang="en-US" altLang="ko-KR">
                <a:ea typeface="굴림" pitchFamily="50" charset="-127"/>
              </a:rPr>
              <a:t>Direct hardware control by application might improve efficiency</a:t>
            </a:r>
          </a:p>
          <a:p>
            <a:r>
              <a:rPr lang="en-US" altLang="ko-KR">
                <a:ea typeface="굴림" pitchFamily="50" charset="-127"/>
              </a:rPr>
              <a:t>Currently popular verdict: no OS, just a simple run-time environment</a:t>
            </a:r>
          </a:p>
          <a:p>
            <a:pPr lvl="1"/>
            <a:r>
              <a:rPr lang="en-US" altLang="ko-KR">
                <a:ea typeface="굴림" pitchFamily="50" charset="-127"/>
              </a:rPr>
              <a:t>Enough to abstract away hardware access details</a:t>
            </a:r>
          </a:p>
          <a:p>
            <a:pPr lvl="1"/>
            <a:r>
              <a:rPr lang="en-US" altLang="ko-KR">
                <a:ea typeface="굴림" pitchFamily="50" charset="-127"/>
              </a:rPr>
              <a:t>Biggest impact: Unusual programming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1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5375D-53B8-41D6-B337-A5C7D5B5F6D0}" type="slidenum">
              <a:rPr lang="en-US" altLang="ko-KR"/>
              <a:pPr/>
              <a:t>36</a:t>
            </a:fld>
            <a:endParaRPr lang="en-US" altLang="ko-KR"/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Main issue: How to support concurrency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5657850" cy="5191125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Simplest option: No concurrency, sequential processing of tasks</a:t>
            </a:r>
          </a:p>
          <a:p>
            <a:pPr lvl="1"/>
            <a:r>
              <a:rPr lang="en-US" altLang="ko-KR">
                <a:ea typeface="굴림" pitchFamily="50" charset="-127"/>
              </a:rPr>
              <a:t>Not satisfactory: Risk of missing data (e.g., from transceiver) when processing data, etc.</a:t>
            </a:r>
          </a:p>
          <a:p>
            <a:pPr lvl="1">
              <a:buFont typeface="Symbol" pitchFamily="18" charset="2"/>
              <a:buNone/>
            </a:pP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>
                <a:ea typeface="굴림" pitchFamily="50" charset="-127"/>
              </a:rPr>
              <a:t> Interrupts/asynchronous operation has to be supported </a:t>
            </a:r>
          </a:p>
          <a:p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Why concurrency is needed</a:t>
            </a:r>
          </a:p>
          <a:p>
            <a:pPr lvl="1"/>
            <a:r>
              <a:rPr lang="en-US" altLang="ko-KR">
                <a:ea typeface="굴림" pitchFamily="50" charset="-127"/>
              </a:rPr>
              <a:t>Sensor node’s CPU has to service the radio modem, the actual sensors, perform computation for application, execute communication protocol software, etc.</a:t>
            </a:r>
          </a:p>
          <a:p>
            <a:pPr lvl="1"/>
            <a:endParaRPr lang="en-US" altLang="ko-KR">
              <a:ea typeface="굴림" pitchFamily="50" charset="-127"/>
            </a:endParaRPr>
          </a:p>
        </p:txBody>
      </p:sp>
      <p:grpSp>
        <p:nvGrpSpPr>
          <p:cNvPr id="406540" name="Group 12"/>
          <p:cNvGrpSpPr>
            <a:grpSpLocks/>
          </p:cNvGrpSpPr>
          <p:nvPr/>
        </p:nvGrpSpPr>
        <p:grpSpPr bwMode="auto">
          <a:xfrm>
            <a:off x="6396038" y="1019175"/>
            <a:ext cx="1828800" cy="4724400"/>
            <a:chOff x="482" y="624"/>
            <a:chExt cx="1152" cy="2976"/>
          </a:xfrm>
        </p:grpSpPr>
        <p:sp>
          <p:nvSpPr>
            <p:cNvPr id="406532" name="Text Box 4"/>
            <p:cNvSpPr txBox="1">
              <a:spLocks noChangeArrowheads="1"/>
            </p:cNvSpPr>
            <p:nvPr/>
          </p:nvSpPr>
          <p:spPr bwMode="auto">
            <a:xfrm>
              <a:off x="641" y="624"/>
              <a:ext cx="834" cy="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/>
            <a:lstStyle/>
            <a:p>
              <a:r>
                <a:rPr lang="de-DE" sz="1800"/>
                <a:t>Poll sensor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06533" name="Text Box 5"/>
            <p:cNvSpPr txBox="1">
              <a:spLocks noChangeArrowheads="1"/>
            </p:cNvSpPr>
            <p:nvPr/>
          </p:nvSpPr>
          <p:spPr bwMode="auto">
            <a:xfrm>
              <a:off x="482" y="1055"/>
              <a:ext cx="1152" cy="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/>
            <a:lstStyle/>
            <a:p>
              <a:r>
                <a:rPr lang="de-DE" sz="1800"/>
                <a:t>Process </a:t>
              </a:r>
              <a:br>
                <a:rPr lang="de-DE" sz="1800"/>
              </a:br>
              <a:r>
                <a:rPr lang="de-DE" sz="1800"/>
                <a:t>sensor </a:t>
              </a:r>
              <a:br>
                <a:rPr lang="de-DE" sz="1800"/>
              </a:br>
              <a:r>
                <a:rPr lang="de-DE" sz="1800"/>
                <a:t>data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06534" name="Text Box 6"/>
            <p:cNvSpPr txBox="1">
              <a:spLocks noChangeArrowheads="1"/>
            </p:cNvSpPr>
            <p:nvPr/>
          </p:nvSpPr>
          <p:spPr bwMode="auto">
            <a:xfrm>
              <a:off x="505" y="2209"/>
              <a:ext cx="1106" cy="2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anchorCtr="1"/>
            <a:lstStyle/>
            <a:p>
              <a:r>
                <a:rPr lang="de-DE" sz="1800"/>
                <a:t>Poll transceiver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06535" name="Text Box 7"/>
            <p:cNvSpPr txBox="1">
              <a:spLocks noChangeArrowheads="1"/>
            </p:cNvSpPr>
            <p:nvPr/>
          </p:nvSpPr>
          <p:spPr bwMode="auto">
            <a:xfrm>
              <a:off x="482" y="2640"/>
              <a:ext cx="1152" cy="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 anchorCtr="1"/>
            <a:lstStyle/>
            <a:p>
              <a:r>
                <a:rPr lang="de-DE" sz="1800"/>
                <a:t>Process received </a:t>
              </a:r>
              <a:br>
                <a:rPr lang="de-DE" sz="1800"/>
              </a:br>
              <a:r>
                <a:rPr lang="de-DE" sz="1800"/>
                <a:t>packet </a:t>
              </a:r>
              <a:endParaRPr lang="en-US" altLang="ko-KR" sz="1800">
                <a:ea typeface="굴림" pitchFamily="50" charset="-127"/>
              </a:endParaRPr>
            </a:p>
          </p:txBody>
        </p:sp>
        <p:cxnSp>
          <p:nvCxnSpPr>
            <p:cNvPr id="406536" name="AutoShape 8"/>
            <p:cNvCxnSpPr>
              <a:cxnSpLocks noChangeShapeType="1"/>
              <a:stCxn id="406532" idx="2"/>
              <a:endCxn id="406533" idx="0"/>
            </p:cNvCxnSpPr>
            <p:nvPr/>
          </p:nvCxnSpPr>
          <p:spPr bwMode="auto">
            <a:xfrm>
              <a:off x="1058" y="861"/>
              <a:ext cx="0" cy="19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6537" name="AutoShape 9"/>
            <p:cNvCxnSpPr>
              <a:cxnSpLocks noChangeShapeType="1"/>
              <a:stCxn id="406533" idx="2"/>
              <a:endCxn id="406534" idx="0"/>
            </p:cNvCxnSpPr>
            <p:nvPr/>
          </p:nvCxnSpPr>
          <p:spPr bwMode="auto">
            <a:xfrm>
              <a:off x="1058" y="2015"/>
              <a:ext cx="0" cy="19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6538" name="AutoShape 10"/>
            <p:cNvCxnSpPr>
              <a:cxnSpLocks noChangeShapeType="1"/>
              <a:stCxn id="406534" idx="2"/>
              <a:endCxn id="406535" idx="0"/>
            </p:cNvCxnSpPr>
            <p:nvPr/>
          </p:nvCxnSpPr>
          <p:spPr bwMode="auto">
            <a:xfrm>
              <a:off x="1058" y="2446"/>
              <a:ext cx="0" cy="19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6539" name="AutoShape 11"/>
            <p:cNvCxnSpPr>
              <a:cxnSpLocks noChangeShapeType="1"/>
              <a:stCxn id="406535" idx="2"/>
              <a:endCxn id="406532" idx="0"/>
            </p:cNvCxnSpPr>
            <p:nvPr/>
          </p:nvCxnSpPr>
          <p:spPr bwMode="auto">
            <a:xfrm rot="5400000" flipH="1" flipV="1">
              <a:off x="-429" y="2111"/>
              <a:ext cx="2976" cy="1"/>
            </a:xfrm>
            <a:prstGeom prst="curvedConnector5">
              <a:avLst>
                <a:gd name="adj1" fmla="val -9310"/>
                <a:gd name="adj2" fmla="val 92200000"/>
                <a:gd name="adj3" fmla="val 10923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0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21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F1729-F986-485C-A55A-C9FA95F84A3B}" type="slidenum">
              <a:rPr lang="en-US" altLang="ko-KR"/>
              <a:pPr/>
              <a:t>37</a:t>
            </a:fld>
            <a:endParaRPr lang="en-US" altLang="ko-KR"/>
          </a:p>
        </p:txBody>
      </p:sp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Traditional concurrency: Processes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4722812" cy="5191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Traditional OS: processes/threads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Based on interrupts, context switching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But: not available – memory overhead, execution overhead 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But: concurrency mismatch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One process per protocol entails too many context switches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Many tasks in WSN small with respect to context switching overhead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And: protection between processes not needed in WSN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Only one application anyway</a:t>
            </a:r>
          </a:p>
        </p:txBody>
      </p:sp>
      <p:grpSp>
        <p:nvGrpSpPr>
          <p:cNvPr id="407570" name="Group 18"/>
          <p:cNvGrpSpPr>
            <a:grpSpLocks/>
          </p:cNvGrpSpPr>
          <p:nvPr/>
        </p:nvGrpSpPr>
        <p:grpSpPr bwMode="auto">
          <a:xfrm>
            <a:off x="5029200" y="876300"/>
            <a:ext cx="4000500" cy="5257800"/>
            <a:chOff x="2928" y="552"/>
            <a:chExt cx="2520" cy="3312"/>
          </a:xfrm>
        </p:grpSpPr>
        <p:sp>
          <p:nvSpPr>
            <p:cNvPr id="407556" name="Text Box 4"/>
            <p:cNvSpPr txBox="1">
              <a:spLocks noChangeArrowheads="1"/>
            </p:cNvSpPr>
            <p:nvPr/>
          </p:nvSpPr>
          <p:spPr bwMode="auto">
            <a:xfrm>
              <a:off x="2928" y="552"/>
              <a:ext cx="108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800"/>
                <a:t>Handle sensor </a:t>
              </a:r>
            </a:p>
            <a:p>
              <a:r>
                <a:rPr lang="de-DE" sz="1800"/>
                <a:t>process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07557" name="Text Box 5"/>
            <p:cNvSpPr txBox="1">
              <a:spLocks noChangeArrowheads="1"/>
            </p:cNvSpPr>
            <p:nvPr/>
          </p:nvSpPr>
          <p:spPr bwMode="auto">
            <a:xfrm>
              <a:off x="4372" y="552"/>
              <a:ext cx="107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800"/>
                <a:t>Handle packet </a:t>
              </a:r>
            </a:p>
            <a:p>
              <a:r>
                <a:rPr lang="de-DE" sz="1800"/>
                <a:t>process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07558" name="Line 6"/>
            <p:cNvSpPr>
              <a:spLocks noChangeShapeType="1"/>
            </p:cNvSpPr>
            <p:nvPr/>
          </p:nvSpPr>
          <p:spPr bwMode="auto">
            <a:xfrm>
              <a:off x="3470" y="1104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7559" name="Line 7"/>
            <p:cNvSpPr>
              <a:spLocks noChangeShapeType="1"/>
            </p:cNvSpPr>
            <p:nvPr/>
          </p:nvSpPr>
          <p:spPr bwMode="auto">
            <a:xfrm>
              <a:off x="4910" y="1104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7560" name="Line 8"/>
            <p:cNvSpPr>
              <a:spLocks noChangeShapeType="1"/>
            </p:cNvSpPr>
            <p:nvPr/>
          </p:nvSpPr>
          <p:spPr bwMode="auto">
            <a:xfrm>
              <a:off x="4910" y="18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7561" name="Line 9"/>
            <p:cNvSpPr>
              <a:spLocks noChangeShapeType="1"/>
            </p:cNvSpPr>
            <p:nvPr/>
          </p:nvSpPr>
          <p:spPr bwMode="auto">
            <a:xfrm>
              <a:off x="3470" y="18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7562" name="Line 10"/>
            <p:cNvSpPr>
              <a:spLocks noChangeShapeType="1"/>
            </p:cNvSpPr>
            <p:nvPr/>
          </p:nvSpPr>
          <p:spPr bwMode="auto">
            <a:xfrm>
              <a:off x="3470" y="240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7563" name="Line 11"/>
            <p:cNvSpPr>
              <a:spLocks noChangeShapeType="1"/>
            </p:cNvSpPr>
            <p:nvPr/>
          </p:nvSpPr>
          <p:spPr bwMode="auto">
            <a:xfrm>
              <a:off x="4910" y="3144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7564" name="Line 12"/>
            <p:cNvSpPr>
              <a:spLocks noChangeShapeType="1"/>
            </p:cNvSpPr>
            <p:nvPr/>
          </p:nvSpPr>
          <p:spPr bwMode="auto">
            <a:xfrm>
              <a:off x="3470" y="3144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7565" name="Line 13"/>
            <p:cNvSpPr>
              <a:spLocks noChangeShapeType="1"/>
            </p:cNvSpPr>
            <p:nvPr/>
          </p:nvSpPr>
          <p:spPr bwMode="auto">
            <a:xfrm>
              <a:off x="4910" y="240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cxnSp>
          <p:nvCxnSpPr>
            <p:cNvPr id="407566" name="AutoShape 14"/>
            <p:cNvCxnSpPr>
              <a:cxnSpLocks noChangeShapeType="1"/>
              <a:stCxn id="407558" idx="1"/>
              <a:endCxn id="407560" idx="0"/>
            </p:cNvCxnSpPr>
            <p:nvPr/>
          </p:nvCxnSpPr>
          <p:spPr bwMode="auto">
            <a:xfrm>
              <a:off x="3470" y="1728"/>
              <a:ext cx="1440" cy="16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7567" name="AutoShape 15"/>
            <p:cNvCxnSpPr>
              <a:cxnSpLocks noChangeShapeType="1"/>
              <a:stCxn id="407560" idx="1"/>
              <a:endCxn id="407562" idx="0"/>
            </p:cNvCxnSpPr>
            <p:nvPr/>
          </p:nvCxnSpPr>
          <p:spPr bwMode="auto">
            <a:xfrm flipH="1">
              <a:off x="3470" y="2280"/>
              <a:ext cx="1440" cy="12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7568" name="AutoShape 16"/>
            <p:cNvCxnSpPr>
              <a:cxnSpLocks noChangeShapeType="1"/>
              <a:stCxn id="407562" idx="1"/>
              <a:endCxn id="407563" idx="0"/>
            </p:cNvCxnSpPr>
            <p:nvPr/>
          </p:nvCxnSpPr>
          <p:spPr bwMode="auto">
            <a:xfrm>
              <a:off x="3470" y="2928"/>
              <a:ext cx="1440" cy="21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07569" name="Text Box 17"/>
            <p:cNvSpPr txBox="1">
              <a:spLocks noChangeArrowheads="1"/>
            </p:cNvSpPr>
            <p:nvPr/>
          </p:nvSpPr>
          <p:spPr bwMode="auto">
            <a:xfrm>
              <a:off x="3552" y="3360"/>
              <a:ext cx="125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800"/>
                <a:t>OS-mediated</a:t>
              </a:r>
            </a:p>
            <a:p>
              <a:r>
                <a:rPr lang="de-DE" sz="1800"/>
                <a:t>process switching</a:t>
              </a:r>
              <a:endParaRPr lang="en-US" altLang="ko-KR" sz="1800">
                <a:ea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9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9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D9125-7A37-4306-A584-2408DAD6D07E}" type="slidenum">
              <a:rPr lang="en-US" altLang="ko-KR"/>
              <a:pPr/>
              <a:t>38</a:t>
            </a:fld>
            <a:endParaRPr lang="en-US" altLang="ko-KR"/>
          </a:p>
        </p:txBody>
      </p:sp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Event-based concurrency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488362" cy="3160713"/>
          </a:xfrm>
        </p:spPr>
        <p:txBody>
          <a:bodyPr/>
          <a:lstStyle/>
          <a:p>
            <a:r>
              <a:rPr lang="en-US" altLang="ko-KR" sz="2000">
                <a:ea typeface="굴림" pitchFamily="50" charset="-127"/>
              </a:rPr>
              <a:t>Alternative: Switch to </a:t>
            </a:r>
            <a:r>
              <a:rPr lang="en-US" altLang="ko-KR" sz="2000" b="1" i="1">
                <a:ea typeface="굴림" pitchFamily="50" charset="-127"/>
              </a:rPr>
              <a:t>event-based programming model</a:t>
            </a:r>
            <a:endParaRPr lang="en-US" altLang="ko-KR" sz="2000">
              <a:ea typeface="굴림" pitchFamily="50" charset="-127"/>
            </a:endParaRPr>
          </a:p>
          <a:p>
            <a:pPr lvl="1"/>
            <a:r>
              <a:rPr lang="en-US" altLang="ko-KR" sz="1800">
                <a:ea typeface="굴림" pitchFamily="50" charset="-127"/>
              </a:rPr>
              <a:t>Perform regular processing or be idle</a:t>
            </a:r>
          </a:p>
          <a:p>
            <a:pPr lvl="1"/>
            <a:r>
              <a:rPr lang="en-US" altLang="ko-KR" sz="1800">
                <a:ea typeface="굴림" pitchFamily="50" charset="-127"/>
              </a:rPr>
              <a:t>React to events when they happen immediately</a:t>
            </a:r>
          </a:p>
          <a:p>
            <a:pPr lvl="1"/>
            <a:r>
              <a:rPr lang="en-US" altLang="ko-KR" sz="1800">
                <a:ea typeface="굴림" pitchFamily="50" charset="-127"/>
              </a:rPr>
              <a:t>Basically: interrupt handler</a:t>
            </a:r>
          </a:p>
          <a:p>
            <a:r>
              <a:rPr lang="en-US" altLang="ko-KR" sz="2000">
                <a:ea typeface="굴림" pitchFamily="50" charset="-127"/>
              </a:rPr>
              <a:t>Problem: must not remain in interrupt handler too long</a:t>
            </a:r>
          </a:p>
          <a:p>
            <a:pPr lvl="1"/>
            <a:r>
              <a:rPr lang="en-US" altLang="ko-KR" sz="1800">
                <a:ea typeface="굴림" pitchFamily="50" charset="-127"/>
              </a:rPr>
              <a:t>Danger of loosing events</a:t>
            </a:r>
          </a:p>
          <a:p>
            <a:pPr lvl="1"/>
            <a:r>
              <a:rPr lang="en-US" altLang="ko-KR" sz="1800">
                <a:ea typeface="굴림" pitchFamily="50" charset="-127"/>
              </a:rPr>
              <a:t>Only save data, post information that event has happened, then return</a:t>
            </a:r>
          </a:p>
          <a:p>
            <a:pPr lvl="1">
              <a:buFont typeface="Symbol" pitchFamily="18" charset="2"/>
              <a:buNone/>
            </a:pPr>
            <a:r>
              <a:rPr lang="en-US" altLang="ko-KR" sz="1800">
                <a:ea typeface="굴림" pitchFamily="50" charset="-127"/>
              </a:rPr>
              <a:t> </a:t>
            </a:r>
            <a:r>
              <a:rPr lang="en-US" altLang="ko-KR" sz="1800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 sz="1800">
                <a:ea typeface="굴림" pitchFamily="50" charset="-127"/>
              </a:rPr>
              <a:t> </a:t>
            </a:r>
            <a:r>
              <a:rPr lang="en-US" altLang="ko-KR" sz="1800" b="1" i="1">
                <a:ea typeface="굴림" pitchFamily="50" charset="-127"/>
              </a:rPr>
              <a:t>Run-to-completion</a:t>
            </a:r>
            <a:r>
              <a:rPr lang="en-US" altLang="ko-KR" sz="1800">
                <a:ea typeface="굴림" pitchFamily="50" charset="-127"/>
              </a:rPr>
              <a:t> principle</a:t>
            </a:r>
          </a:p>
          <a:p>
            <a:pPr lvl="1"/>
            <a:r>
              <a:rPr lang="en-US" altLang="ko-KR" sz="1800">
                <a:ea typeface="굴림" pitchFamily="50" charset="-127"/>
              </a:rPr>
              <a:t>Two contexts: one for handlers, one for regular execution</a:t>
            </a:r>
          </a:p>
        </p:txBody>
      </p:sp>
      <p:grpSp>
        <p:nvGrpSpPr>
          <p:cNvPr id="408587" name="Group 11"/>
          <p:cNvGrpSpPr>
            <a:grpSpLocks noChangeAspect="1"/>
          </p:cNvGrpSpPr>
          <p:nvPr/>
        </p:nvGrpSpPr>
        <p:grpSpPr bwMode="auto">
          <a:xfrm>
            <a:off x="1646238" y="3954463"/>
            <a:ext cx="5829300" cy="2470150"/>
            <a:chOff x="704" y="1238"/>
            <a:chExt cx="4352" cy="1844"/>
          </a:xfrm>
        </p:grpSpPr>
        <p:sp>
          <p:nvSpPr>
            <p:cNvPr id="408586" name="AutoShape 10"/>
            <p:cNvSpPr>
              <a:spLocks noChangeAspect="1" noChangeArrowheads="1" noTextEdit="1"/>
            </p:cNvSpPr>
            <p:nvPr/>
          </p:nvSpPr>
          <p:spPr bwMode="auto">
            <a:xfrm>
              <a:off x="704" y="1238"/>
              <a:ext cx="4352" cy="18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588" name="Rectangle 12"/>
            <p:cNvSpPr>
              <a:spLocks noChangeArrowheads="1"/>
            </p:cNvSpPr>
            <p:nvPr/>
          </p:nvSpPr>
          <p:spPr bwMode="auto">
            <a:xfrm>
              <a:off x="2096" y="2077"/>
              <a:ext cx="1171" cy="470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589" name="Rectangle 13"/>
            <p:cNvSpPr>
              <a:spLocks noChangeArrowheads="1"/>
            </p:cNvSpPr>
            <p:nvPr/>
          </p:nvSpPr>
          <p:spPr bwMode="auto">
            <a:xfrm>
              <a:off x="2199" y="2114"/>
              <a:ext cx="55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I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0" name="Rectangle 14"/>
            <p:cNvSpPr>
              <a:spLocks noChangeArrowheads="1"/>
            </p:cNvSpPr>
            <p:nvPr/>
          </p:nvSpPr>
          <p:spPr bwMode="auto">
            <a:xfrm>
              <a:off x="2244" y="211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d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1" name="Rectangle 15"/>
            <p:cNvSpPr>
              <a:spLocks noChangeArrowheads="1"/>
            </p:cNvSpPr>
            <p:nvPr/>
          </p:nvSpPr>
          <p:spPr bwMode="auto">
            <a:xfrm>
              <a:off x="2342" y="2114"/>
              <a:ext cx="44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l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2" name="Rectangle 16"/>
            <p:cNvSpPr>
              <a:spLocks noChangeArrowheads="1"/>
            </p:cNvSpPr>
            <p:nvPr/>
          </p:nvSpPr>
          <p:spPr bwMode="auto">
            <a:xfrm>
              <a:off x="2373" y="211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3" name="Rectangle 17"/>
            <p:cNvSpPr>
              <a:spLocks noChangeArrowheads="1"/>
            </p:cNvSpPr>
            <p:nvPr/>
          </p:nvSpPr>
          <p:spPr bwMode="auto">
            <a:xfrm>
              <a:off x="2516" y="2114"/>
              <a:ext cx="56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/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4" name="Rectangle 18"/>
            <p:cNvSpPr>
              <a:spLocks noChangeArrowheads="1"/>
            </p:cNvSpPr>
            <p:nvPr/>
          </p:nvSpPr>
          <p:spPr bwMode="auto">
            <a:xfrm>
              <a:off x="2601" y="2114"/>
              <a:ext cx="144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R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5" name="Rectangle 19"/>
            <p:cNvSpPr>
              <a:spLocks noChangeArrowheads="1"/>
            </p:cNvSpPr>
            <p:nvPr/>
          </p:nvSpPr>
          <p:spPr bwMode="auto">
            <a:xfrm>
              <a:off x="2724" y="211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6" name="Rectangle 20"/>
            <p:cNvSpPr>
              <a:spLocks noChangeArrowheads="1"/>
            </p:cNvSpPr>
            <p:nvPr/>
          </p:nvSpPr>
          <p:spPr bwMode="auto">
            <a:xfrm>
              <a:off x="2816" y="211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g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7" name="Rectangle 21"/>
            <p:cNvSpPr>
              <a:spLocks noChangeArrowheads="1"/>
            </p:cNvSpPr>
            <p:nvPr/>
          </p:nvSpPr>
          <p:spPr bwMode="auto">
            <a:xfrm>
              <a:off x="2907" y="211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u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8" name="Rectangle 22"/>
            <p:cNvSpPr>
              <a:spLocks noChangeArrowheads="1"/>
            </p:cNvSpPr>
            <p:nvPr/>
          </p:nvSpPr>
          <p:spPr bwMode="auto">
            <a:xfrm>
              <a:off x="3006" y="2114"/>
              <a:ext cx="43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l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599" name="Rectangle 23"/>
            <p:cNvSpPr>
              <a:spLocks noChangeArrowheads="1"/>
            </p:cNvSpPr>
            <p:nvPr/>
          </p:nvSpPr>
          <p:spPr bwMode="auto">
            <a:xfrm>
              <a:off x="3036" y="2114"/>
              <a:ext cx="111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a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0" name="Rectangle 24"/>
            <p:cNvSpPr>
              <a:spLocks noChangeArrowheads="1"/>
            </p:cNvSpPr>
            <p:nvPr/>
          </p:nvSpPr>
          <p:spPr bwMode="auto">
            <a:xfrm>
              <a:off x="3132" y="2114"/>
              <a:ext cx="67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r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1" name="Rectangle 25"/>
            <p:cNvSpPr>
              <a:spLocks noChangeArrowheads="1"/>
            </p:cNvSpPr>
            <p:nvPr/>
          </p:nvSpPr>
          <p:spPr bwMode="auto">
            <a:xfrm>
              <a:off x="2309" y="2316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p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2" name="Rectangle 26"/>
            <p:cNvSpPr>
              <a:spLocks noChangeArrowheads="1"/>
            </p:cNvSpPr>
            <p:nvPr/>
          </p:nvSpPr>
          <p:spPr bwMode="auto">
            <a:xfrm>
              <a:off x="2405" y="2316"/>
              <a:ext cx="6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r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3" name="Rectangle 27"/>
            <p:cNvSpPr>
              <a:spLocks noChangeArrowheads="1"/>
            </p:cNvSpPr>
            <p:nvPr/>
          </p:nvSpPr>
          <p:spPr bwMode="auto">
            <a:xfrm>
              <a:off x="2456" y="2316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o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4" name="Rectangle 28"/>
            <p:cNvSpPr>
              <a:spLocks noChangeArrowheads="1"/>
            </p:cNvSpPr>
            <p:nvPr/>
          </p:nvSpPr>
          <p:spPr bwMode="auto">
            <a:xfrm>
              <a:off x="2549" y="2316"/>
              <a:ext cx="10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c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5" name="Rectangle 29"/>
            <p:cNvSpPr>
              <a:spLocks noChangeArrowheads="1"/>
            </p:cNvSpPr>
            <p:nvPr/>
          </p:nvSpPr>
          <p:spPr bwMode="auto">
            <a:xfrm>
              <a:off x="2631" y="2316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6" name="Rectangle 30"/>
            <p:cNvSpPr>
              <a:spLocks noChangeArrowheads="1"/>
            </p:cNvSpPr>
            <p:nvPr/>
          </p:nvSpPr>
          <p:spPr bwMode="auto">
            <a:xfrm>
              <a:off x="2725" y="2316"/>
              <a:ext cx="9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s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7" name="Rectangle 31"/>
            <p:cNvSpPr>
              <a:spLocks noChangeArrowheads="1"/>
            </p:cNvSpPr>
            <p:nvPr/>
          </p:nvSpPr>
          <p:spPr bwMode="auto">
            <a:xfrm>
              <a:off x="2808" y="2316"/>
              <a:ext cx="9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s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8" name="Rectangle 32"/>
            <p:cNvSpPr>
              <a:spLocks noChangeArrowheads="1"/>
            </p:cNvSpPr>
            <p:nvPr/>
          </p:nvSpPr>
          <p:spPr bwMode="auto">
            <a:xfrm>
              <a:off x="2895" y="2316"/>
              <a:ext cx="4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i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09" name="Rectangle 33"/>
            <p:cNvSpPr>
              <a:spLocks noChangeArrowheads="1"/>
            </p:cNvSpPr>
            <p:nvPr/>
          </p:nvSpPr>
          <p:spPr bwMode="auto">
            <a:xfrm>
              <a:off x="2926" y="2316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n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10" name="Rectangle 34"/>
            <p:cNvSpPr>
              <a:spLocks noChangeArrowheads="1"/>
            </p:cNvSpPr>
            <p:nvPr/>
          </p:nvSpPr>
          <p:spPr bwMode="auto">
            <a:xfrm>
              <a:off x="3019" y="2316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g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11" name="Freeform 35"/>
            <p:cNvSpPr>
              <a:spLocks/>
            </p:cNvSpPr>
            <p:nvPr/>
          </p:nvSpPr>
          <p:spPr bwMode="auto">
            <a:xfrm>
              <a:off x="3313" y="1247"/>
              <a:ext cx="332" cy="664"/>
            </a:xfrm>
            <a:custGeom>
              <a:avLst/>
              <a:gdLst>
                <a:gd name="T0" fmla="*/ 203 w 332"/>
                <a:gd name="T1" fmla="*/ 0 h 664"/>
                <a:gd name="T2" fmla="*/ 332 w 332"/>
                <a:gd name="T3" fmla="*/ 120 h 664"/>
                <a:gd name="T4" fmla="*/ 212 w 332"/>
                <a:gd name="T5" fmla="*/ 258 h 664"/>
                <a:gd name="T6" fmla="*/ 249 w 332"/>
                <a:gd name="T7" fmla="*/ 295 h 664"/>
                <a:gd name="T8" fmla="*/ 139 w 332"/>
                <a:gd name="T9" fmla="*/ 424 h 664"/>
                <a:gd name="T10" fmla="*/ 176 w 332"/>
                <a:gd name="T11" fmla="*/ 452 h 664"/>
                <a:gd name="T12" fmla="*/ 0 w 332"/>
                <a:gd name="T13" fmla="*/ 664 h 664"/>
                <a:gd name="T14" fmla="*/ 102 w 332"/>
                <a:gd name="T15" fmla="*/ 397 h 664"/>
                <a:gd name="T16" fmla="*/ 74 w 332"/>
                <a:gd name="T17" fmla="*/ 369 h 664"/>
                <a:gd name="T18" fmla="*/ 157 w 332"/>
                <a:gd name="T19" fmla="*/ 203 h 664"/>
                <a:gd name="T20" fmla="*/ 129 w 332"/>
                <a:gd name="T21" fmla="*/ 185 h 664"/>
                <a:gd name="T22" fmla="*/ 203 w 332"/>
                <a:gd name="T23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2" h="664">
                  <a:moveTo>
                    <a:pt x="203" y="0"/>
                  </a:moveTo>
                  <a:lnTo>
                    <a:pt x="332" y="120"/>
                  </a:lnTo>
                  <a:lnTo>
                    <a:pt x="212" y="258"/>
                  </a:lnTo>
                  <a:lnTo>
                    <a:pt x="249" y="295"/>
                  </a:lnTo>
                  <a:lnTo>
                    <a:pt x="139" y="424"/>
                  </a:lnTo>
                  <a:lnTo>
                    <a:pt x="176" y="452"/>
                  </a:lnTo>
                  <a:lnTo>
                    <a:pt x="0" y="664"/>
                  </a:lnTo>
                  <a:lnTo>
                    <a:pt x="102" y="397"/>
                  </a:lnTo>
                  <a:lnTo>
                    <a:pt x="74" y="369"/>
                  </a:lnTo>
                  <a:lnTo>
                    <a:pt x="157" y="203"/>
                  </a:lnTo>
                  <a:lnTo>
                    <a:pt x="129" y="185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33339A"/>
            </a:solidFill>
            <a:ln w="0">
              <a:solidFill>
                <a:srgbClr val="33339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12" name="Freeform 36"/>
            <p:cNvSpPr>
              <a:spLocks/>
            </p:cNvSpPr>
            <p:nvPr/>
          </p:nvSpPr>
          <p:spPr bwMode="auto">
            <a:xfrm>
              <a:off x="3313" y="1247"/>
              <a:ext cx="332" cy="664"/>
            </a:xfrm>
            <a:custGeom>
              <a:avLst/>
              <a:gdLst>
                <a:gd name="T0" fmla="*/ 22 w 36"/>
                <a:gd name="T1" fmla="*/ 0 h 72"/>
                <a:gd name="T2" fmla="*/ 36 w 36"/>
                <a:gd name="T3" fmla="*/ 13 h 72"/>
                <a:gd name="T4" fmla="*/ 23 w 36"/>
                <a:gd name="T5" fmla="*/ 28 h 72"/>
                <a:gd name="T6" fmla="*/ 27 w 36"/>
                <a:gd name="T7" fmla="*/ 32 h 72"/>
                <a:gd name="T8" fmla="*/ 15 w 36"/>
                <a:gd name="T9" fmla="*/ 46 h 72"/>
                <a:gd name="T10" fmla="*/ 19 w 36"/>
                <a:gd name="T11" fmla="*/ 49 h 72"/>
                <a:gd name="T12" fmla="*/ 0 w 36"/>
                <a:gd name="T13" fmla="*/ 72 h 72"/>
                <a:gd name="T14" fmla="*/ 11 w 36"/>
                <a:gd name="T15" fmla="*/ 43 h 72"/>
                <a:gd name="T16" fmla="*/ 8 w 36"/>
                <a:gd name="T17" fmla="*/ 40 h 72"/>
                <a:gd name="T18" fmla="*/ 17 w 36"/>
                <a:gd name="T19" fmla="*/ 22 h 72"/>
                <a:gd name="T20" fmla="*/ 14 w 36"/>
                <a:gd name="T21" fmla="*/ 20 h 72"/>
                <a:gd name="T22" fmla="*/ 22 w 36"/>
                <a:gd name="T2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72">
                  <a:moveTo>
                    <a:pt x="22" y="0"/>
                  </a:moveTo>
                  <a:lnTo>
                    <a:pt x="36" y="13"/>
                  </a:lnTo>
                  <a:lnTo>
                    <a:pt x="23" y="28"/>
                  </a:lnTo>
                  <a:lnTo>
                    <a:pt x="27" y="32"/>
                  </a:lnTo>
                  <a:lnTo>
                    <a:pt x="15" y="46"/>
                  </a:lnTo>
                  <a:lnTo>
                    <a:pt x="19" y="49"/>
                  </a:lnTo>
                  <a:lnTo>
                    <a:pt x="0" y="72"/>
                  </a:lnTo>
                  <a:lnTo>
                    <a:pt x="11" y="43"/>
                  </a:lnTo>
                  <a:lnTo>
                    <a:pt x="8" y="40"/>
                  </a:lnTo>
                  <a:lnTo>
                    <a:pt x="17" y="22"/>
                  </a:lnTo>
                  <a:lnTo>
                    <a:pt x="14" y="20"/>
                  </a:lnTo>
                  <a:lnTo>
                    <a:pt x="22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13" name="Rectangle 37"/>
            <p:cNvSpPr>
              <a:spLocks noChangeArrowheads="1"/>
            </p:cNvSpPr>
            <p:nvPr/>
          </p:nvSpPr>
          <p:spPr bwMode="auto">
            <a:xfrm>
              <a:off x="3956" y="1339"/>
              <a:ext cx="144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R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14" name="Rectangle 38"/>
            <p:cNvSpPr>
              <a:spLocks noChangeArrowheads="1"/>
            </p:cNvSpPr>
            <p:nvPr/>
          </p:nvSpPr>
          <p:spPr bwMode="auto">
            <a:xfrm>
              <a:off x="4078" y="1339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a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15" name="Rectangle 39"/>
            <p:cNvSpPr>
              <a:spLocks noChangeArrowheads="1"/>
            </p:cNvSpPr>
            <p:nvPr/>
          </p:nvSpPr>
          <p:spPr bwMode="auto">
            <a:xfrm>
              <a:off x="4171" y="1339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d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16" name="Rectangle 40"/>
            <p:cNvSpPr>
              <a:spLocks noChangeArrowheads="1"/>
            </p:cNvSpPr>
            <p:nvPr/>
          </p:nvSpPr>
          <p:spPr bwMode="auto">
            <a:xfrm>
              <a:off x="4269" y="1339"/>
              <a:ext cx="44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i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17" name="Rectangle 41"/>
            <p:cNvSpPr>
              <a:spLocks noChangeArrowheads="1"/>
            </p:cNvSpPr>
            <p:nvPr/>
          </p:nvSpPr>
          <p:spPr bwMode="auto">
            <a:xfrm>
              <a:off x="4300" y="1339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o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18" name="Rectangle 42"/>
            <p:cNvSpPr>
              <a:spLocks noChangeArrowheads="1"/>
            </p:cNvSpPr>
            <p:nvPr/>
          </p:nvSpPr>
          <p:spPr bwMode="auto">
            <a:xfrm>
              <a:off x="3959" y="1543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19" name="Rectangle 43"/>
            <p:cNvSpPr>
              <a:spLocks noChangeArrowheads="1"/>
            </p:cNvSpPr>
            <p:nvPr/>
          </p:nvSpPr>
          <p:spPr bwMode="auto">
            <a:xfrm>
              <a:off x="4052" y="1543"/>
              <a:ext cx="10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v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20" name="Rectangle 44"/>
            <p:cNvSpPr>
              <a:spLocks noChangeArrowheads="1"/>
            </p:cNvSpPr>
            <p:nvPr/>
          </p:nvSpPr>
          <p:spPr bwMode="auto">
            <a:xfrm>
              <a:off x="4134" y="1543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21" name="Rectangle 45"/>
            <p:cNvSpPr>
              <a:spLocks noChangeArrowheads="1"/>
            </p:cNvSpPr>
            <p:nvPr/>
          </p:nvSpPr>
          <p:spPr bwMode="auto">
            <a:xfrm>
              <a:off x="4226" y="1543"/>
              <a:ext cx="111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n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22" name="Rectangle 46"/>
            <p:cNvSpPr>
              <a:spLocks noChangeArrowheads="1"/>
            </p:cNvSpPr>
            <p:nvPr/>
          </p:nvSpPr>
          <p:spPr bwMode="auto">
            <a:xfrm>
              <a:off x="4324" y="1543"/>
              <a:ext cx="55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t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23" name="Freeform 47"/>
            <p:cNvSpPr>
              <a:spLocks/>
            </p:cNvSpPr>
            <p:nvPr/>
          </p:nvSpPr>
          <p:spPr bwMode="auto">
            <a:xfrm>
              <a:off x="3323" y="1856"/>
              <a:ext cx="820" cy="830"/>
            </a:xfrm>
            <a:custGeom>
              <a:avLst/>
              <a:gdLst>
                <a:gd name="T0" fmla="*/ 156 w 820"/>
                <a:gd name="T1" fmla="*/ 682 h 830"/>
                <a:gd name="T2" fmla="*/ 212 w 820"/>
                <a:gd name="T3" fmla="*/ 719 h 830"/>
                <a:gd name="T4" fmla="*/ 267 w 820"/>
                <a:gd name="T5" fmla="*/ 756 h 830"/>
                <a:gd name="T6" fmla="*/ 332 w 820"/>
                <a:gd name="T7" fmla="*/ 774 h 830"/>
                <a:gd name="T8" fmla="*/ 405 w 820"/>
                <a:gd name="T9" fmla="*/ 774 h 830"/>
                <a:gd name="T10" fmla="*/ 470 w 820"/>
                <a:gd name="T11" fmla="*/ 774 h 830"/>
                <a:gd name="T12" fmla="*/ 534 w 820"/>
                <a:gd name="T13" fmla="*/ 756 h 830"/>
                <a:gd name="T14" fmla="*/ 590 w 820"/>
                <a:gd name="T15" fmla="*/ 728 h 830"/>
                <a:gd name="T16" fmla="*/ 654 w 820"/>
                <a:gd name="T17" fmla="*/ 682 h 830"/>
                <a:gd name="T18" fmla="*/ 700 w 820"/>
                <a:gd name="T19" fmla="*/ 627 h 830"/>
                <a:gd name="T20" fmla="*/ 737 w 820"/>
                <a:gd name="T21" fmla="*/ 562 h 830"/>
                <a:gd name="T22" fmla="*/ 756 w 820"/>
                <a:gd name="T23" fmla="*/ 498 h 830"/>
                <a:gd name="T24" fmla="*/ 774 w 820"/>
                <a:gd name="T25" fmla="*/ 424 h 830"/>
                <a:gd name="T26" fmla="*/ 765 w 820"/>
                <a:gd name="T27" fmla="*/ 359 h 830"/>
                <a:gd name="T28" fmla="*/ 746 w 820"/>
                <a:gd name="T29" fmla="*/ 286 h 830"/>
                <a:gd name="T30" fmla="*/ 719 w 820"/>
                <a:gd name="T31" fmla="*/ 221 h 830"/>
                <a:gd name="T32" fmla="*/ 673 w 820"/>
                <a:gd name="T33" fmla="*/ 166 h 830"/>
                <a:gd name="T34" fmla="*/ 617 w 820"/>
                <a:gd name="T35" fmla="*/ 110 h 830"/>
                <a:gd name="T36" fmla="*/ 553 w 820"/>
                <a:gd name="T37" fmla="*/ 83 h 830"/>
                <a:gd name="T38" fmla="*/ 488 w 820"/>
                <a:gd name="T39" fmla="*/ 55 h 830"/>
                <a:gd name="T40" fmla="*/ 424 w 820"/>
                <a:gd name="T41" fmla="*/ 46 h 830"/>
                <a:gd name="T42" fmla="*/ 350 w 820"/>
                <a:gd name="T43" fmla="*/ 46 h 830"/>
                <a:gd name="T44" fmla="*/ 285 w 820"/>
                <a:gd name="T45" fmla="*/ 64 h 830"/>
                <a:gd name="T46" fmla="*/ 212 w 820"/>
                <a:gd name="T47" fmla="*/ 92 h 830"/>
                <a:gd name="T48" fmla="*/ 138 w 820"/>
                <a:gd name="T49" fmla="*/ 147 h 830"/>
                <a:gd name="T50" fmla="*/ 83 w 820"/>
                <a:gd name="T51" fmla="*/ 230 h 830"/>
                <a:gd name="T52" fmla="*/ 55 w 820"/>
                <a:gd name="T53" fmla="*/ 184 h 830"/>
                <a:gd name="T54" fmla="*/ 129 w 820"/>
                <a:gd name="T55" fmla="*/ 101 h 830"/>
                <a:gd name="T56" fmla="*/ 212 w 820"/>
                <a:gd name="T57" fmla="*/ 46 h 830"/>
                <a:gd name="T58" fmla="*/ 285 w 820"/>
                <a:gd name="T59" fmla="*/ 9 h 830"/>
                <a:gd name="T60" fmla="*/ 359 w 820"/>
                <a:gd name="T61" fmla="*/ 0 h 830"/>
                <a:gd name="T62" fmla="*/ 442 w 820"/>
                <a:gd name="T63" fmla="*/ 0 h 830"/>
                <a:gd name="T64" fmla="*/ 516 w 820"/>
                <a:gd name="T65" fmla="*/ 9 h 830"/>
                <a:gd name="T66" fmla="*/ 599 w 820"/>
                <a:gd name="T67" fmla="*/ 46 h 830"/>
                <a:gd name="T68" fmla="*/ 663 w 820"/>
                <a:gd name="T69" fmla="*/ 92 h 830"/>
                <a:gd name="T70" fmla="*/ 719 w 820"/>
                <a:gd name="T71" fmla="*/ 147 h 830"/>
                <a:gd name="T72" fmla="*/ 765 w 820"/>
                <a:gd name="T73" fmla="*/ 212 h 830"/>
                <a:gd name="T74" fmla="*/ 802 w 820"/>
                <a:gd name="T75" fmla="*/ 295 h 830"/>
                <a:gd name="T76" fmla="*/ 820 w 820"/>
                <a:gd name="T77" fmla="*/ 369 h 830"/>
                <a:gd name="T78" fmla="*/ 820 w 820"/>
                <a:gd name="T79" fmla="*/ 452 h 830"/>
                <a:gd name="T80" fmla="*/ 802 w 820"/>
                <a:gd name="T81" fmla="*/ 525 h 830"/>
                <a:gd name="T82" fmla="*/ 774 w 820"/>
                <a:gd name="T83" fmla="*/ 599 h 830"/>
                <a:gd name="T84" fmla="*/ 728 w 820"/>
                <a:gd name="T85" fmla="*/ 673 h 830"/>
                <a:gd name="T86" fmla="*/ 673 w 820"/>
                <a:gd name="T87" fmla="*/ 728 h 830"/>
                <a:gd name="T88" fmla="*/ 599 w 820"/>
                <a:gd name="T89" fmla="*/ 774 h 830"/>
                <a:gd name="T90" fmla="*/ 525 w 820"/>
                <a:gd name="T91" fmla="*/ 802 h 830"/>
                <a:gd name="T92" fmla="*/ 461 w 820"/>
                <a:gd name="T93" fmla="*/ 820 h 830"/>
                <a:gd name="T94" fmla="*/ 378 w 820"/>
                <a:gd name="T95" fmla="*/ 820 h 830"/>
                <a:gd name="T96" fmla="*/ 304 w 820"/>
                <a:gd name="T97" fmla="*/ 811 h 830"/>
                <a:gd name="T98" fmla="*/ 239 w 820"/>
                <a:gd name="T99" fmla="*/ 793 h 830"/>
                <a:gd name="T100" fmla="*/ 166 w 820"/>
                <a:gd name="T101" fmla="*/ 756 h 830"/>
                <a:gd name="T102" fmla="*/ 110 w 820"/>
                <a:gd name="T103" fmla="*/ 700 h 830"/>
                <a:gd name="T104" fmla="*/ 18 w 820"/>
                <a:gd name="T105" fmla="*/ 562 h 830"/>
                <a:gd name="T106" fmla="*/ 119 w 820"/>
                <a:gd name="T107" fmla="*/ 645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0" h="830">
                  <a:moveTo>
                    <a:pt x="119" y="645"/>
                  </a:moveTo>
                  <a:lnTo>
                    <a:pt x="129" y="654"/>
                  </a:lnTo>
                  <a:lnTo>
                    <a:pt x="147" y="673"/>
                  </a:lnTo>
                  <a:lnTo>
                    <a:pt x="156" y="682"/>
                  </a:lnTo>
                  <a:lnTo>
                    <a:pt x="166" y="691"/>
                  </a:lnTo>
                  <a:lnTo>
                    <a:pt x="184" y="700"/>
                  </a:lnTo>
                  <a:lnTo>
                    <a:pt x="193" y="710"/>
                  </a:lnTo>
                  <a:lnTo>
                    <a:pt x="212" y="719"/>
                  </a:lnTo>
                  <a:lnTo>
                    <a:pt x="221" y="728"/>
                  </a:lnTo>
                  <a:lnTo>
                    <a:pt x="239" y="737"/>
                  </a:lnTo>
                  <a:lnTo>
                    <a:pt x="258" y="747"/>
                  </a:lnTo>
                  <a:lnTo>
                    <a:pt x="267" y="756"/>
                  </a:lnTo>
                  <a:lnTo>
                    <a:pt x="285" y="756"/>
                  </a:lnTo>
                  <a:lnTo>
                    <a:pt x="304" y="765"/>
                  </a:lnTo>
                  <a:lnTo>
                    <a:pt x="313" y="765"/>
                  </a:lnTo>
                  <a:lnTo>
                    <a:pt x="332" y="774"/>
                  </a:lnTo>
                  <a:lnTo>
                    <a:pt x="350" y="774"/>
                  </a:lnTo>
                  <a:lnTo>
                    <a:pt x="368" y="774"/>
                  </a:lnTo>
                  <a:lnTo>
                    <a:pt x="387" y="774"/>
                  </a:lnTo>
                  <a:lnTo>
                    <a:pt x="405" y="774"/>
                  </a:lnTo>
                  <a:lnTo>
                    <a:pt x="414" y="774"/>
                  </a:lnTo>
                  <a:lnTo>
                    <a:pt x="433" y="774"/>
                  </a:lnTo>
                  <a:lnTo>
                    <a:pt x="451" y="774"/>
                  </a:lnTo>
                  <a:lnTo>
                    <a:pt x="470" y="774"/>
                  </a:lnTo>
                  <a:lnTo>
                    <a:pt x="479" y="765"/>
                  </a:lnTo>
                  <a:lnTo>
                    <a:pt x="497" y="765"/>
                  </a:lnTo>
                  <a:lnTo>
                    <a:pt x="516" y="756"/>
                  </a:lnTo>
                  <a:lnTo>
                    <a:pt x="534" y="756"/>
                  </a:lnTo>
                  <a:lnTo>
                    <a:pt x="544" y="747"/>
                  </a:lnTo>
                  <a:lnTo>
                    <a:pt x="562" y="737"/>
                  </a:lnTo>
                  <a:lnTo>
                    <a:pt x="580" y="737"/>
                  </a:lnTo>
                  <a:lnTo>
                    <a:pt x="590" y="728"/>
                  </a:lnTo>
                  <a:lnTo>
                    <a:pt x="608" y="710"/>
                  </a:lnTo>
                  <a:lnTo>
                    <a:pt x="627" y="700"/>
                  </a:lnTo>
                  <a:lnTo>
                    <a:pt x="636" y="691"/>
                  </a:lnTo>
                  <a:lnTo>
                    <a:pt x="654" y="682"/>
                  </a:lnTo>
                  <a:lnTo>
                    <a:pt x="663" y="664"/>
                  </a:lnTo>
                  <a:lnTo>
                    <a:pt x="682" y="654"/>
                  </a:lnTo>
                  <a:lnTo>
                    <a:pt x="691" y="645"/>
                  </a:lnTo>
                  <a:lnTo>
                    <a:pt x="700" y="627"/>
                  </a:lnTo>
                  <a:lnTo>
                    <a:pt x="710" y="608"/>
                  </a:lnTo>
                  <a:lnTo>
                    <a:pt x="719" y="599"/>
                  </a:lnTo>
                  <a:lnTo>
                    <a:pt x="728" y="581"/>
                  </a:lnTo>
                  <a:lnTo>
                    <a:pt x="737" y="562"/>
                  </a:lnTo>
                  <a:lnTo>
                    <a:pt x="746" y="544"/>
                  </a:lnTo>
                  <a:lnTo>
                    <a:pt x="746" y="535"/>
                  </a:lnTo>
                  <a:lnTo>
                    <a:pt x="756" y="516"/>
                  </a:lnTo>
                  <a:lnTo>
                    <a:pt x="756" y="498"/>
                  </a:lnTo>
                  <a:lnTo>
                    <a:pt x="765" y="479"/>
                  </a:lnTo>
                  <a:lnTo>
                    <a:pt x="765" y="461"/>
                  </a:lnTo>
                  <a:lnTo>
                    <a:pt x="765" y="442"/>
                  </a:lnTo>
                  <a:lnTo>
                    <a:pt x="774" y="424"/>
                  </a:lnTo>
                  <a:lnTo>
                    <a:pt x="774" y="415"/>
                  </a:lnTo>
                  <a:lnTo>
                    <a:pt x="774" y="396"/>
                  </a:lnTo>
                  <a:lnTo>
                    <a:pt x="765" y="378"/>
                  </a:lnTo>
                  <a:lnTo>
                    <a:pt x="765" y="359"/>
                  </a:lnTo>
                  <a:lnTo>
                    <a:pt x="765" y="341"/>
                  </a:lnTo>
                  <a:lnTo>
                    <a:pt x="756" y="322"/>
                  </a:lnTo>
                  <a:lnTo>
                    <a:pt x="756" y="304"/>
                  </a:lnTo>
                  <a:lnTo>
                    <a:pt x="746" y="286"/>
                  </a:lnTo>
                  <a:lnTo>
                    <a:pt x="737" y="267"/>
                  </a:lnTo>
                  <a:lnTo>
                    <a:pt x="737" y="258"/>
                  </a:lnTo>
                  <a:lnTo>
                    <a:pt x="728" y="239"/>
                  </a:lnTo>
                  <a:lnTo>
                    <a:pt x="719" y="221"/>
                  </a:lnTo>
                  <a:lnTo>
                    <a:pt x="710" y="203"/>
                  </a:lnTo>
                  <a:lnTo>
                    <a:pt x="691" y="193"/>
                  </a:lnTo>
                  <a:lnTo>
                    <a:pt x="682" y="175"/>
                  </a:lnTo>
                  <a:lnTo>
                    <a:pt x="673" y="166"/>
                  </a:lnTo>
                  <a:lnTo>
                    <a:pt x="663" y="147"/>
                  </a:lnTo>
                  <a:lnTo>
                    <a:pt x="645" y="138"/>
                  </a:lnTo>
                  <a:lnTo>
                    <a:pt x="636" y="129"/>
                  </a:lnTo>
                  <a:lnTo>
                    <a:pt x="617" y="110"/>
                  </a:lnTo>
                  <a:lnTo>
                    <a:pt x="608" y="101"/>
                  </a:lnTo>
                  <a:lnTo>
                    <a:pt x="590" y="92"/>
                  </a:lnTo>
                  <a:lnTo>
                    <a:pt x="571" y="83"/>
                  </a:lnTo>
                  <a:lnTo>
                    <a:pt x="553" y="83"/>
                  </a:lnTo>
                  <a:lnTo>
                    <a:pt x="544" y="74"/>
                  </a:lnTo>
                  <a:lnTo>
                    <a:pt x="525" y="64"/>
                  </a:lnTo>
                  <a:lnTo>
                    <a:pt x="507" y="55"/>
                  </a:lnTo>
                  <a:lnTo>
                    <a:pt x="488" y="55"/>
                  </a:lnTo>
                  <a:lnTo>
                    <a:pt x="470" y="46"/>
                  </a:lnTo>
                  <a:lnTo>
                    <a:pt x="461" y="46"/>
                  </a:lnTo>
                  <a:lnTo>
                    <a:pt x="442" y="46"/>
                  </a:lnTo>
                  <a:lnTo>
                    <a:pt x="424" y="46"/>
                  </a:lnTo>
                  <a:lnTo>
                    <a:pt x="405" y="46"/>
                  </a:lnTo>
                  <a:lnTo>
                    <a:pt x="387" y="46"/>
                  </a:lnTo>
                  <a:lnTo>
                    <a:pt x="368" y="46"/>
                  </a:lnTo>
                  <a:lnTo>
                    <a:pt x="350" y="46"/>
                  </a:lnTo>
                  <a:lnTo>
                    <a:pt x="332" y="46"/>
                  </a:lnTo>
                  <a:lnTo>
                    <a:pt x="313" y="55"/>
                  </a:lnTo>
                  <a:lnTo>
                    <a:pt x="295" y="55"/>
                  </a:lnTo>
                  <a:lnTo>
                    <a:pt x="285" y="64"/>
                  </a:lnTo>
                  <a:lnTo>
                    <a:pt x="267" y="74"/>
                  </a:lnTo>
                  <a:lnTo>
                    <a:pt x="249" y="83"/>
                  </a:lnTo>
                  <a:lnTo>
                    <a:pt x="230" y="92"/>
                  </a:lnTo>
                  <a:lnTo>
                    <a:pt x="212" y="92"/>
                  </a:lnTo>
                  <a:lnTo>
                    <a:pt x="193" y="110"/>
                  </a:lnTo>
                  <a:lnTo>
                    <a:pt x="184" y="120"/>
                  </a:lnTo>
                  <a:lnTo>
                    <a:pt x="156" y="138"/>
                  </a:lnTo>
                  <a:lnTo>
                    <a:pt x="138" y="147"/>
                  </a:lnTo>
                  <a:lnTo>
                    <a:pt x="129" y="166"/>
                  </a:lnTo>
                  <a:lnTo>
                    <a:pt x="110" y="193"/>
                  </a:lnTo>
                  <a:lnTo>
                    <a:pt x="101" y="203"/>
                  </a:lnTo>
                  <a:lnTo>
                    <a:pt x="83" y="230"/>
                  </a:lnTo>
                  <a:lnTo>
                    <a:pt x="73" y="249"/>
                  </a:lnTo>
                  <a:lnTo>
                    <a:pt x="27" y="230"/>
                  </a:lnTo>
                  <a:lnTo>
                    <a:pt x="46" y="203"/>
                  </a:lnTo>
                  <a:lnTo>
                    <a:pt x="55" y="184"/>
                  </a:lnTo>
                  <a:lnTo>
                    <a:pt x="73" y="156"/>
                  </a:lnTo>
                  <a:lnTo>
                    <a:pt x="92" y="138"/>
                  </a:lnTo>
                  <a:lnTo>
                    <a:pt x="110" y="120"/>
                  </a:lnTo>
                  <a:lnTo>
                    <a:pt x="129" y="101"/>
                  </a:lnTo>
                  <a:lnTo>
                    <a:pt x="147" y="83"/>
                  </a:lnTo>
                  <a:lnTo>
                    <a:pt x="175" y="64"/>
                  </a:lnTo>
                  <a:lnTo>
                    <a:pt x="184" y="55"/>
                  </a:lnTo>
                  <a:lnTo>
                    <a:pt x="212" y="46"/>
                  </a:lnTo>
                  <a:lnTo>
                    <a:pt x="230" y="37"/>
                  </a:lnTo>
                  <a:lnTo>
                    <a:pt x="249" y="27"/>
                  </a:lnTo>
                  <a:lnTo>
                    <a:pt x="267" y="18"/>
                  </a:lnTo>
                  <a:lnTo>
                    <a:pt x="285" y="9"/>
                  </a:lnTo>
                  <a:lnTo>
                    <a:pt x="304" y="9"/>
                  </a:lnTo>
                  <a:lnTo>
                    <a:pt x="322" y="0"/>
                  </a:lnTo>
                  <a:lnTo>
                    <a:pt x="341" y="0"/>
                  </a:lnTo>
                  <a:lnTo>
                    <a:pt x="359" y="0"/>
                  </a:lnTo>
                  <a:lnTo>
                    <a:pt x="387" y="0"/>
                  </a:lnTo>
                  <a:lnTo>
                    <a:pt x="405" y="0"/>
                  </a:lnTo>
                  <a:lnTo>
                    <a:pt x="424" y="0"/>
                  </a:lnTo>
                  <a:lnTo>
                    <a:pt x="442" y="0"/>
                  </a:lnTo>
                  <a:lnTo>
                    <a:pt x="461" y="0"/>
                  </a:lnTo>
                  <a:lnTo>
                    <a:pt x="479" y="0"/>
                  </a:lnTo>
                  <a:lnTo>
                    <a:pt x="507" y="9"/>
                  </a:lnTo>
                  <a:lnTo>
                    <a:pt x="516" y="9"/>
                  </a:lnTo>
                  <a:lnTo>
                    <a:pt x="544" y="18"/>
                  </a:lnTo>
                  <a:lnTo>
                    <a:pt x="562" y="27"/>
                  </a:lnTo>
                  <a:lnTo>
                    <a:pt x="580" y="37"/>
                  </a:lnTo>
                  <a:lnTo>
                    <a:pt x="599" y="46"/>
                  </a:lnTo>
                  <a:lnTo>
                    <a:pt x="617" y="55"/>
                  </a:lnTo>
                  <a:lnTo>
                    <a:pt x="627" y="64"/>
                  </a:lnTo>
                  <a:lnTo>
                    <a:pt x="645" y="74"/>
                  </a:lnTo>
                  <a:lnTo>
                    <a:pt x="663" y="92"/>
                  </a:lnTo>
                  <a:lnTo>
                    <a:pt x="682" y="101"/>
                  </a:lnTo>
                  <a:lnTo>
                    <a:pt x="691" y="110"/>
                  </a:lnTo>
                  <a:lnTo>
                    <a:pt x="710" y="129"/>
                  </a:lnTo>
                  <a:lnTo>
                    <a:pt x="719" y="147"/>
                  </a:lnTo>
                  <a:lnTo>
                    <a:pt x="737" y="156"/>
                  </a:lnTo>
                  <a:lnTo>
                    <a:pt x="746" y="175"/>
                  </a:lnTo>
                  <a:lnTo>
                    <a:pt x="756" y="193"/>
                  </a:lnTo>
                  <a:lnTo>
                    <a:pt x="765" y="212"/>
                  </a:lnTo>
                  <a:lnTo>
                    <a:pt x="783" y="230"/>
                  </a:lnTo>
                  <a:lnTo>
                    <a:pt x="783" y="258"/>
                  </a:lnTo>
                  <a:lnTo>
                    <a:pt x="793" y="267"/>
                  </a:lnTo>
                  <a:lnTo>
                    <a:pt x="802" y="295"/>
                  </a:lnTo>
                  <a:lnTo>
                    <a:pt x="802" y="313"/>
                  </a:lnTo>
                  <a:lnTo>
                    <a:pt x="811" y="332"/>
                  </a:lnTo>
                  <a:lnTo>
                    <a:pt x="811" y="350"/>
                  </a:lnTo>
                  <a:lnTo>
                    <a:pt x="820" y="369"/>
                  </a:lnTo>
                  <a:lnTo>
                    <a:pt x="820" y="387"/>
                  </a:lnTo>
                  <a:lnTo>
                    <a:pt x="820" y="415"/>
                  </a:lnTo>
                  <a:lnTo>
                    <a:pt x="820" y="433"/>
                  </a:lnTo>
                  <a:lnTo>
                    <a:pt x="820" y="452"/>
                  </a:lnTo>
                  <a:lnTo>
                    <a:pt x="811" y="470"/>
                  </a:lnTo>
                  <a:lnTo>
                    <a:pt x="811" y="488"/>
                  </a:lnTo>
                  <a:lnTo>
                    <a:pt x="802" y="507"/>
                  </a:lnTo>
                  <a:lnTo>
                    <a:pt x="802" y="525"/>
                  </a:lnTo>
                  <a:lnTo>
                    <a:pt x="793" y="544"/>
                  </a:lnTo>
                  <a:lnTo>
                    <a:pt x="793" y="562"/>
                  </a:lnTo>
                  <a:lnTo>
                    <a:pt x="783" y="590"/>
                  </a:lnTo>
                  <a:lnTo>
                    <a:pt x="774" y="599"/>
                  </a:lnTo>
                  <a:lnTo>
                    <a:pt x="765" y="617"/>
                  </a:lnTo>
                  <a:lnTo>
                    <a:pt x="746" y="636"/>
                  </a:lnTo>
                  <a:lnTo>
                    <a:pt x="737" y="654"/>
                  </a:lnTo>
                  <a:lnTo>
                    <a:pt x="728" y="673"/>
                  </a:lnTo>
                  <a:lnTo>
                    <a:pt x="710" y="682"/>
                  </a:lnTo>
                  <a:lnTo>
                    <a:pt x="700" y="700"/>
                  </a:lnTo>
                  <a:lnTo>
                    <a:pt x="682" y="719"/>
                  </a:lnTo>
                  <a:lnTo>
                    <a:pt x="673" y="728"/>
                  </a:lnTo>
                  <a:lnTo>
                    <a:pt x="654" y="747"/>
                  </a:lnTo>
                  <a:lnTo>
                    <a:pt x="636" y="756"/>
                  </a:lnTo>
                  <a:lnTo>
                    <a:pt x="617" y="765"/>
                  </a:lnTo>
                  <a:lnTo>
                    <a:pt x="599" y="774"/>
                  </a:lnTo>
                  <a:lnTo>
                    <a:pt x="580" y="783"/>
                  </a:lnTo>
                  <a:lnTo>
                    <a:pt x="571" y="793"/>
                  </a:lnTo>
                  <a:lnTo>
                    <a:pt x="553" y="802"/>
                  </a:lnTo>
                  <a:lnTo>
                    <a:pt x="525" y="802"/>
                  </a:lnTo>
                  <a:lnTo>
                    <a:pt x="516" y="811"/>
                  </a:lnTo>
                  <a:lnTo>
                    <a:pt x="497" y="811"/>
                  </a:lnTo>
                  <a:lnTo>
                    <a:pt x="470" y="820"/>
                  </a:lnTo>
                  <a:lnTo>
                    <a:pt x="461" y="820"/>
                  </a:lnTo>
                  <a:lnTo>
                    <a:pt x="433" y="820"/>
                  </a:lnTo>
                  <a:lnTo>
                    <a:pt x="414" y="820"/>
                  </a:lnTo>
                  <a:lnTo>
                    <a:pt x="396" y="830"/>
                  </a:lnTo>
                  <a:lnTo>
                    <a:pt x="378" y="820"/>
                  </a:lnTo>
                  <a:lnTo>
                    <a:pt x="359" y="820"/>
                  </a:lnTo>
                  <a:lnTo>
                    <a:pt x="341" y="820"/>
                  </a:lnTo>
                  <a:lnTo>
                    <a:pt x="322" y="820"/>
                  </a:lnTo>
                  <a:lnTo>
                    <a:pt x="304" y="811"/>
                  </a:lnTo>
                  <a:lnTo>
                    <a:pt x="285" y="811"/>
                  </a:lnTo>
                  <a:lnTo>
                    <a:pt x="267" y="802"/>
                  </a:lnTo>
                  <a:lnTo>
                    <a:pt x="249" y="802"/>
                  </a:lnTo>
                  <a:lnTo>
                    <a:pt x="239" y="793"/>
                  </a:lnTo>
                  <a:lnTo>
                    <a:pt x="221" y="783"/>
                  </a:lnTo>
                  <a:lnTo>
                    <a:pt x="202" y="774"/>
                  </a:lnTo>
                  <a:lnTo>
                    <a:pt x="184" y="765"/>
                  </a:lnTo>
                  <a:lnTo>
                    <a:pt x="166" y="756"/>
                  </a:lnTo>
                  <a:lnTo>
                    <a:pt x="156" y="747"/>
                  </a:lnTo>
                  <a:lnTo>
                    <a:pt x="138" y="728"/>
                  </a:lnTo>
                  <a:lnTo>
                    <a:pt x="129" y="719"/>
                  </a:lnTo>
                  <a:lnTo>
                    <a:pt x="110" y="700"/>
                  </a:lnTo>
                  <a:lnTo>
                    <a:pt x="92" y="691"/>
                  </a:lnTo>
                  <a:lnTo>
                    <a:pt x="83" y="673"/>
                  </a:lnTo>
                  <a:lnTo>
                    <a:pt x="0" y="737"/>
                  </a:lnTo>
                  <a:lnTo>
                    <a:pt x="18" y="562"/>
                  </a:lnTo>
                  <a:lnTo>
                    <a:pt x="202" y="581"/>
                  </a:lnTo>
                  <a:lnTo>
                    <a:pt x="119" y="645"/>
                  </a:lnTo>
                  <a:lnTo>
                    <a:pt x="119" y="645"/>
                  </a:lnTo>
                  <a:lnTo>
                    <a:pt x="119" y="645"/>
                  </a:lnTo>
                  <a:close/>
                </a:path>
              </a:pathLst>
            </a:custGeom>
            <a:solidFill>
              <a:srgbClr val="33339A"/>
            </a:solidFill>
            <a:ln w="0">
              <a:solidFill>
                <a:srgbClr val="33339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24" name="Freeform 48"/>
            <p:cNvSpPr>
              <a:spLocks/>
            </p:cNvSpPr>
            <p:nvPr/>
          </p:nvSpPr>
          <p:spPr bwMode="auto">
            <a:xfrm>
              <a:off x="3323" y="1856"/>
              <a:ext cx="820" cy="830"/>
            </a:xfrm>
            <a:custGeom>
              <a:avLst/>
              <a:gdLst>
                <a:gd name="T0" fmla="*/ 17 w 89"/>
                <a:gd name="T1" fmla="*/ 74 h 90"/>
                <a:gd name="T2" fmla="*/ 23 w 89"/>
                <a:gd name="T3" fmla="*/ 78 h 90"/>
                <a:gd name="T4" fmla="*/ 29 w 89"/>
                <a:gd name="T5" fmla="*/ 82 h 90"/>
                <a:gd name="T6" fmla="*/ 36 w 89"/>
                <a:gd name="T7" fmla="*/ 84 h 90"/>
                <a:gd name="T8" fmla="*/ 44 w 89"/>
                <a:gd name="T9" fmla="*/ 84 h 90"/>
                <a:gd name="T10" fmla="*/ 51 w 89"/>
                <a:gd name="T11" fmla="*/ 84 h 90"/>
                <a:gd name="T12" fmla="*/ 58 w 89"/>
                <a:gd name="T13" fmla="*/ 82 h 90"/>
                <a:gd name="T14" fmla="*/ 64 w 89"/>
                <a:gd name="T15" fmla="*/ 79 h 90"/>
                <a:gd name="T16" fmla="*/ 71 w 89"/>
                <a:gd name="T17" fmla="*/ 74 h 90"/>
                <a:gd name="T18" fmla="*/ 76 w 89"/>
                <a:gd name="T19" fmla="*/ 68 h 90"/>
                <a:gd name="T20" fmla="*/ 80 w 89"/>
                <a:gd name="T21" fmla="*/ 61 h 90"/>
                <a:gd name="T22" fmla="*/ 82 w 89"/>
                <a:gd name="T23" fmla="*/ 54 h 90"/>
                <a:gd name="T24" fmla="*/ 84 w 89"/>
                <a:gd name="T25" fmla="*/ 46 h 90"/>
                <a:gd name="T26" fmla="*/ 83 w 89"/>
                <a:gd name="T27" fmla="*/ 39 h 90"/>
                <a:gd name="T28" fmla="*/ 81 w 89"/>
                <a:gd name="T29" fmla="*/ 31 h 90"/>
                <a:gd name="T30" fmla="*/ 78 w 89"/>
                <a:gd name="T31" fmla="*/ 24 h 90"/>
                <a:gd name="T32" fmla="*/ 73 w 89"/>
                <a:gd name="T33" fmla="*/ 18 h 90"/>
                <a:gd name="T34" fmla="*/ 67 w 89"/>
                <a:gd name="T35" fmla="*/ 12 h 90"/>
                <a:gd name="T36" fmla="*/ 60 w 89"/>
                <a:gd name="T37" fmla="*/ 9 h 90"/>
                <a:gd name="T38" fmla="*/ 53 w 89"/>
                <a:gd name="T39" fmla="*/ 6 h 90"/>
                <a:gd name="T40" fmla="*/ 46 w 89"/>
                <a:gd name="T41" fmla="*/ 5 h 90"/>
                <a:gd name="T42" fmla="*/ 38 w 89"/>
                <a:gd name="T43" fmla="*/ 5 h 90"/>
                <a:gd name="T44" fmla="*/ 31 w 89"/>
                <a:gd name="T45" fmla="*/ 7 h 90"/>
                <a:gd name="T46" fmla="*/ 23 w 89"/>
                <a:gd name="T47" fmla="*/ 10 h 90"/>
                <a:gd name="T48" fmla="*/ 15 w 89"/>
                <a:gd name="T49" fmla="*/ 16 h 90"/>
                <a:gd name="T50" fmla="*/ 9 w 89"/>
                <a:gd name="T51" fmla="*/ 25 h 90"/>
                <a:gd name="T52" fmla="*/ 6 w 89"/>
                <a:gd name="T53" fmla="*/ 20 h 90"/>
                <a:gd name="T54" fmla="*/ 14 w 89"/>
                <a:gd name="T55" fmla="*/ 11 h 90"/>
                <a:gd name="T56" fmla="*/ 23 w 89"/>
                <a:gd name="T57" fmla="*/ 5 h 90"/>
                <a:gd name="T58" fmla="*/ 31 w 89"/>
                <a:gd name="T59" fmla="*/ 1 h 90"/>
                <a:gd name="T60" fmla="*/ 39 w 89"/>
                <a:gd name="T61" fmla="*/ 0 h 90"/>
                <a:gd name="T62" fmla="*/ 48 w 89"/>
                <a:gd name="T63" fmla="*/ 0 h 90"/>
                <a:gd name="T64" fmla="*/ 56 w 89"/>
                <a:gd name="T65" fmla="*/ 1 h 90"/>
                <a:gd name="T66" fmla="*/ 65 w 89"/>
                <a:gd name="T67" fmla="*/ 5 h 90"/>
                <a:gd name="T68" fmla="*/ 72 w 89"/>
                <a:gd name="T69" fmla="*/ 10 h 90"/>
                <a:gd name="T70" fmla="*/ 78 w 89"/>
                <a:gd name="T71" fmla="*/ 16 h 90"/>
                <a:gd name="T72" fmla="*/ 83 w 89"/>
                <a:gd name="T73" fmla="*/ 23 h 90"/>
                <a:gd name="T74" fmla="*/ 87 w 89"/>
                <a:gd name="T75" fmla="*/ 32 h 90"/>
                <a:gd name="T76" fmla="*/ 89 w 89"/>
                <a:gd name="T77" fmla="*/ 40 h 90"/>
                <a:gd name="T78" fmla="*/ 89 w 89"/>
                <a:gd name="T79" fmla="*/ 49 h 90"/>
                <a:gd name="T80" fmla="*/ 87 w 89"/>
                <a:gd name="T81" fmla="*/ 57 h 90"/>
                <a:gd name="T82" fmla="*/ 84 w 89"/>
                <a:gd name="T83" fmla="*/ 65 h 90"/>
                <a:gd name="T84" fmla="*/ 79 w 89"/>
                <a:gd name="T85" fmla="*/ 73 h 90"/>
                <a:gd name="T86" fmla="*/ 73 w 89"/>
                <a:gd name="T87" fmla="*/ 79 h 90"/>
                <a:gd name="T88" fmla="*/ 65 w 89"/>
                <a:gd name="T89" fmla="*/ 84 h 90"/>
                <a:gd name="T90" fmla="*/ 57 w 89"/>
                <a:gd name="T91" fmla="*/ 87 h 90"/>
                <a:gd name="T92" fmla="*/ 50 w 89"/>
                <a:gd name="T93" fmla="*/ 89 h 90"/>
                <a:gd name="T94" fmla="*/ 41 w 89"/>
                <a:gd name="T95" fmla="*/ 89 h 90"/>
                <a:gd name="T96" fmla="*/ 33 w 89"/>
                <a:gd name="T97" fmla="*/ 88 h 90"/>
                <a:gd name="T98" fmla="*/ 26 w 89"/>
                <a:gd name="T99" fmla="*/ 86 h 90"/>
                <a:gd name="T100" fmla="*/ 18 w 89"/>
                <a:gd name="T101" fmla="*/ 82 h 90"/>
                <a:gd name="T102" fmla="*/ 12 w 89"/>
                <a:gd name="T103" fmla="*/ 76 h 90"/>
                <a:gd name="T104" fmla="*/ 2 w 89"/>
                <a:gd name="T105" fmla="*/ 6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90">
                  <a:moveTo>
                    <a:pt x="13" y="70"/>
                  </a:moveTo>
                  <a:lnTo>
                    <a:pt x="14" y="71"/>
                  </a:lnTo>
                  <a:lnTo>
                    <a:pt x="16" y="73"/>
                  </a:lnTo>
                  <a:lnTo>
                    <a:pt x="17" y="74"/>
                  </a:lnTo>
                  <a:lnTo>
                    <a:pt x="18" y="75"/>
                  </a:lnTo>
                  <a:lnTo>
                    <a:pt x="20" y="76"/>
                  </a:lnTo>
                  <a:lnTo>
                    <a:pt x="21" y="77"/>
                  </a:lnTo>
                  <a:lnTo>
                    <a:pt x="23" y="78"/>
                  </a:lnTo>
                  <a:lnTo>
                    <a:pt x="24" y="79"/>
                  </a:lnTo>
                  <a:lnTo>
                    <a:pt x="26" y="80"/>
                  </a:lnTo>
                  <a:lnTo>
                    <a:pt x="28" y="81"/>
                  </a:lnTo>
                  <a:lnTo>
                    <a:pt x="29" y="82"/>
                  </a:lnTo>
                  <a:lnTo>
                    <a:pt x="31" y="82"/>
                  </a:lnTo>
                  <a:lnTo>
                    <a:pt x="33" y="83"/>
                  </a:lnTo>
                  <a:lnTo>
                    <a:pt x="34" y="83"/>
                  </a:lnTo>
                  <a:lnTo>
                    <a:pt x="36" y="84"/>
                  </a:lnTo>
                  <a:lnTo>
                    <a:pt x="38" y="84"/>
                  </a:lnTo>
                  <a:lnTo>
                    <a:pt x="40" y="84"/>
                  </a:lnTo>
                  <a:lnTo>
                    <a:pt x="42" y="84"/>
                  </a:lnTo>
                  <a:lnTo>
                    <a:pt x="44" y="84"/>
                  </a:lnTo>
                  <a:lnTo>
                    <a:pt x="45" y="84"/>
                  </a:lnTo>
                  <a:lnTo>
                    <a:pt x="47" y="84"/>
                  </a:lnTo>
                  <a:lnTo>
                    <a:pt x="49" y="84"/>
                  </a:lnTo>
                  <a:lnTo>
                    <a:pt x="51" y="84"/>
                  </a:lnTo>
                  <a:lnTo>
                    <a:pt x="52" y="83"/>
                  </a:lnTo>
                  <a:lnTo>
                    <a:pt x="54" y="83"/>
                  </a:lnTo>
                  <a:lnTo>
                    <a:pt x="56" y="82"/>
                  </a:lnTo>
                  <a:lnTo>
                    <a:pt x="58" y="82"/>
                  </a:lnTo>
                  <a:lnTo>
                    <a:pt x="59" y="81"/>
                  </a:lnTo>
                  <a:lnTo>
                    <a:pt x="61" y="80"/>
                  </a:lnTo>
                  <a:lnTo>
                    <a:pt x="63" y="80"/>
                  </a:lnTo>
                  <a:lnTo>
                    <a:pt x="64" y="79"/>
                  </a:lnTo>
                  <a:lnTo>
                    <a:pt x="66" y="77"/>
                  </a:lnTo>
                  <a:lnTo>
                    <a:pt x="68" y="76"/>
                  </a:lnTo>
                  <a:lnTo>
                    <a:pt x="69" y="75"/>
                  </a:lnTo>
                  <a:lnTo>
                    <a:pt x="71" y="74"/>
                  </a:lnTo>
                  <a:lnTo>
                    <a:pt x="72" y="72"/>
                  </a:lnTo>
                  <a:lnTo>
                    <a:pt x="74" y="71"/>
                  </a:lnTo>
                  <a:lnTo>
                    <a:pt x="75" y="70"/>
                  </a:lnTo>
                  <a:lnTo>
                    <a:pt x="76" y="68"/>
                  </a:lnTo>
                  <a:lnTo>
                    <a:pt x="77" y="66"/>
                  </a:lnTo>
                  <a:lnTo>
                    <a:pt x="78" y="65"/>
                  </a:lnTo>
                  <a:lnTo>
                    <a:pt x="79" y="63"/>
                  </a:lnTo>
                  <a:lnTo>
                    <a:pt x="80" y="61"/>
                  </a:lnTo>
                  <a:lnTo>
                    <a:pt x="81" y="59"/>
                  </a:lnTo>
                  <a:lnTo>
                    <a:pt x="81" y="58"/>
                  </a:lnTo>
                  <a:lnTo>
                    <a:pt x="82" y="56"/>
                  </a:lnTo>
                  <a:lnTo>
                    <a:pt x="82" y="54"/>
                  </a:lnTo>
                  <a:lnTo>
                    <a:pt x="83" y="52"/>
                  </a:lnTo>
                  <a:lnTo>
                    <a:pt x="83" y="50"/>
                  </a:lnTo>
                  <a:lnTo>
                    <a:pt x="83" y="48"/>
                  </a:lnTo>
                  <a:lnTo>
                    <a:pt x="84" y="46"/>
                  </a:lnTo>
                  <a:lnTo>
                    <a:pt x="84" y="45"/>
                  </a:lnTo>
                  <a:lnTo>
                    <a:pt x="84" y="43"/>
                  </a:lnTo>
                  <a:lnTo>
                    <a:pt x="83" y="41"/>
                  </a:lnTo>
                  <a:lnTo>
                    <a:pt x="83" y="39"/>
                  </a:lnTo>
                  <a:lnTo>
                    <a:pt x="83" y="37"/>
                  </a:lnTo>
                  <a:lnTo>
                    <a:pt x="82" y="35"/>
                  </a:lnTo>
                  <a:lnTo>
                    <a:pt x="82" y="33"/>
                  </a:lnTo>
                  <a:lnTo>
                    <a:pt x="81" y="31"/>
                  </a:lnTo>
                  <a:lnTo>
                    <a:pt x="80" y="29"/>
                  </a:lnTo>
                  <a:lnTo>
                    <a:pt x="80" y="28"/>
                  </a:lnTo>
                  <a:lnTo>
                    <a:pt x="79" y="26"/>
                  </a:lnTo>
                  <a:lnTo>
                    <a:pt x="78" y="24"/>
                  </a:lnTo>
                  <a:lnTo>
                    <a:pt x="77" y="22"/>
                  </a:lnTo>
                  <a:lnTo>
                    <a:pt x="75" y="21"/>
                  </a:lnTo>
                  <a:lnTo>
                    <a:pt x="74" y="19"/>
                  </a:lnTo>
                  <a:lnTo>
                    <a:pt x="73" y="18"/>
                  </a:lnTo>
                  <a:lnTo>
                    <a:pt x="72" y="16"/>
                  </a:lnTo>
                  <a:lnTo>
                    <a:pt x="70" y="15"/>
                  </a:lnTo>
                  <a:lnTo>
                    <a:pt x="69" y="14"/>
                  </a:lnTo>
                  <a:lnTo>
                    <a:pt x="67" y="12"/>
                  </a:lnTo>
                  <a:lnTo>
                    <a:pt x="66" y="11"/>
                  </a:lnTo>
                  <a:lnTo>
                    <a:pt x="64" y="10"/>
                  </a:lnTo>
                  <a:lnTo>
                    <a:pt x="62" y="9"/>
                  </a:lnTo>
                  <a:lnTo>
                    <a:pt x="60" y="9"/>
                  </a:lnTo>
                  <a:lnTo>
                    <a:pt x="59" y="8"/>
                  </a:lnTo>
                  <a:lnTo>
                    <a:pt x="57" y="7"/>
                  </a:lnTo>
                  <a:lnTo>
                    <a:pt x="55" y="6"/>
                  </a:lnTo>
                  <a:lnTo>
                    <a:pt x="53" y="6"/>
                  </a:lnTo>
                  <a:lnTo>
                    <a:pt x="51" y="5"/>
                  </a:lnTo>
                  <a:lnTo>
                    <a:pt x="50" y="5"/>
                  </a:lnTo>
                  <a:lnTo>
                    <a:pt x="48" y="5"/>
                  </a:lnTo>
                  <a:lnTo>
                    <a:pt x="46" y="5"/>
                  </a:lnTo>
                  <a:lnTo>
                    <a:pt x="44" y="5"/>
                  </a:lnTo>
                  <a:lnTo>
                    <a:pt x="42" y="5"/>
                  </a:lnTo>
                  <a:lnTo>
                    <a:pt x="40" y="5"/>
                  </a:lnTo>
                  <a:lnTo>
                    <a:pt x="38" y="5"/>
                  </a:lnTo>
                  <a:lnTo>
                    <a:pt x="36" y="5"/>
                  </a:lnTo>
                  <a:lnTo>
                    <a:pt x="34" y="6"/>
                  </a:lnTo>
                  <a:lnTo>
                    <a:pt x="32" y="6"/>
                  </a:lnTo>
                  <a:lnTo>
                    <a:pt x="31" y="7"/>
                  </a:lnTo>
                  <a:lnTo>
                    <a:pt x="29" y="8"/>
                  </a:lnTo>
                  <a:lnTo>
                    <a:pt x="27" y="9"/>
                  </a:lnTo>
                  <a:lnTo>
                    <a:pt x="25" y="10"/>
                  </a:lnTo>
                  <a:lnTo>
                    <a:pt x="23" y="10"/>
                  </a:lnTo>
                  <a:lnTo>
                    <a:pt x="21" y="12"/>
                  </a:lnTo>
                  <a:lnTo>
                    <a:pt x="20" y="13"/>
                  </a:lnTo>
                  <a:lnTo>
                    <a:pt x="17" y="15"/>
                  </a:lnTo>
                  <a:lnTo>
                    <a:pt x="15" y="16"/>
                  </a:lnTo>
                  <a:lnTo>
                    <a:pt x="14" y="18"/>
                  </a:lnTo>
                  <a:lnTo>
                    <a:pt x="12" y="21"/>
                  </a:lnTo>
                  <a:lnTo>
                    <a:pt x="11" y="22"/>
                  </a:lnTo>
                  <a:lnTo>
                    <a:pt x="9" y="25"/>
                  </a:lnTo>
                  <a:lnTo>
                    <a:pt x="8" y="27"/>
                  </a:lnTo>
                  <a:lnTo>
                    <a:pt x="3" y="25"/>
                  </a:lnTo>
                  <a:lnTo>
                    <a:pt x="5" y="22"/>
                  </a:lnTo>
                  <a:lnTo>
                    <a:pt x="6" y="20"/>
                  </a:lnTo>
                  <a:lnTo>
                    <a:pt x="8" y="17"/>
                  </a:lnTo>
                  <a:lnTo>
                    <a:pt x="10" y="15"/>
                  </a:lnTo>
                  <a:lnTo>
                    <a:pt x="12" y="13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9" y="7"/>
                  </a:lnTo>
                  <a:lnTo>
                    <a:pt x="20" y="6"/>
                  </a:lnTo>
                  <a:lnTo>
                    <a:pt x="23" y="5"/>
                  </a:lnTo>
                  <a:lnTo>
                    <a:pt x="25" y="4"/>
                  </a:lnTo>
                  <a:lnTo>
                    <a:pt x="27" y="3"/>
                  </a:lnTo>
                  <a:lnTo>
                    <a:pt x="29" y="2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5" y="0"/>
                  </a:lnTo>
                  <a:lnTo>
                    <a:pt x="37" y="0"/>
                  </a:lnTo>
                  <a:lnTo>
                    <a:pt x="39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2" y="0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9" y="2"/>
                  </a:lnTo>
                  <a:lnTo>
                    <a:pt x="61" y="3"/>
                  </a:lnTo>
                  <a:lnTo>
                    <a:pt x="63" y="4"/>
                  </a:lnTo>
                  <a:lnTo>
                    <a:pt x="65" y="5"/>
                  </a:lnTo>
                  <a:lnTo>
                    <a:pt x="67" y="6"/>
                  </a:lnTo>
                  <a:lnTo>
                    <a:pt x="68" y="7"/>
                  </a:lnTo>
                  <a:lnTo>
                    <a:pt x="70" y="8"/>
                  </a:lnTo>
                  <a:lnTo>
                    <a:pt x="72" y="10"/>
                  </a:lnTo>
                  <a:lnTo>
                    <a:pt x="74" y="11"/>
                  </a:lnTo>
                  <a:lnTo>
                    <a:pt x="75" y="12"/>
                  </a:lnTo>
                  <a:lnTo>
                    <a:pt x="77" y="14"/>
                  </a:lnTo>
                  <a:lnTo>
                    <a:pt x="78" y="16"/>
                  </a:lnTo>
                  <a:lnTo>
                    <a:pt x="80" y="17"/>
                  </a:lnTo>
                  <a:lnTo>
                    <a:pt x="81" y="19"/>
                  </a:lnTo>
                  <a:lnTo>
                    <a:pt x="82" y="21"/>
                  </a:lnTo>
                  <a:lnTo>
                    <a:pt x="83" y="23"/>
                  </a:lnTo>
                  <a:lnTo>
                    <a:pt x="85" y="25"/>
                  </a:lnTo>
                  <a:lnTo>
                    <a:pt x="85" y="28"/>
                  </a:lnTo>
                  <a:lnTo>
                    <a:pt x="86" y="29"/>
                  </a:lnTo>
                  <a:lnTo>
                    <a:pt x="87" y="32"/>
                  </a:lnTo>
                  <a:lnTo>
                    <a:pt x="87" y="34"/>
                  </a:lnTo>
                  <a:lnTo>
                    <a:pt x="88" y="36"/>
                  </a:lnTo>
                  <a:lnTo>
                    <a:pt x="88" y="38"/>
                  </a:lnTo>
                  <a:lnTo>
                    <a:pt x="89" y="40"/>
                  </a:lnTo>
                  <a:lnTo>
                    <a:pt x="89" y="42"/>
                  </a:lnTo>
                  <a:lnTo>
                    <a:pt x="89" y="45"/>
                  </a:lnTo>
                  <a:lnTo>
                    <a:pt x="89" y="47"/>
                  </a:lnTo>
                  <a:lnTo>
                    <a:pt x="89" y="49"/>
                  </a:lnTo>
                  <a:lnTo>
                    <a:pt x="88" y="51"/>
                  </a:lnTo>
                  <a:lnTo>
                    <a:pt x="88" y="53"/>
                  </a:lnTo>
                  <a:lnTo>
                    <a:pt x="87" y="55"/>
                  </a:lnTo>
                  <a:lnTo>
                    <a:pt x="87" y="57"/>
                  </a:lnTo>
                  <a:lnTo>
                    <a:pt x="86" y="59"/>
                  </a:lnTo>
                  <a:lnTo>
                    <a:pt x="86" y="61"/>
                  </a:lnTo>
                  <a:lnTo>
                    <a:pt x="85" y="64"/>
                  </a:lnTo>
                  <a:lnTo>
                    <a:pt x="84" y="65"/>
                  </a:lnTo>
                  <a:lnTo>
                    <a:pt x="83" y="67"/>
                  </a:lnTo>
                  <a:lnTo>
                    <a:pt x="81" y="69"/>
                  </a:lnTo>
                  <a:lnTo>
                    <a:pt x="80" y="71"/>
                  </a:lnTo>
                  <a:lnTo>
                    <a:pt x="79" y="73"/>
                  </a:lnTo>
                  <a:lnTo>
                    <a:pt x="77" y="74"/>
                  </a:lnTo>
                  <a:lnTo>
                    <a:pt x="76" y="76"/>
                  </a:lnTo>
                  <a:lnTo>
                    <a:pt x="74" y="78"/>
                  </a:lnTo>
                  <a:lnTo>
                    <a:pt x="73" y="79"/>
                  </a:lnTo>
                  <a:lnTo>
                    <a:pt x="71" y="81"/>
                  </a:lnTo>
                  <a:lnTo>
                    <a:pt x="69" y="82"/>
                  </a:lnTo>
                  <a:lnTo>
                    <a:pt x="67" y="83"/>
                  </a:lnTo>
                  <a:lnTo>
                    <a:pt x="65" y="84"/>
                  </a:lnTo>
                  <a:lnTo>
                    <a:pt x="63" y="85"/>
                  </a:lnTo>
                  <a:lnTo>
                    <a:pt x="62" y="86"/>
                  </a:lnTo>
                  <a:lnTo>
                    <a:pt x="60" y="87"/>
                  </a:lnTo>
                  <a:lnTo>
                    <a:pt x="57" y="87"/>
                  </a:lnTo>
                  <a:lnTo>
                    <a:pt x="56" y="88"/>
                  </a:lnTo>
                  <a:lnTo>
                    <a:pt x="54" y="88"/>
                  </a:lnTo>
                  <a:lnTo>
                    <a:pt x="51" y="89"/>
                  </a:lnTo>
                  <a:lnTo>
                    <a:pt x="50" y="89"/>
                  </a:lnTo>
                  <a:lnTo>
                    <a:pt x="47" y="89"/>
                  </a:lnTo>
                  <a:lnTo>
                    <a:pt x="45" y="89"/>
                  </a:lnTo>
                  <a:lnTo>
                    <a:pt x="43" y="90"/>
                  </a:lnTo>
                  <a:lnTo>
                    <a:pt x="41" y="89"/>
                  </a:lnTo>
                  <a:lnTo>
                    <a:pt x="39" y="89"/>
                  </a:lnTo>
                  <a:lnTo>
                    <a:pt x="37" y="89"/>
                  </a:lnTo>
                  <a:lnTo>
                    <a:pt x="35" y="89"/>
                  </a:lnTo>
                  <a:lnTo>
                    <a:pt x="33" y="88"/>
                  </a:lnTo>
                  <a:lnTo>
                    <a:pt x="31" y="88"/>
                  </a:lnTo>
                  <a:lnTo>
                    <a:pt x="29" y="87"/>
                  </a:lnTo>
                  <a:lnTo>
                    <a:pt x="27" y="87"/>
                  </a:lnTo>
                  <a:lnTo>
                    <a:pt x="26" y="86"/>
                  </a:lnTo>
                  <a:lnTo>
                    <a:pt x="24" y="85"/>
                  </a:lnTo>
                  <a:lnTo>
                    <a:pt x="22" y="84"/>
                  </a:lnTo>
                  <a:lnTo>
                    <a:pt x="20" y="83"/>
                  </a:lnTo>
                  <a:lnTo>
                    <a:pt x="18" y="82"/>
                  </a:lnTo>
                  <a:lnTo>
                    <a:pt x="17" y="81"/>
                  </a:lnTo>
                  <a:lnTo>
                    <a:pt x="15" y="79"/>
                  </a:lnTo>
                  <a:lnTo>
                    <a:pt x="14" y="78"/>
                  </a:lnTo>
                  <a:lnTo>
                    <a:pt x="12" y="76"/>
                  </a:lnTo>
                  <a:lnTo>
                    <a:pt x="10" y="75"/>
                  </a:lnTo>
                  <a:lnTo>
                    <a:pt x="9" y="73"/>
                  </a:lnTo>
                  <a:lnTo>
                    <a:pt x="0" y="80"/>
                  </a:lnTo>
                  <a:lnTo>
                    <a:pt x="2" y="61"/>
                  </a:lnTo>
                  <a:lnTo>
                    <a:pt x="22" y="63"/>
                  </a:lnTo>
                  <a:lnTo>
                    <a:pt x="13" y="70"/>
                  </a:lnTo>
                  <a:lnTo>
                    <a:pt x="13" y="7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25" name="Rectangle 49"/>
            <p:cNvSpPr>
              <a:spLocks noChangeArrowheads="1"/>
            </p:cNvSpPr>
            <p:nvPr/>
          </p:nvSpPr>
          <p:spPr bwMode="auto">
            <a:xfrm>
              <a:off x="3424" y="2132"/>
              <a:ext cx="1623" cy="268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26" name="Rectangle 50"/>
            <p:cNvSpPr>
              <a:spLocks noChangeArrowheads="1"/>
            </p:cNvSpPr>
            <p:nvPr/>
          </p:nvSpPr>
          <p:spPr bwMode="auto">
            <a:xfrm>
              <a:off x="3424" y="2132"/>
              <a:ext cx="1623" cy="268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27" name="Rectangle 51"/>
            <p:cNvSpPr>
              <a:spLocks noChangeArrowheads="1"/>
            </p:cNvSpPr>
            <p:nvPr/>
          </p:nvSpPr>
          <p:spPr bwMode="auto">
            <a:xfrm>
              <a:off x="3524" y="2169"/>
              <a:ext cx="143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R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28" name="Rectangle 52"/>
            <p:cNvSpPr>
              <a:spLocks noChangeArrowheads="1"/>
            </p:cNvSpPr>
            <p:nvPr/>
          </p:nvSpPr>
          <p:spPr bwMode="auto">
            <a:xfrm>
              <a:off x="3646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a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29" name="Rectangle 53"/>
            <p:cNvSpPr>
              <a:spLocks noChangeArrowheads="1"/>
            </p:cNvSpPr>
            <p:nvPr/>
          </p:nvSpPr>
          <p:spPr bwMode="auto">
            <a:xfrm>
              <a:off x="3738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d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0" name="Rectangle 54"/>
            <p:cNvSpPr>
              <a:spLocks noChangeArrowheads="1"/>
            </p:cNvSpPr>
            <p:nvPr/>
          </p:nvSpPr>
          <p:spPr bwMode="auto">
            <a:xfrm>
              <a:off x="3835" y="2169"/>
              <a:ext cx="4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i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1" name="Rectangle 55"/>
            <p:cNvSpPr>
              <a:spLocks noChangeArrowheads="1"/>
            </p:cNvSpPr>
            <p:nvPr/>
          </p:nvSpPr>
          <p:spPr bwMode="auto">
            <a:xfrm>
              <a:off x="3867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o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2" name="Rectangle 56"/>
            <p:cNvSpPr>
              <a:spLocks noChangeArrowheads="1"/>
            </p:cNvSpPr>
            <p:nvPr/>
          </p:nvSpPr>
          <p:spPr bwMode="auto">
            <a:xfrm>
              <a:off x="4005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3" name="Rectangle 57"/>
            <p:cNvSpPr>
              <a:spLocks noChangeArrowheads="1"/>
            </p:cNvSpPr>
            <p:nvPr/>
          </p:nvSpPr>
          <p:spPr bwMode="auto">
            <a:xfrm>
              <a:off x="4097" y="2169"/>
              <a:ext cx="10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v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4" name="Rectangle 58"/>
            <p:cNvSpPr>
              <a:spLocks noChangeArrowheads="1"/>
            </p:cNvSpPr>
            <p:nvPr/>
          </p:nvSpPr>
          <p:spPr bwMode="auto">
            <a:xfrm>
              <a:off x="4180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5" name="Rectangle 59"/>
            <p:cNvSpPr>
              <a:spLocks noChangeArrowheads="1"/>
            </p:cNvSpPr>
            <p:nvPr/>
          </p:nvSpPr>
          <p:spPr bwMode="auto">
            <a:xfrm>
              <a:off x="4273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n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6" name="Rectangle 60"/>
            <p:cNvSpPr>
              <a:spLocks noChangeArrowheads="1"/>
            </p:cNvSpPr>
            <p:nvPr/>
          </p:nvSpPr>
          <p:spPr bwMode="auto">
            <a:xfrm>
              <a:off x="4369" y="2169"/>
              <a:ext cx="5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t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7" name="Rectangle 61"/>
            <p:cNvSpPr>
              <a:spLocks noChangeArrowheads="1"/>
            </p:cNvSpPr>
            <p:nvPr/>
          </p:nvSpPr>
          <p:spPr bwMode="auto">
            <a:xfrm>
              <a:off x="4456" y="2169"/>
              <a:ext cx="111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h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8" name="Rectangle 62"/>
            <p:cNvSpPr>
              <a:spLocks noChangeArrowheads="1"/>
            </p:cNvSpPr>
            <p:nvPr/>
          </p:nvSpPr>
          <p:spPr bwMode="auto">
            <a:xfrm>
              <a:off x="4549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a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39" name="Rectangle 63"/>
            <p:cNvSpPr>
              <a:spLocks noChangeArrowheads="1"/>
            </p:cNvSpPr>
            <p:nvPr/>
          </p:nvSpPr>
          <p:spPr bwMode="auto">
            <a:xfrm>
              <a:off x="4641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n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40" name="Rectangle 64"/>
            <p:cNvSpPr>
              <a:spLocks noChangeArrowheads="1"/>
            </p:cNvSpPr>
            <p:nvPr/>
          </p:nvSpPr>
          <p:spPr bwMode="auto">
            <a:xfrm>
              <a:off x="4734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d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41" name="Rectangle 65"/>
            <p:cNvSpPr>
              <a:spLocks noChangeArrowheads="1"/>
            </p:cNvSpPr>
            <p:nvPr/>
          </p:nvSpPr>
          <p:spPr bwMode="auto">
            <a:xfrm>
              <a:off x="4832" y="2169"/>
              <a:ext cx="4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l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42" name="Rectangle 66"/>
            <p:cNvSpPr>
              <a:spLocks noChangeArrowheads="1"/>
            </p:cNvSpPr>
            <p:nvPr/>
          </p:nvSpPr>
          <p:spPr bwMode="auto">
            <a:xfrm>
              <a:off x="4863" y="2169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43" name="Rectangle 67"/>
            <p:cNvSpPr>
              <a:spLocks noChangeArrowheads="1"/>
            </p:cNvSpPr>
            <p:nvPr/>
          </p:nvSpPr>
          <p:spPr bwMode="auto">
            <a:xfrm>
              <a:off x="4959" y="2169"/>
              <a:ext cx="6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r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44" name="Freeform 68"/>
            <p:cNvSpPr>
              <a:spLocks/>
            </p:cNvSpPr>
            <p:nvPr/>
          </p:nvSpPr>
          <p:spPr bwMode="auto">
            <a:xfrm>
              <a:off x="1709" y="1469"/>
              <a:ext cx="332" cy="663"/>
            </a:xfrm>
            <a:custGeom>
              <a:avLst/>
              <a:gdLst>
                <a:gd name="T0" fmla="*/ 129 w 332"/>
                <a:gd name="T1" fmla="*/ 0 h 663"/>
                <a:gd name="T2" fmla="*/ 0 w 332"/>
                <a:gd name="T3" fmla="*/ 119 h 663"/>
                <a:gd name="T4" fmla="*/ 111 w 332"/>
                <a:gd name="T5" fmla="*/ 258 h 663"/>
                <a:gd name="T6" fmla="*/ 74 w 332"/>
                <a:gd name="T7" fmla="*/ 295 h 663"/>
                <a:gd name="T8" fmla="*/ 184 w 332"/>
                <a:gd name="T9" fmla="*/ 424 h 663"/>
                <a:gd name="T10" fmla="*/ 157 w 332"/>
                <a:gd name="T11" fmla="*/ 451 h 663"/>
                <a:gd name="T12" fmla="*/ 332 w 332"/>
                <a:gd name="T13" fmla="*/ 663 h 663"/>
                <a:gd name="T14" fmla="*/ 221 w 332"/>
                <a:gd name="T15" fmla="*/ 387 h 663"/>
                <a:gd name="T16" fmla="*/ 258 w 332"/>
                <a:gd name="T17" fmla="*/ 368 h 663"/>
                <a:gd name="T18" fmla="*/ 166 w 332"/>
                <a:gd name="T19" fmla="*/ 202 h 663"/>
                <a:gd name="T20" fmla="*/ 194 w 332"/>
                <a:gd name="T21" fmla="*/ 184 h 663"/>
                <a:gd name="T22" fmla="*/ 129 w 332"/>
                <a:gd name="T23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2" h="663">
                  <a:moveTo>
                    <a:pt x="129" y="0"/>
                  </a:moveTo>
                  <a:lnTo>
                    <a:pt x="0" y="119"/>
                  </a:lnTo>
                  <a:lnTo>
                    <a:pt x="111" y="258"/>
                  </a:lnTo>
                  <a:lnTo>
                    <a:pt x="74" y="295"/>
                  </a:lnTo>
                  <a:lnTo>
                    <a:pt x="184" y="424"/>
                  </a:lnTo>
                  <a:lnTo>
                    <a:pt x="157" y="451"/>
                  </a:lnTo>
                  <a:lnTo>
                    <a:pt x="332" y="663"/>
                  </a:lnTo>
                  <a:lnTo>
                    <a:pt x="221" y="387"/>
                  </a:lnTo>
                  <a:lnTo>
                    <a:pt x="258" y="368"/>
                  </a:lnTo>
                  <a:lnTo>
                    <a:pt x="166" y="202"/>
                  </a:lnTo>
                  <a:lnTo>
                    <a:pt x="194" y="184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BBE0E3"/>
            </a:solidFill>
            <a:ln w="0">
              <a:solidFill>
                <a:srgbClr val="BBE0E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45" name="Freeform 69"/>
            <p:cNvSpPr>
              <a:spLocks/>
            </p:cNvSpPr>
            <p:nvPr/>
          </p:nvSpPr>
          <p:spPr bwMode="auto">
            <a:xfrm>
              <a:off x="1709" y="1469"/>
              <a:ext cx="332" cy="663"/>
            </a:xfrm>
            <a:custGeom>
              <a:avLst/>
              <a:gdLst>
                <a:gd name="T0" fmla="*/ 14 w 36"/>
                <a:gd name="T1" fmla="*/ 0 h 72"/>
                <a:gd name="T2" fmla="*/ 0 w 36"/>
                <a:gd name="T3" fmla="*/ 13 h 72"/>
                <a:gd name="T4" fmla="*/ 12 w 36"/>
                <a:gd name="T5" fmla="*/ 28 h 72"/>
                <a:gd name="T6" fmla="*/ 8 w 36"/>
                <a:gd name="T7" fmla="*/ 32 h 72"/>
                <a:gd name="T8" fmla="*/ 20 w 36"/>
                <a:gd name="T9" fmla="*/ 46 h 72"/>
                <a:gd name="T10" fmla="*/ 17 w 36"/>
                <a:gd name="T11" fmla="*/ 49 h 72"/>
                <a:gd name="T12" fmla="*/ 36 w 36"/>
                <a:gd name="T13" fmla="*/ 72 h 72"/>
                <a:gd name="T14" fmla="*/ 24 w 36"/>
                <a:gd name="T15" fmla="*/ 42 h 72"/>
                <a:gd name="T16" fmla="*/ 28 w 36"/>
                <a:gd name="T17" fmla="*/ 40 h 72"/>
                <a:gd name="T18" fmla="*/ 18 w 36"/>
                <a:gd name="T19" fmla="*/ 22 h 72"/>
                <a:gd name="T20" fmla="*/ 21 w 36"/>
                <a:gd name="T21" fmla="*/ 20 h 72"/>
                <a:gd name="T22" fmla="*/ 14 w 36"/>
                <a:gd name="T2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72">
                  <a:moveTo>
                    <a:pt x="14" y="0"/>
                  </a:moveTo>
                  <a:lnTo>
                    <a:pt x="0" y="13"/>
                  </a:lnTo>
                  <a:lnTo>
                    <a:pt x="12" y="28"/>
                  </a:lnTo>
                  <a:lnTo>
                    <a:pt x="8" y="32"/>
                  </a:lnTo>
                  <a:lnTo>
                    <a:pt x="20" y="46"/>
                  </a:lnTo>
                  <a:lnTo>
                    <a:pt x="17" y="49"/>
                  </a:lnTo>
                  <a:lnTo>
                    <a:pt x="36" y="72"/>
                  </a:lnTo>
                  <a:lnTo>
                    <a:pt x="24" y="42"/>
                  </a:lnTo>
                  <a:lnTo>
                    <a:pt x="28" y="40"/>
                  </a:lnTo>
                  <a:lnTo>
                    <a:pt x="18" y="22"/>
                  </a:lnTo>
                  <a:lnTo>
                    <a:pt x="21" y="20"/>
                  </a:lnTo>
                  <a:lnTo>
                    <a:pt x="14" y="0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46" name="Rectangle 70"/>
            <p:cNvSpPr>
              <a:spLocks noChangeArrowheads="1"/>
            </p:cNvSpPr>
            <p:nvPr/>
          </p:nvSpPr>
          <p:spPr bwMode="auto">
            <a:xfrm>
              <a:off x="914" y="1505"/>
              <a:ext cx="133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S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47" name="Rectangle 71"/>
            <p:cNvSpPr>
              <a:spLocks noChangeArrowheads="1"/>
            </p:cNvSpPr>
            <p:nvPr/>
          </p:nvSpPr>
          <p:spPr bwMode="auto">
            <a:xfrm>
              <a:off x="1026" y="1505"/>
              <a:ext cx="111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48" name="Rectangle 72"/>
            <p:cNvSpPr>
              <a:spLocks noChangeArrowheads="1"/>
            </p:cNvSpPr>
            <p:nvPr/>
          </p:nvSpPr>
          <p:spPr bwMode="auto">
            <a:xfrm>
              <a:off x="1119" y="1505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n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49" name="Rectangle 73"/>
            <p:cNvSpPr>
              <a:spLocks noChangeArrowheads="1"/>
            </p:cNvSpPr>
            <p:nvPr/>
          </p:nvSpPr>
          <p:spPr bwMode="auto">
            <a:xfrm>
              <a:off x="1211" y="1505"/>
              <a:ext cx="10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s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50" name="Rectangle 74"/>
            <p:cNvSpPr>
              <a:spLocks noChangeArrowheads="1"/>
            </p:cNvSpPr>
            <p:nvPr/>
          </p:nvSpPr>
          <p:spPr bwMode="auto">
            <a:xfrm>
              <a:off x="1304" y="1505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o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51" name="Rectangle 75"/>
            <p:cNvSpPr>
              <a:spLocks noChangeArrowheads="1"/>
            </p:cNvSpPr>
            <p:nvPr/>
          </p:nvSpPr>
          <p:spPr bwMode="auto">
            <a:xfrm>
              <a:off x="1400" y="1505"/>
              <a:ext cx="66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r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52" name="Rectangle 76"/>
            <p:cNvSpPr>
              <a:spLocks noChangeArrowheads="1"/>
            </p:cNvSpPr>
            <p:nvPr/>
          </p:nvSpPr>
          <p:spPr bwMode="auto">
            <a:xfrm>
              <a:off x="916" y="1699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53" name="Rectangle 77"/>
            <p:cNvSpPr>
              <a:spLocks noChangeArrowheads="1"/>
            </p:cNvSpPr>
            <p:nvPr/>
          </p:nvSpPr>
          <p:spPr bwMode="auto">
            <a:xfrm>
              <a:off x="1010" y="1699"/>
              <a:ext cx="99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v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54" name="Rectangle 78"/>
            <p:cNvSpPr>
              <a:spLocks noChangeArrowheads="1"/>
            </p:cNvSpPr>
            <p:nvPr/>
          </p:nvSpPr>
          <p:spPr bwMode="auto">
            <a:xfrm>
              <a:off x="1092" y="1699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55" name="Rectangle 79"/>
            <p:cNvSpPr>
              <a:spLocks noChangeArrowheads="1"/>
            </p:cNvSpPr>
            <p:nvPr/>
          </p:nvSpPr>
          <p:spPr bwMode="auto">
            <a:xfrm>
              <a:off x="1184" y="1699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n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56" name="Rectangle 80"/>
            <p:cNvSpPr>
              <a:spLocks noChangeArrowheads="1"/>
            </p:cNvSpPr>
            <p:nvPr/>
          </p:nvSpPr>
          <p:spPr bwMode="auto">
            <a:xfrm>
              <a:off x="1280" y="1699"/>
              <a:ext cx="56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t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57" name="Freeform 81"/>
            <p:cNvSpPr>
              <a:spLocks/>
            </p:cNvSpPr>
            <p:nvPr/>
          </p:nvSpPr>
          <p:spPr bwMode="auto">
            <a:xfrm>
              <a:off x="1322" y="2243"/>
              <a:ext cx="931" cy="830"/>
            </a:xfrm>
            <a:custGeom>
              <a:avLst/>
              <a:gdLst>
                <a:gd name="T0" fmla="*/ 774 w 931"/>
                <a:gd name="T1" fmla="*/ 498 h 830"/>
                <a:gd name="T2" fmla="*/ 747 w 931"/>
                <a:gd name="T3" fmla="*/ 562 h 830"/>
                <a:gd name="T4" fmla="*/ 719 w 931"/>
                <a:gd name="T5" fmla="*/ 618 h 830"/>
                <a:gd name="T6" fmla="*/ 664 w 931"/>
                <a:gd name="T7" fmla="*/ 682 h 830"/>
                <a:gd name="T8" fmla="*/ 608 w 931"/>
                <a:gd name="T9" fmla="*/ 719 h 830"/>
                <a:gd name="T10" fmla="*/ 553 w 931"/>
                <a:gd name="T11" fmla="*/ 747 h 830"/>
                <a:gd name="T12" fmla="*/ 488 w 931"/>
                <a:gd name="T13" fmla="*/ 774 h 830"/>
                <a:gd name="T14" fmla="*/ 415 w 931"/>
                <a:gd name="T15" fmla="*/ 774 h 830"/>
                <a:gd name="T16" fmla="*/ 341 w 931"/>
                <a:gd name="T17" fmla="*/ 774 h 830"/>
                <a:gd name="T18" fmla="*/ 276 w 931"/>
                <a:gd name="T19" fmla="*/ 747 h 830"/>
                <a:gd name="T20" fmla="*/ 212 w 931"/>
                <a:gd name="T21" fmla="*/ 719 h 830"/>
                <a:gd name="T22" fmla="*/ 157 w 931"/>
                <a:gd name="T23" fmla="*/ 673 h 830"/>
                <a:gd name="T24" fmla="*/ 110 w 931"/>
                <a:gd name="T25" fmla="*/ 618 h 830"/>
                <a:gd name="T26" fmla="*/ 83 w 931"/>
                <a:gd name="T27" fmla="*/ 553 h 830"/>
                <a:gd name="T28" fmla="*/ 55 w 931"/>
                <a:gd name="T29" fmla="*/ 489 h 830"/>
                <a:gd name="T30" fmla="*/ 46 w 931"/>
                <a:gd name="T31" fmla="*/ 415 h 830"/>
                <a:gd name="T32" fmla="*/ 55 w 931"/>
                <a:gd name="T33" fmla="*/ 341 h 830"/>
                <a:gd name="T34" fmla="*/ 74 w 931"/>
                <a:gd name="T35" fmla="*/ 267 h 830"/>
                <a:gd name="T36" fmla="*/ 110 w 931"/>
                <a:gd name="T37" fmla="*/ 203 h 830"/>
                <a:gd name="T38" fmla="*/ 157 w 931"/>
                <a:gd name="T39" fmla="*/ 148 h 830"/>
                <a:gd name="T40" fmla="*/ 212 w 931"/>
                <a:gd name="T41" fmla="*/ 111 h 830"/>
                <a:gd name="T42" fmla="*/ 267 w 931"/>
                <a:gd name="T43" fmla="*/ 74 h 830"/>
                <a:gd name="T44" fmla="*/ 341 w 931"/>
                <a:gd name="T45" fmla="*/ 55 h 830"/>
                <a:gd name="T46" fmla="*/ 415 w 931"/>
                <a:gd name="T47" fmla="*/ 46 h 830"/>
                <a:gd name="T48" fmla="*/ 507 w 931"/>
                <a:gd name="T49" fmla="*/ 55 h 830"/>
                <a:gd name="T50" fmla="*/ 599 w 931"/>
                <a:gd name="T51" fmla="*/ 92 h 830"/>
                <a:gd name="T52" fmla="*/ 544 w 931"/>
                <a:gd name="T53" fmla="*/ 18 h 830"/>
                <a:gd name="T54" fmla="*/ 442 w 931"/>
                <a:gd name="T55" fmla="*/ 0 h 830"/>
                <a:gd name="T56" fmla="*/ 350 w 931"/>
                <a:gd name="T57" fmla="*/ 0 h 830"/>
                <a:gd name="T58" fmla="*/ 267 w 931"/>
                <a:gd name="T59" fmla="*/ 18 h 830"/>
                <a:gd name="T60" fmla="*/ 193 w 931"/>
                <a:gd name="T61" fmla="*/ 55 h 830"/>
                <a:gd name="T62" fmla="*/ 138 w 931"/>
                <a:gd name="T63" fmla="*/ 101 h 830"/>
                <a:gd name="T64" fmla="*/ 83 w 931"/>
                <a:gd name="T65" fmla="*/ 166 h 830"/>
                <a:gd name="T66" fmla="*/ 37 w 931"/>
                <a:gd name="T67" fmla="*/ 230 h 830"/>
                <a:gd name="T68" fmla="*/ 9 w 931"/>
                <a:gd name="T69" fmla="*/ 313 h 830"/>
                <a:gd name="T70" fmla="*/ 0 w 931"/>
                <a:gd name="T71" fmla="*/ 387 h 830"/>
                <a:gd name="T72" fmla="*/ 9 w 931"/>
                <a:gd name="T73" fmla="*/ 470 h 830"/>
                <a:gd name="T74" fmla="*/ 27 w 931"/>
                <a:gd name="T75" fmla="*/ 553 h 830"/>
                <a:gd name="T76" fmla="*/ 64 w 931"/>
                <a:gd name="T77" fmla="*/ 627 h 830"/>
                <a:gd name="T78" fmla="*/ 110 w 931"/>
                <a:gd name="T79" fmla="*/ 691 h 830"/>
                <a:gd name="T80" fmla="*/ 166 w 931"/>
                <a:gd name="T81" fmla="*/ 747 h 830"/>
                <a:gd name="T82" fmla="*/ 230 w 931"/>
                <a:gd name="T83" fmla="*/ 784 h 830"/>
                <a:gd name="T84" fmla="*/ 313 w 931"/>
                <a:gd name="T85" fmla="*/ 811 h 830"/>
                <a:gd name="T86" fmla="*/ 396 w 931"/>
                <a:gd name="T87" fmla="*/ 821 h 830"/>
                <a:gd name="T88" fmla="*/ 470 w 931"/>
                <a:gd name="T89" fmla="*/ 821 h 830"/>
                <a:gd name="T90" fmla="*/ 553 w 931"/>
                <a:gd name="T91" fmla="*/ 802 h 830"/>
                <a:gd name="T92" fmla="*/ 618 w 931"/>
                <a:gd name="T93" fmla="*/ 774 h 830"/>
                <a:gd name="T94" fmla="*/ 682 w 931"/>
                <a:gd name="T95" fmla="*/ 728 h 830"/>
                <a:gd name="T96" fmla="*/ 728 w 931"/>
                <a:gd name="T97" fmla="*/ 673 h 830"/>
                <a:gd name="T98" fmla="*/ 774 w 931"/>
                <a:gd name="T99" fmla="*/ 618 h 830"/>
                <a:gd name="T100" fmla="*/ 811 w 931"/>
                <a:gd name="T101" fmla="*/ 544 h 830"/>
                <a:gd name="T102" fmla="*/ 830 w 931"/>
                <a:gd name="T103" fmla="*/ 470 h 830"/>
                <a:gd name="T104" fmla="*/ 673 w 931"/>
                <a:gd name="T105" fmla="*/ 433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31" h="830">
                  <a:moveTo>
                    <a:pt x="774" y="443"/>
                  </a:moveTo>
                  <a:lnTo>
                    <a:pt x="774" y="461"/>
                  </a:lnTo>
                  <a:lnTo>
                    <a:pt x="774" y="479"/>
                  </a:lnTo>
                  <a:lnTo>
                    <a:pt x="774" y="498"/>
                  </a:lnTo>
                  <a:lnTo>
                    <a:pt x="765" y="507"/>
                  </a:lnTo>
                  <a:lnTo>
                    <a:pt x="765" y="526"/>
                  </a:lnTo>
                  <a:lnTo>
                    <a:pt x="756" y="544"/>
                  </a:lnTo>
                  <a:lnTo>
                    <a:pt x="747" y="562"/>
                  </a:lnTo>
                  <a:lnTo>
                    <a:pt x="737" y="572"/>
                  </a:lnTo>
                  <a:lnTo>
                    <a:pt x="737" y="590"/>
                  </a:lnTo>
                  <a:lnTo>
                    <a:pt x="728" y="609"/>
                  </a:lnTo>
                  <a:lnTo>
                    <a:pt x="719" y="618"/>
                  </a:lnTo>
                  <a:lnTo>
                    <a:pt x="710" y="627"/>
                  </a:lnTo>
                  <a:lnTo>
                    <a:pt x="691" y="645"/>
                  </a:lnTo>
                  <a:lnTo>
                    <a:pt x="682" y="655"/>
                  </a:lnTo>
                  <a:lnTo>
                    <a:pt x="664" y="682"/>
                  </a:lnTo>
                  <a:lnTo>
                    <a:pt x="645" y="691"/>
                  </a:lnTo>
                  <a:lnTo>
                    <a:pt x="636" y="701"/>
                  </a:lnTo>
                  <a:lnTo>
                    <a:pt x="618" y="710"/>
                  </a:lnTo>
                  <a:lnTo>
                    <a:pt x="608" y="719"/>
                  </a:lnTo>
                  <a:lnTo>
                    <a:pt x="599" y="728"/>
                  </a:lnTo>
                  <a:lnTo>
                    <a:pt x="581" y="738"/>
                  </a:lnTo>
                  <a:lnTo>
                    <a:pt x="562" y="747"/>
                  </a:lnTo>
                  <a:lnTo>
                    <a:pt x="553" y="747"/>
                  </a:lnTo>
                  <a:lnTo>
                    <a:pt x="535" y="756"/>
                  </a:lnTo>
                  <a:lnTo>
                    <a:pt x="516" y="765"/>
                  </a:lnTo>
                  <a:lnTo>
                    <a:pt x="498" y="765"/>
                  </a:lnTo>
                  <a:lnTo>
                    <a:pt x="488" y="774"/>
                  </a:lnTo>
                  <a:lnTo>
                    <a:pt x="470" y="774"/>
                  </a:lnTo>
                  <a:lnTo>
                    <a:pt x="452" y="774"/>
                  </a:lnTo>
                  <a:lnTo>
                    <a:pt x="433" y="774"/>
                  </a:lnTo>
                  <a:lnTo>
                    <a:pt x="415" y="774"/>
                  </a:lnTo>
                  <a:lnTo>
                    <a:pt x="396" y="774"/>
                  </a:lnTo>
                  <a:lnTo>
                    <a:pt x="378" y="774"/>
                  </a:lnTo>
                  <a:lnTo>
                    <a:pt x="359" y="774"/>
                  </a:lnTo>
                  <a:lnTo>
                    <a:pt x="341" y="774"/>
                  </a:lnTo>
                  <a:lnTo>
                    <a:pt x="322" y="765"/>
                  </a:lnTo>
                  <a:lnTo>
                    <a:pt x="304" y="756"/>
                  </a:lnTo>
                  <a:lnTo>
                    <a:pt x="286" y="756"/>
                  </a:lnTo>
                  <a:lnTo>
                    <a:pt x="276" y="747"/>
                  </a:lnTo>
                  <a:lnTo>
                    <a:pt x="258" y="738"/>
                  </a:lnTo>
                  <a:lnTo>
                    <a:pt x="239" y="728"/>
                  </a:lnTo>
                  <a:lnTo>
                    <a:pt x="221" y="728"/>
                  </a:lnTo>
                  <a:lnTo>
                    <a:pt x="212" y="719"/>
                  </a:lnTo>
                  <a:lnTo>
                    <a:pt x="193" y="701"/>
                  </a:lnTo>
                  <a:lnTo>
                    <a:pt x="184" y="691"/>
                  </a:lnTo>
                  <a:lnTo>
                    <a:pt x="166" y="682"/>
                  </a:lnTo>
                  <a:lnTo>
                    <a:pt x="157" y="673"/>
                  </a:lnTo>
                  <a:lnTo>
                    <a:pt x="147" y="655"/>
                  </a:lnTo>
                  <a:lnTo>
                    <a:pt x="129" y="645"/>
                  </a:lnTo>
                  <a:lnTo>
                    <a:pt x="120" y="627"/>
                  </a:lnTo>
                  <a:lnTo>
                    <a:pt x="110" y="618"/>
                  </a:lnTo>
                  <a:lnTo>
                    <a:pt x="101" y="599"/>
                  </a:lnTo>
                  <a:lnTo>
                    <a:pt x="92" y="590"/>
                  </a:lnTo>
                  <a:lnTo>
                    <a:pt x="83" y="572"/>
                  </a:lnTo>
                  <a:lnTo>
                    <a:pt x="83" y="553"/>
                  </a:lnTo>
                  <a:lnTo>
                    <a:pt x="74" y="535"/>
                  </a:lnTo>
                  <a:lnTo>
                    <a:pt x="64" y="516"/>
                  </a:lnTo>
                  <a:lnTo>
                    <a:pt x="64" y="507"/>
                  </a:lnTo>
                  <a:lnTo>
                    <a:pt x="55" y="489"/>
                  </a:lnTo>
                  <a:lnTo>
                    <a:pt x="55" y="470"/>
                  </a:lnTo>
                  <a:lnTo>
                    <a:pt x="46" y="452"/>
                  </a:lnTo>
                  <a:lnTo>
                    <a:pt x="46" y="433"/>
                  </a:lnTo>
                  <a:lnTo>
                    <a:pt x="46" y="415"/>
                  </a:lnTo>
                  <a:lnTo>
                    <a:pt x="46" y="396"/>
                  </a:lnTo>
                  <a:lnTo>
                    <a:pt x="46" y="378"/>
                  </a:lnTo>
                  <a:lnTo>
                    <a:pt x="55" y="360"/>
                  </a:lnTo>
                  <a:lnTo>
                    <a:pt x="55" y="341"/>
                  </a:lnTo>
                  <a:lnTo>
                    <a:pt x="55" y="323"/>
                  </a:lnTo>
                  <a:lnTo>
                    <a:pt x="64" y="304"/>
                  </a:lnTo>
                  <a:lnTo>
                    <a:pt x="74" y="286"/>
                  </a:lnTo>
                  <a:lnTo>
                    <a:pt x="74" y="267"/>
                  </a:lnTo>
                  <a:lnTo>
                    <a:pt x="83" y="258"/>
                  </a:lnTo>
                  <a:lnTo>
                    <a:pt x="92" y="240"/>
                  </a:lnTo>
                  <a:lnTo>
                    <a:pt x="101" y="221"/>
                  </a:lnTo>
                  <a:lnTo>
                    <a:pt x="110" y="203"/>
                  </a:lnTo>
                  <a:lnTo>
                    <a:pt x="120" y="194"/>
                  </a:lnTo>
                  <a:lnTo>
                    <a:pt x="129" y="175"/>
                  </a:lnTo>
                  <a:lnTo>
                    <a:pt x="138" y="166"/>
                  </a:lnTo>
                  <a:lnTo>
                    <a:pt x="157" y="148"/>
                  </a:lnTo>
                  <a:lnTo>
                    <a:pt x="166" y="138"/>
                  </a:lnTo>
                  <a:lnTo>
                    <a:pt x="184" y="129"/>
                  </a:lnTo>
                  <a:lnTo>
                    <a:pt x="193" y="120"/>
                  </a:lnTo>
                  <a:lnTo>
                    <a:pt x="212" y="111"/>
                  </a:lnTo>
                  <a:lnTo>
                    <a:pt x="221" y="101"/>
                  </a:lnTo>
                  <a:lnTo>
                    <a:pt x="239" y="92"/>
                  </a:lnTo>
                  <a:lnTo>
                    <a:pt x="258" y="83"/>
                  </a:lnTo>
                  <a:lnTo>
                    <a:pt x="267" y="74"/>
                  </a:lnTo>
                  <a:lnTo>
                    <a:pt x="286" y="65"/>
                  </a:lnTo>
                  <a:lnTo>
                    <a:pt x="304" y="65"/>
                  </a:lnTo>
                  <a:lnTo>
                    <a:pt x="322" y="55"/>
                  </a:lnTo>
                  <a:lnTo>
                    <a:pt x="341" y="55"/>
                  </a:lnTo>
                  <a:lnTo>
                    <a:pt x="359" y="46"/>
                  </a:lnTo>
                  <a:lnTo>
                    <a:pt x="378" y="46"/>
                  </a:lnTo>
                  <a:lnTo>
                    <a:pt x="396" y="46"/>
                  </a:lnTo>
                  <a:lnTo>
                    <a:pt x="415" y="46"/>
                  </a:lnTo>
                  <a:lnTo>
                    <a:pt x="433" y="46"/>
                  </a:lnTo>
                  <a:lnTo>
                    <a:pt x="461" y="46"/>
                  </a:lnTo>
                  <a:lnTo>
                    <a:pt x="488" y="46"/>
                  </a:lnTo>
                  <a:lnTo>
                    <a:pt x="507" y="55"/>
                  </a:lnTo>
                  <a:lnTo>
                    <a:pt x="535" y="65"/>
                  </a:lnTo>
                  <a:lnTo>
                    <a:pt x="553" y="74"/>
                  </a:lnTo>
                  <a:lnTo>
                    <a:pt x="571" y="83"/>
                  </a:lnTo>
                  <a:lnTo>
                    <a:pt x="599" y="92"/>
                  </a:lnTo>
                  <a:lnTo>
                    <a:pt x="618" y="46"/>
                  </a:lnTo>
                  <a:lnTo>
                    <a:pt x="599" y="37"/>
                  </a:lnTo>
                  <a:lnTo>
                    <a:pt x="571" y="28"/>
                  </a:lnTo>
                  <a:lnTo>
                    <a:pt x="544" y="18"/>
                  </a:lnTo>
                  <a:lnTo>
                    <a:pt x="516" y="9"/>
                  </a:lnTo>
                  <a:lnTo>
                    <a:pt x="498" y="0"/>
                  </a:lnTo>
                  <a:lnTo>
                    <a:pt x="470" y="0"/>
                  </a:lnTo>
                  <a:lnTo>
                    <a:pt x="442" y="0"/>
                  </a:lnTo>
                  <a:lnTo>
                    <a:pt x="415" y="0"/>
                  </a:lnTo>
                  <a:lnTo>
                    <a:pt x="387" y="0"/>
                  </a:lnTo>
                  <a:lnTo>
                    <a:pt x="369" y="0"/>
                  </a:lnTo>
                  <a:lnTo>
                    <a:pt x="350" y="0"/>
                  </a:lnTo>
                  <a:lnTo>
                    <a:pt x="332" y="9"/>
                  </a:lnTo>
                  <a:lnTo>
                    <a:pt x="313" y="9"/>
                  </a:lnTo>
                  <a:lnTo>
                    <a:pt x="286" y="18"/>
                  </a:lnTo>
                  <a:lnTo>
                    <a:pt x="267" y="18"/>
                  </a:lnTo>
                  <a:lnTo>
                    <a:pt x="249" y="28"/>
                  </a:lnTo>
                  <a:lnTo>
                    <a:pt x="230" y="37"/>
                  </a:lnTo>
                  <a:lnTo>
                    <a:pt x="212" y="46"/>
                  </a:lnTo>
                  <a:lnTo>
                    <a:pt x="193" y="55"/>
                  </a:lnTo>
                  <a:lnTo>
                    <a:pt x="184" y="65"/>
                  </a:lnTo>
                  <a:lnTo>
                    <a:pt x="166" y="83"/>
                  </a:lnTo>
                  <a:lnTo>
                    <a:pt x="147" y="92"/>
                  </a:lnTo>
                  <a:lnTo>
                    <a:pt x="138" y="101"/>
                  </a:lnTo>
                  <a:lnTo>
                    <a:pt x="120" y="120"/>
                  </a:lnTo>
                  <a:lnTo>
                    <a:pt x="110" y="129"/>
                  </a:lnTo>
                  <a:lnTo>
                    <a:pt x="92" y="148"/>
                  </a:lnTo>
                  <a:lnTo>
                    <a:pt x="83" y="166"/>
                  </a:lnTo>
                  <a:lnTo>
                    <a:pt x="74" y="184"/>
                  </a:lnTo>
                  <a:lnTo>
                    <a:pt x="55" y="194"/>
                  </a:lnTo>
                  <a:lnTo>
                    <a:pt x="46" y="212"/>
                  </a:lnTo>
                  <a:lnTo>
                    <a:pt x="37" y="230"/>
                  </a:lnTo>
                  <a:lnTo>
                    <a:pt x="27" y="249"/>
                  </a:lnTo>
                  <a:lnTo>
                    <a:pt x="27" y="267"/>
                  </a:lnTo>
                  <a:lnTo>
                    <a:pt x="18" y="286"/>
                  </a:lnTo>
                  <a:lnTo>
                    <a:pt x="9" y="313"/>
                  </a:lnTo>
                  <a:lnTo>
                    <a:pt x="9" y="332"/>
                  </a:lnTo>
                  <a:lnTo>
                    <a:pt x="9" y="350"/>
                  </a:lnTo>
                  <a:lnTo>
                    <a:pt x="0" y="369"/>
                  </a:lnTo>
                  <a:lnTo>
                    <a:pt x="0" y="387"/>
                  </a:lnTo>
                  <a:lnTo>
                    <a:pt x="0" y="415"/>
                  </a:lnTo>
                  <a:lnTo>
                    <a:pt x="0" y="433"/>
                  </a:lnTo>
                  <a:lnTo>
                    <a:pt x="0" y="452"/>
                  </a:lnTo>
                  <a:lnTo>
                    <a:pt x="9" y="470"/>
                  </a:lnTo>
                  <a:lnTo>
                    <a:pt x="9" y="498"/>
                  </a:lnTo>
                  <a:lnTo>
                    <a:pt x="18" y="516"/>
                  </a:lnTo>
                  <a:lnTo>
                    <a:pt x="18" y="535"/>
                  </a:lnTo>
                  <a:lnTo>
                    <a:pt x="27" y="553"/>
                  </a:lnTo>
                  <a:lnTo>
                    <a:pt x="37" y="572"/>
                  </a:lnTo>
                  <a:lnTo>
                    <a:pt x="37" y="590"/>
                  </a:lnTo>
                  <a:lnTo>
                    <a:pt x="46" y="609"/>
                  </a:lnTo>
                  <a:lnTo>
                    <a:pt x="64" y="627"/>
                  </a:lnTo>
                  <a:lnTo>
                    <a:pt x="74" y="645"/>
                  </a:lnTo>
                  <a:lnTo>
                    <a:pt x="83" y="664"/>
                  </a:lnTo>
                  <a:lnTo>
                    <a:pt x="92" y="673"/>
                  </a:lnTo>
                  <a:lnTo>
                    <a:pt x="110" y="691"/>
                  </a:lnTo>
                  <a:lnTo>
                    <a:pt x="120" y="701"/>
                  </a:lnTo>
                  <a:lnTo>
                    <a:pt x="138" y="719"/>
                  </a:lnTo>
                  <a:lnTo>
                    <a:pt x="147" y="728"/>
                  </a:lnTo>
                  <a:lnTo>
                    <a:pt x="166" y="747"/>
                  </a:lnTo>
                  <a:lnTo>
                    <a:pt x="184" y="756"/>
                  </a:lnTo>
                  <a:lnTo>
                    <a:pt x="203" y="765"/>
                  </a:lnTo>
                  <a:lnTo>
                    <a:pt x="221" y="774"/>
                  </a:lnTo>
                  <a:lnTo>
                    <a:pt x="230" y="784"/>
                  </a:lnTo>
                  <a:lnTo>
                    <a:pt x="258" y="793"/>
                  </a:lnTo>
                  <a:lnTo>
                    <a:pt x="276" y="802"/>
                  </a:lnTo>
                  <a:lnTo>
                    <a:pt x="295" y="802"/>
                  </a:lnTo>
                  <a:lnTo>
                    <a:pt x="313" y="811"/>
                  </a:lnTo>
                  <a:lnTo>
                    <a:pt x="332" y="821"/>
                  </a:lnTo>
                  <a:lnTo>
                    <a:pt x="350" y="821"/>
                  </a:lnTo>
                  <a:lnTo>
                    <a:pt x="369" y="821"/>
                  </a:lnTo>
                  <a:lnTo>
                    <a:pt x="396" y="821"/>
                  </a:lnTo>
                  <a:lnTo>
                    <a:pt x="415" y="830"/>
                  </a:lnTo>
                  <a:lnTo>
                    <a:pt x="433" y="821"/>
                  </a:lnTo>
                  <a:lnTo>
                    <a:pt x="452" y="821"/>
                  </a:lnTo>
                  <a:lnTo>
                    <a:pt x="470" y="821"/>
                  </a:lnTo>
                  <a:lnTo>
                    <a:pt x="498" y="821"/>
                  </a:lnTo>
                  <a:lnTo>
                    <a:pt x="516" y="811"/>
                  </a:lnTo>
                  <a:lnTo>
                    <a:pt x="535" y="811"/>
                  </a:lnTo>
                  <a:lnTo>
                    <a:pt x="553" y="802"/>
                  </a:lnTo>
                  <a:lnTo>
                    <a:pt x="562" y="793"/>
                  </a:lnTo>
                  <a:lnTo>
                    <a:pt x="581" y="784"/>
                  </a:lnTo>
                  <a:lnTo>
                    <a:pt x="599" y="784"/>
                  </a:lnTo>
                  <a:lnTo>
                    <a:pt x="618" y="774"/>
                  </a:lnTo>
                  <a:lnTo>
                    <a:pt x="636" y="765"/>
                  </a:lnTo>
                  <a:lnTo>
                    <a:pt x="654" y="747"/>
                  </a:lnTo>
                  <a:lnTo>
                    <a:pt x="664" y="738"/>
                  </a:lnTo>
                  <a:lnTo>
                    <a:pt x="682" y="728"/>
                  </a:lnTo>
                  <a:lnTo>
                    <a:pt x="691" y="719"/>
                  </a:lnTo>
                  <a:lnTo>
                    <a:pt x="710" y="701"/>
                  </a:lnTo>
                  <a:lnTo>
                    <a:pt x="719" y="691"/>
                  </a:lnTo>
                  <a:lnTo>
                    <a:pt x="728" y="673"/>
                  </a:lnTo>
                  <a:lnTo>
                    <a:pt x="747" y="664"/>
                  </a:lnTo>
                  <a:lnTo>
                    <a:pt x="756" y="645"/>
                  </a:lnTo>
                  <a:lnTo>
                    <a:pt x="765" y="627"/>
                  </a:lnTo>
                  <a:lnTo>
                    <a:pt x="774" y="618"/>
                  </a:lnTo>
                  <a:lnTo>
                    <a:pt x="783" y="599"/>
                  </a:lnTo>
                  <a:lnTo>
                    <a:pt x="793" y="581"/>
                  </a:lnTo>
                  <a:lnTo>
                    <a:pt x="802" y="562"/>
                  </a:lnTo>
                  <a:lnTo>
                    <a:pt x="811" y="544"/>
                  </a:lnTo>
                  <a:lnTo>
                    <a:pt x="811" y="526"/>
                  </a:lnTo>
                  <a:lnTo>
                    <a:pt x="820" y="507"/>
                  </a:lnTo>
                  <a:lnTo>
                    <a:pt x="820" y="489"/>
                  </a:lnTo>
                  <a:lnTo>
                    <a:pt x="830" y="470"/>
                  </a:lnTo>
                  <a:lnTo>
                    <a:pt x="830" y="452"/>
                  </a:lnTo>
                  <a:lnTo>
                    <a:pt x="931" y="452"/>
                  </a:lnTo>
                  <a:lnTo>
                    <a:pt x="811" y="323"/>
                  </a:lnTo>
                  <a:lnTo>
                    <a:pt x="673" y="433"/>
                  </a:lnTo>
                  <a:lnTo>
                    <a:pt x="774" y="443"/>
                  </a:lnTo>
                  <a:lnTo>
                    <a:pt x="774" y="443"/>
                  </a:lnTo>
                  <a:lnTo>
                    <a:pt x="774" y="443"/>
                  </a:lnTo>
                  <a:close/>
                </a:path>
              </a:pathLst>
            </a:custGeom>
            <a:solidFill>
              <a:srgbClr val="BBE0E3"/>
            </a:solidFill>
            <a:ln w="0">
              <a:solidFill>
                <a:srgbClr val="BBE0E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58" name="Freeform 82"/>
            <p:cNvSpPr>
              <a:spLocks/>
            </p:cNvSpPr>
            <p:nvPr/>
          </p:nvSpPr>
          <p:spPr bwMode="auto">
            <a:xfrm>
              <a:off x="1322" y="2243"/>
              <a:ext cx="931" cy="830"/>
            </a:xfrm>
            <a:custGeom>
              <a:avLst/>
              <a:gdLst>
                <a:gd name="T0" fmla="*/ 84 w 101"/>
                <a:gd name="T1" fmla="*/ 54 h 90"/>
                <a:gd name="T2" fmla="*/ 81 w 101"/>
                <a:gd name="T3" fmla="*/ 61 h 90"/>
                <a:gd name="T4" fmla="*/ 78 w 101"/>
                <a:gd name="T5" fmla="*/ 67 h 90"/>
                <a:gd name="T6" fmla="*/ 72 w 101"/>
                <a:gd name="T7" fmla="*/ 74 h 90"/>
                <a:gd name="T8" fmla="*/ 66 w 101"/>
                <a:gd name="T9" fmla="*/ 78 h 90"/>
                <a:gd name="T10" fmla="*/ 60 w 101"/>
                <a:gd name="T11" fmla="*/ 81 h 90"/>
                <a:gd name="T12" fmla="*/ 53 w 101"/>
                <a:gd name="T13" fmla="*/ 84 h 90"/>
                <a:gd name="T14" fmla="*/ 45 w 101"/>
                <a:gd name="T15" fmla="*/ 84 h 90"/>
                <a:gd name="T16" fmla="*/ 37 w 101"/>
                <a:gd name="T17" fmla="*/ 84 h 90"/>
                <a:gd name="T18" fmla="*/ 30 w 101"/>
                <a:gd name="T19" fmla="*/ 81 h 90"/>
                <a:gd name="T20" fmla="*/ 23 w 101"/>
                <a:gd name="T21" fmla="*/ 78 h 90"/>
                <a:gd name="T22" fmla="*/ 17 w 101"/>
                <a:gd name="T23" fmla="*/ 73 h 90"/>
                <a:gd name="T24" fmla="*/ 12 w 101"/>
                <a:gd name="T25" fmla="*/ 67 h 90"/>
                <a:gd name="T26" fmla="*/ 9 w 101"/>
                <a:gd name="T27" fmla="*/ 60 h 90"/>
                <a:gd name="T28" fmla="*/ 6 w 101"/>
                <a:gd name="T29" fmla="*/ 53 h 90"/>
                <a:gd name="T30" fmla="*/ 5 w 101"/>
                <a:gd name="T31" fmla="*/ 45 h 90"/>
                <a:gd name="T32" fmla="*/ 6 w 101"/>
                <a:gd name="T33" fmla="*/ 37 h 90"/>
                <a:gd name="T34" fmla="*/ 8 w 101"/>
                <a:gd name="T35" fmla="*/ 29 h 90"/>
                <a:gd name="T36" fmla="*/ 12 w 101"/>
                <a:gd name="T37" fmla="*/ 22 h 90"/>
                <a:gd name="T38" fmla="*/ 17 w 101"/>
                <a:gd name="T39" fmla="*/ 16 h 90"/>
                <a:gd name="T40" fmla="*/ 23 w 101"/>
                <a:gd name="T41" fmla="*/ 12 h 90"/>
                <a:gd name="T42" fmla="*/ 29 w 101"/>
                <a:gd name="T43" fmla="*/ 8 h 90"/>
                <a:gd name="T44" fmla="*/ 37 w 101"/>
                <a:gd name="T45" fmla="*/ 6 h 90"/>
                <a:gd name="T46" fmla="*/ 45 w 101"/>
                <a:gd name="T47" fmla="*/ 5 h 90"/>
                <a:gd name="T48" fmla="*/ 55 w 101"/>
                <a:gd name="T49" fmla="*/ 6 h 90"/>
                <a:gd name="T50" fmla="*/ 65 w 101"/>
                <a:gd name="T51" fmla="*/ 10 h 90"/>
                <a:gd name="T52" fmla="*/ 59 w 101"/>
                <a:gd name="T53" fmla="*/ 2 h 90"/>
                <a:gd name="T54" fmla="*/ 48 w 101"/>
                <a:gd name="T55" fmla="*/ 0 h 90"/>
                <a:gd name="T56" fmla="*/ 38 w 101"/>
                <a:gd name="T57" fmla="*/ 0 h 90"/>
                <a:gd name="T58" fmla="*/ 29 w 101"/>
                <a:gd name="T59" fmla="*/ 2 h 90"/>
                <a:gd name="T60" fmla="*/ 21 w 101"/>
                <a:gd name="T61" fmla="*/ 6 h 90"/>
                <a:gd name="T62" fmla="*/ 15 w 101"/>
                <a:gd name="T63" fmla="*/ 11 h 90"/>
                <a:gd name="T64" fmla="*/ 9 w 101"/>
                <a:gd name="T65" fmla="*/ 18 h 90"/>
                <a:gd name="T66" fmla="*/ 4 w 101"/>
                <a:gd name="T67" fmla="*/ 25 h 90"/>
                <a:gd name="T68" fmla="*/ 1 w 101"/>
                <a:gd name="T69" fmla="*/ 34 h 90"/>
                <a:gd name="T70" fmla="*/ 0 w 101"/>
                <a:gd name="T71" fmla="*/ 42 h 90"/>
                <a:gd name="T72" fmla="*/ 1 w 101"/>
                <a:gd name="T73" fmla="*/ 51 h 90"/>
                <a:gd name="T74" fmla="*/ 3 w 101"/>
                <a:gd name="T75" fmla="*/ 60 h 90"/>
                <a:gd name="T76" fmla="*/ 7 w 101"/>
                <a:gd name="T77" fmla="*/ 68 h 90"/>
                <a:gd name="T78" fmla="*/ 12 w 101"/>
                <a:gd name="T79" fmla="*/ 75 h 90"/>
                <a:gd name="T80" fmla="*/ 18 w 101"/>
                <a:gd name="T81" fmla="*/ 81 h 90"/>
                <a:gd name="T82" fmla="*/ 25 w 101"/>
                <a:gd name="T83" fmla="*/ 85 h 90"/>
                <a:gd name="T84" fmla="*/ 34 w 101"/>
                <a:gd name="T85" fmla="*/ 88 h 90"/>
                <a:gd name="T86" fmla="*/ 43 w 101"/>
                <a:gd name="T87" fmla="*/ 89 h 90"/>
                <a:gd name="T88" fmla="*/ 51 w 101"/>
                <a:gd name="T89" fmla="*/ 89 h 90"/>
                <a:gd name="T90" fmla="*/ 60 w 101"/>
                <a:gd name="T91" fmla="*/ 87 h 90"/>
                <a:gd name="T92" fmla="*/ 67 w 101"/>
                <a:gd name="T93" fmla="*/ 84 h 90"/>
                <a:gd name="T94" fmla="*/ 74 w 101"/>
                <a:gd name="T95" fmla="*/ 79 h 90"/>
                <a:gd name="T96" fmla="*/ 79 w 101"/>
                <a:gd name="T97" fmla="*/ 73 h 90"/>
                <a:gd name="T98" fmla="*/ 84 w 101"/>
                <a:gd name="T99" fmla="*/ 67 h 90"/>
                <a:gd name="T100" fmla="*/ 88 w 101"/>
                <a:gd name="T101" fmla="*/ 59 h 90"/>
                <a:gd name="T102" fmla="*/ 90 w 101"/>
                <a:gd name="T103" fmla="*/ 51 h 90"/>
                <a:gd name="T104" fmla="*/ 73 w 101"/>
                <a:gd name="T105" fmla="*/ 4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1" h="90">
                  <a:moveTo>
                    <a:pt x="84" y="48"/>
                  </a:moveTo>
                  <a:lnTo>
                    <a:pt x="84" y="50"/>
                  </a:lnTo>
                  <a:lnTo>
                    <a:pt x="84" y="52"/>
                  </a:lnTo>
                  <a:lnTo>
                    <a:pt x="84" y="54"/>
                  </a:lnTo>
                  <a:lnTo>
                    <a:pt x="83" y="55"/>
                  </a:lnTo>
                  <a:lnTo>
                    <a:pt x="83" y="57"/>
                  </a:lnTo>
                  <a:lnTo>
                    <a:pt x="82" y="59"/>
                  </a:lnTo>
                  <a:lnTo>
                    <a:pt x="81" y="61"/>
                  </a:lnTo>
                  <a:lnTo>
                    <a:pt x="80" y="62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8" y="67"/>
                  </a:lnTo>
                  <a:lnTo>
                    <a:pt x="77" y="68"/>
                  </a:lnTo>
                  <a:lnTo>
                    <a:pt x="75" y="70"/>
                  </a:lnTo>
                  <a:lnTo>
                    <a:pt x="74" y="71"/>
                  </a:lnTo>
                  <a:lnTo>
                    <a:pt x="72" y="74"/>
                  </a:lnTo>
                  <a:lnTo>
                    <a:pt x="70" y="75"/>
                  </a:lnTo>
                  <a:lnTo>
                    <a:pt x="69" y="76"/>
                  </a:lnTo>
                  <a:lnTo>
                    <a:pt x="67" y="77"/>
                  </a:lnTo>
                  <a:lnTo>
                    <a:pt x="66" y="78"/>
                  </a:lnTo>
                  <a:lnTo>
                    <a:pt x="65" y="79"/>
                  </a:lnTo>
                  <a:lnTo>
                    <a:pt x="63" y="80"/>
                  </a:lnTo>
                  <a:lnTo>
                    <a:pt x="61" y="81"/>
                  </a:lnTo>
                  <a:lnTo>
                    <a:pt x="60" y="81"/>
                  </a:lnTo>
                  <a:lnTo>
                    <a:pt x="58" y="82"/>
                  </a:lnTo>
                  <a:lnTo>
                    <a:pt x="56" y="83"/>
                  </a:lnTo>
                  <a:lnTo>
                    <a:pt x="54" y="83"/>
                  </a:lnTo>
                  <a:lnTo>
                    <a:pt x="53" y="84"/>
                  </a:lnTo>
                  <a:lnTo>
                    <a:pt x="51" y="84"/>
                  </a:lnTo>
                  <a:lnTo>
                    <a:pt x="49" y="84"/>
                  </a:lnTo>
                  <a:lnTo>
                    <a:pt x="47" y="84"/>
                  </a:lnTo>
                  <a:lnTo>
                    <a:pt x="45" y="84"/>
                  </a:lnTo>
                  <a:lnTo>
                    <a:pt x="43" y="84"/>
                  </a:lnTo>
                  <a:lnTo>
                    <a:pt x="41" y="84"/>
                  </a:lnTo>
                  <a:lnTo>
                    <a:pt x="39" y="84"/>
                  </a:lnTo>
                  <a:lnTo>
                    <a:pt x="37" y="84"/>
                  </a:lnTo>
                  <a:lnTo>
                    <a:pt x="35" y="83"/>
                  </a:lnTo>
                  <a:lnTo>
                    <a:pt x="33" y="82"/>
                  </a:lnTo>
                  <a:lnTo>
                    <a:pt x="31" y="82"/>
                  </a:lnTo>
                  <a:lnTo>
                    <a:pt x="30" y="81"/>
                  </a:lnTo>
                  <a:lnTo>
                    <a:pt x="28" y="80"/>
                  </a:lnTo>
                  <a:lnTo>
                    <a:pt x="26" y="79"/>
                  </a:lnTo>
                  <a:lnTo>
                    <a:pt x="24" y="79"/>
                  </a:lnTo>
                  <a:lnTo>
                    <a:pt x="23" y="78"/>
                  </a:lnTo>
                  <a:lnTo>
                    <a:pt x="21" y="76"/>
                  </a:lnTo>
                  <a:lnTo>
                    <a:pt x="20" y="75"/>
                  </a:lnTo>
                  <a:lnTo>
                    <a:pt x="18" y="74"/>
                  </a:lnTo>
                  <a:lnTo>
                    <a:pt x="17" y="73"/>
                  </a:lnTo>
                  <a:lnTo>
                    <a:pt x="16" y="71"/>
                  </a:lnTo>
                  <a:lnTo>
                    <a:pt x="14" y="70"/>
                  </a:lnTo>
                  <a:lnTo>
                    <a:pt x="13" y="68"/>
                  </a:lnTo>
                  <a:lnTo>
                    <a:pt x="12" y="67"/>
                  </a:lnTo>
                  <a:lnTo>
                    <a:pt x="11" y="65"/>
                  </a:lnTo>
                  <a:lnTo>
                    <a:pt x="10" y="64"/>
                  </a:lnTo>
                  <a:lnTo>
                    <a:pt x="9" y="62"/>
                  </a:lnTo>
                  <a:lnTo>
                    <a:pt x="9" y="60"/>
                  </a:lnTo>
                  <a:lnTo>
                    <a:pt x="8" y="58"/>
                  </a:lnTo>
                  <a:lnTo>
                    <a:pt x="7" y="56"/>
                  </a:lnTo>
                  <a:lnTo>
                    <a:pt x="7" y="55"/>
                  </a:lnTo>
                  <a:lnTo>
                    <a:pt x="6" y="53"/>
                  </a:lnTo>
                  <a:lnTo>
                    <a:pt x="6" y="51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6" y="35"/>
                  </a:lnTo>
                  <a:lnTo>
                    <a:pt x="7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10" y="26"/>
                  </a:lnTo>
                  <a:lnTo>
                    <a:pt x="11" y="24"/>
                  </a:lnTo>
                  <a:lnTo>
                    <a:pt x="12" y="22"/>
                  </a:lnTo>
                  <a:lnTo>
                    <a:pt x="13" y="21"/>
                  </a:lnTo>
                  <a:lnTo>
                    <a:pt x="14" y="19"/>
                  </a:lnTo>
                  <a:lnTo>
                    <a:pt x="15" y="18"/>
                  </a:lnTo>
                  <a:lnTo>
                    <a:pt x="17" y="16"/>
                  </a:lnTo>
                  <a:lnTo>
                    <a:pt x="18" y="15"/>
                  </a:lnTo>
                  <a:lnTo>
                    <a:pt x="20" y="14"/>
                  </a:lnTo>
                  <a:lnTo>
                    <a:pt x="21" y="13"/>
                  </a:lnTo>
                  <a:lnTo>
                    <a:pt x="23" y="12"/>
                  </a:lnTo>
                  <a:lnTo>
                    <a:pt x="24" y="11"/>
                  </a:lnTo>
                  <a:lnTo>
                    <a:pt x="26" y="10"/>
                  </a:lnTo>
                  <a:lnTo>
                    <a:pt x="28" y="9"/>
                  </a:lnTo>
                  <a:lnTo>
                    <a:pt x="29" y="8"/>
                  </a:lnTo>
                  <a:lnTo>
                    <a:pt x="31" y="7"/>
                  </a:lnTo>
                  <a:lnTo>
                    <a:pt x="33" y="7"/>
                  </a:lnTo>
                  <a:lnTo>
                    <a:pt x="35" y="6"/>
                  </a:lnTo>
                  <a:lnTo>
                    <a:pt x="37" y="6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50" y="5"/>
                  </a:lnTo>
                  <a:lnTo>
                    <a:pt x="53" y="5"/>
                  </a:lnTo>
                  <a:lnTo>
                    <a:pt x="55" y="6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2" y="9"/>
                  </a:lnTo>
                  <a:lnTo>
                    <a:pt x="65" y="10"/>
                  </a:lnTo>
                  <a:lnTo>
                    <a:pt x="67" y="5"/>
                  </a:lnTo>
                  <a:lnTo>
                    <a:pt x="65" y="4"/>
                  </a:lnTo>
                  <a:lnTo>
                    <a:pt x="62" y="3"/>
                  </a:lnTo>
                  <a:lnTo>
                    <a:pt x="59" y="2"/>
                  </a:lnTo>
                  <a:lnTo>
                    <a:pt x="56" y="1"/>
                  </a:lnTo>
                  <a:lnTo>
                    <a:pt x="54" y="0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1" y="2"/>
                  </a:lnTo>
                  <a:lnTo>
                    <a:pt x="29" y="2"/>
                  </a:lnTo>
                  <a:lnTo>
                    <a:pt x="27" y="3"/>
                  </a:lnTo>
                  <a:lnTo>
                    <a:pt x="25" y="4"/>
                  </a:lnTo>
                  <a:lnTo>
                    <a:pt x="23" y="5"/>
                  </a:lnTo>
                  <a:lnTo>
                    <a:pt x="21" y="6"/>
                  </a:lnTo>
                  <a:lnTo>
                    <a:pt x="20" y="7"/>
                  </a:lnTo>
                  <a:lnTo>
                    <a:pt x="18" y="9"/>
                  </a:lnTo>
                  <a:lnTo>
                    <a:pt x="16" y="10"/>
                  </a:lnTo>
                  <a:lnTo>
                    <a:pt x="15" y="11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0" y="16"/>
                  </a:lnTo>
                  <a:lnTo>
                    <a:pt x="9" y="18"/>
                  </a:lnTo>
                  <a:lnTo>
                    <a:pt x="8" y="20"/>
                  </a:lnTo>
                  <a:lnTo>
                    <a:pt x="6" y="21"/>
                  </a:lnTo>
                  <a:lnTo>
                    <a:pt x="5" y="23"/>
                  </a:lnTo>
                  <a:lnTo>
                    <a:pt x="4" y="25"/>
                  </a:lnTo>
                  <a:lnTo>
                    <a:pt x="3" y="27"/>
                  </a:lnTo>
                  <a:lnTo>
                    <a:pt x="3" y="29"/>
                  </a:lnTo>
                  <a:lnTo>
                    <a:pt x="2" y="31"/>
                  </a:lnTo>
                  <a:lnTo>
                    <a:pt x="1" y="34"/>
                  </a:lnTo>
                  <a:lnTo>
                    <a:pt x="1" y="36"/>
                  </a:lnTo>
                  <a:lnTo>
                    <a:pt x="1" y="38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0" y="49"/>
                  </a:lnTo>
                  <a:lnTo>
                    <a:pt x="1" y="51"/>
                  </a:lnTo>
                  <a:lnTo>
                    <a:pt x="1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3" y="60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5" y="66"/>
                  </a:lnTo>
                  <a:lnTo>
                    <a:pt x="7" y="68"/>
                  </a:lnTo>
                  <a:lnTo>
                    <a:pt x="8" y="70"/>
                  </a:lnTo>
                  <a:lnTo>
                    <a:pt x="9" y="72"/>
                  </a:lnTo>
                  <a:lnTo>
                    <a:pt x="10" y="73"/>
                  </a:lnTo>
                  <a:lnTo>
                    <a:pt x="12" y="75"/>
                  </a:lnTo>
                  <a:lnTo>
                    <a:pt x="13" y="76"/>
                  </a:lnTo>
                  <a:lnTo>
                    <a:pt x="15" y="78"/>
                  </a:lnTo>
                  <a:lnTo>
                    <a:pt x="16" y="79"/>
                  </a:lnTo>
                  <a:lnTo>
                    <a:pt x="18" y="81"/>
                  </a:lnTo>
                  <a:lnTo>
                    <a:pt x="20" y="82"/>
                  </a:lnTo>
                  <a:lnTo>
                    <a:pt x="22" y="83"/>
                  </a:lnTo>
                  <a:lnTo>
                    <a:pt x="24" y="84"/>
                  </a:lnTo>
                  <a:lnTo>
                    <a:pt x="25" y="85"/>
                  </a:lnTo>
                  <a:lnTo>
                    <a:pt x="28" y="86"/>
                  </a:lnTo>
                  <a:lnTo>
                    <a:pt x="30" y="87"/>
                  </a:lnTo>
                  <a:lnTo>
                    <a:pt x="32" y="87"/>
                  </a:lnTo>
                  <a:lnTo>
                    <a:pt x="34" y="88"/>
                  </a:lnTo>
                  <a:lnTo>
                    <a:pt x="36" y="89"/>
                  </a:lnTo>
                  <a:lnTo>
                    <a:pt x="38" y="89"/>
                  </a:lnTo>
                  <a:lnTo>
                    <a:pt x="40" y="89"/>
                  </a:lnTo>
                  <a:lnTo>
                    <a:pt x="43" y="89"/>
                  </a:lnTo>
                  <a:lnTo>
                    <a:pt x="45" y="90"/>
                  </a:lnTo>
                  <a:lnTo>
                    <a:pt x="47" y="89"/>
                  </a:lnTo>
                  <a:lnTo>
                    <a:pt x="49" y="89"/>
                  </a:lnTo>
                  <a:lnTo>
                    <a:pt x="51" y="89"/>
                  </a:lnTo>
                  <a:lnTo>
                    <a:pt x="54" y="89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7"/>
                  </a:lnTo>
                  <a:lnTo>
                    <a:pt x="61" y="86"/>
                  </a:lnTo>
                  <a:lnTo>
                    <a:pt x="63" y="85"/>
                  </a:lnTo>
                  <a:lnTo>
                    <a:pt x="65" y="85"/>
                  </a:lnTo>
                  <a:lnTo>
                    <a:pt x="67" y="84"/>
                  </a:lnTo>
                  <a:lnTo>
                    <a:pt x="69" y="83"/>
                  </a:lnTo>
                  <a:lnTo>
                    <a:pt x="71" y="81"/>
                  </a:lnTo>
                  <a:lnTo>
                    <a:pt x="72" y="80"/>
                  </a:lnTo>
                  <a:lnTo>
                    <a:pt x="74" y="79"/>
                  </a:lnTo>
                  <a:lnTo>
                    <a:pt x="75" y="78"/>
                  </a:lnTo>
                  <a:lnTo>
                    <a:pt x="77" y="76"/>
                  </a:lnTo>
                  <a:lnTo>
                    <a:pt x="78" y="75"/>
                  </a:lnTo>
                  <a:lnTo>
                    <a:pt x="79" y="73"/>
                  </a:lnTo>
                  <a:lnTo>
                    <a:pt x="81" y="72"/>
                  </a:lnTo>
                  <a:lnTo>
                    <a:pt x="82" y="70"/>
                  </a:lnTo>
                  <a:lnTo>
                    <a:pt x="83" y="68"/>
                  </a:lnTo>
                  <a:lnTo>
                    <a:pt x="84" y="67"/>
                  </a:lnTo>
                  <a:lnTo>
                    <a:pt x="85" y="65"/>
                  </a:lnTo>
                  <a:lnTo>
                    <a:pt x="86" y="63"/>
                  </a:lnTo>
                  <a:lnTo>
                    <a:pt x="87" y="61"/>
                  </a:lnTo>
                  <a:lnTo>
                    <a:pt x="88" y="59"/>
                  </a:lnTo>
                  <a:lnTo>
                    <a:pt x="88" y="57"/>
                  </a:lnTo>
                  <a:lnTo>
                    <a:pt x="89" y="55"/>
                  </a:lnTo>
                  <a:lnTo>
                    <a:pt x="89" y="53"/>
                  </a:lnTo>
                  <a:lnTo>
                    <a:pt x="90" y="51"/>
                  </a:lnTo>
                  <a:lnTo>
                    <a:pt x="90" y="49"/>
                  </a:lnTo>
                  <a:lnTo>
                    <a:pt x="101" y="49"/>
                  </a:lnTo>
                  <a:lnTo>
                    <a:pt x="88" y="35"/>
                  </a:lnTo>
                  <a:lnTo>
                    <a:pt x="73" y="47"/>
                  </a:lnTo>
                  <a:lnTo>
                    <a:pt x="84" y="48"/>
                  </a:lnTo>
                  <a:lnTo>
                    <a:pt x="84" y="48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59" name="Rectangle 83"/>
            <p:cNvSpPr>
              <a:spLocks noChangeArrowheads="1"/>
            </p:cNvSpPr>
            <p:nvPr/>
          </p:nvSpPr>
          <p:spPr bwMode="auto">
            <a:xfrm>
              <a:off x="713" y="2464"/>
              <a:ext cx="1162" cy="470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60" name="Rectangle 84"/>
            <p:cNvSpPr>
              <a:spLocks noChangeArrowheads="1"/>
            </p:cNvSpPr>
            <p:nvPr/>
          </p:nvSpPr>
          <p:spPr bwMode="auto">
            <a:xfrm>
              <a:off x="713" y="2464"/>
              <a:ext cx="1162" cy="470"/>
            </a:xfrm>
            <a:prstGeom prst="rect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408661" name="Rectangle 85"/>
            <p:cNvSpPr>
              <a:spLocks noChangeArrowheads="1"/>
            </p:cNvSpPr>
            <p:nvPr/>
          </p:nvSpPr>
          <p:spPr bwMode="auto">
            <a:xfrm>
              <a:off x="813" y="2501"/>
              <a:ext cx="133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S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62" name="Rectangle 86"/>
            <p:cNvSpPr>
              <a:spLocks noChangeArrowheads="1"/>
            </p:cNvSpPr>
            <p:nvPr/>
          </p:nvSpPr>
          <p:spPr bwMode="auto">
            <a:xfrm>
              <a:off x="926" y="2501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63" name="Rectangle 87"/>
            <p:cNvSpPr>
              <a:spLocks noChangeArrowheads="1"/>
            </p:cNvSpPr>
            <p:nvPr/>
          </p:nvSpPr>
          <p:spPr bwMode="auto">
            <a:xfrm>
              <a:off x="1018" y="2501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n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64" name="Rectangle 88"/>
            <p:cNvSpPr>
              <a:spLocks noChangeArrowheads="1"/>
            </p:cNvSpPr>
            <p:nvPr/>
          </p:nvSpPr>
          <p:spPr bwMode="auto">
            <a:xfrm>
              <a:off x="1111" y="2501"/>
              <a:ext cx="99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s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65" name="Rectangle 89"/>
            <p:cNvSpPr>
              <a:spLocks noChangeArrowheads="1"/>
            </p:cNvSpPr>
            <p:nvPr/>
          </p:nvSpPr>
          <p:spPr bwMode="auto">
            <a:xfrm>
              <a:off x="1192" y="2501"/>
              <a:ext cx="111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o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66" name="Rectangle 90"/>
            <p:cNvSpPr>
              <a:spLocks noChangeArrowheads="1"/>
            </p:cNvSpPr>
            <p:nvPr/>
          </p:nvSpPr>
          <p:spPr bwMode="auto">
            <a:xfrm>
              <a:off x="1288" y="2501"/>
              <a:ext cx="67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r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67" name="Rectangle 91"/>
            <p:cNvSpPr>
              <a:spLocks noChangeArrowheads="1"/>
            </p:cNvSpPr>
            <p:nvPr/>
          </p:nvSpPr>
          <p:spPr bwMode="auto">
            <a:xfrm>
              <a:off x="1387" y="2501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68" name="Rectangle 92"/>
            <p:cNvSpPr>
              <a:spLocks noChangeArrowheads="1"/>
            </p:cNvSpPr>
            <p:nvPr/>
          </p:nvSpPr>
          <p:spPr bwMode="auto">
            <a:xfrm>
              <a:off x="1480" y="2501"/>
              <a:ext cx="10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v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69" name="Rectangle 93"/>
            <p:cNvSpPr>
              <a:spLocks noChangeArrowheads="1"/>
            </p:cNvSpPr>
            <p:nvPr/>
          </p:nvSpPr>
          <p:spPr bwMode="auto">
            <a:xfrm>
              <a:off x="1562" y="2501"/>
              <a:ext cx="11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70" name="Rectangle 94"/>
            <p:cNvSpPr>
              <a:spLocks noChangeArrowheads="1"/>
            </p:cNvSpPr>
            <p:nvPr/>
          </p:nvSpPr>
          <p:spPr bwMode="auto">
            <a:xfrm>
              <a:off x="1653" y="2501"/>
              <a:ext cx="111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n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71" name="Rectangle 95"/>
            <p:cNvSpPr>
              <a:spLocks noChangeArrowheads="1"/>
            </p:cNvSpPr>
            <p:nvPr/>
          </p:nvSpPr>
          <p:spPr bwMode="auto">
            <a:xfrm>
              <a:off x="1751" y="2501"/>
              <a:ext cx="5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t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72" name="Rectangle 96"/>
            <p:cNvSpPr>
              <a:spLocks noChangeArrowheads="1"/>
            </p:cNvSpPr>
            <p:nvPr/>
          </p:nvSpPr>
          <p:spPr bwMode="auto">
            <a:xfrm>
              <a:off x="814" y="270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h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73" name="Rectangle 97"/>
            <p:cNvSpPr>
              <a:spLocks noChangeArrowheads="1"/>
            </p:cNvSpPr>
            <p:nvPr/>
          </p:nvSpPr>
          <p:spPr bwMode="auto">
            <a:xfrm>
              <a:off x="907" y="270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a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74" name="Rectangle 98"/>
            <p:cNvSpPr>
              <a:spLocks noChangeArrowheads="1"/>
            </p:cNvSpPr>
            <p:nvPr/>
          </p:nvSpPr>
          <p:spPr bwMode="auto">
            <a:xfrm>
              <a:off x="999" y="270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n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75" name="Rectangle 99"/>
            <p:cNvSpPr>
              <a:spLocks noChangeArrowheads="1"/>
            </p:cNvSpPr>
            <p:nvPr/>
          </p:nvSpPr>
          <p:spPr bwMode="auto">
            <a:xfrm>
              <a:off x="1092" y="270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d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76" name="Rectangle 100"/>
            <p:cNvSpPr>
              <a:spLocks noChangeArrowheads="1"/>
            </p:cNvSpPr>
            <p:nvPr/>
          </p:nvSpPr>
          <p:spPr bwMode="auto">
            <a:xfrm>
              <a:off x="1190" y="2704"/>
              <a:ext cx="44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l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77" name="Rectangle 101"/>
            <p:cNvSpPr>
              <a:spLocks noChangeArrowheads="1"/>
            </p:cNvSpPr>
            <p:nvPr/>
          </p:nvSpPr>
          <p:spPr bwMode="auto">
            <a:xfrm>
              <a:off x="1221" y="2704"/>
              <a:ext cx="110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e</a:t>
              </a:r>
              <a:endParaRPr lang="en-US" altLang="ko-KR">
                <a:ea typeface="굴림" pitchFamily="50" charset="-127"/>
              </a:endParaRPr>
            </a:p>
          </p:txBody>
        </p:sp>
        <p:sp>
          <p:nvSpPr>
            <p:cNvPr id="408678" name="Rectangle 102"/>
            <p:cNvSpPr>
              <a:spLocks noChangeArrowheads="1"/>
            </p:cNvSpPr>
            <p:nvPr/>
          </p:nvSpPr>
          <p:spPr bwMode="auto">
            <a:xfrm>
              <a:off x="1317" y="2704"/>
              <a:ext cx="66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sz="2100">
                  <a:latin typeface="Nimbus Sans L" charset="0"/>
                  <a:ea typeface="굴림" pitchFamily="50" charset="-127"/>
                </a:rPr>
                <a:t>r</a:t>
              </a:r>
              <a:endParaRPr lang="en-US" altLang="ko-KR">
                <a:ea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F4327-C3EF-4CD8-A3E3-B22F1DFB8A74}" type="slidenum">
              <a:rPr lang="en-US" altLang="ko-KR"/>
              <a:pPr/>
              <a:t>39</a:t>
            </a:fld>
            <a:endParaRPr lang="en-US" altLang="ko-KR"/>
          </a:p>
        </p:txBody>
      </p:sp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Components instead of processes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Need an abstraction to group functionality </a:t>
            </a:r>
          </a:p>
          <a:p>
            <a:pPr lvl="1"/>
            <a:r>
              <a:rPr lang="en-US" altLang="ko-KR">
                <a:ea typeface="굴림" pitchFamily="50" charset="-127"/>
              </a:rPr>
              <a:t>Replacing “processes” for this purpose</a:t>
            </a:r>
          </a:p>
          <a:p>
            <a:pPr lvl="1"/>
            <a:r>
              <a:rPr lang="en-US" altLang="ko-KR">
                <a:ea typeface="굴림" pitchFamily="50" charset="-127"/>
              </a:rPr>
              <a:t>E.g.: individual functions of a networking protocol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One option: </a:t>
            </a:r>
            <a:r>
              <a:rPr lang="en-US" altLang="ko-KR" b="1" i="1">
                <a:ea typeface="굴림" pitchFamily="50" charset="-127"/>
              </a:rPr>
              <a:t>Components</a:t>
            </a:r>
            <a:r>
              <a:rPr lang="en-US" altLang="ko-KR" i="1">
                <a:ea typeface="굴림" pitchFamily="50" charset="-127"/>
              </a:rPr>
              <a:t> </a:t>
            </a:r>
            <a:endParaRPr lang="en-US" altLang="ko-KR">
              <a:ea typeface="굴림" pitchFamily="50" charset="-127"/>
            </a:endParaRPr>
          </a:p>
          <a:p>
            <a:pPr lvl="1"/>
            <a:r>
              <a:rPr lang="en-US" altLang="ko-KR">
                <a:ea typeface="굴림" pitchFamily="50" charset="-127"/>
              </a:rPr>
              <a:t>Here: In the sense of TinyOS</a:t>
            </a:r>
          </a:p>
          <a:p>
            <a:pPr lvl="1"/>
            <a:r>
              <a:rPr lang="en-US" altLang="ko-KR">
                <a:ea typeface="굴림" pitchFamily="50" charset="-127"/>
              </a:rPr>
              <a:t>Typically fulfill only a single, well-defined function </a:t>
            </a:r>
          </a:p>
          <a:p>
            <a:pPr lvl="1"/>
            <a:r>
              <a:rPr lang="en-US" altLang="ko-KR">
                <a:ea typeface="굴림" pitchFamily="50" charset="-127"/>
              </a:rPr>
              <a:t>Main difference to processes: </a:t>
            </a:r>
          </a:p>
          <a:p>
            <a:pPr lvl="2"/>
            <a:r>
              <a:rPr lang="en-US" altLang="ko-KR">
                <a:ea typeface="굴림" pitchFamily="50" charset="-127"/>
              </a:rPr>
              <a:t>Component does not have an execution </a:t>
            </a:r>
          </a:p>
          <a:p>
            <a:pPr lvl="2"/>
            <a:r>
              <a:rPr lang="en-US" altLang="ko-KR">
                <a:ea typeface="굴림" pitchFamily="50" charset="-127"/>
              </a:rPr>
              <a:t>Components access same address space, no protection against each other </a:t>
            </a:r>
          </a:p>
          <a:p>
            <a:pPr lvl="1"/>
            <a:r>
              <a:rPr lang="en-US" altLang="ko-KR">
                <a:ea typeface="굴림" pitchFamily="50" charset="-127"/>
              </a:rPr>
              <a:t>NOT to be confused with component-based programming!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3B3C3-D5EB-497F-A658-16F6605DEC4C}" type="slidenum">
              <a:rPr lang="en-US" altLang="ko-KR"/>
              <a:pPr/>
              <a:t>40</a:t>
            </a:fld>
            <a:endParaRPr lang="en-US" altLang="ko-KR"/>
          </a:p>
        </p:txBody>
      </p:sp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API to an event-based protocol stack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Usual networking API: sockets</a:t>
            </a:r>
          </a:p>
          <a:p>
            <a:pPr lvl="1"/>
            <a:r>
              <a:rPr lang="en-US" altLang="ko-KR">
                <a:ea typeface="굴림" pitchFamily="50" charset="-127"/>
              </a:rPr>
              <a:t>Issue: blocking calls to receive data</a:t>
            </a:r>
          </a:p>
          <a:p>
            <a:pPr lvl="1"/>
            <a:r>
              <a:rPr lang="en-US" altLang="ko-KR">
                <a:ea typeface="굴림" pitchFamily="50" charset="-127"/>
              </a:rPr>
              <a:t>Ill-matched to event-based OS</a:t>
            </a:r>
          </a:p>
          <a:p>
            <a:pPr lvl="1"/>
            <a:r>
              <a:rPr lang="en-US" altLang="ko-KR">
                <a:ea typeface="굴림" pitchFamily="50" charset="-127"/>
              </a:rPr>
              <a:t>Also: networking semantics in WSNs not necessarily well matched to/by socket semantics </a:t>
            </a:r>
          </a:p>
          <a:p>
            <a:pPr lvl="1"/>
            <a:endParaRPr lang="en-US" altLang="ko-KR">
              <a:ea typeface="굴림" pitchFamily="50" charset="-127"/>
            </a:endParaRPr>
          </a:p>
          <a:p>
            <a:r>
              <a:rPr lang="en-US" altLang="ko-KR">
                <a:ea typeface="굴림" pitchFamily="50" charset="-127"/>
              </a:rPr>
              <a:t>API is therefore also event-based </a:t>
            </a:r>
          </a:p>
          <a:p>
            <a:pPr lvl="1"/>
            <a:r>
              <a:rPr lang="en-US" altLang="ko-KR">
                <a:ea typeface="굴림" pitchFamily="50" charset="-127"/>
              </a:rPr>
              <a:t>E.g.: Tell some component that some other component wants to be informed if and when data has arrived</a:t>
            </a:r>
          </a:p>
          <a:p>
            <a:pPr lvl="1"/>
            <a:r>
              <a:rPr lang="en-US" altLang="ko-KR">
                <a:ea typeface="굴림" pitchFamily="50" charset="-127"/>
              </a:rPr>
              <a:t>Component will be posted an event once this condition is met </a:t>
            </a:r>
          </a:p>
          <a:p>
            <a:pPr lvl="1"/>
            <a:r>
              <a:rPr lang="en-US" altLang="ko-KR">
                <a:ea typeface="굴림" pitchFamily="50" charset="-127"/>
              </a:rPr>
              <a:t>Details: see TinyOS example discussion below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31324-2CFA-4BF2-8ABD-CA728F591850}" type="slidenum">
              <a:rPr lang="en-US" altLang="ko-KR"/>
              <a:pPr/>
              <a:t>41</a:t>
            </a:fld>
            <a:endParaRPr lang="en-US" altLang="ko-KR"/>
          </a:p>
        </p:txBody>
      </p:sp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Dynamic power management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Exploiting multiple operation modes is promising</a:t>
            </a:r>
          </a:p>
          <a:p>
            <a:r>
              <a:rPr lang="en-US" altLang="ko-KR">
                <a:ea typeface="굴림" pitchFamily="50" charset="-127"/>
              </a:rPr>
              <a:t>Question: When to switch in power-safe mode? </a:t>
            </a:r>
          </a:p>
          <a:p>
            <a:pPr lvl="1"/>
            <a:r>
              <a:rPr lang="en-US" altLang="ko-KR">
                <a:ea typeface="굴림" pitchFamily="50" charset="-127"/>
              </a:rPr>
              <a:t>Problem: Time &amp; energy overhead associated with wakeup; greedy sleeping is not beneficial (see exercise)</a:t>
            </a:r>
          </a:p>
          <a:p>
            <a:pPr lvl="1"/>
            <a:r>
              <a:rPr lang="en-US" altLang="ko-KR">
                <a:ea typeface="굴림" pitchFamily="50" charset="-127"/>
              </a:rPr>
              <a:t>Scheduling approach</a:t>
            </a:r>
          </a:p>
          <a:p>
            <a:r>
              <a:rPr lang="en-US" altLang="ko-KR">
                <a:ea typeface="굴림" pitchFamily="50" charset="-127"/>
              </a:rPr>
              <a:t>Question: How to control dynamic voltage scaling?</a:t>
            </a:r>
          </a:p>
          <a:p>
            <a:pPr lvl="1"/>
            <a:r>
              <a:rPr lang="en-US" altLang="ko-KR">
                <a:ea typeface="굴림" pitchFamily="50" charset="-127"/>
              </a:rPr>
              <a:t>More aggressive; stepping up voltage/frequency is easier</a:t>
            </a:r>
          </a:p>
          <a:p>
            <a:pPr lvl="1"/>
            <a:r>
              <a:rPr lang="en-US" altLang="ko-KR">
                <a:ea typeface="굴림" pitchFamily="50" charset="-127"/>
              </a:rPr>
              <a:t>Deadlines usually bound the required speed form below</a:t>
            </a:r>
          </a:p>
          <a:p>
            <a:r>
              <a:rPr lang="en-US" altLang="ko-KR">
                <a:ea typeface="굴림" pitchFamily="50" charset="-127"/>
              </a:rPr>
              <a:t>Or: Trading off fidelity vs. energy consumption!</a:t>
            </a:r>
          </a:p>
          <a:p>
            <a:pPr lvl="1"/>
            <a:r>
              <a:rPr lang="en-US" altLang="ko-KR">
                <a:ea typeface="굴림" pitchFamily="50" charset="-127"/>
              </a:rPr>
              <a:t>If more energy is available, compute more accurate results</a:t>
            </a:r>
          </a:p>
          <a:p>
            <a:pPr lvl="1"/>
            <a:r>
              <a:rPr lang="en-US" altLang="ko-KR">
                <a:ea typeface="굴림" pitchFamily="50" charset="-127"/>
              </a:rPr>
              <a:t>Example: Polynomial approximation</a:t>
            </a:r>
          </a:p>
          <a:p>
            <a:pPr lvl="2"/>
            <a:r>
              <a:rPr lang="en-US" altLang="ko-KR">
                <a:ea typeface="굴림" pitchFamily="50" charset="-127"/>
              </a:rPr>
              <a:t>Start from high or low exponents depending where the polynomial is to be evaluated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DB901-001A-45FA-B3A0-A881D69481F4}" type="slidenum">
              <a:rPr lang="en-US" altLang="ko-KR"/>
              <a:pPr/>
              <a:t>42</a:t>
            </a:fld>
            <a:endParaRPr lang="en-US" altLang="ko-KR"/>
          </a:p>
        </p:txBody>
      </p:sp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Outline</a:t>
            </a:r>
          </a:p>
        </p:txBody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Sensor node architecture</a:t>
            </a:r>
          </a:p>
          <a:p>
            <a:r>
              <a:rPr lang="en-US" altLang="ko-KR">
                <a:ea typeface="굴림" pitchFamily="50" charset="-127"/>
              </a:rPr>
              <a:t>Energy supply and consumption</a:t>
            </a:r>
          </a:p>
          <a:p>
            <a:r>
              <a:rPr lang="en-US" altLang="ko-KR">
                <a:ea typeface="굴림" pitchFamily="50" charset="-127"/>
              </a:rPr>
              <a:t>Runtime environments for sensor nodes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pitchFamily="50" charset="-127"/>
              </a:rPr>
              <a:t>Case study: TinyOS </a:t>
            </a:r>
          </a:p>
          <a:p>
            <a:endParaRPr lang="en-US" altLang="ko-KR">
              <a:ea typeface="굴림" pitchFamily="50" charset="-127"/>
            </a:endParaRPr>
          </a:p>
          <a:p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06CA3-77A9-4345-9A2D-18F703803F4F}" type="slidenum">
              <a:rPr lang="en-US" altLang="ko-KR"/>
              <a:pPr/>
              <a:t>43</a:t>
            </a:fld>
            <a:endParaRPr lang="en-US" altLang="ko-KR"/>
          </a:p>
        </p:txBody>
      </p:sp>
      <p:sp>
        <p:nvSpPr>
          <p:cNvPr id="409627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Case study embedded OS: TinyOS &amp; nesC</a:t>
            </a:r>
          </a:p>
        </p:txBody>
      </p:sp>
      <p:sp>
        <p:nvSpPr>
          <p:cNvPr id="409628" name="Rectangle 2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TinyOS developed by UC Berkely as runtime environment for their “motes” </a:t>
            </a:r>
          </a:p>
          <a:p>
            <a:r>
              <a:rPr lang="en-US" altLang="ko-KR">
                <a:ea typeface="굴림" pitchFamily="50" charset="-127"/>
              </a:rPr>
              <a:t>nesC as adjunct “programming language”</a:t>
            </a:r>
          </a:p>
          <a:p>
            <a:r>
              <a:rPr lang="en-US" altLang="ko-KR">
                <a:ea typeface="굴림" pitchFamily="50" charset="-127"/>
              </a:rPr>
              <a:t>Goal: Small memory footprint</a:t>
            </a:r>
          </a:p>
          <a:p>
            <a:pPr lvl="1"/>
            <a:r>
              <a:rPr lang="en-US" altLang="ko-KR">
                <a:ea typeface="굴림" pitchFamily="50" charset="-127"/>
              </a:rPr>
              <a:t>Sacrifices made e.g. in ease of use, portability</a:t>
            </a:r>
          </a:p>
          <a:p>
            <a:pPr lvl="1"/>
            <a:r>
              <a:rPr lang="en-US" altLang="ko-KR">
                <a:ea typeface="굴림" pitchFamily="50" charset="-127"/>
              </a:rPr>
              <a:t>Portability somewhat improved in newer version </a:t>
            </a:r>
          </a:p>
          <a:p>
            <a:r>
              <a:rPr lang="en-US" altLang="ko-KR">
                <a:ea typeface="굴림" pitchFamily="50" charset="-127"/>
              </a:rPr>
              <a:t>Most important design aspects</a:t>
            </a:r>
          </a:p>
          <a:p>
            <a:pPr lvl="1"/>
            <a:r>
              <a:rPr lang="en-US" altLang="ko-KR">
                <a:ea typeface="굴림" pitchFamily="50" charset="-127"/>
              </a:rPr>
              <a:t>Component-based system </a:t>
            </a:r>
          </a:p>
          <a:p>
            <a:pPr lvl="1"/>
            <a:r>
              <a:rPr lang="en-US" altLang="ko-KR">
                <a:ea typeface="굴림" pitchFamily="50" charset="-127"/>
              </a:rPr>
              <a:t>Components interact by exchanging asynchronous events</a:t>
            </a:r>
          </a:p>
          <a:p>
            <a:pPr lvl="1"/>
            <a:r>
              <a:rPr lang="en-US" altLang="ko-KR">
                <a:ea typeface="굴림" pitchFamily="50" charset="-127"/>
              </a:rPr>
              <a:t>Components form a program by </a:t>
            </a:r>
            <a:r>
              <a:rPr lang="en-US" altLang="ko-KR" b="1" i="1">
                <a:ea typeface="굴림" pitchFamily="50" charset="-127"/>
              </a:rPr>
              <a:t>wiring</a:t>
            </a:r>
            <a:r>
              <a:rPr lang="en-US" altLang="ko-KR">
                <a:ea typeface="굴림" pitchFamily="50" charset="-127"/>
              </a:rPr>
              <a:t> them together (akin to VHDL – hardware description language)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31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32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9DE82-C358-435C-9E44-84C370E3F888}" type="slidenum">
              <a:rPr lang="en-US" altLang="ko-KR"/>
              <a:pPr/>
              <a:t>44</a:t>
            </a:fld>
            <a:endParaRPr lang="en-US" altLang="ko-KR"/>
          </a:p>
        </p:txBody>
      </p:sp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TinyOS components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4041775" cy="5191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 sz="2000">
                <a:ea typeface="굴림" pitchFamily="50" charset="-127"/>
              </a:rPr>
              <a:t>Components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pitchFamily="50" charset="-127"/>
              </a:rPr>
              <a:t>Frame – state information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pitchFamily="50" charset="-127"/>
              </a:rPr>
              <a:t>Tasks – normal execution program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pitchFamily="50" charset="-127"/>
              </a:rPr>
              <a:t>Command handlers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pitchFamily="50" charset="-127"/>
              </a:rPr>
              <a:t>Event handlers</a:t>
            </a:r>
          </a:p>
          <a:p>
            <a:pPr>
              <a:lnSpc>
                <a:spcPct val="90000"/>
              </a:lnSpc>
            </a:pPr>
            <a:r>
              <a:rPr lang="en-US" altLang="ko-KR" sz="2000">
                <a:ea typeface="굴림" pitchFamily="50" charset="-127"/>
              </a:rPr>
              <a:t>Handlers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pitchFamily="50" charset="-127"/>
              </a:rPr>
              <a:t>Must run to completion 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pitchFamily="50" charset="-127"/>
              </a:rPr>
              <a:t>Form a component’s interface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pitchFamily="50" charset="-127"/>
              </a:rPr>
              <a:t>Understand and emits commands &amp; events</a:t>
            </a:r>
          </a:p>
          <a:p>
            <a:pPr>
              <a:lnSpc>
                <a:spcPct val="90000"/>
              </a:lnSpc>
            </a:pPr>
            <a:r>
              <a:rPr lang="en-US" altLang="ko-KR" sz="2000">
                <a:ea typeface="굴림" pitchFamily="50" charset="-127"/>
              </a:rPr>
              <a:t>Hierarchically arranged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pitchFamily="50" charset="-127"/>
              </a:rPr>
              <a:t>Events pass upward from hardware to higher-level components</a:t>
            </a:r>
          </a:p>
          <a:p>
            <a:pPr lvl="1">
              <a:lnSpc>
                <a:spcPct val="90000"/>
              </a:lnSpc>
            </a:pPr>
            <a:r>
              <a:rPr lang="en-US" altLang="ko-KR" sz="1800">
                <a:ea typeface="굴림" pitchFamily="50" charset="-127"/>
              </a:rPr>
              <a:t>Commands are passed downward </a:t>
            </a:r>
          </a:p>
        </p:txBody>
      </p:sp>
      <p:grpSp>
        <p:nvGrpSpPr>
          <p:cNvPr id="421917" name="Group 29"/>
          <p:cNvGrpSpPr>
            <a:grpSpLocks/>
          </p:cNvGrpSpPr>
          <p:nvPr/>
        </p:nvGrpSpPr>
        <p:grpSpPr bwMode="auto">
          <a:xfrm>
            <a:off x="4484688" y="1606550"/>
            <a:ext cx="4295775" cy="3998913"/>
            <a:chOff x="2698" y="1165"/>
            <a:chExt cx="2706" cy="2519"/>
          </a:xfrm>
        </p:grpSpPr>
        <p:sp>
          <p:nvSpPr>
            <p:cNvPr id="421892" name="Rectangle 4"/>
            <p:cNvSpPr>
              <a:spLocks noChangeArrowheads="1"/>
            </p:cNvSpPr>
            <p:nvPr/>
          </p:nvSpPr>
          <p:spPr bwMode="auto">
            <a:xfrm>
              <a:off x="2836" y="2604"/>
              <a:ext cx="921" cy="403"/>
            </a:xfrm>
            <a:prstGeom prst="rect">
              <a:avLst/>
            </a:prstGeom>
            <a:solidFill>
              <a:srgbClr val="F1F8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893" name="Rectangle 5"/>
            <p:cNvSpPr>
              <a:spLocks noChangeArrowheads="1"/>
            </p:cNvSpPr>
            <p:nvPr/>
          </p:nvSpPr>
          <p:spPr bwMode="auto">
            <a:xfrm>
              <a:off x="4170" y="2592"/>
              <a:ext cx="1080" cy="427"/>
            </a:xfrm>
            <a:prstGeom prst="rect">
              <a:avLst/>
            </a:prstGeom>
            <a:solidFill>
              <a:srgbClr val="F1F8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894" name="Rectangle 6"/>
            <p:cNvSpPr>
              <a:spLocks noChangeArrowheads="1"/>
            </p:cNvSpPr>
            <p:nvPr/>
          </p:nvSpPr>
          <p:spPr bwMode="auto">
            <a:xfrm>
              <a:off x="4501" y="1827"/>
              <a:ext cx="754" cy="384"/>
            </a:xfrm>
            <a:prstGeom prst="rect">
              <a:avLst/>
            </a:prstGeom>
            <a:solidFill>
              <a:srgbClr val="F1F8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895" name="Rectangle 7"/>
            <p:cNvSpPr>
              <a:spLocks noChangeArrowheads="1"/>
            </p:cNvSpPr>
            <p:nvPr/>
          </p:nvSpPr>
          <p:spPr bwMode="auto">
            <a:xfrm>
              <a:off x="2796" y="1802"/>
              <a:ext cx="1267" cy="432"/>
            </a:xfrm>
            <a:prstGeom prst="rect">
              <a:avLst/>
            </a:prstGeom>
            <a:solidFill>
              <a:srgbClr val="F1F8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896" name="Rectangle 8"/>
            <p:cNvSpPr>
              <a:spLocks noChangeArrowheads="1"/>
            </p:cNvSpPr>
            <p:nvPr/>
          </p:nvSpPr>
          <p:spPr bwMode="auto">
            <a:xfrm>
              <a:off x="2698" y="1740"/>
              <a:ext cx="2706" cy="139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sz="2400" b="1"/>
                <a:t>TimerComponent</a:t>
              </a:r>
              <a:endParaRPr lang="en-US" altLang="ko-KR" sz="2400" b="1">
                <a:ea typeface="굴림" pitchFamily="50" charset="-127"/>
              </a:endParaRPr>
            </a:p>
          </p:txBody>
        </p:sp>
        <p:sp>
          <p:nvSpPr>
            <p:cNvPr id="421897" name="AutoShape 9"/>
            <p:cNvSpPr>
              <a:spLocks noChangeArrowheads="1"/>
            </p:cNvSpPr>
            <p:nvPr/>
          </p:nvSpPr>
          <p:spPr bwMode="auto">
            <a:xfrm>
              <a:off x="4405" y="3129"/>
              <a:ext cx="240" cy="208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898" name="Text Box 10"/>
            <p:cNvSpPr txBox="1">
              <a:spLocks noChangeArrowheads="1"/>
            </p:cNvSpPr>
            <p:nvPr/>
          </p:nvSpPr>
          <p:spPr bwMode="auto">
            <a:xfrm>
              <a:off x="3304" y="3453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setRate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21899" name="AutoShape 11"/>
            <p:cNvSpPr>
              <a:spLocks noChangeArrowheads="1"/>
            </p:cNvSpPr>
            <p:nvPr/>
          </p:nvSpPr>
          <p:spPr bwMode="auto">
            <a:xfrm rot="10800000">
              <a:off x="3215" y="1533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900" name="AutoShape 12"/>
            <p:cNvSpPr>
              <a:spLocks noChangeArrowheads="1"/>
            </p:cNvSpPr>
            <p:nvPr/>
          </p:nvSpPr>
          <p:spPr bwMode="auto">
            <a:xfrm rot="10800000">
              <a:off x="3664" y="1533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901" name="AutoShape 13"/>
            <p:cNvSpPr>
              <a:spLocks noChangeArrowheads="1"/>
            </p:cNvSpPr>
            <p:nvPr/>
          </p:nvSpPr>
          <p:spPr bwMode="auto">
            <a:xfrm rot="10800000">
              <a:off x="4126" y="1533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902" name="AutoShape 14"/>
            <p:cNvSpPr>
              <a:spLocks noChangeArrowheads="1"/>
            </p:cNvSpPr>
            <p:nvPr/>
          </p:nvSpPr>
          <p:spPr bwMode="auto">
            <a:xfrm rot="10800000">
              <a:off x="3490" y="3129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903" name="Text Box 15"/>
            <p:cNvSpPr txBox="1">
              <a:spLocks noChangeArrowheads="1"/>
            </p:cNvSpPr>
            <p:nvPr/>
          </p:nvSpPr>
          <p:spPr bwMode="auto">
            <a:xfrm>
              <a:off x="4367" y="3452"/>
              <a:ext cx="3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fire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21904" name="AutoShape 16"/>
            <p:cNvSpPr>
              <a:spLocks noChangeArrowheads="1"/>
            </p:cNvSpPr>
            <p:nvPr/>
          </p:nvSpPr>
          <p:spPr bwMode="auto">
            <a:xfrm>
              <a:off x="4545" y="1533"/>
              <a:ext cx="240" cy="208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905" name="Text Box 17"/>
            <p:cNvSpPr txBox="1">
              <a:spLocks noChangeArrowheads="1"/>
            </p:cNvSpPr>
            <p:nvPr/>
          </p:nvSpPr>
          <p:spPr bwMode="auto">
            <a:xfrm>
              <a:off x="3185" y="1166"/>
              <a:ext cx="30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init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21906" name="Text Box 18"/>
            <p:cNvSpPr txBox="1">
              <a:spLocks noChangeArrowheads="1"/>
            </p:cNvSpPr>
            <p:nvPr/>
          </p:nvSpPr>
          <p:spPr bwMode="auto">
            <a:xfrm>
              <a:off x="3586" y="1166"/>
              <a:ext cx="3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start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21907" name="Text Box 19"/>
            <p:cNvSpPr txBox="1">
              <a:spLocks noChangeArrowheads="1"/>
            </p:cNvSpPr>
            <p:nvPr/>
          </p:nvSpPr>
          <p:spPr bwMode="auto">
            <a:xfrm>
              <a:off x="4052" y="1165"/>
              <a:ext cx="3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stop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21908" name="Text Box 20"/>
            <p:cNvSpPr txBox="1">
              <a:spLocks noChangeArrowheads="1"/>
            </p:cNvSpPr>
            <p:nvPr/>
          </p:nvSpPr>
          <p:spPr bwMode="auto">
            <a:xfrm>
              <a:off x="4467" y="1165"/>
              <a:ext cx="3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800"/>
                <a:t>fired</a:t>
              </a:r>
              <a:endParaRPr lang="en-US" altLang="ko-KR" sz="1800">
                <a:ea typeface="굴림" pitchFamily="50" charset="-127"/>
              </a:endParaRPr>
            </a:p>
          </p:txBody>
        </p:sp>
        <p:sp>
          <p:nvSpPr>
            <p:cNvPr id="421909" name="AutoShape 21"/>
            <p:cNvSpPr>
              <a:spLocks noChangeArrowheads="1"/>
            </p:cNvSpPr>
            <p:nvPr/>
          </p:nvSpPr>
          <p:spPr bwMode="auto">
            <a:xfrm rot="1379803">
              <a:off x="4216" y="2655"/>
              <a:ext cx="418" cy="302"/>
            </a:xfrm>
            <a:custGeom>
              <a:avLst/>
              <a:gdLst>
                <a:gd name="G0" fmla="+- -756448 0 0"/>
                <a:gd name="G1" fmla="+- 7834893 0 0"/>
                <a:gd name="G2" fmla="+- -756448 0 7834893"/>
                <a:gd name="G3" fmla="+- 10800 0 0"/>
                <a:gd name="G4" fmla="+- 0 0 -756448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166 0 0"/>
                <a:gd name="G9" fmla="+- 0 0 7834893"/>
                <a:gd name="G10" fmla="+- 8166 0 2700"/>
                <a:gd name="G11" fmla="cos G10 -756448"/>
                <a:gd name="G12" fmla="sin G10 -756448"/>
                <a:gd name="G13" fmla="cos 13500 -756448"/>
                <a:gd name="G14" fmla="sin 13500 -756448"/>
                <a:gd name="G15" fmla="+- G11 10800 0"/>
                <a:gd name="G16" fmla="+- G12 10800 0"/>
                <a:gd name="G17" fmla="+- G13 10800 0"/>
                <a:gd name="G18" fmla="+- G14 10800 0"/>
                <a:gd name="G19" fmla="*/ 8166 1 2"/>
                <a:gd name="G20" fmla="+- G19 5400 0"/>
                <a:gd name="G21" fmla="cos G20 -756448"/>
                <a:gd name="G22" fmla="sin G20 -756448"/>
                <a:gd name="G23" fmla="+- G21 10800 0"/>
                <a:gd name="G24" fmla="+- G12 G23 G22"/>
                <a:gd name="G25" fmla="+- G22 G23 G11"/>
                <a:gd name="G26" fmla="cos 10800 -756448"/>
                <a:gd name="G27" fmla="sin 10800 -756448"/>
                <a:gd name="G28" fmla="cos 8166 -756448"/>
                <a:gd name="G29" fmla="sin 8166 -756448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7834893"/>
                <a:gd name="G36" fmla="sin G34 7834893"/>
                <a:gd name="G37" fmla="+/ 7834893 -756448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166 G39"/>
                <a:gd name="G43" fmla="sin 816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4452 w 21600"/>
                <a:gd name="T5" fmla="*/ 2062 h 21600"/>
                <a:gd name="T6" fmla="*/ 6123 w 21600"/>
                <a:gd name="T7" fmla="*/ 19049 h 21600"/>
                <a:gd name="T8" fmla="*/ 6000 w 21600"/>
                <a:gd name="T9" fmla="*/ 4193 h 21600"/>
                <a:gd name="T10" fmla="*/ 24026 w 21600"/>
                <a:gd name="T11" fmla="*/ 8098 h 21600"/>
                <a:gd name="T12" fmla="*/ 20895 w 21600"/>
                <a:gd name="T13" fmla="*/ 12838 h 21600"/>
                <a:gd name="T14" fmla="*/ 16155 w 21600"/>
                <a:gd name="T15" fmla="*/ 9706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800" y="9166"/>
                  </a:moveTo>
                  <a:cubicBezTo>
                    <a:pt x="18024" y="5364"/>
                    <a:pt x="14680" y="2634"/>
                    <a:pt x="10800" y="2634"/>
                  </a:cubicBezTo>
                  <a:cubicBezTo>
                    <a:pt x="6290" y="2634"/>
                    <a:pt x="2634" y="6290"/>
                    <a:pt x="2634" y="10800"/>
                  </a:cubicBezTo>
                  <a:cubicBezTo>
                    <a:pt x="2633" y="13740"/>
                    <a:pt x="4214" y="16453"/>
                    <a:pt x="6772" y="17903"/>
                  </a:cubicBezTo>
                  <a:lnTo>
                    <a:pt x="5473" y="20195"/>
                  </a:lnTo>
                  <a:cubicBezTo>
                    <a:pt x="2090" y="18277"/>
                    <a:pt x="0" y="14688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931" y="-1"/>
                    <a:pt x="20354" y="3611"/>
                    <a:pt x="21381" y="8638"/>
                  </a:cubicBezTo>
                  <a:lnTo>
                    <a:pt x="24026" y="8098"/>
                  </a:lnTo>
                  <a:lnTo>
                    <a:pt x="20895" y="12838"/>
                  </a:lnTo>
                  <a:lnTo>
                    <a:pt x="16155" y="9706"/>
                  </a:lnTo>
                  <a:lnTo>
                    <a:pt x="18800" y="916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910" name="Text Box 22"/>
            <p:cNvSpPr txBox="1">
              <a:spLocks noChangeArrowheads="1"/>
            </p:cNvSpPr>
            <p:nvPr/>
          </p:nvSpPr>
          <p:spPr bwMode="auto">
            <a:xfrm>
              <a:off x="4648" y="2623"/>
              <a:ext cx="60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600"/>
                <a:t>Event</a:t>
              </a:r>
              <a:br>
                <a:rPr lang="de-DE" sz="1600"/>
              </a:br>
              <a:r>
                <a:rPr lang="de-DE" sz="1600"/>
                <a:t>handlers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421911" name="AutoShape 23"/>
            <p:cNvSpPr>
              <a:spLocks noChangeArrowheads="1"/>
            </p:cNvSpPr>
            <p:nvPr/>
          </p:nvSpPr>
          <p:spPr bwMode="auto">
            <a:xfrm rot="10340326" flipH="1">
              <a:off x="2891" y="1868"/>
              <a:ext cx="418" cy="302"/>
            </a:xfrm>
            <a:custGeom>
              <a:avLst/>
              <a:gdLst>
                <a:gd name="G0" fmla="+- -756448 0 0"/>
                <a:gd name="G1" fmla="+- 7834893 0 0"/>
                <a:gd name="G2" fmla="+- -756448 0 7834893"/>
                <a:gd name="G3" fmla="+- 10800 0 0"/>
                <a:gd name="G4" fmla="+- 0 0 -756448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8166 0 0"/>
                <a:gd name="G9" fmla="+- 0 0 7834893"/>
                <a:gd name="G10" fmla="+- 8166 0 2700"/>
                <a:gd name="G11" fmla="cos G10 -756448"/>
                <a:gd name="G12" fmla="sin G10 -756448"/>
                <a:gd name="G13" fmla="cos 13500 -756448"/>
                <a:gd name="G14" fmla="sin 13500 -756448"/>
                <a:gd name="G15" fmla="+- G11 10800 0"/>
                <a:gd name="G16" fmla="+- G12 10800 0"/>
                <a:gd name="G17" fmla="+- G13 10800 0"/>
                <a:gd name="G18" fmla="+- G14 10800 0"/>
                <a:gd name="G19" fmla="*/ 8166 1 2"/>
                <a:gd name="G20" fmla="+- G19 5400 0"/>
                <a:gd name="G21" fmla="cos G20 -756448"/>
                <a:gd name="G22" fmla="sin G20 -756448"/>
                <a:gd name="G23" fmla="+- G21 10800 0"/>
                <a:gd name="G24" fmla="+- G12 G23 G22"/>
                <a:gd name="G25" fmla="+- G22 G23 G11"/>
                <a:gd name="G26" fmla="cos 10800 -756448"/>
                <a:gd name="G27" fmla="sin 10800 -756448"/>
                <a:gd name="G28" fmla="cos 8166 -756448"/>
                <a:gd name="G29" fmla="sin 8166 -756448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7834893"/>
                <a:gd name="G36" fmla="sin G34 7834893"/>
                <a:gd name="G37" fmla="+/ 7834893 -756448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8166 G39"/>
                <a:gd name="G43" fmla="sin 8166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4452 w 21600"/>
                <a:gd name="T5" fmla="*/ 2062 h 21600"/>
                <a:gd name="T6" fmla="*/ 6123 w 21600"/>
                <a:gd name="T7" fmla="*/ 19049 h 21600"/>
                <a:gd name="T8" fmla="*/ 6000 w 21600"/>
                <a:gd name="T9" fmla="*/ 4193 h 21600"/>
                <a:gd name="T10" fmla="*/ 24026 w 21600"/>
                <a:gd name="T11" fmla="*/ 8098 h 21600"/>
                <a:gd name="T12" fmla="*/ 20895 w 21600"/>
                <a:gd name="T13" fmla="*/ 12838 h 21600"/>
                <a:gd name="T14" fmla="*/ 16155 w 21600"/>
                <a:gd name="T15" fmla="*/ 9706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8800" y="9166"/>
                  </a:moveTo>
                  <a:cubicBezTo>
                    <a:pt x="18024" y="5364"/>
                    <a:pt x="14680" y="2634"/>
                    <a:pt x="10800" y="2634"/>
                  </a:cubicBezTo>
                  <a:cubicBezTo>
                    <a:pt x="6290" y="2634"/>
                    <a:pt x="2634" y="6290"/>
                    <a:pt x="2634" y="10800"/>
                  </a:cubicBezTo>
                  <a:cubicBezTo>
                    <a:pt x="2633" y="13740"/>
                    <a:pt x="4214" y="16453"/>
                    <a:pt x="6772" y="17903"/>
                  </a:cubicBezTo>
                  <a:lnTo>
                    <a:pt x="5473" y="20195"/>
                  </a:lnTo>
                  <a:cubicBezTo>
                    <a:pt x="2090" y="18277"/>
                    <a:pt x="0" y="14688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5931" y="-1"/>
                    <a:pt x="20354" y="3611"/>
                    <a:pt x="21381" y="8638"/>
                  </a:cubicBezTo>
                  <a:lnTo>
                    <a:pt x="24026" y="8098"/>
                  </a:lnTo>
                  <a:lnTo>
                    <a:pt x="20895" y="12838"/>
                  </a:lnTo>
                  <a:lnTo>
                    <a:pt x="16155" y="9706"/>
                  </a:lnTo>
                  <a:lnTo>
                    <a:pt x="18800" y="916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912" name="Text Box 24"/>
            <p:cNvSpPr txBox="1">
              <a:spLocks noChangeArrowheads="1"/>
            </p:cNvSpPr>
            <p:nvPr/>
          </p:nvSpPr>
          <p:spPr bwMode="auto">
            <a:xfrm>
              <a:off x="3342" y="1835"/>
              <a:ext cx="70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600"/>
                <a:t>Command</a:t>
              </a:r>
              <a:br>
                <a:rPr lang="de-DE" sz="1600"/>
              </a:br>
              <a:r>
                <a:rPr lang="de-DE" sz="1600"/>
                <a:t>handlers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421913" name="AutoShape 25"/>
            <p:cNvSpPr>
              <a:spLocks noChangeArrowheads="1"/>
            </p:cNvSpPr>
            <p:nvPr/>
          </p:nvSpPr>
          <p:spPr bwMode="auto">
            <a:xfrm>
              <a:off x="4558" y="1856"/>
              <a:ext cx="230" cy="326"/>
            </a:xfrm>
            <a:prstGeom prst="flowChartMagneticDisk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914" name="Text Box 26"/>
            <p:cNvSpPr txBox="1">
              <a:spLocks noChangeArrowheads="1"/>
            </p:cNvSpPr>
            <p:nvPr/>
          </p:nvSpPr>
          <p:spPr bwMode="auto">
            <a:xfrm>
              <a:off x="4759" y="1913"/>
              <a:ext cx="48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600"/>
                <a:t>Frame</a:t>
              </a:r>
              <a:endParaRPr lang="en-US" altLang="ko-KR" sz="1600">
                <a:ea typeface="굴림" pitchFamily="50" charset="-127"/>
              </a:endParaRPr>
            </a:p>
          </p:txBody>
        </p:sp>
        <p:sp>
          <p:nvSpPr>
            <p:cNvPr id="421915" name="AutoShape 27"/>
            <p:cNvSpPr>
              <a:spLocks noChangeArrowheads="1"/>
            </p:cNvSpPr>
            <p:nvPr/>
          </p:nvSpPr>
          <p:spPr bwMode="auto">
            <a:xfrm>
              <a:off x="2882" y="2664"/>
              <a:ext cx="389" cy="283"/>
            </a:xfrm>
            <a:prstGeom prst="flowChartMultidocumen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21916" name="Text Box 28"/>
            <p:cNvSpPr txBox="1">
              <a:spLocks noChangeArrowheads="1"/>
            </p:cNvSpPr>
            <p:nvPr/>
          </p:nvSpPr>
          <p:spPr bwMode="auto">
            <a:xfrm>
              <a:off x="3289" y="2700"/>
              <a:ext cx="45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de-DE" sz="1600"/>
                <a:t>Tasks</a:t>
              </a:r>
              <a:endParaRPr lang="en-US" altLang="ko-KR" sz="1600">
                <a:ea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9700F-0FB8-4604-8B64-71AE0A369348}" type="slidenum">
              <a:rPr lang="en-US" altLang="ko-KR"/>
              <a:pPr/>
              <a:t>45</a:t>
            </a:fld>
            <a:endParaRPr lang="en-US" altLang="ko-KR"/>
          </a:p>
        </p:txBody>
      </p:sp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Handlers versus tasks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Command handlers and events must run to completion</a:t>
            </a:r>
          </a:p>
          <a:p>
            <a:pPr lvl="1"/>
            <a:r>
              <a:rPr lang="en-US" altLang="ko-KR">
                <a:ea typeface="굴림" pitchFamily="50" charset="-127"/>
              </a:rPr>
              <a:t>Must not wait an indeterminate amount of time</a:t>
            </a:r>
          </a:p>
          <a:p>
            <a:pPr lvl="1"/>
            <a:r>
              <a:rPr lang="en-US" altLang="ko-KR">
                <a:ea typeface="굴림" pitchFamily="50" charset="-127"/>
              </a:rPr>
              <a:t>Only a </a:t>
            </a:r>
            <a:r>
              <a:rPr lang="en-US" altLang="ko-KR" b="1" i="1">
                <a:ea typeface="굴림" pitchFamily="50" charset="-127"/>
              </a:rPr>
              <a:t>request</a:t>
            </a:r>
            <a:r>
              <a:rPr lang="en-US" altLang="ko-KR">
                <a:ea typeface="굴림" pitchFamily="50" charset="-127"/>
              </a:rPr>
              <a:t> to perform some action</a:t>
            </a:r>
          </a:p>
          <a:p>
            <a:r>
              <a:rPr lang="en-US" altLang="ko-KR">
                <a:ea typeface="굴림" pitchFamily="50" charset="-127"/>
              </a:rPr>
              <a:t>Tasks, on the other hand, can perform arbitrary, long computation</a:t>
            </a:r>
          </a:p>
          <a:p>
            <a:pPr lvl="1"/>
            <a:r>
              <a:rPr lang="en-US" altLang="ko-KR">
                <a:ea typeface="굴림" pitchFamily="50" charset="-127"/>
              </a:rPr>
              <a:t>Also have to be run to completion since no non-cooperative multi-tasking is implemented</a:t>
            </a:r>
          </a:p>
          <a:p>
            <a:pPr lvl="1"/>
            <a:r>
              <a:rPr lang="en-US" altLang="ko-KR">
                <a:ea typeface="굴림" pitchFamily="50" charset="-127"/>
              </a:rPr>
              <a:t>But can be interrupted by handlers</a:t>
            </a:r>
          </a:p>
          <a:p>
            <a:pPr lvl="1">
              <a:buFont typeface="Symbol" pitchFamily="18" charset="2"/>
              <a:buNone/>
            </a:pP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>
                <a:ea typeface="굴림" pitchFamily="50" charset="-127"/>
              </a:rPr>
              <a:t> No need for stack management, tasks are atomic with respect to each other</a:t>
            </a:r>
          </a:p>
          <a:p>
            <a:endParaRPr lang="en-US" altLang="ko-KR"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E02AE-BEC0-4422-82D0-8EF8684682B3}" type="slidenum">
              <a:rPr lang="en-US" altLang="ko-KR"/>
              <a:pPr/>
              <a:t>46</a:t>
            </a:fld>
            <a:endParaRPr lang="en-US" altLang="ko-KR"/>
          </a:p>
        </p:txBody>
      </p:sp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Split-phase programming</a:t>
            </a:r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Handler/task characteristics and separation has consequences on programming model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How to implement a blocking call to another component?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Example: Order another component to send a packet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Blocking function calls are not an option </a:t>
            </a:r>
          </a:p>
          <a:p>
            <a:pPr>
              <a:lnSpc>
                <a:spcPct val="90000"/>
              </a:lnSpc>
              <a:buFont typeface="Symbol" pitchFamily="18" charset="2"/>
              <a:buNone/>
            </a:pPr>
            <a:r>
              <a:rPr lang="en-US" altLang="ko-KR">
                <a:ea typeface="굴림" pitchFamily="50" charset="-127"/>
              </a:rPr>
              <a:t> </a:t>
            </a:r>
            <a:r>
              <a:rPr lang="en-US" altLang="ko-KR">
                <a:latin typeface="cmsy10" pitchFamily="34" charset="0"/>
                <a:ea typeface="굴림" pitchFamily="50" charset="-127"/>
              </a:rPr>
              <a:t>!</a:t>
            </a:r>
            <a:r>
              <a:rPr lang="en-US" altLang="ko-KR">
                <a:ea typeface="굴림" pitchFamily="50" charset="-127"/>
              </a:rPr>
              <a:t> Split-phase programming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First phase: Issue the command to another component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Receiving command handler will only receive the command, post it to a task for actual execution and returns immediately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Returning from a command invocation does not mean that the command has been executed!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Second phase: Invoked component notifies invoker by event that command has been executed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Consequences e.g. for buffer handling 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pitchFamily="50" charset="-127"/>
              </a:rPr>
              <a:t>Buffers can only be freed when completion event is received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2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2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60692-3FDF-44AE-A373-9725428D7D0C}" type="slidenum">
              <a:rPr lang="en-US" altLang="ko-KR"/>
              <a:pPr/>
              <a:t>47</a:t>
            </a:fld>
            <a:endParaRPr lang="en-US" altLang="ko-KR"/>
          </a:p>
        </p:txBody>
      </p:sp>
      <p:grpSp>
        <p:nvGrpSpPr>
          <p:cNvPr id="410648" name="Group 24"/>
          <p:cNvGrpSpPr>
            <a:grpSpLocks/>
          </p:cNvGrpSpPr>
          <p:nvPr/>
        </p:nvGrpSpPr>
        <p:grpSpPr bwMode="auto">
          <a:xfrm>
            <a:off x="5100638" y="2835275"/>
            <a:ext cx="3444875" cy="3065463"/>
            <a:chOff x="3017" y="1383"/>
            <a:chExt cx="2170" cy="1931"/>
          </a:xfrm>
        </p:grpSpPr>
        <p:sp>
          <p:nvSpPr>
            <p:cNvPr id="410626" name="Rectangle 2"/>
            <p:cNvSpPr>
              <a:spLocks noChangeArrowheads="1"/>
            </p:cNvSpPr>
            <p:nvPr/>
          </p:nvSpPr>
          <p:spPr bwMode="auto">
            <a:xfrm>
              <a:off x="3017" y="2165"/>
              <a:ext cx="2170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b="1"/>
                <a:t>TimerComponent</a:t>
              </a:r>
              <a:endParaRPr lang="en-US" altLang="ko-KR" b="1">
                <a:ea typeface="굴림" pitchFamily="50" charset="-127"/>
              </a:endParaRPr>
            </a:p>
          </p:txBody>
        </p:sp>
        <p:grpSp>
          <p:nvGrpSpPr>
            <p:cNvPr id="410627" name="Group 3"/>
            <p:cNvGrpSpPr>
              <a:grpSpLocks/>
            </p:cNvGrpSpPr>
            <p:nvPr/>
          </p:nvGrpSpPr>
          <p:grpSpPr bwMode="auto">
            <a:xfrm>
              <a:off x="3802" y="1383"/>
              <a:ext cx="1277" cy="786"/>
              <a:chOff x="2398" y="279"/>
              <a:chExt cx="1277" cy="786"/>
            </a:xfrm>
          </p:grpSpPr>
          <p:sp>
            <p:nvSpPr>
              <p:cNvPr id="410628" name="AutoShape 4"/>
              <p:cNvSpPr>
                <a:spLocks noChangeArrowheads="1"/>
              </p:cNvSpPr>
              <p:nvPr/>
            </p:nvSpPr>
            <p:spPr bwMode="auto">
              <a:xfrm rot="10800000">
                <a:off x="2476" y="647"/>
                <a:ext cx="240" cy="208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0629" name="AutoShape 5"/>
              <p:cNvSpPr>
                <a:spLocks noChangeArrowheads="1"/>
              </p:cNvSpPr>
              <p:nvPr/>
            </p:nvSpPr>
            <p:spPr bwMode="auto">
              <a:xfrm rot="10800000">
                <a:off x="2938" y="647"/>
                <a:ext cx="240" cy="208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0630" name="AutoShape 6"/>
              <p:cNvSpPr>
                <a:spLocks noChangeArrowheads="1"/>
              </p:cNvSpPr>
              <p:nvPr/>
            </p:nvSpPr>
            <p:spPr bwMode="auto">
              <a:xfrm>
                <a:off x="3357" y="647"/>
                <a:ext cx="240" cy="208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0631" name="Text Box 7"/>
              <p:cNvSpPr txBox="1">
                <a:spLocks noChangeArrowheads="1"/>
              </p:cNvSpPr>
              <p:nvPr/>
            </p:nvSpPr>
            <p:spPr bwMode="auto">
              <a:xfrm>
                <a:off x="2398" y="280"/>
                <a:ext cx="3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de-DE" sz="1800"/>
                  <a:t>start</a:t>
                </a:r>
                <a:endParaRPr lang="en-US" altLang="ko-KR" sz="1800">
                  <a:ea typeface="굴림" pitchFamily="50" charset="-127"/>
                </a:endParaRPr>
              </a:p>
            </p:txBody>
          </p:sp>
          <p:sp>
            <p:nvSpPr>
              <p:cNvPr id="410632" name="Text Box 8"/>
              <p:cNvSpPr txBox="1">
                <a:spLocks noChangeArrowheads="1"/>
              </p:cNvSpPr>
              <p:nvPr/>
            </p:nvSpPr>
            <p:spPr bwMode="auto">
              <a:xfrm>
                <a:off x="2864" y="279"/>
                <a:ext cx="38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de-DE" sz="1800"/>
                  <a:t>stop</a:t>
                </a:r>
                <a:endParaRPr lang="en-US" altLang="ko-KR" sz="1800">
                  <a:ea typeface="굴림" pitchFamily="50" charset="-127"/>
                </a:endParaRPr>
              </a:p>
            </p:txBody>
          </p:sp>
          <p:sp>
            <p:nvSpPr>
              <p:cNvPr id="410633" name="Text Box 9"/>
              <p:cNvSpPr txBox="1">
                <a:spLocks noChangeArrowheads="1"/>
              </p:cNvSpPr>
              <p:nvPr/>
            </p:nvSpPr>
            <p:spPr bwMode="auto">
              <a:xfrm>
                <a:off x="3279" y="279"/>
                <a:ext cx="3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de-DE" sz="1800"/>
                  <a:t>fired</a:t>
                </a:r>
                <a:endParaRPr lang="en-US" altLang="ko-KR" sz="1800">
                  <a:ea typeface="굴림" pitchFamily="50" charset="-127"/>
                </a:endParaRPr>
              </a:p>
            </p:txBody>
          </p:sp>
          <p:sp>
            <p:nvSpPr>
              <p:cNvPr id="410634" name="Rectangle 10"/>
              <p:cNvSpPr>
                <a:spLocks noChangeArrowheads="1"/>
              </p:cNvSpPr>
              <p:nvPr/>
            </p:nvSpPr>
            <p:spPr bwMode="auto">
              <a:xfrm>
                <a:off x="2453" y="859"/>
                <a:ext cx="1215" cy="20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de-DE" sz="1800" i="1"/>
                  <a:t>Timer</a:t>
                </a:r>
                <a:endParaRPr lang="en-US" altLang="ko-KR" sz="1800" i="1">
                  <a:ea typeface="굴림" pitchFamily="50" charset="-127"/>
                </a:endParaRPr>
              </a:p>
            </p:txBody>
          </p:sp>
        </p:grpSp>
        <p:grpSp>
          <p:nvGrpSpPr>
            <p:cNvPr id="410635" name="Group 11"/>
            <p:cNvGrpSpPr>
              <a:grpSpLocks/>
            </p:cNvGrpSpPr>
            <p:nvPr/>
          </p:nvGrpSpPr>
          <p:grpSpPr bwMode="auto">
            <a:xfrm>
              <a:off x="3151" y="1385"/>
              <a:ext cx="557" cy="782"/>
              <a:chOff x="1248" y="285"/>
              <a:chExt cx="557" cy="782"/>
            </a:xfrm>
          </p:grpSpPr>
          <p:sp>
            <p:nvSpPr>
              <p:cNvPr id="410636" name="AutoShape 12"/>
              <p:cNvSpPr>
                <a:spLocks noChangeArrowheads="1"/>
              </p:cNvSpPr>
              <p:nvPr/>
            </p:nvSpPr>
            <p:spPr bwMode="auto">
              <a:xfrm rot="10800000">
                <a:off x="1408" y="652"/>
                <a:ext cx="240" cy="208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0637" name="Text Box 13"/>
              <p:cNvSpPr txBox="1">
                <a:spLocks noChangeArrowheads="1"/>
              </p:cNvSpPr>
              <p:nvPr/>
            </p:nvSpPr>
            <p:spPr bwMode="auto">
              <a:xfrm>
                <a:off x="1378" y="285"/>
                <a:ext cx="30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de-DE" sz="1800"/>
                  <a:t>init</a:t>
                </a:r>
                <a:endParaRPr lang="en-US" altLang="ko-KR" sz="1800">
                  <a:ea typeface="굴림" pitchFamily="50" charset="-127"/>
                </a:endParaRPr>
              </a:p>
            </p:txBody>
          </p:sp>
          <p:sp>
            <p:nvSpPr>
              <p:cNvPr id="410638" name="Rectangle 14"/>
              <p:cNvSpPr>
                <a:spLocks noChangeArrowheads="1"/>
              </p:cNvSpPr>
              <p:nvPr/>
            </p:nvSpPr>
            <p:spPr bwMode="auto">
              <a:xfrm>
                <a:off x="1248" y="861"/>
                <a:ext cx="557" cy="20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de-DE" sz="1800" i="1"/>
                  <a:t>StdCtrl</a:t>
                </a:r>
                <a:endParaRPr lang="en-US" altLang="ko-KR" sz="1800" i="1">
                  <a:ea typeface="굴림" pitchFamily="50" charset="-127"/>
                </a:endParaRPr>
              </a:p>
            </p:txBody>
          </p:sp>
        </p:grpSp>
        <p:grpSp>
          <p:nvGrpSpPr>
            <p:cNvPr id="410639" name="Group 15"/>
            <p:cNvGrpSpPr>
              <a:grpSpLocks/>
            </p:cNvGrpSpPr>
            <p:nvPr/>
          </p:nvGrpSpPr>
          <p:grpSpPr bwMode="auto">
            <a:xfrm>
              <a:off x="3632" y="2550"/>
              <a:ext cx="939" cy="764"/>
              <a:chOff x="2010" y="1728"/>
              <a:chExt cx="939" cy="764"/>
            </a:xfrm>
          </p:grpSpPr>
          <p:grpSp>
            <p:nvGrpSpPr>
              <p:cNvPr id="410640" name="Group 16"/>
              <p:cNvGrpSpPr>
                <a:grpSpLocks/>
              </p:cNvGrpSpPr>
              <p:nvPr/>
            </p:nvGrpSpPr>
            <p:grpSpPr bwMode="auto">
              <a:xfrm>
                <a:off x="2010" y="1934"/>
                <a:ext cx="939" cy="558"/>
                <a:chOff x="2013" y="1943"/>
                <a:chExt cx="939" cy="558"/>
              </a:xfrm>
            </p:grpSpPr>
            <p:sp>
              <p:nvSpPr>
                <p:cNvPr id="410641" name="AutoShape 17"/>
                <p:cNvSpPr>
                  <a:spLocks noChangeArrowheads="1"/>
                </p:cNvSpPr>
                <p:nvPr/>
              </p:nvSpPr>
              <p:spPr bwMode="auto">
                <a:xfrm>
                  <a:off x="2669" y="1943"/>
                  <a:ext cx="240" cy="208"/>
                </a:xfrm>
                <a:prstGeom prst="triangle">
                  <a:avLst>
                    <a:gd name="adj" fmla="val 50000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10642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013" y="2269"/>
                  <a:ext cx="61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de-DE" sz="1800"/>
                    <a:t>setRate</a:t>
                  </a:r>
                  <a:endParaRPr lang="en-US" altLang="ko-KR" sz="1800">
                    <a:ea typeface="굴림" pitchFamily="50" charset="-127"/>
                  </a:endParaRPr>
                </a:p>
              </p:txBody>
            </p:sp>
            <p:sp>
              <p:nvSpPr>
                <p:cNvPr id="410643" name="AutoShape 19"/>
                <p:cNvSpPr>
                  <a:spLocks noChangeArrowheads="1"/>
                </p:cNvSpPr>
                <p:nvPr/>
              </p:nvSpPr>
              <p:spPr bwMode="auto">
                <a:xfrm rot="10800000">
                  <a:off x="2199" y="1944"/>
                  <a:ext cx="240" cy="208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410644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636" y="2270"/>
                  <a:ext cx="316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l"/>
                  <a:r>
                    <a:rPr lang="de-DE" sz="1800"/>
                    <a:t>fire</a:t>
                  </a:r>
                  <a:endParaRPr lang="en-US" altLang="ko-KR" sz="1800">
                    <a:ea typeface="굴림" pitchFamily="50" charset="-127"/>
                  </a:endParaRPr>
                </a:p>
              </p:txBody>
            </p:sp>
          </p:grpSp>
          <p:sp>
            <p:nvSpPr>
              <p:cNvPr id="410645" name="Rectangle 21"/>
              <p:cNvSpPr>
                <a:spLocks noChangeArrowheads="1"/>
              </p:cNvSpPr>
              <p:nvPr/>
            </p:nvSpPr>
            <p:spPr bwMode="auto">
              <a:xfrm>
                <a:off x="2136" y="1728"/>
                <a:ext cx="774" cy="20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r>
                  <a:rPr lang="de-DE" sz="1800" i="1"/>
                  <a:t>Clock</a:t>
                </a:r>
                <a:endParaRPr lang="en-US" altLang="ko-KR" sz="1800" i="1">
                  <a:ea typeface="굴림" pitchFamily="50" charset="-127"/>
                </a:endParaRPr>
              </a:p>
            </p:txBody>
          </p:sp>
        </p:grpSp>
      </p:grpSp>
      <p:sp>
        <p:nvSpPr>
          <p:cNvPr id="410646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Structuring commands/events into interfaces</a:t>
            </a:r>
          </a:p>
        </p:txBody>
      </p:sp>
      <p:sp>
        <p:nvSpPr>
          <p:cNvPr id="410647" name="Rectangle 2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488362" cy="2951163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Many commands/events can add up</a:t>
            </a:r>
          </a:p>
          <a:p>
            <a:r>
              <a:rPr lang="en-US" altLang="ko-KR">
                <a:ea typeface="굴림" pitchFamily="50" charset="-127"/>
              </a:rPr>
              <a:t>nesC solution: Structure corresponding commands/events into </a:t>
            </a:r>
            <a:r>
              <a:rPr lang="en-US" altLang="ko-KR" b="1" i="1">
                <a:ea typeface="굴림" pitchFamily="50" charset="-127"/>
              </a:rPr>
              <a:t>interface types </a:t>
            </a:r>
            <a:r>
              <a:rPr lang="en-US" altLang="ko-KR">
                <a:ea typeface="굴림" pitchFamily="50" charset="-127"/>
              </a:rPr>
              <a:t> </a:t>
            </a:r>
          </a:p>
          <a:p>
            <a:r>
              <a:rPr lang="en-US" altLang="ko-KR">
                <a:ea typeface="굴림" pitchFamily="50" charset="-127"/>
              </a:rPr>
              <a:t>Example: Structure timer into three interfaces</a:t>
            </a:r>
          </a:p>
          <a:p>
            <a:pPr lvl="1"/>
            <a:r>
              <a:rPr lang="en-US" altLang="ko-KR">
                <a:ea typeface="굴림" pitchFamily="50" charset="-127"/>
              </a:rPr>
              <a:t>StdCtrl</a:t>
            </a:r>
          </a:p>
          <a:p>
            <a:pPr lvl="1"/>
            <a:r>
              <a:rPr lang="en-US" altLang="ko-KR">
                <a:ea typeface="굴림" pitchFamily="50" charset="-127"/>
              </a:rPr>
              <a:t>Timer</a:t>
            </a:r>
          </a:p>
          <a:p>
            <a:pPr lvl="1"/>
            <a:r>
              <a:rPr lang="en-US" altLang="ko-KR">
                <a:ea typeface="굴림" pitchFamily="50" charset="-127"/>
              </a:rPr>
              <a:t>Clock</a:t>
            </a:r>
          </a:p>
        </p:txBody>
      </p:sp>
      <p:sp>
        <p:nvSpPr>
          <p:cNvPr id="410649" name="Rectangle 25"/>
          <p:cNvSpPr>
            <a:spLocks noChangeArrowheads="1"/>
          </p:cNvSpPr>
          <p:nvPr/>
        </p:nvSpPr>
        <p:spPr bwMode="auto">
          <a:xfrm>
            <a:off x="423863" y="3906838"/>
            <a:ext cx="4281487" cy="224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Symbol" pitchFamily="18" charset="2"/>
              <a:buChar char="·"/>
            </a:pPr>
            <a:r>
              <a:rPr lang="en-US" altLang="ko-KR" sz="2400">
                <a:ea typeface="굴림" pitchFamily="50" charset="-127"/>
              </a:rPr>
              <a:t>Build configurations by wiring together corresponding interfaces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3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3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0CDD32-4462-4C57-B1A9-7FA1F26D771E}" type="slidenum">
              <a:rPr lang="en-US" altLang="ko-KR"/>
              <a:pPr/>
              <a:t>48</a:t>
            </a:fld>
            <a:endParaRPr lang="en-US" altLang="ko-KR"/>
          </a:p>
        </p:txBody>
      </p:sp>
      <p:grpSp>
        <p:nvGrpSpPr>
          <p:cNvPr id="411679" name="Group 31"/>
          <p:cNvGrpSpPr>
            <a:grpSpLocks/>
          </p:cNvGrpSpPr>
          <p:nvPr/>
        </p:nvGrpSpPr>
        <p:grpSpPr bwMode="auto">
          <a:xfrm>
            <a:off x="4581525" y="846138"/>
            <a:ext cx="4127500" cy="5360987"/>
            <a:chOff x="1432" y="223"/>
            <a:chExt cx="2600" cy="3377"/>
          </a:xfrm>
        </p:grpSpPr>
        <p:sp>
          <p:nvSpPr>
            <p:cNvPr id="411650" name="Rectangle 2"/>
            <p:cNvSpPr>
              <a:spLocks noChangeArrowheads="1"/>
            </p:cNvSpPr>
            <p:nvPr/>
          </p:nvSpPr>
          <p:spPr bwMode="auto">
            <a:xfrm>
              <a:off x="1432" y="640"/>
              <a:ext cx="2600" cy="29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b"/>
            <a:lstStyle/>
            <a:p>
              <a:pPr algn="l"/>
              <a:r>
                <a:rPr lang="de-DE" b="1"/>
                <a:t>CompleteTimer</a:t>
              </a:r>
              <a:endParaRPr lang="en-US" altLang="ko-KR" b="1">
                <a:ea typeface="굴림" pitchFamily="50" charset="-127"/>
              </a:endParaRPr>
            </a:p>
          </p:txBody>
        </p:sp>
        <p:sp>
          <p:nvSpPr>
            <p:cNvPr id="411651" name="Rectangle 3"/>
            <p:cNvSpPr>
              <a:spLocks noChangeArrowheads="1"/>
            </p:cNvSpPr>
            <p:nvPr/>
          </p:nvSpPr>
          <p:spPr bwMode="auto">
            <a:xfrm>
              <a:off x="1584" y="1344"/>
              <a:ext cx="2170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b="1"/>
                <a:t>TimerComponent</a:t>
              </a:r>
              <a:endParaRPr lang="en-US" altLang="ko-KR" b="1">
                <a:ea typeface="굴림" pitchFamily="50" charset="-127"/>
              </a:endParaRPr>
            </a:p>
          </p:txBody>
        </p:sp>
        <p:sp>
          <p:nvSpPr>
            <p:cNvPr id="411652" name="AutoShape 4"/>
            <p:cNvSpPr>
              <a:spLocks noChangeArrowheads="1"/>
            </p:cNvSpPr>
            <p:nvPr/>
          </p:nvSpPr>
          <p:spPr bwMode="auto">
            <a:xfrm rot="10800000">
              <a:off x="2447" y="930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53" name="AutoShape 5"/>
            <p:cNvSpPr>
              <a:spLocks noChangeArrowheads="1"/>
            </p:cNvSpPr>
            <p:nvPr/>
          </p:nvSpPr>
          <p:spPr bwMode="auto">
            <a:xfrm rot="10800000">
              <a:off x="2909" y="930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54" name="AutoShape 6"/>
            <p:cNvSpPr>
              <a:spLocks noChangeArrowheads="1"/>
            </p:cNvSpPr>
            <p:nvPr/>
          </p:nvSpPr>
          <p:spPr bwMode="auto">
            <a:xfrm>
              <a:off x="3328" y="930"/>
              <a:ext cx="240" cy="208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55" name="Rectangle 7"/>
            <p:cNvSpPr>
              <a:spLocks noChangeArrowheads="1"/>
            </p:cNvSpPr>
            <p:nvPr/>
          </p:nvSpPr>
          <p:spPr bwMode="auto">
            <a:xfrm>
              <a:off x="2424" y="1142"/>
              <a:ext cx="1215" cy="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sz="1800" i="1"/>
                <a:t>Timer</a:t>
              </a:r>
              <a:endParaRPr lang="en-US" altLang="ko-KR" sz="1800" i="1">
                <a:ea typeface="굴림" pitchFamily="50" charset="-127"/>
              </a:endParaRPr>
            </a:p>
          </p:txBody>
        </p:sp>
        <p:sp>
          <p:nvSpPr>
            <p:cNvPr id="411656" name="AutoShape 8"/>
            <p:cNvSpPr>
              <a:spLocks noChangeArrowheads="1"/>
            </p:cNvSpPr>
            <p:nvPr/>
          </p:nvSpPr>
          <p:spPr bwMode="auto">
            <a:xfrm rot="10800000">
              <a:off x="1878" y="931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57" name="Rectangle 9"/>
            <p:cNvSpPr>
              <a:spLocks noChangeArrowheads="1"/>
            </p:cNvSpPr>
            <p:nvPr/>
          </p:nvSpPr>
          <p:spPr bwMode="auto">
            <a:xfrm>
              <a:off x="1718" y="1140"/>
              <a:ext cx="557" cy="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sz="1800" i="1"/>
                <a:t>StdCtrl</a:t>
              </a:r>
              <a:endParaRPr lang="en-US" altLang="ko-KR" sz="1800" i="1">
                <a:ea typeface="굴림" pitchFamily="50" charset="-127"/>
              </a:endParaRPr>
            </a:p>
          </p:txBody>
        </p:sp>
        <p:sp>
          <p:nvSpPr>
            <p:cNvPr id="411658" name="AutoShape 10"/>
            <p:cNvSpPr>
              <a:spLocks noChangeArrowheads="1"/>
            </p:cNvSpPr>
            <p:nvPr/>
          </p:nvSpPr>
          <p:spPr bwMode="auto">
            <a:xfrm>
              <a:off x="3112" y="2480"/>
              <a:ext cx="240" cy="208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59" name="AutoShape 11"/>
            <p:cNvSpPr>
              <a:spLocks noChangeArrowheads="1"/>
            </p:cNvSpPr>
            <p:nvPr/>
          </p:nvSpPr>
          <p:spPr bwMode="auto">
            <a:xfrm rot="10800000">
              <a:off x="2657" y="2478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60" name="Rectangle 12"/>
            <p:cNvSpPr>
              <a:spLocks noChangeArrowheads="1"/>
            </p:cNvSpPr>
            <p:nvPr/>
          </p:nvSpPr>
          <p:spPr bwMode="auto">
            <a:xfrm>
              <a:off x="2597" y="2688"/>
              <a:ext cx="774" cy="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sz="1800" i="1"/>
                <a:t>Clock</a:t>
              </a:r>
              <a:endParaRPr lang="en-US" altLang="ko-KR" sz="1800" i="1">
                <a:ea typeface="굴림" pitchFamily="50" charset="-127"/>
              </a:endParaRPr>
            </a:p>
          </p:txBody>
        </p:sp>
        <p:sp>
          <p:nvSpPr>
            <p:cNvPr id="411661" name="Rectangle 13"/>
            <p:cNvSpPr>
              <a:spLocks noChangeArrowheads="1"/>
            </p:cNvSpPr>
            <p:nvPr/>
          </p:nvSpPr>
          <p:spPr bwMode="auto">
            <a:xfrm>
              <a:off x="2530" y="2894"/>
              <a:ext cx="900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b="1"/>
                <a:t>HWClock</a:t>
              </a:r>
              <a:endParaRPr lang="en-US" altLang="ko-KR" b="1">
                <a:ea typeface="굴림" pitchFamily="50" charset="-127"/>
              </a:endParaRPr>
            </a:p>
          </p:txBody>
        </p:sp>
        <p:sp>
          <p:nvSpPr>
            <p:cNvPr id="411662" name="AutoShape 14"/>
            <p:cNvSpPr>
              <a:spLocks noChangeArrowheads="1"/>
            </p:cNvSpPr>
            <p:nvPr/>
          </p:nvSpPr>
          <p:spPr bwMode="auto">
            <a:xfrm>
              <a:off x="2816" y="1928"/>
              <a:ext cx="240" cy="208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63" name="AutoShape 15"/>
            <p:cNvSpPr>
              <a:spLocks noChangeArrowheads="1"/>
            </p:cNvSpPr>
            <p:nvPr/>
          </p:nvSpPr>
          <p:spPr bwMode="auto">
            <a:xfrm rot="10800000">
              <a:off x="2409" y="1934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64" name="Rectangle 16"/>
            <p:cNvSpPr>
              <a:spLocks noChangeArrowheads="1"/>
            </p:cNvSpPr>
            <p:nvPr/>
          </p:nvSpPr>
          <p:spPr bwMode="auto">
            <a:xfrm>
              <a:off x="2325" y="1728"/>
              <a:ext cx="774" cy="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sz="1800" i="1"/>
                <a:t>Clock</a:t>
              </a:r>
              <a:endParaRPr lang="en-US" altLang="ko-KR" sz="1800" i="1">
                <a:ea typeface="굴림" pitchFamily="50" charset="-127"/>
              </a:endParaRPr>
            </a:p>
          </p:txBody>
        </p:sp>
        <p:cxnSp>
          <p:nvCxnSpPr>
            <p:cNvPr id="411665" name="AutoShape 17"/>
            <p:cNvCxnSpPr>
              <a:cxnSpLocks noChangeShapeType="1"/>
              <a:stCxn id="411663" idx="0"/>
              <a:endCxn id="411659" idx="3"/>
            </p:cNvCxnSpPr>
            <p:nvPr/>
          </p:nvCxnSpPr>
          <p:spPr bwMode="auto">
            <a:xfrm>
              <a:off x="2529" y="2142"/>
              <a:ext cx="248" cy="33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1666" name="AutoShape 18"/>
            <p:cNvCxnSpPr>
              <a:cxnSpLocks noChangeShapeType="1"/>
              <a:stCxn id="411662" idx="3"/>
              <a:endCxn id="411658" idx="0"/>
            </p:cNvCxnSpPr>
            <p:nvPr/>
          </p:nvCxnSpPr>
          <p:spPr bwMode="auto">
            <a:xfrm>
              <a:off x="2936" y="2136"/>
              <a:ext cx="296" cy="34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1667" name="AutoShape 19"/>
            <p:cNvSpPr>
              <a:spLocks noChangeArrowheads="1"/>
            </p:cNvSpPr>
            <p:nvPr/>
          </p:nvSpPr>
          <p:spPr bwMode="auto">
            <a:xfrm rot="10800000">
              <a:off x="2607" y="223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68" name="AutoShape 20"/>
            <p:cNvSpPr>
              <a:spLocks noChangeArrowheads="1"/>
            </p:cNvSpPr>
            <p:nvPr/>
          </p:nvSpPr>
          <p:spPr bwMode="auto">
            <a:xfrm rot="10800000">
              <a:off x="3069" y="223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69" name="AutoShape 21"/>
            <p:cNvSpPr>
              <a:spLocks noChangeArrowheads="1"/>
            </p:cNvSpPr>
            <p:nvPr/>
          </p:nvSpPr>
          <p:spPr bwMode="auto">
            <a:xfrm>
              <a:off x="3488" y="223"/>
              <a:ext cx="240" cy="208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70" name="Rectangle 22"/>
            <p:cNvSpPr>
              <a:spLocks noChangeArrowheads="1"/>
            </p:cNvSpPr>
            <p:nvPr/>
          </p:nvSpPr>
          <p:spPr bwMode="auto">
            <a:xfrm>
              <a:off x="2584" y="435"/>
              <a:ext cx="1215" cy="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sz="1800" i="1"/>
                <a:t>Timer</a:t>
              </a:r>
              <a:endParaRPr lang="en-US" altLang="ko-KR" sz="1800" i="1">
                <a:ea typeface="굴림" pitchFamily="50" charset="-127"/>
              </a:endParaRPr>
            </a:p>
          </p:txBody>
        </p:sp>
        <p:sp>
          <p:nvSpPr>
            <p:cNvPr id="411671" name="AutoShape 23"/>
            <p:cNvSpPr>
              <a:spLocks noChangeArrowheads="1"/>
            </p:cNvSpPr>
            <p:nvPr/>
          </p:nvSpPr>
          <p:spPr bwMode="auto">
            <a:xfrm rot="10800000">
              <a:off x="2038" y="224"/>
              <a:ext cx="240" cy="208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411672" name="Rectangle 24"/>
            <p:cNvSpPr>
              <a:spLocks noChangeArrowheads="1"/>
            </p:cNvSpPr>
            <p:nvPr/>
          </p:nvSpPr>
          <p:spPr bwMode="auto">
            <a:xfrm>
              <a:off x="1878" y="433"/>
              <a:ext cx="557" cy="20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de-DE" sz="1800" i="1"/>
                <a:t>StdCtrl</a:t>
              </a:r>
              <a:endParaRPr lang="en-US" altLang="ko-KR" sz="1800" i="1">
                <a:ea typeface="굴림" pitchFamily="50" charset="-127"/>
              </a:endParaRPr>
            </a:p>
          </p:txBody>
        </p:sp>
        <p:cxnSp>
          <p:nvCxnSpPr>
            <p:cNvPr id="411673" name="AutoShape 25"/>
            <p:cNvCxnSpPr>
              <a:cxnSpLocks noChangeShapeType="1"/>
              <a:stCxn id="411672" idx="2"/>
              <a:endCxn id="411656" idx="3"/>
            </p:cNvCxnSpPr>
            <p:nvPr/>
          </p:nvCxnSpPr>
          <p:spPr bwMode="auto">
            <a:xfrm flipH="1">
              <a:off x="1998" y="639"/>
              <a:ext cx="159" cy="2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1674" name="AutoShape 26"/>
            <p:cNvCxnSpPr>
              <a:cxnSpLocks noChangeShapeType="1"/>
            </p:cNvCxnSpPr>
            <p:nvPr/>
          </p:nvCxnSpPr>
          <p:spPr bwMode="auto">
            <a:xfrm flipH="1">
              <a:off x="2555" y="634"/>
              <a:ext cx="159" cy="2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1675" name="AutoShape 27"/>
            <p:cNvCxnSpPr>
              <a:cxnSpLocks noChangeShapeType="1"/>
            </p:cNvCxnSpPr>
            <p:nvPr/>
          </p:nvCxnSpPr>
          <p:spPr bwMode="auto">
            <a:xfrm flipH="1">
              <a:off x="3025" y="630"/>
              <a:ext cx="159" cy="2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1676" name="AutoShape 28"/>
            <p:cNvCxnSpPr>
              <a:cxnSpLocks noChangeShapeType="1"/>
            </p:cNvCxnSpPr>
            <p:nvPr/>
          </p:nvCxnSpPr>
          <p:spPr bwMode="auto">
            <a:xfrm flipH="1">
              <a:off x="3443" y="639"/>
              <a:ext cx="159" cy="2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11677" name="Rectangle 2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Building components out of simpler ones</a:t>
            </a:r>
          </a:p>
        </p:txBody>
      </p:sp>
      <p:sp>
        <p:nvSpPr>
          <p:cNvPr id="411678" name="Rectangle 30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3973512" cy="5191125"/>
          </a:xfrm>
        </p:spPr>
        <p:txBody>
          <a:bodyPr/>
          <a:lstStyle/>
          <a:p>
            <a:r>
              <a:rPr lang="en-US" altLang="ko-KR">
                <a:ea typeface="굴림" pitchFamily="50" charset="-127"/>
              </a:rPr>
              <a:t>Wire together components to form more complex components out of simpler ones </a:t>
            </a:r>
          </a:p>
          <a:p>
            <a:r>
              <a:rPr lang="en-US" altLang="ko-KR">
                <a:ea typeface="굴림" pitchFamily="50" charset="-127"/>
              </a:rPr>
              <a:t>New interfaces for the complex component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0A8F8-60E8-446C-9B3C-1A00B0CB976F}" type="slidenum">
              <a:rPr lang="en-US" altLang="ko-KR"/>
              <a:pPr/>
              <a:t>49</a:t>
            </a:fld>
            <a:endParaRPr lang="en-US" altLang="ko-KR"/>
          </a:p>
        </p:txBody>
      </p:sp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Defining modules and components in nesC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30085" name="Picture 5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839788"/>
            <a:ext cx="7127875" cy="566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31F41-C331-4D66-9023-22FA449AB8D5}" type="slidenum">
              <a:rPr lang="en-US" altLang="ko-KR"/>
              <a:pPr/>
              <a:t>50</a:t>
            </a:fld>
            <a:endParaRPr lang="en-US" altLang="ko-KR"/>
          </a:p>
        </p:txBody>
      </p:sp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Wiring components to form a configuration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31109" name="Picture 5" descr="clip_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113" y="1817688"/>
            <a:ext cx="5715000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networks - Ch 2: Single node architecture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5274D-D822-4B03-983E-B0471B26717F}" type="slidenum">
              <a:rPr lang="en-US" altLang="ko-KR"/>
              <a:pPr/>
              <a:t>51</a:t>
            </a:fld>
            <a:endParaRPr lang="en-US" altLang="ko-KR"/>
          </a:p>
        </p:txBody>
      </p:sp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Summary 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pitchFamily="50" charset="-127"/>
              </a:rPr>
              <a:t>For WSN, the need to build cheap, low-energy, (small) devices has various consequences for system design</a:t>
            </a:r>
          </a:p>
          <a:p>
            <a:pPr lvl="1"/>
            <a:r>
              <a:rPr lang="en-US" altLang="ko-KR">
                <a:ea typeface="굴림" pitchFamily="50" charset="-127"/>
              </a:rPr>
              <a:t>Radio frontends and controllers are much simpler than in conventional mobile networks</a:t>
            </a:r>
          </a:p>
          <a:p>
            <a:pPr lvl="1"/>
            <a:r>
              <a:rPr lang="en-US" altLang="ko-KR">
                <a:ea typeface="굴림" pitchFamily="50" charset="-127"/>
              </a:rPr>
              <a:t>Energy supply and scavenging are still (and for the foreseeable future) a premium resource</a:t>
            </a:r>
          </a:p>
          <a:p>
            <a:pPr lvl="1"/>
            <a:r>
              <a:rPr lang="en-US" altLang="ko-KR">
                <a:ea typeface="굴림" pitchFamily="50" charset="-127"/>
              </a:rPr>
              <a:t>Power management (switching off or throttling down devices) crucial </a:t>
            </a:r>
          </a:p>
          <a:p>
            <a:r>
              <a:rPr lang="en-US" altLang="ko-KR">
                <a:ea typeface="굴림" pitchFamily="50" charset="-127"/>
              </a:rPr>
              <a:t>Unique programming challenges of embedded systems</a:t>
            </a:r>
          </a:p>
          <a:p>
            <a:pPr lvl="1"/>
            <a:r>
              <a:rPr lang="en-US" altLang="ko-KR">
                <a:ea typeface="굴림" pitchFamily="50" charset="-127"/>
              </a:rPr>
              <a:t>Concurrency without support, protection </a:t>
            </a:r>
          </a:p>
          <a:p>
            <a:pPr lvl="1"/>
            <a:r>
              <a:rPr lang="en-US" altLang="ko-KR">
                <a:ea typeface="굴림" pitchFamily="50" charset="-127"/>
              </a:rPr>
              <a:t>De facto standard: TinyOS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k1">
  <a:themeElements>
    <a:clrScheme name="hk1 8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h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hk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8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hk1</Template>
  <TotalTime>25</TotalTime>
  <Words>3850</Words>
  <Application>Microsoft Office PowerPoint</Application>
  <PresentationFormat>화면 슬라이드 쇼(4:3)</PresentationFormat>
  <Paragraphs>824</Paragraphs>
  <Slides>51</Slides>
  <Notes>51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8" baseType="lpstr">
      <vt:lpstr>Arial</vt:lpstr>
      <vt:lpstr>Tahoma</vt:lpstr>
      <vt:lpstr>Symbol</vt:lpstr>
      <vt:lpstr>Wingdings</vt:lpstr>
      <vt:lpstr>cmsy10</vt:lpstr>
      <vt:lpstr>Nimbus Sans L</vt:lpstr>
      <vt:lpstr>hk1</vt:lpstr>
      <vt:lpstr>Ad hoc and Sensor Networks Chapter 2: Single node architecture</vt:lpstr>
      <vt:lpstr>Goals of this chapter</vt:lpstr>
      <vt:lpstr>Outline</vt:lpstr>
      <vt:lpstr>Sensor node architecture</vt:lpstr>
      <vt:lpstr>Ad hoc node architecture</vt:lpstr>
      <vt:lpstr>Controller</vt:lpstr>
      <vt:lpstr>Communication device</vt:lpstr>
      <vt:lpstr>Transceiver characteristics</vt:lpstr>
      <vt:lpstr>Transceiver states</vt:lpstr>
      <vt:lpstr>Example radio transceivers</vt:lpstr>
      <vt:lpstr>Example radio transceivers for ad hoc networks</vt:lpstr>
      <vt:lpstr>Wakeup receivers</vt:lpstr>
      <vt:lpstr>Optical communication</vt:lpstr>
      <vt:lpstr>Ultra-wideband communication</vt:lpstr>
      <vt:lpstr>Sensors as such</vt:lpstr>
      <vt:lpstr>Outline</vt:lpstr>
      <vt:lpstr>Energy supply of mobile/sensor nodes</vt:lpstr>
      <vt:lpstr>Battery examples</vt:lpstr>
      <vt:lpstr>Energy scavenging</vt:lpstr>
      <vt:lpstr>Energy scavenging – overview </vt:lpstr>
      <vt:lpstr>Energy consumption</vt:lpstr>
      <vt:lpstr>Multiple power consumption modes</vt:lpstr>
      <vt:lpstr>Some energy consumption figures</vt:lpstr>
      <vt:lpstr>Switching between modes</vt:lpstr>
      <vt:lpstr>Alternative: Dynamic voltage scaling</vt:lpstr>
      <vt:lpstr>Memory power consumption</vt:lpstr>
      <vt:lpstr>Transmitter power/energy consumption for n bits</vt:lpstr>
      <vt:lpstr>Receiver power/energy consumption for n bits</vt:lpstr>
      <vt:lpstr>Some transceiver numbers </vt:lpstr>
      <vt:lpstr>Comparison: GSM base station power consumption</vt:lpstr>
      <vt:lpstr>Controlling transceivers</vt:lpstr>
      <vt:lpstr>Computation vs. communication energy cost</vt:lpstr>
      <vt:lpstr>Outline</vt:lpstr>
      <vt:lpstr>Operating system challenges in WSN</vt:lpstr>
      <vt:lpstr>Operating system challenges in WSN</vt:lpstr>
      <vt:lpstr>Main issue: How to support concurrency</vt:lpstr>
      <vt:lpstr>Traditional concurrency: Processes</vt:lpstr>
      <vt:lpstr>Event-based concurrency</vt:lpstr>
      <vt:lpstr>Components instead of processes</vt:lpstr>
      <vt:lpstr>API to an event-based protocol stack</vt:lpstr>
      <vt:lpstr>Dynamic power management</vt:lpstr>
      <vt:lpstr>Outline</vt:lpstr>
      <vt:lpstr>Case study embedded OS: TinyOS &amp; nesC</vt:lpstr>
      <vt:lpstr>TinyOS components</vt:lpstr>
      <vt:lpstr>Handlers versus tasks</vt:lpstr>
      <vt:lpstr>Split-phase programming</vt:lpstr>
      <vt:lpstr>Structuring commands/events into interfaces</vt:lpstr>
      <vt:lpstr>Building components out of simpler ones</vt:lpstr>
      <vt:lpstr>Defining modules and components in nesC</vt:lpstr>
      <vt:lpstr>Wiring components to form a configuration</vt:lpstr>
      <vt:lpstr>Summary </vt:lpstr>
    </vt:vector>
  </TitlesOfParts>
  <Company>TU Berlin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Holger Karl</dc:creator>
  <cp:lastModifiedBy>hyogon</cp:lastModifiedBy>
  <cp:revision>103</cp:revision>
  <cp:lastPrinted>2002-01-28T12:49:24Z</cp:lastPrinted>
  <dcterms:created xsi:type="dcterms:W3CDTF">2005-02-22T08:40:05Z</dcterms:created>
  <dcterms:modified xsi:type="dcterms:W3CDTF">2013-03-01T04:23:06Z</dcterms:modified>
</cp:coreProperties>
</file>