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871" r:id="rId2"/>
    <p:sldId id="872" r:id="rId3"/>
    <p:sldId id="769" r:id="rId4"/>
    <p:sldId id="891" r:id="rId5"/>
    <p:sldId id="893" r:id="rId6"/>
    <p:sldId id="906" r:id="rId7"/>
    <p:sldId id="877" r:id="rId8"/>
    <p:sldId id="895" r:id="rId9"/>
    <p:sldId id="885" r:id="rId10"/>
    <p:sldId id="886" r:id="rId11"/>
    <p:sldId id="887" r:id="rId12"/>
    <p:sldId id="888" r:id="rId13"/>
    <p:sldId id="879" r:id="rId14"/>
    <p:sldId id="896" r:id="rId15"/>
    <p:sldId id="806" r:id="rId16"/>
    <p:sldId id="897" r:id="rId17"/>
    <p:sldId id="807" r:id="rId18"/>
    <p:sldId id="809" r:id="rId19"/>
    <p:sldId id="811" r:id="rId20"/>
    <p:sldId id="814" r:id="rId21"/>
    <p:sldId id="907" r:id="rId22"/>
    <p:sldId id="813" r:id="rId23"/>
    <p:sldId id="816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Baby Kruffy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Baby Kruffy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Baby Kruffy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Baby Kruffy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Baby Kruffy"/>
        <a:ea typeface="+mn-ea"/>
        <a:cs typeface="Arial" panose="020B0604020202020204" pitchFamily="34" charset="0"/>
      </a:defRPr>
    </a:lvl5pPr>
    <a:lvl6pPr marL="2286000" algn="l" defTabSz="914400" rtl="0" eaLnBrk="1" latinLnBrk="1" hangingPunct="1">
      <a:defRPr sz="3200" b="1" i="1" kern="1200">
        <a:solidFill>
          <a:schemeClr val="tx1"/>
        </a:solidFill>
        <a:latin typeface="Baby Kruffy"/>
        <a:ea typeface="+mn-ea"/>
        <a:cs typeface="Arial" panose="020B0604020202020204" pitchFamily="34" charset="0"/>
      </a:defRPr>
    </a:lvl6pPr>
    <a:lvl7pPr marL="2743200" algn="l" defTabSz="914400" rtl="0" eaLnBrk="1" latinLnBrk="1" hangingPunct="1">
      <a:defRPr sz="3200" b="1" i="1" kern="1200">
        <a:solidFill>
          <a:schemeClr val="tx1"/>
        </a:solidFill>
        <a:latin typeface="Baby Kruffy"/>
        <a:ea typeface="+mn-ea"/>
        <a:cs typeface="Arial" panose="020B0604020202020204" pitchFamily="34" charset="0"/>
      </a:defRPr>
    </a:lvl7pPr>
    <a:lvl8pPr marL="3200400" algn="l" defTabSz="914400" rtl="0" eaLnBrk="1" latinLnBrk="1" hangingPunct="1">
      <a:defRPr sz="3200" b="1" i="1" kern="1200">
        <a:solidFill>
          <a:schemeClr val="tx1"/>
        </a:solidFill>
        <a:latin typeface="Baby Kruffy"/>
        <a:ea typeface="+mn-ea"/>
        <a:cs typeface="Arial" panose="020B0604020202020204" pitchFamily="34" charset="0"/>
      </a:defRPr>
    </a:lvl8pPr>
    <a:lvl9pPr marL="3657600" algn="l" defTabSz="914400" rtl="0" eaLnBrk="1" latinLnBrk="1" hangingPunct="1">
      <a:defRPr sz="3200" b="1" i="1" kern="1200">
        <a:solidFill>
          <a:schemeClr val="tx1"/>
        </a:solidFill>
        <a:latin typeface="Baby Kruffy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996633"/>
    <a:srgbClr val="00CC00"/>
    <a:srgbClr val="3366FF"/>
    <a:srgbClr val="660066"/>
    <a:srgbClr val="6666FF"/>
    <a:srgbClr val="CC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728" autoAdjust="0"/>
  </p:normalViewPr>
  <p:slideViewPr>
    <p:cSldViewPr>
      <p:cViewPr varScale="1">
        <p:scale>
          <a:sx n="64" d="100"/>
          <a:sy n="64" d="100"/>
        </p:scale>
        <p:origin x="38" y="10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i="0" dirty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0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 dirty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0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i="0" dirty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1.#</a:t>
            </a:r>
          </a:p>
        </p:txBody>
      </p:sp>
      <p:sp>
        <p:nvSpPr>
          <p:cNvPr id="900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</a:lstStyle>
          <a:p>
            <a:fld id="{4C81BBC7-D502-44FC-81D4-7D942D68007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1170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i="0" dirty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 dirty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85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785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i="0" dirty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1.#</a:t>
            </a:r>
          </a:p>
        </p:txBody>
      </p:sp>
      <p:sp>
        <p:nvSpPr>
          <p:cNvPr id="8785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</a:lstStyle>
          <a:p>
            <a:fld id="{885B35A3-CB26-4311-A120-532639F65AF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675485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fld id="{719B726C-223F-44C7-ACAC-B94702505320}" type="slidenum">
              <a:rPr lang="en-US" altLang="ko-KR" sz="1200" b="0" i="0">
                <a:latin typeface="Times New Roman" panose="02020603050405020304" pitchFamily="18" charset="0"/>
              </a:rPr>
              <a:pPr/>
              <a:t>1</a:t>
            </a:fld>
            <a:endParaRPr lang="en-US" altLang="ko-KR" sz="1200" b="0" i="0">
              <a:latin typeface="Times New Roman" panose="02020603050405020304" pitchFamily="18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219848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369478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1045433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002608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4281430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692608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923985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807636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957271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4277114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4055023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4024974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2554292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374512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7119846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198214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260546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4147729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11542247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335426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10491960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8833282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ftr" sz="quarter" idx="4"/>
          </p:nvPr>
        </p:nvSpPr>
        <p:spPr>
          <a:extLst/>
        </p:spPr>
        <p:txBody>
          <a:bodyPr/>
          <a:lstStyle>
            <a:lvl1pPr eaLnBrk="0" hangingPunct="0">
              <a:defRPr sz="3200" b="1" i="1">
                <a:solidFill>
                  <a:schemeClr val="tx1"/>
                </a:solidFill>
                <a:latin typeface="Baby Kruffy"/>
              </a:defRPr>
            </a:lvl1pPr>
            <a:lvl2pPr marL="742950" indent="-285750" eaLnBrk="0" hangingPunct="0">
              <a:defRPr sz="3200" b="1" i="1">
                <a:solidFill>
                  <a:schemeClr val="tx1"/>
                </a:solidFill>
                <a:latin typeface="Baby Kruffy"/>
              </a:defRPr>
            </a:lvl2pPr>
            <a:lvl3pPr marL="11430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3pPr>
            <a:lvl4pPr marL="16002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4pPr>
            <a:lvl5pPr marL="2057400" indent="-228600" eaLnBrk="0" hangingPunct="0">
              <a:defRPr sz="3200" b="1" i="1">
                <a:solidFill>
                  <a:schemeClr val="tx1"/>
                </a:solidFill>
                <a:latin typeface="Baby Kruffy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</a:defRPr>
            </a:lvl9pPr>
          </a:lstStyle>
          <a:p>
            <a:pPr eaLnBrk="1" hangingPunct="1">
              <a:defRPr/>
            </a:pPr>
            <a:r>
              <a:rPr lang="en-US" sz="1200" b="0" i="0" dirty="0" smtClean="0">
                <a:latin typeface="Times New Roman" pitchFamily="18" charset="0"/>
              </a:rPr>
              <a:t>1.#</a:t>
            </a:r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115580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dirty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dirty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dirty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 eaLnBrk="0" hangingPunct="0">
                <a:defRPr/>
              </a:pPr>
              <a:endParaRPr lang="en-US" dirty="0"/>
            </a:p>
          </p:txBody>
        </p:sp>
      </p:grpSp>
      <p:sp>
        <p:nvSpPr>
          <p:cNvPr id="14" name="Text Box 17"/>
          <p:cNvSpPr txBox="1">
            <a:spLocks noChangeArrowheads="1"/>
          </p:cNvSpPr>
          <p:nvPr userDrawn="1"/>
        </p:nvSpPr>
        <p:spPr bwMode="auto">
          <a:xfrm>
            <a:off x="0" y="6553200"/>
            <a:ext cx="2209800" cy="3048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400" b="0" i="0" dirty="0" smtClean="0">
                <a:latin typeface="McGrawHill-Italic" pitchFamily="2" charset="0"/>
                <a:cs typeface="+mn-cs"/>
              </a:rPr>
              <a:t>McGraw-Hill</a:t>
            </a:r>
            <a:endParaRPr lang="en-US" altLang="en-US" sz="2400" b="0" i="0" dirty="0" smtClean="0">
              <a:latin typeface="Times New Roman" pitchFamily="18" charset="0"/>
              <a:cs typeface="+mn-cs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 userDrawn="1"/>
        </p:nvSpPr>
        <p:spPr bwMode="auto">
          <a:xfrm>
            <a:off x="4572000" y="6553200"/>
            <a:ext cx="4572000" cy="3048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 algn="r">
              <a:spcBef>
                <a:spcPct val="50000"/>
              </a:spcBef>
              <a:buFontTx/>
              <a:buChar char="©"/>
              <a:defRPr/>
            </a:pPr>
            <a:r>
              <a:rPr lang="en-US" altLang="en-US" sz="1400" b="0" i="0" dirty="0" smtClean="0">
                <a:latin typeface="McGrawHill-Italic" pitchFamily="2" charset="0"/>
                <a:cs typeface="+mn-cs"/>
              </a:rPr>
              <a:t>The McGraw-Hill Companies, Inc., 2000</a:t>
            </a:r>
            <a:endParaRPr lang="en-US" altLang="en-US" sz="2400" b="0" i="0" dirty="0" smtClean="0">
              <a:latin typeface="Times New Roman" pitchFamily="18" charset="0"/>
              <a:cs typeface="+mn-cs"/>
            </a:endParaRPr>
          </a:p>
        </p:txBody>
      </p:sp>
      <p:sp>
        <p:nvSpPr>
          <p:cNvPr id="210956" name="Rectangle 12"/>
          <p:cNvSpPr>
            <a:spLocks noGrp="1" noChangeArrowheads="1"/>
          </p:cNvSpPr>
          <p:nvPr>
            <p:ph type="ctrTitle"/>
          </p:nvPr>
        </p:nvSpPr>
        <p:spPr bwMode="auto">
          <a:xfrm>
            <a:off x="990600" y="1676400"/>
            <a:ext cx="7772400" cy="14620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0957" name="Rectangle 1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b="0" i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i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Rectangle 1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 algn="r">
              <a:defRPr sz="1400" b="0"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fld id="{E7128AAA-83E6-4A3F-A4BE-B4576BC9E0F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607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1.</a:t>
            </a:r>
            <a:fld id="{9750DD56-E195-410A-AD39-CA3AE712EA4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05773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1.</a:t>
            </a:r>
            <a:fld id="{A0A4780E-4A45-423D-8E45-215BB40BB92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7863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1.</a:t>
            </a:r>
            <a:fld id="{B622A1AE-E594-45F4-847E-AB26C697D78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4919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1.</a:t>
            </a:r>
            <a:fld id="{82EB3CE7-A6AB-41BE-A726-999B2FF70EA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4955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1.</a:t>
            </a:r>
            <a:fld id="{3B35CCFB-4AB0-4B04-84C9-1B50962FEF7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97451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1.</a:t>
            </a:r>
            <a:fld id="{34C6C7C6-F09F-4F8B-AF35-A134E2CAF4B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97106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1.</a:t>
            </a:r>
            <a:fld id="{1D176A1C-4E68-4AC7-A1B2-9B23EB3AE59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6404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1.</a:t>
            </a:r>
            <a:fld id="{51B0B5C5-F7D6-4052-B996-A1C6ADCCC72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7524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1.</a:t>
            </a:r>
            <a:fld id="{C53F7B0D-5A98-40E1-90F4-3DB084F717A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3042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1.</a:t>
            </a:r>
            <a:fld id="{1C18795B-F44A-4091-A5D0-BA494C8E7C1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898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3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latin typeface="Arial" panose="020B0604020202020204" pitchFamily="34" charset="0"/>
                <a:ea typeface="굴림" panose="020B0600000101010101" pitchFamily="50" charset="-127"/>
              </a:defRPr>
            </a:lvl1pPr>
          </a:lstStyle>
          <a:p>
            <a:r>
              <a:rPr lang="en-US" altLang="ko-KR"/>
              <a:t>1.</a:t>
            </a:r>
            <a:fld id="{0524D572-45CF-4FE7-ADFA-165A78096F7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branding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87325" y="1524000"/>
            <a:ext cx="415607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4800">
                <a:solidFill>
                  <a:srgbClr val="FF0000"/>
                </a:solidFill>
                <a:latin typeface="Times" panose="02020603050405020304" pitchFamily="18" charset="0"/>
                <a:ea typeface="굴림" panose="020B0600000101010101" pitchFamily="50" charset="-127"/>
              </a:rPr>
              <a:t>Chapter 1</a:t>
            </a: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152400" y="3048000"/>
            <a:ext cx="4156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4800">
                <a:latin typeface="Times" panose="02020603050405020304" pitchFamily="18" charset="0"/>
                <a:ea typeface="굴림" panose="020B0600000101010101" pitchFamily="50" charset="-127"/>
              </a:rPr>
              <a:t>Introduction</a:t>
            </a:r>
          </a:p>
        </p:txBody>
      </p:sp>
      <p:pic>
        <p:nvPicPr>
          <p:cNvPr id="15365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762000"/>
            <a:ext cx="4470400" cy="576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2"/>
          <p:cNvSpPr txBox="1">
            <a:spLocks noChangeArrowheads="1"/>
          </p:cNvSpPr>
          <p:nvPr/>
        </p:nvSpPr>
        <p:spPr bwMode="auto">
          <a:xfrm>
            <a:off x="0" y="6604000"/>
            <a:ext cx="9144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833" tIns="51417" rIns="102833" bIns="51417">
            <a:spAutoFit/>
          </a:bodyPr>
          <a:lstStyle>
            <a:lvl1pPr defTabSz="10287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 defTabSz="10287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 defTabSz="10287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 defTabSz="10287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 defTabSz="10287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ko-KR" sz="1000" b="0" i="0">
                <a:latin typeface="Arial" panose="020B0604020202020204" pitchFamily="34" charset="0"/>
                <a:ea typeface="굴림" panose="020B0600000101010101" pitchFamily="50" charset="-127"/>
              </a:rPr>
              <a:t>Copyright </a:t>
            </a:r>
            <a:r>
              <a:rPr lang="en-US" altLang="ko-KR" sz="1000" b="0" i="0">
                <a:latin typeface="Arial" panose="020B0604020202020204" pitchFamily="34" charset="0"/>
                <a:ea typeface="굴림" panose="020B0600000101010101" pitchFamily="50" charset="-127"/>
                <a:cs typeface="Times New Roman" panose="02020603050405020304" pitchFamily="18" charset="0"/>
              </a:rPr>
              <a:t>© </a:t>
            </a:r>
            <a:r>
              <a:rPr lang="en-US" altLang="ko-KR" sz="1000" b="0" i="0">
                <a:latin typeface="Arial" panose="020B0604020202020204" pitchFamily="34" charset="0"/>
                <a:ea typeface="굴림" panose="020B0600000101010101" pitchFamily="50" charset="-127"/>
              </a:rPr>
              <a:t>The McGraw-Hill Companies, Inc. Permission required for reproduction or display.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2"/>
          <p:cNvSpPr>
            <a:spLocks noChangeArrowheads="1"/>
          </p:cNvSpPr>
          <p:nvPr/>
        </p:nvSpPr>
        <p:spPr bwMode="ltGray">
          <a:xfrm>
            <a:off x="366713" y="1079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 eaLnBrk="0" hangingPunct="0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17410" name="Rectangle 13"/>
          <p:cNvSpPr>
            <a:spLocks noChangeArrowheads="1"/>
          </p:cNvSpPr>
          <p:nvPr/>
        </p:nvSpPr>
        <p:spPr bwMode="ltGray">
          <a:xfrm>
            <a:off x="749300" y="1079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 eaLnBrk="0" hangingPunct="0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17411" name="Rectangle 14"/>
          <p:cNvSpPr>
            <a:spLocks noChangeArrowheads="1"/>
          </p:cNvSpPr>
          <p:nvPr/>
        </p:nvSpPr>
        <p:spPr bwMode="ltGray">
          <a:xfrm>
            <a:off x="490538" y="5302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 eaLnBrk="0" hangingPunct="0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17412" name="Rectangle 15"/>
          <p:cNvSpPr>
            <a:spLocks noChangeArrowheads="1"/>
          </p:cNvSpPr>
          <p:nvPr/>
        </p:nvSpPr>
        <p:spPr bwMode="ltGray">
          <a:xfrm>
            <a:off x="860425" y="5302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 eaLnBrk="0" hangingPunct="0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17413" name="Rectangle 16"/>
          <p:cNvSpPr>
            <a:spLocks noChangeArrowheads="1"/>
          </p:cNvSpPr>
          <p:nvPr/>
        </p:nvSpPr>
        <p:spPr bwMode="ltGray">
          <a:xfrm>
            <a:off x="76200" y="4572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 eaLnBrk="0" hangingPunct="0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17414" name="Rectangle 17"/>
          <p:cNvSpPr>
            <a:spLocks noChangeArrowheads="1"/>
          </p:cNvSpPr>
          <p:nvPr/>
        </p:nvSpPr>
        <p:spPr bwMode="gray">
          <a:xfrm>
            <a:off x="711200" y="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 eaLnBrk="0" hangingPunct="0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17415" name="Rectangle 18"/>
          <p:cNvSpPr>
            <a:spLocks noChangeArrowheads="1"/>
          </p:cNvSpPr>
          <p:nvPr/>
        </p:nvSpPr>
        <p:spPr bwMode="gray">
          <a:xfrm>
            <a:off x="442913" y="533400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 eaLnBrk="0" hangingPunct="0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17416" name="Rectangle 21"/>
          <p:cNvSpPr>
            <a:spLocks noChangeArrowheads="1"/>
          </p:cNvSpPr>
          <p:nvPr/>
        </p:nvSpPr>
        <p:spPr bwMode="auto">
          <a:xfrm>
            <a:off x="1066800" y="-76200"/>
            <a:ext cx="41862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en-US" sz="3600" i="0">
                <a:solidFill>
                  <a:srgbClr val="FF0000"/>
                </a:solidFill>
                <a:latin typeface="Arial" panose="020B0604020202020204" pitchFamily="34" charset="0"/>
              </a:rPr>
              <a:t>Chapter 1: Outline</a:t>
            </a:r>
            <a:endParaRPr lang="en-US" altLang="ko-KR" sz="3600" i="0">
              <a:solidFill>
                <a:srgbClr val="FF0000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1" name="Rectangle 31"/>
          <p:cNvSpPr>
            <a:spLocks noChangeArrowheads="1"/>
          </p:cNvSpPr>
          <p:nvPr/>
        </p:nvSpPr>
        <p:spPr bwMode="auto">
          <a:xfrm>
            <a:off x="152400" y="1447800"/>
            <a:ext cx="8458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0" hangingPunct="0">
              <a:lnSpc>
                <a:spcPct val="150000"/>
              </a:lnSpc>
              <a:defRPr/>
            </a:pP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+mn-cs"/>
              </a:rPr>
              <a:t>  </a:t>
            </a: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+mn-cs"/>
              </a:rPr>
              <a:t>1.1   </a:t>
            </a:r>
            <a: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+mn-cs"/>
              </a:rPr>
              <a:t>Data Communications</a:t>
            </a:r>
            <a:endParaRPr lang="en-US" sz="4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/>
              <a:cs typeface="+mn-cs"/>
            </a:endParaRPr>
          </a:p>
          <a:p>
            <a:pPr algn="just" eaLnBrk="0" hangingPunct="0">
              <a:lnSpc>
                <a:spcPct val="150000"/>
              </a:lnSpc>
              <a:defRPr/>
            </a:pP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+mn-cs"/>
              </a:rPr>
              <a:t>  </a:t>
            </a: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+mn-cs"/>
              </a:rPr>
              <a:t>1.2   </a:t>
            </a:r>
            <a: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+mn-cs"/>
              </a:rPr>
              <a:t>Networks</a:t>
            </a:r>
          </a:p>
          <a:p>
            <a:pPr algn="just" eaLnBrk="0" hangingPunct="0">
              <a:lnSpc>
                <a:spcPct val="150000"/>
              </a:lnSpc>
              <a:defRPr/>
            </a:pP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</a:rPr>
              <a:t> </a:t>
            </a: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</a:rPr>
              <a:t> 1.3   </a:t>
            </a:r>
            <a: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</a:rPr>
              <a:t>Network </a:t>
            </a:r>
            <a:r>
              <a:rPr lang="en-US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</a:rPr>
              <a:t>Types</a:t>
            </a:r>
            <a:endParaRPr lang="en-US" sz="4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/>
              <a:cs typeface="+mn-cs"/>
            </a:endParaRPr>
          </a:p>
          <a:p>
            <a:pPr algn="just" eaLnBrk="0" hangingPunct="0">
              <a:lnSpc>
                <a:spcPct val="150000"/>
              </a:lnSpc>
              <a:defRPr/>
            </a:pP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/>
                <a:cs typeface="+mn-cs"/>
              </a:rPr>
              <a:t>  </a:t>
            </a:r>
            <a:r>
              <a:rPr lang="en-US" sz="2400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" pitchFamily="18" charset="0"/>
                <a:ea typeface="Adobe Fangsong Std R" pitchFamily="18" charset="-128"/>
                <a:cs typeface="Adobe Arabic" pitchFamily="18" charset="-78"/>
              </a:rPr>
              <a:t/>
            </a:r>
            <a:br>
              <a:rPr lang="en-US" sz="2400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" pitchFamily="18" charset="0"/>
                <a:ea typeface="Adobe Fangsong Std R" pitchFamily="18" charset="-128"/>
                <a:cs typeface="Adobe Arabic" pitchFamily="18" charset="-78"/>
              </a:rPr>
            </a:br>
            <a:endParaRPr lang="en-US" sz="2400" i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" pitchFamily="18" charset="0"/>
              <a:ea typeface="Adobe Fangsong Std R" pitchFamily="18" charset="-128"/>
              <a:cs typeface="Adobe Arabic" pitchFamily="18" charset="-7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C325E11D-A4F6-4BE3-8C78-66E33052021F}" type="slidenum">
              <a:rPr lang="en-US" altLang="ko-KR" sz="1200" i="0">
                <a:latin typeface="Arial" panose="020B0604020202020204" pitchFamily="34" charset="0"/>
              </a:rPr>
              <a:pPr/>
              <a:t>3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911362" name="Rectangle 2"/>
          <p:cNvSpPr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i="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911363" name="Text Box 3"/>
          <p:cNvSpPr txBox="1">
            <a:spLocks noChangeArrowheads="1"/>
          </p:cNvSpPr>
          <p:nvPr/>
        </p:nvSpPr>
        <p:spPr bwMode="auto">
          <a:xfrm>
            <a:off x="228600" y="406400"/>
            <a:ext cx="62071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lvl="2" eaLnBrk="0" hangingPunct="0">
              <a:defRPr/>
            </a:pPr>
            <a:r>
              <a:rPr lang="en-US" i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8" charset="0"/>
                <a:cs typeface="+mn-cs"/>
              </a:rPr>
              <a:t>1-1   </a:t>
            </a:r>
            <a:r>
              <a:rPr lang="en-US" i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8" charset="0"/>
                <a:cs typeface="+mn-cs"/>
              </a:rPr>
              <a:t>DATA COMMUNICATIONS</a:t>
            </a:r>
            <a:endParaRPr lang="en-US" i="0" dirty="0">
              <a:effectLst>
                <a:outerShdw blurRad="38100" dist="38100" dir="2700000" algn="tl">
                  <a:srgbClr val="C0C0C0"/>
                </a:outerShdw>
              </a:effectLst>
              <a:latin typeface="Times" pitchFamily="18" charset="0"/>
              <a:cs typeface="+mn-cs"/>
            </a:endParaRPr>
          </a:p>
          <a:p>
            <a:pPr marL="0" lvl="2" eaLnBrk="0" hangingPunct="0">
              <a:defRPr/>
            </a:pPr>
            <a:endParaRPr lang="en-US" i="0" dirty="0">
              <a:effectLst>
                <a:outerShdw blurRad="38100" dist="38100" dir="2700000" algn="tl">
                  <a:srgbClr val="C0C0C0"/>
                </a:outerShdw>
              </a:effectLst>
              <a:latin typeface="Times" pitchFamily="18" charset="0"/>
              <a:cs typeface="+mn-cs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8229600" y="64008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endParaRPr lang="ko-KR" altLang="ko-KR" sz="1800" i="0">
              <a:latin typeface="Times New Roman" panose="02020603050405020304" pitchFamily="18" charset="0"/>
            </a:endParaRPr>
          </a:p>
        </p:txBody>
      </p: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381000" y="1658938"/>
            <a:ext cx="80772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just" eaLnBrk="0" hangingPunct="0"/>
            <a:r>
              <a:rPr lang="en-US" altLang="ko-KR">
                <a:latin typeface="Times-Roman"/>
                <a:ea typeface="굴림" panose="020B0600000101010101" pitchFamily="50" charset="-127"/>
              </a:rPr>
              <a:t>When we communicate, we are sharing information. This sharing can be local or remote. The term telecommunication, which includes telephony, telegraph, and television, means communication at a distance. </a:t>
            </a:r>
          </a:p>
          <a:p>
            <a:pPr algn="just" eaLnBrk="0" hangingPunct="0"/>
            <a:r>
              <a:rPr lang="en-US" altLang="ko-KR">
                <a:latin typeface="Times-Roman"/>
                <a:ea typeface="굴림" panose="020B0600000101010101" pitchFamily="50" charset="-127"/>
              </a:rPr>
              <a:t>	Data communications are the exchange of data between two devices via some form of transmission media.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3A86120A-4720-40E2-92AC-3BD54F06D400}" type="slidenum">
              <a:rPr lang="en-US" altLang="ko-KR" sz="1200" i="0">
                <a:latin typeface="Arial" panose="020B0604020202020204" pitchFamily="34" charset="0"/>
              </a:rPr>
              <a:pPr/>
              <a:t>4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ltGray">
          <a:xfrm>
            <a:off x="366713" y="1079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ltGray">
          <a:xfrm>
            <a:off x="749300" y="1079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ltGray">
          <a:xfrm>
            <a:off x="490538" y="5302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ltGray">
          <a:xfrm>
            <a:off x="860425" y="5302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ltGray">
          <a:xfrm>
            <a:off x="76200" y="4572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gray">
          <a:xfrm>
            <a:off x="711200" y="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gray">
          <a:xfrm>
            <a:off x="442913" y="533400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8202" name="Text Box 9"/>
          <p:cNvSpPr txBox="1">
            <a:spLocks noChangeArrowheads="1"/>
          </p:cNvSpPr>
          <p:nvPr/>
        </p:nvSpPr>
        <p:spPr bwMode="auto">
          <a:xfrm>
            <a:off x="1143000" y="0"/>
            <a:ext cx="3608388" cy="6461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1.1.1 Components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381000" y="1293813"/>
            <a:ext cx="7924800" cy="954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ko-KR" sz="2800" dirty="0">
                <a:latin typeface="Times New Roman" panose="02020603050405020304" pitchFamily="18" charset="0"/>
                <a:ea typeface="굴림" panose="020B0600000101010101" pitchFamily="50" charset="-127"/>
              </a:rPr>
              <a:t>A data communications system has five components (see Figure 1.1).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8" y="2526366"/>
            <a:ext cx="2216150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1" y="2526366"/>
            <a:ext cx="2224087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3" y="4223403"/>
            <a:ext cx="30511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351" y="4960003"/>
            <a:ext cx="1290637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1" y="5371166"/>
            <a:ext cx="60452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960003"/>
            <a:ext cx="1290638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FA387FFC-4606-4D6F-AA08-F322934E4E3C}" type="slidenum">
              <a:rPr lang="en-US" altLang="ko-KR" sz="1200" i="0">
                <a:latin typeface="Arial" panose="020B0604020202020204" pitchFamily="34" charset="0"/>
              </a:rPr>
              <a:pPr/>
              <a:t>5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ltGray">
          <a:xfrm>
            <a:off x="366713" y="1079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ltGray">
          <a:xfrm>
            <a:off x="749300" y="1079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ltGray">
          <a:xfrm>
            <a:off x="490538" y="5302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ltGray">
          <a:xfrm>
            <a:off x="860425" y="5302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ltGray">
          <a:xfrm>
            <a:off x="76200" y="4572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gray">
          <a:xfrm>
            <a:off x="711200" y="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gray">
          <a:xfrm>
            <a:off x="442913" y="533400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8202" name="Text Box 9"/>
          <p:cNvSpPr txBox="1">
            <a:spLocks noChangeArrowheads="1"/>
          </p:cNvSpPr>
          <p:nvPr/>
        </p:nvSpPr>
        <p:spPr bwMode="auto">
          <a:xfrm>
            <a:off x="1143000" y="0"/>
            <a:ext cx="5133975" cy="6461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1.1.2 Data Representation</a:t>
            </a: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381000" y="1293813"/>
            <a:ext cx="7924800" cy="954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ko-KR" sz="2800">
                <a:latin typeface="Times New Roman" panose="02020603050405020304" pitchFamily="18" charset="0"/>
                <a:ea typeface="굴림" panose="020B0600000101010101" pitchFamily="50" charset="-127"/>
              </a:rPr>
              <a:t>Information today comes in different forms such as text, numbers, images, audio, and video.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39F0F0A6-B9CF-488A-BB7A-75BC7D51D7D4}" type="slidenum">
              <a:rPr lang="en-US" altLang="ko-KR" sz="1200" i="0">
                <a:latin typeface="Arial" panose="020B0604020202020204" pitchFamily="34" charset="0"/>
              </a:rPr>
              <a:pPr/>
              <a:t>6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ltGray">
          <a:xfrm>
            <a:off x="366713" y="1079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ltGray">
          <a:xfrm>
            <a:off x="749300" y="1079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ltGray">
          <a:xfrm>
            <a:off x="490538" y="5302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ltGray">
          <a:xfrm>
            <a:off x="860425" y="5302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ltGray">
          <a:xfrm>
            <a:off x="76200" y="4572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gray">
          <a:xfrm>
            <a:off x="711200" y="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gray">
          <a:xfrm>
            <a:off x="442913" y="533400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8202" name="Text Box 9"/>
          <p:cNvSpPr txBox="1">
            <a:spLocks noChangeArrowheads="1"/>
          </p:cNvSpPr>
          <p:nvPr/>
        </p:nvSpPr>
        <p:spPr bwMode="auto">
          <a:xfrm>
            <a:off x="1143000" y="0"/>
            <a:ext cx="3236913" cy="6461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1.1.3 Data Flow</a:t>
            </a: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381000" y="1293813"/>
            <a:ext cx="7924800" cy="954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ko-KR" sz="2800">
                <a:latin typeface="Times New Roman" panose="02020603050405020304" pitchFamily="18" charset="0"/>
                <a:ea typeface="굴림" panose="020B0600000101010101" pitchFamily="50" charset="-127"/>
              </a:rPr>
              <a:t>Communication between two devices can be simplex, half-duplex, or full-duplex as shown in Figure 1.2.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4036452"/>
            <a:ext cx="6483956" cy="124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62996"/>
            <a:ext cx="6624638" cy="1089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584037"/>
            <a:ext cx="6483956" cy="10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FFDEDE65-56DE-4E25-8C7A-2C5AEC31853B}" type="slidenum">
              <a:rPr lang="en-US" altLang="ko-KR" sz="1200" i="0">
                <a:latin typeface="Arial" panose="020B0604020202020204" pitchFamily="34" charset="0"/>
              </a:rPr>
              <a:pPr/>
              <a:t>7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911362" name="Rectangle 2"/>
          <p:cNvSpPr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i="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911363" name="Text Box 3"/>
          <p:cNvSpPr txBox="1">
            <a:spLocks noChangeArrowheads="1"/>
          </p:cNvSpPr>
          <p:nvPr/>
        </p:nvSpPr>
        <p:spPr bwMode="auto">
          <a:xfrm>
            <a:off x="228600" y="406400"/>
            <a:ext cx="345598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lvl="2" eaLnBrk="0" hangingPunct="0">
              <a:defRPr/>
            </a:pPr>
            <a:r>
              <a:rPr lang="en-US" i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8" charset="0"/>
                <a:cs typeface="+mn-cs"/>
              </a:rPr>
              <a:t>1-2   NETWORKS</a:t>
            </a:r>
            <a:endParaRPr lang="en-US" i="0" dirty="0">
              <a:effectLst>
                <a:outerShdw blurRad="38100" dist="38100" dir="2700000" algn="tl">
                  <a:srgbClr val="C0C0C0"/>
                </a:outerShdw>
              </a:effectLst>
              <a:latin typeface="Times" pitchFamily="18" charset="0"/>
              <a:cs typeface="+mn-cs"/>
            </a:endParaRPr>
          </a:p>
          <a:p>
            <a:pPr marL="0" lvl="2" eaLnBrk="0" hangingPunct="0">
              <a:defRPr/>
            </a:pPr>
            <a:endParaRPr lang="en-US" i="0" dirty="0">
              <a:effectLst>
                <a:outerShdw blurRad="38100" dist="38100" dir="2700000" algn="tl">
                  <a:srgbClr val="C0C0C0"/>
                </a:outerShdw>
              </a:effectLst>
              <a:latin typeface="Times" pitchFamily="18" charset="0"/>
              <a:cs typeface="+mn-cs"/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8229600" y="64008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endParaRPr lang="ko-KR" altLang="ko-KR" sz="1800" i="0">
              <a:latin typeface="Times New Roman" panose="02020603050405020304" pitchFamily="18" charset="0"/>
            </a:endParaRPr>
          </a:p>
        </p:txBody>
      </p:sp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381000" y="1658938"/>
            <a:ext cx="8077200" cy="45243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A network is the interconnection of a set of devices capable of communication. In this definition, a device can be a host such as a large computer, desktop, laptop, workstation, cellular phone, or security system. A device in this definition can also be a connecting device such as a router a switch, a</a:t>
            </a:r>
          </a:p>
          <a:p>
            <a:pPr algn="just" eaLnBrk="0" hangingPunct="0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modem that changes the form of data, and so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A6CD3AD9-E564-4BCC-9D8A-97634920CF1A}" type="slidenum">
              <a:rPr lang="en-US" altLang="ko-KR" sz="1200" i="0">
                <a:latin typeface="Arial" panose="020B0604020202020204" pitchFamily="34" charset="0"/>
              </a:rPr>
              <a:pPr/>
              <a:t>8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ltGray">
          <a:xfrm>
            <a:off x="366713" y="1079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ltGray">
          <a:xfrm>
            <a:off x="749300" y="1079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ltGray">
          <a:xfrm>
            <a:off x="490538" y="5302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ltGray">
          <a:xfrm>
            <a:off x="860425" y="5302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ltGray">
          <a:xfrm>
            <a:off x="76200" y="4572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gray">
          <a:xfrm>
            <a:off x="711200" y="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gray">
          <a:xfrm>
            <a:off x="442913" y="533400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8202" name="Text Box 9"/>
          <p:cNvSpPr txBox="1">
            <a:spLocks noChangeArrowheads="1"/>
          </p:cNvSpPr>
          <p:nvPr/>
        </p:nvSpPr>
        <p:spPr bwMode="auto">
          <a:xfrm>
            <a:off x="1143000" y="0"/>
            <a:ext cx="4929188" cy="6461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1.2.2 Physical Structures</a:t>
            </a: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381000" y="1293813"/>
            <a:ext cx="7924800" cy="954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ko-KR" sz="2800">
                <a:latin typeface="Times New Roman" panose="02020603050405020304" pitchFamily="18" charset="0"/>
                <a:ea typeface="굴림" panose="020B0600000101010101" pitchFamily="50" charset="-127"/>
              </a:rPr>
              <a:t>Before discussing networks, we need to define some network attributes.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26416"/>
            <a:ext cx="8204200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68813"/>
            <a:ext cx="804545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9F171008-7916-4043-A083-F70C26C0AFE4}" type="slidenum">
              <a:rPr lang="en-US" altLang="ko-KR" sz="1200" i="0">
                <a:latin typeface="Arial" panose="020B0604020202020204" pitchFamily="34" charset="0"/>
              </a:rPr>
              <a:pPr/>
              <a:t>9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44034" name="Rectangle 14"/>
          <p:cNvSpPr>
            <a:spLocks noChangeArrowheads="1"/>
          </p:cNvSpPr>
          <p:nvPr/>
        </p:nvSpPr>
        <p:spPr bwMode="auto">
          <a:xfrm>
            <a:off x="152400" y="76200"/>
            <a:ext cx="8991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ko-KR" sz="2400">
                <a:solidFill>
                  <a:srgbClr val="FF0000"/>
                </a:solidFill>
                <a:latin typeface="Times-BoldItalic"/>
                <a:ea typeface="굴림" panose="020B0600000101010101" pitchFamily="50" charset="-127"/>
              </a:rPr>
              <a:t>Figure 1.4</a:t>
            </a:r>
            <a:r>
              <a:rPr lang="en-US" altLang="ko-KR" sz="2000">
                <a:solidFill>
                  <a:srgbClr val="0000CC"/>
                </a:solidFill>
                <a:latin typeface="Times-BoldItalic"/>
                <a:ea typeface="굴림" panose="020B0600000101010101" pitchFamily="50" charset="-127"/>
              </a:rPr>
              <a:t>: </a:t>
            </a:r>
            <a:r>
              <a:rPr lang="en-US" altLang="ko-KR" sz="2000">
                <a:solidFill>
                  <a:schemeClr val="bg2"/>
                </a:solidFill>
                <a:latin typeface="Times-BoldItalic"/>
                <a:ea typeface="굴림" panose="020B0600000101010101" pitchFamily="50" charset="-127"/>
              </a:rPr>
              <a:t> A fully-connected mesh topology</a:t>
            </a:r>
            <a:endParaRPr lang="en-US" altLang="ko-KR" sz="2000">
              <a:solidFill>
                <a:schemeClr val="bg2"/>
              </a:solidFill>
              <a:ea typeface="굴림" panose="020B0600000101010101" pitchFamily="50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4902200" cy="399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1828800"/>
            <a:ext cx="1092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13" y="1812925"/>
            <a:ext cx="1601787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4EFF0E9B-0551-42B6-8527-5757544C0C04}" type="slidenum">
              <a:rPr lang="en-US" altLang="ko-KR" sz="1200" i="0">
                <a:latin typeface="Arial" panose="020B0604020202020204" pitchFamily="34" charset="0"/>
              </a:rPr>
              <a:pPr/>
              <a:t>10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46082" name="Rectangle 14"/>
          <p:cNvSpPr>
            <a:spLocks noChangeArrowheads="1"/>
          </p:cNvSpPr>
          <p:nvPr/>
        </p:nvSpPr>
        <p:spPr bwMode="auto">
          <a:xfrm>
            <a:off x="152400" y="76200"/>
            <a:ext cx="8991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ko-KR" sz="2400">
                <a:solidFill>
                  <a:srgbClr val="FF0000"/>
                </a:solidFill>
                <a:latin typeface="Times-BoldItalic"/>
                <a:ea typeface="굴림" panose="020B0600000101010101" pitchFamily="50" charset="-127"/>
              </a:rPr>
              <a:t>Figure 1.5</a:t>
            </a:r>
            <a:r>
              <a:rPr lang="en-US" altLang="ko-KR" sz="2000">
                <a:solidFill>
                  <a:srgbClr val="0000CC"/>
                </a:solidFill>
                <a:latin typeface="Times-BoldItalic"/>
                <a:ea typeface="굴림" panose="020B0600000101010101" pitchFamily="50" charset="-127"/>
              </a:rPr>
              <a:t>: </a:t>
            </a:r>
            <a:r>
              <a:rPr lang="en-US" altLang="ko-KR" sz="2000">
                <a:solidFill>
                  <a:schemeClr val="bg2"/>
                </a:solidFill>
                <a:latin typeface="Times-BoldItalic"/>
                <a:ea typeface="굴림" panose="020B0600000101010101" pitchFamily="50" charset="-127"/>
              </a:rPr>
              <a:t> A star topology</a:t>
            </a:r>
            <a:endParaRPr lang="en-US" altLang="ko-KR" sz="2000">
              <a:solidFill>
                <a:schemeClr val="bg2"/>
              </a:solidFill>
              <a:ea typeface="굴림" panose="020B0600000101010101" pitchFamily="50" charset="-127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784350"/>
            <a:ext cx="7754937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68CC4ACA-C749-486E-A19F-3925B11E68DA}" type="slidenum">
              <a:rPr lang="en-US" altLang="ko-KR" sz="1200" i="0">
                <a:latin typeface="Arial" panose="020B0604020202020204" pitchFamily="34" charset="0"/>
              </a:rPr>
              <a:pPr/>
              <a:t>11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48130" name="Rectangle 14"/>
          <p:cNvSpPr>
            <a:spLocks noChangeArrowheads="1"/>
          </p:cNvSpPr>
          <p:nvPr/>
        </p:nvSpPr>
        <p:spPr bwMode="auto">
          <a:xfrm>
            <a:off x="152400" y="76200"/>
            <a:ext cx="8991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ko-KR" sz="2400">
                <a:solidFill>
                  <a:srgbClr val="FF0000"/>
                </a:solidFill>
                <a:latin typeface="Times-BoldItalic"/>
                <a:ea typeface="굴림" panose="020B0600000101010101" pitchFamily="50" charset="-127"/>
              </a:rPr>
              <a:t>Figure 1.6</a:t>
            </a:r>
            <a:r>
              <a:rPr lang="en-US" altLang="ko-KR" sz="2000">
                <a:solidFill>
                  <a:srgbClr val="0000CC"/>
                </a:solidFill>
                <a:latin typeface="Times-BoldItalic"/>
                <a:ea typeface="굴림" panose="020B0600000101010101" pitchFamily="50" charset="-127"/>
              </a:rPr>
              <a:t>: </a:t>
            </a:r>
            <a:r>
              <a:rPr lang="en-US" altLang="ko-KR" sz="2000">
                <a:solidFill>
                  <a:schemeClr val="bg2"/>
                </a:solidFill>
                <a:latin typeface="Times-BoldItalic"/>
                <a:ea typeface="굴림" panose="020B0600000101010101" pitchFamily="50" charset="-127"/>
              </a:rPr>
              <a:t> A bus topology</a:t>
            </a:r>
            <a:endParaRPr lang="en-US" altLang="ko-KR" sz="2000">
              <a:solidFill>
                <a:schemeClr val="bg2"/>
              </a:solidFill>
              <a:ea typeface="굴림" panose="020B0600000101010101" pitchFamily="50" charset="-127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2878138"/>
            <a:ext cx="8131175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3788A25D-760E-4844-AEDF-D8574B40F772}" type="slidenum">
              <a:rPr lang="en-US" altLang="ko-KR" sz="1200" i="0">
                <a:latin typeface="Arial" panose="020B0604020202020204" pitchFamily="34" charset="0"/>
              </a:rPr>
              <a:pPr/>
              <a:t>12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50178" name="Rectangle 14"/>
          <p:cNvSpPr>
            <a:spLocks noChangeArrowheads="1"/>
          </p:cNvSpPr>
          <p:nvPr/>
        </p:nvSpPr>
        <p:spPr bwMode="auto">
          <a:xfrm>
            <a:off x="152400" y="76200"/>
            <a:ext cx="8991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ko-KR" sz="2400">
                <a:solidFill>
                  <a:srgbClr val="FF0000"/>
                </a:solidFill>
                <a:latin typeface="Times-BoldItalic"/>
                <a:ea typeface="굴림" panose="020B0600000101010101" pitchFamily="50" charset="-127"/>
              </a:rPr>
              <a:t>Figure 1.7</a:t>
            </a:r>
            <a:r>
              <a:rPr lang="en-US" altLang="ko-KR" sz="2000">
                <a:solidFill>
                  <a:srgbClr val="0000CC"/>
                </a:solidFill>
                <a:latin typeface="Times-BoldItalic"/>
                <a:ea typeface="굴림" panose="020B0600000101010101" pitchFamily="50" charset="-127"/>
              </a:rPr>
              <a:t>: </a:t>
            </a:r>
            <a:r>
              <a:rPr lang="en-US" altLang="ko-KR" sz="2000">
                <a:solidFill>
                  <a:schemeClr val="bg2"/>
                </a:solidFill>
                <a:latin typeface="Times-BoldItalic"/>
                <a:ea typeface="굴림" panose="020B0600000101010101" pitchFamily="50" charset="-127"/>
              </a:rPr>
              <a:t> A ring topology</a:t>
            </a:r>
            <a:endParaRPr lang="en-US" altLang="ko-KR" sz="2000">
              <a:solidFill>
                <a:schemeClr val="bg2"/>
              </a:solidFill>
              <a:ea typeface="굴림" panose="020B0600000101010101" pitchFamily="50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98675"/>
            <a:ext cx="83058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A00A6073-A899-4CD9-957B-34485EF18FC7}" type="slidenum">
              <a:rPr lang="en-US" altLang="ko-KR" sz="1200" i="0">
                <a:latin typeface="Arial" panose="020B0604020202020204" pitchFamily="34" charset="0"/>
              </a:rPr>
              <a:pPr/>
              <a:t>13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911362" name="Rectangle 2"/>
          <p:cNvSpPr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i="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911363" name="Text Box 3"/>
          <p:cNvSpPr txBox="1">
            <a:spLocks noChangeArrowheads="1"/>
          </p:cNvSpPr>
          <p:nvPr/>
        </p:nvSpPr>
        <p:spPr bwMode="auto">
          <a:xfrm>
            <a:off x="228600" y="406400"/>
            <a:ext cx="47720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lvl="2" eaLnBrk="0" hangingPunct="0">
              <a:defRPr/>
            </a:pPr>
            <a:r>
              <a:rPr lang="en-US" i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8" charset="0"/>
                <a:cs typeface="+mn-cs"/>
              </a:rPr>
              <a:t>1-3  NETWORKS TYPES</a:t>
            </a:r>
            <a:endParaRPr lang="en-US" i="0" dirty="0">
              <a:effectLst>
                <a:outerShdw blurRad="38100" dist="38100" dir="2700000" algn="tl">
                  <a:srgbClr val="C0C0C0"/>
                </a:outerShdw>
              </a:effectLst>
              <a:latin typeface="Times" pitchFamily="18" charset="0"/>
              <a:cs typeface="+mn-cs"/>
            </a:endParaRPr>
          </a:p>
          <a:p>
            <a:pPr marL="0" lvl="2" eaLnBrk="0" hangingPunct="0">
              <a:defRPr/>
            </a:pPr>
            <a:endParaRPr lang="en-US" i="0" dirty="0">
              <a:effectLst>
                <a:outerShdw blurRad="38100" dist="38100" dir="2700000" algn="tl">
                  <a:srgbClr val="C0C0C0"/>
                </a:outerShdw>
              </a:effectLst>
              <a:latin typeface="Times" pitchFamily="18" charset="0"/>
              <a:cs typeface="+mn-cs"/>
            </a:endParaRP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8229600" y="64008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endParaRPr lang="ko-KR" altLang="ko-KR" sz="1800" i="0">
              <a:latin typeface="Times New Roman" panose="02020603050405020304" pitchFamily="18" charset="0"/>
            </a:endParaRPr>
          </a:p>
        </p:txBody>
      </p:sp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381000" y="1658938"/>
            <a:ext cx="8077200" cy="45243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After defining networks in the previous section and discussing their physical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structures, we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need to discuss different types of networks we encounter in the world today. The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criteria of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distinguishing one type of network from another is difficult and sometimes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confusing. We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use a few criteria such as size, geographical coverage, and ownership to make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this distinction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7AB29CA3-154E-449C-9537-225C926DC7D6}" type="slidenum">
              <a:rPr lang="en-US" altLang="ko-KR" sz="1200" i="0">
                <a:latin typeface="Arial" panose="020B0604020202020204" pitchFamily="34" charset="0"/>
              </a:rPr>
              <a:pPr/>
              <a:t>14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ltGray">
          <a:xfrm>
            <a:off x="366713" y="1079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ltGray">
          <a:xfrm>
            <a:off x="749300" y="1079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ltGray">
          <a:xfrm>
            <a:off x="490538" y="5302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ltGray">
          <a:xfrm>
            <a:off x="860425" y="5302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ltGray">
          <a:xfrm>
            <a:off x="76200" y="4572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gray">
          <a:xfrm>
            <a:off x="711200" y="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gray">
          <a:xfrm>
            <a:off x="442913" y="533400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8202" name="Text Box 9"/>
          <p:cNvSpPr txBox="1">
            <a:spLocks noChangeArrowheads="1"/>
          </p:cNvSpPr>
          <p:nvPr/>
        </p:nvSpPr>
        <p:spPr bwMode="auto">
          <a:xfrm>
            <a:off x="1143000" y="0"/>
            <a:ext cx="5053013" cy="6461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1.3.1 Local Area Network</a:t>
            </a: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381000" y="1293813"/>
            <a:ext cx="7924800" cy="4832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ko-KR" sz="2800">
                <a:latin typeface="Times New Roman" panose="02020603050405020304" pitchFamily="18" charset="0"/>
                <a:ea typeface="굴림" panose="020B0600000101010101" pitchFamily="50" charset="-127"/>
              </a:rPr>
              <a:t>A local area network (LAN) is usually privately owned and connects some hosts in a single office, building, or campus. Depending on the needs of an organization, a LAN can be as simple as two PCs and a printer in someone’s home office, or it can extend throughout a company and include audio and video devices. Each host in a LAN has an identifier, an address, that uniquely defines the host in the LAN. A packet sent by a host to another host carries both the source host’s and the destination host’s addresses.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E698FA78-9137-464B-BA2F-E9A5EA820EDD}" type="slidenum">
              <a:rPr lang="en-US" altLang="ko-KR" sz="1200" i="0">
                <a:latin typeface="Arial" panose="020B0604020202020204" pitchFamily="34" charset="0"/>
              </a:rPr>
              <a:pPr/>
              <a:t>15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56322" name="Rectangle 14"/>
          <p:cNvSpPr>
            <a:spLocks noChangeArrowheads="1"/>
          </p:cNvSpPr>
          <p:nvPr/>
        </p:nvSpPr>
        <p:spPr bwMode="auto">
          <a:xfrm>
            <a:off x="152400" y="76200"/>
            <a:ext cx="8991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ko-KR" sz="2000">
                <a:solidFill>
                  <a:srgbClr val="FF0000"/>
                </a:solidFill>
                <a:latin typeface="Times-BoldItalic"/>
                <a:ea typeface="굴림" panose="020B0600000101010101" pitchFamily="50" charset="-127"/>
              </a:rPr>
              <a:t>Figure 1.8:  </a:t>
            </a:r>
            <a:r>
              <a:rPr lang="en-US" altLang="ko-KR" sz="2000">
                <a:solidFill>
                  <a:schemeClr val="bg2"/>
                </a:solidFill>
                <a:latin typeface="Times-BoldItalic"/>
                <a:ea typeface="굴림" panose="020B0600000101010101" pitchFamily="50" charset="-127"/>
              </a:rPr>
              <a:t>An Isolated LAN in the past and today </a:t>
            </a:r>
            <a:endParaRPr lang="en-US" altLang="ko-KR" sz="2000">
              <a:solidFill>
                <a:schemeClr val="bg2"/>
              </a:solidFill>
              <a:ea typeface="굴림" panose="020B0600000101010101" pitchFamily="50" charset="-127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650557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0"/>
            <a:ext cx="5067300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3402013"/>
            <a:ext cx="1765300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23BE5CFA-8683-4A8D-A6D7-8D77B84CF6DD}" type="slidenum">
              <a:rPr lang="en-US" altLang="ko-KR" sz="1200" i="0">
                <a:latin typeface="Arial" panose="020B0604020202020204" pitchFamily="34" charset="0"/>
              </a:rPr>
              <a:pPr/>
              <a:t>16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ltGray">
          <a:xfrm>
            <a:off x="366713" y="1079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ltGray">
          <a:xfrm>
            <a:off x="749300" y="1079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ltGray">
          <a:xfrm>
            <a:off x="490538" y="5302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ltGray">
          <a:xfrm>
            <a:off x="860425" y="5302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ltGray">
          <a:xfrm>
            <a:off x="76200" y="4572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gray">
          <a:xfrm>
            <a:off x="711200" y="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gray">
          <a:xfrm>
            <a:off x="442913" y="533400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8202" name="Text Box 9"/>
          <p:cNvSpPr txBox="1">
            <a:spLocks noChangeArrowheads="1"/>
          </p:cNvSpPr>
          <p:nvPr/>
        </p:nvSpPr>
        <p:spPr bwMode="auto">
          <a:xfrm>
            <a:off x="1143000" y="0"/>
            <a:ext cx="4926013" cy="6461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1.3.2 Wide Area Network</a:t>
            </a:r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381000" y="1293813"/>
            <a:ext cx="7924800" cy="52625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ko-KR" sz="2800">
                <a:latin typeface="Times New Roman" panose="02020603050405020304" pitchFamily="18" charset="0"/>
                <a:ea typeface="굴림" panose="020B0600000101010101" pitchFamily="50" charset="-127"/>
              </a:rPr>
              <a:t>A wide area network (WAN) is also an connection of devices capable of communication. However, there are some differences between a LAN and a WAN. A LAN is normally limited in size; a WAN has a wider geographical span, spanning a town, a state, a country, or even the world. A LAN interconnects hosts; a WAN interconnects connecting devices such as switches, routers, or modems. A LAN is normally privately owned by the organization that uses it; a WAN is normally created and run by communication companies and leased by an organization that uses it.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711D3141-6BAA-4A3D-A78B-5F949F9DFBC3}" type="slidenum">
              <a:rPr lang="en-US" altLang="ko-KR" sz="1200" i="0">
                <a:latin typeface="Arial" panose="020B0604020202020204" pitchFamily="34" charset="0"/>
              </a:rPr>
              <a:pPr/>
              <a:t>17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60418" name="Rectangle 14"/>
          <p:cNvSpPr>
            <a:spLocks noChangeArrowheads="1"/>
          </p:cNvSpPr>
          <p:nvPr/>
        </p:nvSpPr>
        <p:spPr bwMode="auto">
          <a:xfrm>
            <a:off x="152400" y="76200"/>
            <a:ext cx="6705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ko-KR" sz="2000">
                <a:solidFill>
                  <a:srgbClr val="FF0000"/>
                </a:solidFill>
                <a:latin typeface="Times-BoldItalic"/>
                <a:ea typeface="굴림" panose="020B0600000101010101" pitchFamily="50" charset="-127"/>
              </a:rPr>
              <a:t>Figure 1.9:  </a:t>
            </a:r>
            <a:r>
              <a:rPr lang="en-US" altLang="ko-KR" sz="2000">
                <a:solidFill>
                  <a:schemeClr val="bg2"/>
                </a:solidFill>
                <a:latin typeface="Times-BoldItalic"/>
                <a:ea typeface="굴림" panose="020B0600000101010101" pitchFamily="50" charset="-127"/>
              </a:rPr>
              <a:t>A Point-to-Point WAN  </a:t>
            </a:r>
            <a:endParaRPr lang="en-US" altLang="ko-KR" sz="2000">
              <a:solidFill>
                <a:schemeClr val="bg2"/>
              </a:solidFill>
              <a:ea typeface="굴림" panose="020B0600000101010101" pitchFamily="50" charset="-127"/>
            </a:endParaRP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765492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3" y="4191000"/>
            <a:ext cx="31115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51C95ADC-6E4D-4338-A0C3-4C7ADE82A426}" type="slidenum">
              <a:rPr lang="en-US" altLang="ko-KR" sz="1200" i="0">
                <a:latin typeface="Arial" panose="020B0604020202020204" pitchFamily="34" charset="0"/>
              </a:rPr>
              <a:pPr/>
              <a:t>18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62466" name="Rectangle 14"/>
          <p:cNvSpPr>
            <a:spLocks noChangeArrowheads="1"/>
          </p:cNvSpPr>
          <p:nvPr/>
        </p:nvSpPr>
        <p:spPr bwMode="auto">
          <a:xfrm>
            <a:off x="152400" y="76200"/>
            <a:ext cx="64008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ko-KR" sz="2400">
                <a:solidFill>
                  <a:srgbClr val="FF0000"/>
                </a:solidFill>
                <a:latin typeface="Times-BoldItalic"/>
                <a:ea typeface="굴림" panose="020B0600000101010101" pitchFamily="50" charset="-127"/>
              </a:rPr>
              <a:t>Figure 1.10: </a:t>
            </a:r>
            <a:r>
              <a:rPr lang="en-US" altLang="ko-KR" sz="2800">
                <a:solidFill>
                  <a:schemeClr val="bg2"/>
                </a:solidFill>
                <a:latin typeface="Times-BoldItalic"/>
                <a:ea typeface="굴림" panose="020B0600000101010101" pitchFamily="50" charset="-127"/>
              </a:rPr>
              <a:t>A Switched WAN </a:t>
            </a:r>
            <a:endParaRPr lang="en-US" altLang="ko-KR" sz="2800">
              <a:solidFill>
                <a:schemeClr val="bg2"/>
              </a:solidFill>
              <a:ea typeface="굴림" panose="020B0600000101010101" pitchFamily="50" charset="-127"/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990600"/>
            <a:ext cx="7237412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5" y="4978400"/>
            <a:ext cx="2954338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C0F7746E-472C-4D86-BAD6-3FCCACE4F088}" type="slidenum">
              <a:rPr lang="en-US" altLang="ko-KR" sz="1200" i="0">
                <a:latin typeface="Arial" panose="020B0604020202020204" pitchFamily="34" charset="0"/>
              </a:rPr>
              <a:pPr/>
              <a:t>19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64514" name="Rectangle 14"/>
          <p:cNvSpPr>
            <a:spLocks noChangeArrowheads="1"/>
          </p:cNvSpPr>
          <p:nvPr/>
        </p:nvSpPr>
        <p:spPr bwMode="auto">
          <a:xfrm>
            <a:off x="152400" y="76200"/>
            <a:ext cx="8153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ko-KR" sz="2000">
                <a:solidFill>
                  <a:srgbClr val="FF0000"/>
                </a:solidFill>
                <a:latin typeface="Times-BoldItalic"/>
                <a:ea typeface="굴림" panose="020B0600000101010101" pitchFamily="50" charset="-127"/>
              </a:rPr>
              <a:t>Figure 1.11:  </a:t>
            </a:r>
            <a:r>
              <a:rPr lang="en-US" altLang="ko-KR" sz="2000">
                <a:latin typeface="Times-BoldItalic"/>
                <a:ea typeface="굴림" panose="020B0600000101010101" pitchFamily="50" charset="-127"/>
              </a:rPr>
              <a:t>An internetwork made of two LANs and one WAN</a:t>
            </a:r>
            <a:endParaRPr lang="en-US" altLang="ko-KR" sz="2000">
              <a:solidFill>
                <a:schemeClr val="bg2"/>
              </a:solidFill>
              <a:latin typeface="Times-BoldItalic"/>
              <a:ea typeface="굴림" panose="020B0600000101010101" pitchFamily="50" charset="-127"/>
            </a:endParaRP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2389188"/>
            <a:ext cx="2908300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89188"/>
            <a:ext cx="2935288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25" y="2667000"/>
            <a:ext cx="24193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7C22246E-0761-464C-A0CC-69138C17B71E}" type="slidenum">
              <a:rPr lang="en-US" altLang="ko-KR" sz="1200" i="0">
                <a:latin typeface="Arial" panose="020B0604020202020204" pitchFamily="34" charset="0"/>
              </a:rPr>
              <a:pPr/>
              <a:t>20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66562" name="Rectangle 14"/>
          <p:cNvSpPr>
            <a:spLocks noChangeArrowheads="1"/>
          </p:cNvSpPr>
          <p:nvPr/>
        </p:nvSpPr>
        <p:spPr bwMode="auto">
          <a:xfrm>
            <a:off x="152400" y="76200"/>
            <a:ext cx="8153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ko-KR" sz="2000">
                <a:solidFill>
                  <a:srgbClr val="FF0000"/>
                </a:solidFill>
                <a:latin typeface="Times-BoldItalic"/>
                <a:ea typeface="굴림" panose="020B0600000101010101" pitchFamily="50" charset="-127"/>
              </a:rPr>
              <a:t>Figure 1.12:  </a:t>
            </a:r>
            <a:r>
              <a:rPr lang="en-US" altLang="ko-KR" sz="2000">
                <a:latin typeface="Times-BoldItalic"/>
                <a:ea typeface="굴림" panose="020B0600000101010101" pitchFamily="50" charset="-127"/>
              </a:rPr>
              <a:t>A heterogeneous network made of  WANs and LANs</a:t>
            </a:r>
            <a:endParaRPr lang="en-US" altLang="ko-KR" sz="2000">
              <a:solidFill>
                <a:schemeClr val="bg2"/>
              </a:solidFill>
              <a:latin typeface="Times-BoldItalic"/>
              <a:ea typeface="굴림" panose="020B0600000101010101" pitchFamily="50" charset="-127"/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624388"/>
            <a:ext cx="35814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3224213"/>
            <a:ext cx="2578100" cy="14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219325"/>
            <a:ext cx="1905000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50" y="3627438"/>
            <a:ext cx="2343150" cy="171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914400"/>
            <a:ext cx="111442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1292225"/>
            <a:ext cx="5768975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4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938" y="636588"/>
            <a:ext cx="3649662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B84A482B-44DE-42C8-AD78-9169F2A3243D}" type="slidenum">
              <a:rPr lang="en-US" altLang="ko-KR" sz="1200" i="0">
                <a:latin typeface="Arial" panose="020B0604020202020204" pitchFamily="34" charset="0"/>
              </a:rPr>
              <a:pPr/>
              <a:t>21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ltGray">
          <a:xfrm>
            <a:off x="366713" y="1079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ltGray">
          <a:xfrm>
            <a:off x="749300" y="1079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ltGray">
          <a:xfrm>
            <a:off x="490538" y="5302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ltGray">
          <a:xfrm>
            <a:off x="860425" y="5302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ltGray">
          <a:xfrm>
            <a:off x="76200" y="4572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gray">
          <a:xfrm>
            <a:off x="711200" y="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gray">
          <a:xfrm>
            <a:off x="442913" y="533400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ctr"/>
            <a:endParaRPr kumimoji="1" lang="ko-KR" altLang="ko-KR" sz="2400" b="0" i="0">
              <a:latin typeface="Tahoma" panose="020B0604030504040204" pitchFamily="34" charset="0"/>
            </a:endParaRPr>
          </a:p>
        </p:txBody>
      </p:sp>
      <p:sp>
        <p:nvSpPr>
          <p:cNvPr id="8202" name="Text Box 9"/>
          <p:cNvSpPr txBox="1">
            <a:spLocks noChangeArrowheads="1"/>
          </p:cNvSpPr>
          <p:nvPr/>
        </p:nvSpPr>
        <p:spPr bwMode="auto">
          <a:xfrm>
            <a:off x="1143000" y="0"/>
            <a:ext cx="3121025" cy="6461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 pitchFamily="2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 pitchFamily="2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 pitchFamily="2" charset="0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1.3.3 Switching</a:t>
            </a: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381000" y="1293813"/>
            <a:ext cx="7924800" cy="2678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ko-KR" sz="2800">
                <a:latin typeface="Times New Roman" panose="02020603050405020304" pitchFamily="18" charset="0"/>
                <a:ea typeface="굴림" panose="020B0600000101010101" pitchFamily="50" charset="-127"/>
              </a:rPr>
              <a:t>An internet is a switched network in which a switch connects at least two links together. A switch needs to forward data from a network to another network when required. The two most common types of switched networks are circuit-switched and packet-switched networks. We discuss both next.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E95CFB93-76C2-4DC9-B0F2-940719F24D76}" type="slidenum">
              <a:rPr lang="en-US" altLang="ko-KR" sz="1200" i="0">
                <a:latin typeface="Arial" panose="020B0604020202020204" pitchFamily="34" charset="0"/>
              </a:rPr>
              <a:pPr/>
              <a:t>22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70658" name="Rectangle 14"/>
          <p:cNvSpPr>
            <a:spLocks noChangeArrowheads="1"/>
          </p:cNvSpPr>
          <p:nvPr/>
        </p:nvSpPr>
        <p:spPr bwMode="auto">
          <a:xfrm>
            <a:off x="152400" y="76200"/>
            <a:ext cx="8153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ko-KR" sz="2000">
                <a:solidFill>
                  <a:srgbClr val="FF0000"/>
                </a:solidFill>
                <a:latin typeface="Times-BoldItalic"/>
                <a:ea typeface="굴림" panose="020B0600000101010101" pitchFamily="50" charset="-127"/>
              </a:rPr>
              <a:t>Figure 1.13:</a:t>
            </a:r>
            <a:r>
              <a:rPr lang="en-US" altLang="ko-KR" sz="2000">
                <a:solidFill>
                  <a:srgbClr val="0000CC"/>
                </a:solidFill>
                <a:latin typeface="Times-BoldItalic"/>
                <a:ea typeface="굴림" panose="020B0600000101010101" pitchFamily="50" charset="-127"/>
              </a:rPr>
              <a:t> </a:t>
            </a:r>
            <a:r>
              <a:rPr lang="en-US" altLang="ko-KR" sz="2000">
                <a:latin typeface="Times-BoldItalic"/>
                <a:ea typeface="굴림" panose="020B0600000101010101" pitchFamily="50" charset="-127"/>
              </a:rPr>
              <a:t>A circuit-switched network</a:t>
            </a:r>
            <a:endParaRPr lang="en-US" altLang="ko-KR" sz="2000">
              <a:solidFill>
                <a:schemeClr val="bg2"/>
              </a:solidFill>
              <a:latin typeface="Times-BoldItalic"/>
              <a:ea typeface="굴림" panose="020B0600000101010101" pitchFamily="50" charset="-127"/>
            </a:endParaRP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14600"/>
            <a:ext cx="253365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3609975"/>
            <a:ext cx="3571875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438400"/>
            <a:ext cx="2435225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513" y="1700213"/>
            <a:ext cx="3036887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5" name="Picture 9" descr="êµíì êµíìì ëí ì´ë¯¸ì§ ê²ìê²°ê³¼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816" y="4307914"/>
            <a:ext cx="2077172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7" name="Picture 11" descr="êµíì êµíìì ëí ì´ë¯¸ì§ ê²ìê²°ê³¼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016" y="4307915"/>
            <a:ext cx="3438768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0"/>
          </p:nvPr>
        </p:nvSpPr>
        <p:spPr>
          <a:extLst/>
        </p:spPr>
        <p:txBody>
          <a:bodyPr/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r>
              <a:rPr lang="en-US" altLang="ko-KR" sz="1200" i="0">
                <a:latin typeface="Arial" panose="020B0604020202020204" pitchFamily="34" charset="0"/>
              </a:rPr>
              <a:t>1.</a:t>
            </a:r>
            <a:fld id="{2E383E5D-8458-47AD-B7AB-53245FA3745D}" type="slidenum">
              <a:rPr lang="en-US" altLang="ko-KR" sz="1200" i="0">
                <a:latin typeface="Arial" panose="020B0604020202020204" pitchFamily="34" charset="0"/>
              </a:rPr>
              <a:pPr/>
              <a:t>23</a:t>
            </a:fld>
            <a:endParaRPr lang="en-US" altLang="ko-KR" sz="1200" i="0">
              <a:latin typeface="Arial" panose="020B0604020202020204" pitchFamily="34" charset="0"/>
            </a:endParaRPr>
          </a:p>
        </p:txBody>
      </p:sp>
      <p:sp>
        <p:nvSpPr>
          <p:cNvPr id="72706" name="Rectangle 14"/>
          <p:cNvSpPr>
            <a:spLocks noChangeArrowheads="1"/>
          </p:cNvSpPr>
          <p:nvPr/>
        </p:nvSpPr>
        <p:spPr bwMode="auto">
          <a:xfrm>
            <a:off x="152400" y="76200"/>
            <a:ext cx="81534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Baby Kruffy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ko-KR" sz="2400">
                <a:solidFill>
                  <a:srgbClr val="FF0000"/>
                </a:solidFill>
                <a:latin typeface="Times-BoldItalic"/>
                <a:ea typeface="굴림" panose="020B0600000101010101" pitchFamily="50" charset="-127"/>
              </a:rPr>
              <a:t>Figure 1.14: </a:t>
            </a:r>
            <a:r>
              <a:rPr lang="en-US" altLang="ko-KR" sz="2800">
                <a:latin typeface="Times-BoldItalic"/>
                <a:ea typeface="굴림" panose="020B0600000101010101" pitchFamily="50" charset="-127"/>
              </a:rPr>
              <a:t>A packet-switched network</a:t>
            </a:r>
            <a:endParaRPr lang="en-US" altLang="ko-KR" sz="2800">
              <a:solidFill>
                <a:schemeClr val="bg2"/>
              </a:solidFill>
              <a:latin typeface="Times-BoldItalic"/>
              <a:ea typeface="굴림" panose="020B0600000101010101" pitchFamily="50" charset="-127"/>
            </a:endParaRP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63850"/>
            <a:ext cx="2693988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863850"/>
            <a:ext cx="2633663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968750"/>
            <a:ext cx="3671888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463" y="1693863"/>
            <a:ext cx="3005137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5" name="Picture 11" descr="first packet switch arpanet impì ëí ì´ë¯¸ì§ ê²ìê²°ê³¼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797" y="4437855"/>
            <a:ext cx="3269803" cy="2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aby Kruffy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aby Kruffy" pitchFamily="2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4405</TotalTime>
  <Words>714</Words>
  <Application>Microsoft Office PowerPoint</Application>
  <PresentationFormat>화면 슬라이드 쇼(4:3)</PresentationFormat>
  <Paragraphs>85</Paragraphs>
  <Slides>23</Slides>
  <Notes>23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7" baseType="lpstr">
      <vt:lpstr>Baby Kruffy</vt:lpstr>
      <vt:lpstr>Arial</vt:lpstr>
      <vt:lpstr>Tahoma</vt:lpstr>
      <vt:lpstr>Wingdings</vt:lpstr>
      <vt:lpstr>Times New Roman</vt:lpstr>
      <vt:lpstr>McGrawHill-Italic</vt:lpstr>
      <vt:lpstr>Times</vt:lpstr>
      <vt:lpstr>Palatino</vt:lpstr>
      <vt:lpstr>Adobe Fangsong Std R</vt:lpstr>
      <vt:lpstr>Adobe Arabic</vt:lpstr>
      <vt:lpstr>Aharoni</vt:lpstr>
      <vt:lpstr>Times-Roman</vt:lpstr>
      <vt:lpstr>Times-BoldItalic</vt:lpstr>
      <vt:lpstr>Blends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Gateway Client</dc:creator>
  <cp:lastModifiedBy>samsung</cp:lastModifiedBy>
  <cp:revision>377</cp:revision>
  <dcterms:created xsi:type="dcterms:W3CDTF">2000-01-15T04:50:39Z</dcterms:created>
  <dcterms:modified xsi:type="dcterms:W3CDTF">2019-08-26T02:32:11Z</dcterms:modified>
</cp:coreProperties>
</file>