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62" r:id="rId7"/>
    <p:sldId id="267" r:id="rId8"/>
    <p:sldId id="268" r:id="rId9"/>
    <p:sldId id="269" r:id="rId10"/>
    <p:sldId id="270" r:id="rId11"/>
    <p:sldId id="271" r:id="rId12"/>
    <p:sldId id="272" r:id="rId13"/>
    <p:sldId id="259" r:id="rId14"/>
    <p:sldId id="263" r:id="rId15"/>
    <p:sldId id="265" r:id="rId16"/>
    <p:sldId id="266" r:id="rId17"/>
    <p:sldId id="264" r:id="rId1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78" y="-6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2013-04-18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ana.org/assignments/bootp-dhcp-parameters/bootp-dhcp-parameters.x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Dynamic Host Configuration Protocol (DHCP)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6</a:t>
            </a:r>
            <a:r>
              <a:rPr lang="ko-KR" altLang="en-US" dirty="0" smtClean="0"/>
              <a:t>강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62617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What to configure?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Many things --- DHCP can configure close to 200 different things on a host</a:t>
            </a:r>
          </a:p>
          <a:p>
            <a:pPr lvl="1"/>
            <a:r>
              <a:rPr lang="en-US" altLang="ko-KR" dirty="0">
                <a:hlinkClick r:id="rId2"/>
              </a:rPr>
              <a:t>http://www.iana.org/assignments/bootp-dhcp-parameters/bootp-dhcp-parameters.xml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IP address, router address, domain name server address, subnet mask, service gateways…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4303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Autoconfiguration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Plug and play</a:t>
            </a:r>
          </a:p>
          <a:p>
            <a:endParaRPr lang="en-US" altLang="ko-KR" dirty="0"/>
          </a:p>
          <a:p>
            <a:r>
              <a:rPr lang="en-US" altLang="ko-KR" dirty="0" smtClean="0"/>
              <a:t>Two kinds of </a:t>
            </a:r>
            <a:r>
              <a:rPr lang="en-US" altLang="ko-KR" dirty="0" err="1" smtClean="0"/>
              <a:t>autoconfiguration</a:t>
            </a:r>
            <a:endParaRPr lang="en-US" altLang="ko-KR" dirty="0" smtClean="0"/>
          </a:p>
          <a:p>
            <a:pPr lvl="1"/>
            <a:r>
              <a:rPr lang="en-US" altLang="ko-KR" dirty="0" err="1" smtClean="0"/>
              <a:t>Stateful</a:t>
            </a:r>
            <a:r>
              <a:rPr lang="en-US" altLang="ko-KR" dirty="0" smtClean="0"/>
              <a:t> </a:t>
            </a:r>
            <a:r>
              <a:rPr lang="en-US" altLang="ko-KR" dirty="0" smtClean="0">
                <a:sym typeface="Wingdings" pitchFamily="2" charset="2"/>
              </a:rPr>
              <a:t> DHCP</a:t>
            </a:r>
          </a:p>
          <a:p>
            <a:pPr lvl="1"/>
            <a:endParaRPr lang="en-US" altLang="ko-KR" dirty="0">
              <a:sym typeface="Wingdings" pitchFamily="2" charset="2"/>
            </a:endParaRPr>
          </a:p>
          <a:p>
            <a:pPr lvl="1"/>
            <a:r>
              <a:rPr lang="en-US" altLang="ko-KR" dirty="0" smtClean="0">
                <a:sym typeface="Wingdings" pitchFamily="2" charset="2"/>
              </a:rPr>
              <a:t>Stateless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64624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DHCP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Client/server protocol</a:t>
            </a:r>
          </a:p>
          <a:p>
            <a:pPr lvl="1"/>
            <a:r>
              <a:rPr lang="en-US" altLang="ko-KR" dirty="0" smtClean="0"/>
              <a:t>Application layer protocol </a:t>
            </a:r>
            <a:r>
              <a:rPr lang="en-US" altLang="ko-KR" dirty="0" smtClean="0">
                <a:sym typeface="Wingdings" pitchFamily="2" charset="2"/>
              </a:rPr>
              <a:t> Uses </a:t>
            </a:r>
            <a:r>
              <a:rPr lang="en-US" altLang="ko-KR" dirty="0" smtClean="0">
                <a:sym typeface="Wingdings" pitchFamily="2" charset="2"/>
              </a:rPr>
              <a:t>UDP/IP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UPD port 67 (server) &amp; 68 (client)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Evolved from BOOTP</a:t>
            </a:r>
          </a:p>
          <a:p>
            <a:pPr lvl="1"/>
            <a:r>
              <a:rPr lang="en-US" altLang="ko-KR" dirty="0" smtClean="0"/>
              <a:t>Which in turn evolved from RARP</a:t>
            </a:r>
          </a:p>
          <a:p>
            <a:endParaRPr lang="en-US" altLang="ko-KR" dirty="0"/>
          </a:p>
          <a:p>
            <a:r>
              <a:rPr lang="en-US" altLang="ko-KR" dirty="0" smtClean="0"/>
              <a:t>Most noticeable change: “lease”</a:t>
            </a:r>
          </a:p>
        </p:txBody>
      </p:sp>
    </p:spTree>
    <p:extLst>
      <p:ext uri="{BB962C8B-B14F-4D97-AF65-F5344CB8AC3E}">
        <p14:creationId xmlns:p14="http://schemas.microsoft.com/office/powerpoint/2010/main" val="370426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Lease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Address assignment with contracted duration</a:t>
            </a:r>
          </a:p>
          <a:p>
            <a:endParaRPr lang="en-US" altLang="ko-KR" dirty="0"/>
          </a:p>
          <a:p>
            <a:r>
              <a:rPr lang="en-US" altLang="ko-KR" dirty="0" smtClean="0"/>
              <a:t>Duration depends on how much addresses are in need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4020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Message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Fig. 6-1</a:t>
            </a:r>
          </a:p>
          <a:p>
            <a:pPr lvl="1"/>
            <a:r>
              <a:rPr lang="en-US" altLang="ko-KR" dirty="0" smtClean="0"/>
              <a:t>Smells of ARP?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Use “</a:t>
            </a:r>
            <a:r>
              <a:rPr lang="en-US" altLang="ko-KR" dirty="0" err="1" smtClean="0"/>
              <a:t>bootp</a:t>
            </a:r>
            <a:r>
              <a:rPr lang="en-US" altLang="ko-KR" dirty="0" smtClean="0"/>
              <a:t>” filter in </a:t>
            </a:r>
            <a:r>
              <a:rPr lang="en-US" altLang="ko-KR" dirty="0" err="1" smtClean="0"/>
              <a:t>Wireshark</a:t>
            </a:r>
            <a:endParaRPr lang="en-US" altLang="ko-KR" dirty="0" smtClean="0"/>
          </a:p>
          <a:p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636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Message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Fixed part + Options</a:t>
            </a:r>
          </a:p>
          <a:p>
            <a:endParaRPr lang="en-US" altLang="ko-KR" dirty="0"/>
          </a:p>
          <a:p>
            <a:r>
              <a:rPr lang="en-US" altLang="ko-KR" dirty="0" smtClean="0"/>
              <a:t>Client H/W address is 16 bytes</a:t>
            </a:r>
          </a:p>
          <a:p>
            <a:pPr lvl="1"/>
            <a:r>
              <a:rPr lang="en-US" altLang="ko-KR" dirty="0" smtClean="0"/>
              <a:t>Usually the “H/W” address (i.e. link layer address like MAC address) is only 6 bytes</a:t>
            </a:r>
          </a:p>
          <a:p>
            <a:pPr lvl="1"/>
            <a:r>
              <a:rPr lang="en-US" altLang="ko-KR" dirty="0" smtClean="0"/>
              <a:t>Padding is used</a:t>
            </a:r>
          </a:p>
          <a:p>
            <a:pPr lvl="2"/>
            <a:r>
              <a:rPr lang="en-US" altLang="ko-KR" dirty="0" smtClean="0"/>
              <a:t>Due to fixed length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5128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Message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Op</a:t>
            </a:r>
          </a:p>
          <a:p>
            <a:pPr lvl="1"/>
            <a:r>
              <a:rPr lang="en-US" altLang="ko-KR" dirty="0" smtClean="0"/>
              <a:t>1 = request, 2 = reply (like in ARP)</a:t>
            </a:r>
          </a:p>
          <a:p>
            <a:r>
              <a:rPr lang="en-US" altLang="ko-KR" dirty="0" smtClean="0"/>
              <a:t>HW type</a:t>
            </a:r>
          </a:p>
          <a:p>
            <a:pPr lvl="1"/>
            <a:r>
              <a:rPr lang="en-US" altLang="ko-KR" dirty="0" smtClean="0"/>
              <a:t>Link layer (e.g. Ethernet = 1)</a:t>
            </a:r>
          </a:p>
          <a:p>
            <a:r>
              <a:rPr lang="en-US" altLang="ko-KR" dirty="0" smtClean="0"/>
              <a:t>HW length</a:t>
            </a:r>
          </a:p>
          <a:p>
            <a:pPr lvl="1"/>
            <a:r>
              <a:rPr lang="en-US" altLang="ko-KR" dirty="0" smtClean="0"/>
              <a:t>Address length used by the HW type specified above (e.g. Ethernet = 6 bytes)</a:t>
            </a:r>
          </a:p>
          <a:p>
            <a:r>
              <a:rPr lang="en-US" altLang="ko-KR" dirty="0" smtClean="0"/>
              <a:t>Hops </a:t>
            </a:r>
          </a:p>
          <a:p>
            <a:pPr lvl="1"/>
            <a:r>
              <a:rPr lang="en-US" altLang="ko-KR" dirty="0" smtClean="0"/>
              <a:t>Number of DHCP (</a:t>
            </a:r>
            <a:r>
              <a:rPr lang="en-US" altLang="ko-KR" dirty="0" err="1" smtClean="0"/>
              <a:t>bootp</a:t>
            </a:r>
            <a:r>
              <a:rPr lang="en-US" altLang="ko-KR" dirty="0" smtClean="0"/>
              <a:t>) relays that this message have been through so far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5042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Message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Transaction ID</a:t>
            </a:r>
          </a:p>
          <a:p>
            <a:pPr lvl="1"/>
            <a:r>
              <a:rPr lang="en-US" altLang="ko-KR" dirty="0" smtClean="0"/>
              <a:t>Like in any other application protocol that uses UDP, this matches a response with the request that triggered the </a:t>
            </a:r>
            <a:r>
              <a:rPr lang="en-US" altLang="ko-KR" dirty="0" err="1" smtClean="0"/>
              <a:t>repsonse</a:t>
            </a:r>
            <a:endParaRPr lang="en-US" altLang="ko-KR" dirty="0" smtClean="0"/>
          </a:p>
          <a:p>
            <a:r>
              <a:rPr lang="en-US" altLang="ko-KR" dirty="0" err="1" smtClean="0"/>
              <a:t>Secs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Number of seconds since the first attempt</a:t>
            </a:r>
          </a:p>
          <a:p>
            <a:r>
              <a:rPr lang="en-US" altLang="ko-KR" dirty="0" smtClean="0"/>
              <a:t>Flags</a:t>
            </a:r>
          </a:p>
          <a:p>
            <a:pPr lvl="1"/>
            <a:r>
              <a:rPr lang="en-US" altLang="ko-KR" dirty="0" smtClean="0"/>
              <a:t>“B”: broadcast = reply should be broadcast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3564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Message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Client IP address</a:t>
            </a:r>
          </a:p>
          <a:p>
            <a:pPr lvl="1"/>
            <a:r>
              <a:rPr lang="en-US" altLang="ko-KR" dirty="0" smtClean="0"/>
              <a:t>If nothing is assigned yet, 0.0.0.0</a:t>
            </a:r>
          </a:p>
          <a:p>
            <a:pPr lvl="1"/>
            <a:r>
              <a:rPr lang="en-US" altLang="ko-KR" dirty="0" smtClean="0"/>
              <a:t>Otherwise, the assigned IP address</a:t>
            </a:r>
          </a:p>
          <a:p>
            <a:r>
              <a:rPr lang="en-US" altLang="ko-KR" dirty="0" smtClean="0"/>
              <a:t>Your IP address</a:t>
            </a:r>
          </a:p>
          <a:p>
            <a:pPr lvl="1"/>
            <a:r>
              <a:rPr lang="en-US" altLang="ko-KR" dirty="0" smtClean="0"/>
              <a:t>This is the IP address that the DHCP server offers to the client</a:t>
            </a:r>
          </a:p>
          <a:p>
            <a:r>
              <a:rPr lang="en-US" altLang="ko-KR" dirty="0" smtClean="0"/>
              <a:t>Next server address</a:t>
            </a:r>
          </a:p>
          <a:p>
            <a:pPr lvl="1"/>
            <a:r>
              <a:rPr lang="en-US" altLang="ko-KR" dirty="0" smtClean="0"/>
              <a:t>The IP address of the “next” server to go to</a:t>
            </a:r>
          </a:p>
          <a:p>
            <a:pPr lvl="2"/>
            <a:r>
              <a:rPr lang="en-US" altLang="ko-KR" dirty="0" smtClean="0"/>
              <a:t>E.g. After address assignment, go to the boot image server to download OS</a:t>
            </a:r>
          </a:p>
        </p:txBody>
      </p:sp>
    </p:spTree>
    <p:extLst>
      <p:ext uri="{BB962C8B-B14F-4D97-AF65-F5344CB8AC3E}">
        <p14:creationId xmlns:p14="http://schemas.microsoft.com/office/powerpoint/2010/main" val="1715114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Message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Gateway (relay) IP address</a:t>
            </a:r>
          </a:p>
          <a:p>
            <a:pPr lvl="1"/>
            <a:r>
              <a:rPr lang="en-US" altLang="ko-KR" dirty="0" smtClean="0"/>
              <a:t>The DHCP (</a:t>
            </a:r>
            <a:r>
              <a:rPr lang="en-US" altLang="ko-KR" dirty="0" err="1" smtClean="0"/>
              <a:t>bootp</a:t>
            </a:r>
            <a:r>
              <a:rPr lang="en-US" altLang="ko-KR" dirty="0" smtClean="0"/>
              <a:t>) relay address to use </a:t>
            </a:r>
          </a:p>
          <a:p>
            <a:pPr lvl="1"/>
            <a:r>
              <a:rPr lang="en-US" altLang="ko-KR" dirty="0" smtClean="0"/>
              <a:t>Usually the router</a:t>
            </a:r>
          </a:p>
          <a:p>
            <a:pPr lvl="1"/>
            <a:r>
              <a:rPr lang="en-US" altLang="ko-KR" dirty="0" smtClean="0"/>
              <a:t>Today’s first-hop routers run DHCP relay</a:t>
            </a:r>
          </a:p>
          <a:p>
            <a:r>
              <a:rPr lang="en-US" altLang="ko-KR" dirty="0" smtClean="0"/>
              <a:t>Server name &amp; boot file name</a:t>
            </a:r>
          </a:p>
          <a:p>
            <a:pPr lvl="1"/>
            <a:r>
              <a:rPr lang="en-US" altLang="ko-KR" dirty="0" smtClean="0"/>
              <a:t>Boot image server and the location of the </a:t>
            </a:r>
            <a:r>
              <a:rPr lang="en-US" altLang="ko-KR" dirty="0" err="1" smtClean="0"/>
              <a:t>bootfile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When DHCP is used to bootstrap a client computer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28343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Message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Options</a:t>
            </a:r>
          </a:p>
          <a:p>
            <a:pPr lvl="1"/>
            <a:r>
              <a:rPr lang="en-US" altLang="ko-KR" dirty="0" smtClean="0"/>
              <a:t>Many (close to 200)</a:t>
            </a:r>
          </a:p>
          <a:p>
            <a:pPr lvl="1"/>
            <a:r>
              <a:rPr lang="en-US" altLang="ko-KR" dirty="0" smtClean="0"/>
              <a:t>Examine some DHCP trace to know which are most popular and what they do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82102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DHCP options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Close to 200</a:t>
            </a:r>
          </a:p>
          <a:p>
            <a:r>
              <a:rPr lang="en-US" altLang="ko-KR" dirty="0" smtClean="0"/>
              <a:t>TLV format again</a:t>
            </a:r>
          </a:p>
          <a:p>
            <a:endParaRPr lang="en-US" altLang="ko-KR" dirty="0"/>
          </a:p>
          <a:p>
            <a:r>
              <a:rPr lang="en-US" altLang="ko-KR" dirty="0" smtClean="0"/>
              <a:t>Message type option is important</a:t>
            </a:r>
          </a:p>
          <a:p>
            <a:pPr lvl="1"/>
            <a:r>
              <a:rPr lang="en-US" altLang="ko-KR" dirty="0" smtClean="0"/>
              <a:t>DISCOVER, REQUEST, ACK, NACK, INFORM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54554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DHCP protocol operations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Fig. 6-2</a:t>
            </a:r>
          </a:p>
          <a:p>
            <a:endParaRPr lang="en-US" altLang="ko-KR" dirty="0"/>
          </a:p>
          <a:p>
            <a:r>
              <a:rPr lang="en-US" altLang="ko-KR" dirty="0" smtClean="0"/>
              <a:t>State machine (Fig. 6-10)</a:t>
            </a:r>
          </a:p>
          <a:p>
            <a:endParaRPr lang="en-US" altLang="ko-KR" dirty="0"/>
          </a:p>
          <a:p>
            <a:r>
              <a:rPr lang="en-US" altLang="ko-KR" dirty="0" smtClean="0"/>
              <a:t>Try “</a:t>
            </a:r>
            <a:r>
              <a:rPr lang="en-US" altLang="ko-KR" dirty="0" err="1" smtClean="0"/>
              <a:t>ipconfig</a:t>
            </a:r>
            <a:r>
              <a:rPr lang="en-US" altLang="ko-KR" dirty="0" smtClean="0"/>
              <a:t> /release” and “</a:t>
            </a:r>
            <a:r>
              <a:rPr lang="en-US" altLang="ko-KR" dirty="0" err="1" smtClean="0"/>
              <a:t>ipconfig</a:t>
            </a:r>
            <a:r>
              <a:rPr lang="en-US" altLang="ko-KR" dirty="0" smtClean="0"/>
              <a:t> /renew”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75514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Rapid commit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Usually there is only one DHCP server</a:t>
            </a:r>
          </a:p>
          <a:p>
            <a:endParaRPr lang="en-US" altLang="ko-KR" dirty="0"/>
          </a:p>
          <a:p>
            <a:r>
              <a:rPr lang="en-US" altLang="ko-KR" dirty="0" smtClean="0"/>
              <a:t>Usually the offered address is accepted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Offer and Request steps can be omitted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6668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Stateless Address </a:t>
            </a:r>
            <a:r>
              <a:rPr lang="en-US" altLang="ko-KR" dirty="0" err="1" smtClean="0"/>
              <a:t>Autoconfiguration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This is about IP address configuration only</a:t>
            </a:r>
          </a:p>
          <a:p>
            <a:pPr lvl="1"/>
            <a:r>
              <a:rPr lang="en-US" altLang="ko-KR" dirty="0" smtClean="0"/>
              <a:t>DHCP can configure close to 200 host parameters other than IP address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Using link local IP addresses</a:t>
            </a:r>
          </a:p>
          <a:p>
            <a:pPr lvl="1"/>
            <a:r>
              <a:rPr lang="en-US" altLang="ko-KR" dirty="0" smtClean="0"/>
              <a:t>IPv4: 169.254.0.0/16</a:t>
            </a:r>
          </a:p>
          <a:p>
            <a:pPr lvl="1"/>
            <a:r>
              <a:rPr lang="en-US" altLang="ko-KR" dirty="0" smtClean="0"/>
              <a:t>IPv6: fe80::/64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67049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DHCP with relays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Modern configuration typically uses relays</a:t>
            </a:r>
          </a:p>
          <a:p>
            <a:pPr lvl="1"/>
            <a:r>
              <a:rPr lang="en-US" altLang="ko-KR" dirty="0" smtClean="0"/>
              <a:t>Between clients and the remote DHCP server(s)</a:t>
            </a:r>
          </a:p>
          <a:p>
            <a:r>
              <a:rPr lang="en-US" altLang="ko-KR" dirty="0" smtClean="0"/>
              <a:t>Routers </a:t>
            </a:r>
            <a:r>
              <a:rPr lang="en-US" altLang="ko-KR" dirty="0" smtClean="0"/>
              <a:t>are typically configured as </a:t>
            </a:r>
            <a:r>
              <a:rPr lang="en-US" altLang="ko-KR" dirty="0" smtClean="0"/>
              <a:t>relays</a:t>
            </a:r>
          </a:p>
          <a:p>
            <a:r>
              <a:rPr lang="en-US" altLang="ko-KR" dirty="0" smtClean="0"/>
              <a:t>Note: relays only relay </a:t>
            </a:r>
            <a:r>
              <a:rPr lang="en-US" altLang="ko-KR" u="sng" dirty="0" smtClean="0"/>
              <a:t>broadcast</a:t>
            </a:r>
            <a:r>
              <a:rPr lang="en-US" altLang="ko-KR" dirty="0" smtClean="0"/>
              <a:t> DHCP packets</a:t>
            </a:r>
          </a:p>
          <a:p>
            <a:pPr lvl="1"/>
            <a:r>
              <a:rPr lang="en-US" altLang="ko-KR" dirty="0" smtClean="0"/>
              <a:t>Unicast packets to/from the DHCP server after the server is found by the client don’t have to be relayed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8066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559</Words>
  <Application>Microsoft Office PowerPoint</Application>
  <PresentationFormat>화면 슬라이드 쇼(4:3)</PresentationFormat>
  <Paragraphs>107</Paragraphs>
  <Slides>17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18" baseType="lpstr">
      <vt:lpstr>Office 테마</vt:lpstr>
      <vt:lpstr>Dynamic Host Configuration Protocol (DHCP)</vt:lpstr>
      <vt:lpstr>What to configure?</vt:lpstr>
      <vt:lpstr>Autoconfiguration</vt:lpstr>
      <vt:lpstr>DHCP</vt:lpstr>
      <vt:lpstr>Lease</vt:lpstr>
      <vt:lpstr>Message format</vt:lpstr>
      <vt:lpstr>Message format</vt:lpstr>
      <vt:lpstr>Message format</vt:lpstr>
      <vt:lpstr>Message format</vt:lpstr>
      <vt:lpstr>Message format</vt:lpstr>
      <vt:lpstr>Message format</vt:lpstr>
      <vt:lpstr>Message format</vt:lpstr>
      <vt:lpstr>DHCP options</vt:lpstr>
      <vt:lpstr>DHCP protocol operations</vt:lpstr>
      <vt:lpstr>Rapid commit</vt:lpstr>
      <vt:lpstr>Stateless Address Autoconfiguration</vt:lpstr>
      <vt:lpstr>DHCP with relays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Protocol (IP)</dc:title>
  <dc:creator>Microsoft Corporation</dc:creator>
  <cp:lastModifiedBy>Hyogon Kim</cp:lastModifiedBy>
  <cp:revision>95</cp:revision>
  <dcterms:created xsi:type="dcterms:W3CDTF">2006-10-05T04:04:58Z</dcterms:created>
  <dcterms:modified xsi:type="dcterms:W3CDTF">2013-04-18T02:15:57Z</dcterms:modified>
</cp:coreProperties>
</file>