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33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1.7: Implementations and Software Distributions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정재훈</a:t>
            </a:r>
            <a:endParaRPr lang="en-US" altLang="ko-KR" dirty="0" smtClean="0"/>
          </a:p>
          <a:p>
            <a:r>
              <a:rPr lang="en-US" altLang="ko-KR" dirty="0" smtClean="0"/>
              <a:t>2015010636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Implementations and Software </a:t>
            </a:r>
            <a:r>
              <a:rPr lang="en-US" altLang="ko-KR" dirty="0" smtClean="0"/>
              <a:t>Distributions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506" y="1125538"/>
            <a:ext cx="5804987" cy="5111750"/>
          </a:xfrm>
        </p:spPr>
      </p:pic>
      <p:sp>
        <p:nvSpPr>
          <p:cNvPr id="3" name="직사각형 2"/>
          <p:cNvSpPr/>
          <p:nvPr/>
        </p:nvSpPr>
        <p:spPr>
          <a:xfrm>
            <a:off x="5940152" y="2708920"/>
            <a:ext cx="1224136" cy="208823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457200" y="1124744"/>
            <a:ext cx="82296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BSD</a:t>
            </a:r>
          </a:p>
          <a:p>
            <a:pPr lvl="1"/>
            <a:r>
              <a:rPr lang="en-US" altLang="ko-KR" dirty="0" smtClean="0"/>
              <a:t>UNIX </a:t>
            </a:r>
            <a:r>
              <a:rPr lang="ko-KR" altLang="en-US" dirty="0" smtClean="0"/>
              <a:t>계열 운영체제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UC Berkeley</a:t>
            </a:r>
            <a:r>
              <a:rPr lang="ko-KR" altLang="en-US" dirty="0" smtClean="0"/>
              <a:t>에서 개발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BSD(1986)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/>
          <a:lstStyle/>
          <a:p>
            <a:r>
              <a:rPr lang="ko-KR" altLang="en-US" dirty="0" smtClean="0"/>
              <a:t>추가된 기능</a:t>
            </a:r>
            <a:r>
              <a:rPr lang="en-US" altLang="ko-KR" dirty="0" smtClean="0"/>
              <a:t>[1]</a:t>
            </a:r>
          </a:p>
          <a:p>
            <a:pPr lvl="1"/>
            <a:r>
              <a:rPr lang="en-US" altLang="ko-KR" b="1" dirty="0" smtClean="0"/>
              <a:t>IP Subnet</a:t>
            </a:r>
          </a:p>
          <a:p>
            <a:pPr lvl="1"/>
            <a:r>
              <a:rPr lang="en-US" altLang="ko-KR" b="1" dirty="0" smtClean="0"/>
              <a:t>IP Broadcast</a:t>
            </a:r>
          </a:p>
          <a:p>
            <a:pPr lvl="1"/>
            <a:r>
              <a:rPr lang="ko-KR" altLang="en-US" dirty="0" smtClean="0"/>
              <a:t>기타</a:t>
            </a:r>
            <a:endParaRPr lang="en-US" altLang="ko-KR" dirty="0"/>
          </a:p>
          <a:p>
            <a:pPr lvl="2"/>
            <a:r>
              <a:rPr lang="en-US" altLang="ko-KR" dirty="0" smtClean="0"/>
              <a:t>Memory management</a:t>
            </a:r>
          </a:p>
          <a:p>
            <a:pPr lvl="2"/>
            <a:r>
              <a:rPr lang="en-US" altLang="ko-KR" dirty="0" smtClean="0"/>
              <a:t>Security</a:t>
            </a:r>
          </a:p>
          <a:p>
            <a:pPr lvl="2"/>
            <a:r>
              <a:rPr lang="en-US" altLang="ko-KR" dirty="0" smtClean="0"/>
              <a:t>…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6381328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[1]</a:t>
            </a:r>
            <a:r>
              <a:rPr lang="en-US" altLang="ko-KR" sz="1200" dirty="0"/>
              <a:t> </a:t>
            </a:r>
            <a:r>
              <a:rPr lang="en-US" altLang="ko-KR" sz="1200" dirty="0" err="1" smtClean="0"/>
              <a:t>M.K.McKusick</a:t>
            </a:r>
            <a:r>
              <a:rPr lang="en-US" altLang="ko-KR" sz="1200" dirty="0" smtClean="0"/>
              <a:t> et al., ”Performance </a:t>
            </a:r>
            <a:r>
              <a:rPr lang="en-US" altLang="ko-KR" sz="1200" dirty="0"/>
              <a:t>Improvements and Functional Enhancements in </a:t>
            </a:r>
            <a:r>
              <a:rPr lang="en-US" altLang="ko-KR" sz="1200" dirty="0" smtClean="0"/>
              <a:t>4.3BSD”, Proceedings of the 1985 USENIX summer conference, </a:t>
            </a:r>
            <a:r>
              <a:rPr lang="en-US" altLang="ko-KR" sz="1200" dirty="0" err="1" smtClean="0"/>
              <a:t>Usenix</a:t>
            </a:r>
            <a:r>
              <a:rPr lang="en-US" altLang="ko-KR" sz="1200" dirty="0" smtClean="0"/>
              <a:t> Association, </a:t>
            </a:r>
            <a:r>
              <a:rPr lang="en-US" altLang="ko-KR" sz="1200" dirty="0" err="1" smtClean="0"/>
              <a:t>Berkely</a:t>
            </a:r>
            <a:r>
              <a:rPr lang="en-US" altLang="ko-KR" sz="1200" dirty="0" smtClean="0"/>
              <a:t>, CA, pp. 519-531, 1985 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4706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BSD(1986)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/>
          <a:lstStyle/>
          <a:p>
            <a:r>
              <a:rPr lang="en-US" altLang="ko-KR" dirty="0" smtClean="0"/>
              <a:t>IP Subnet</a:t>
            </a:r>
          </a:p>
          <a:p>
            <a:pPr lvl="1"/>
            <a:r>
              <a:rPr lang="ko-KR" altLang="en-US" dirty="0" smtClean="0"/>
              <a:t>필요성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LAN(Local Area Network) </a:t>
            </a:r>
            <a:r>
              <a:rPr lang="ko-KR" altLang="en-US" dirty="0" smtClean="0"/>
              <a:t>사용이 증가함에 따른 </a:t>
            </a:r>
            <a:r>
              <a:rPr lang="en-US" altLang="ko-KR" dirty="0" smtClean="0"/>
              <a:t>IP </a:t>
            </a:r>
            <a:r>
              <a:rPr lang="ko-KR" altLang="en-US" dirty="0" smtClean="0"/>
              <a:t>주소 관리의 어려움</a:t>
            </a:r>
            <a:endParaRPr lang="en-US" altLang="ko-KR" dirty="0" smtClean="0"/>
          </a:p>
          <a:p>
            <a:pPr lvl="3"/>
            <a:r>
              <a:rPr lang="en-US" altLang="ko-KR" dirty="0" smtClean="0"/>
              <a:t>EX) </a:t>
            </a:r>
            <a:r>
              <a:rPr lang="ko-KR" altLang="en-US" dirty="0" smtClean="0"/>
              <a:t>서울시 </a:t>
            </a:r>
            <a:r>
              <a:rPr lang="en-US" altLang="ko-KR" dirty="0" smtClean="0"/>
              <a:t>6</a:t>
            </a:r>
            <a:r>
              <a:rPr lang="ko-KR" altLang="en-US" dirty="0" smtClean="0"/>
              <a:t>번지</a:t>
            </a:r>
            <a:endParaRPr lang="en-US" altLang="ko-KR" dirty="0" smtClean="0"/>
          </a:p>
          <a:p>
            <a:pPr lvl="3"/>
            <a:endParaRPr lang="en-US" altLang="ko-KR" dirty="0"/>
          </a:p>
          <a:p>
            <a:pPr lvl="3"/>
            <a:endParaRPr lang="en-US" altLang="ko-KR" dirty="0"/>
          </a:p>
          <a:p>
            <a:pPr lvl="3"/>
            <a:endParaRPr lang="en-US" altLang="ko-KR" dirty="0" smtClean="0"/>
          </a:p>
          <a:p>
            <a:pPr lvl="1"/>
            <a:r>
              <a:rPr lang="ko-KR" altLang="en-US" dirty="0" smtClean="0"/>
              <a:t>구현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기존의 </a:t>
            </a:r>
            <a:r>
              <a:rPr lang="en-US" altLang="ko-KR" dirty="0" smtClean="0"/>
              <a:t>host ID </a:t>
            </a:r>
            <a:r>
              <a:rPr lang="ko-KR" altLang="en-US" dirty="0" smtClean="0"/>
              <a:t>부분을 </a:t>
            </a:r>
            <a:r>
              <a:rPr lang="en-US" altLang="ko-KR" dirty="0" smtClean="0"/>
              <a:t>subnet ID + host </a:t>
            </a:r>
            <a:r>
              <a:rPr lang="en-US" altLang="ko-KR" dirty="0" smtClean="0"/>
              <a:t>ID</a:t>
            </a:r>
            <a:r>
              <a:rPr lang="ko-KR" altLang="en-US" dirty="0" smtClean="0"/>
              <a:t>로 구분</a:t>
            </a:r>
            <a:endParaRPr lang="en-US" altLang="ko-KR" dirty="0" smtClean="0"/>
          </a:p>
          <a:p>
            <a:pPr lvl="3"/>
            <a:r>
              <a:rPr lang="ko-KR" altLang="en-US" dirty="0" smtClean="0"/>
              <a:t>이 때</a:t>
            </a:r>
            <a:r>
              <a:rPr lang="en-US" altLang="ko-KR" dirty="0" smtClean="0"/>
              <a:t>, </a:t>
            </a:r>
            <a:r>
              <a:rPr lang="en-US" altLang="ko-KR" dirty="0" smtClean="0"/>
              <a:t>subnet </a:t>
            </a:r>
            <a:r>
              <a:rPr lang="en-US" altLang="ko-KR" dirty="0" smtClean="0"/>
              <a:t>ID</a:t>
            </a:r>
            <a:r>
              <a:rPr lang="ko-KR" altLang="en-US" dirty="0" smtClean="0"/>
              <a:t>를 위한 필드의 </a:t>
            </a:r>
            <a:r>
              <a:rPr lang="en-US" altLang="ko-KR" dirty="0" smtClean="0"/>
              <a:t>bit </a:t>
            </a:r>
            <a:r>
              <a:rPr lang="ko-KR" altLang="en-US" dirty="0" smtClean="0"/>
              <a:t>수는 유동적 </a:t>
            </a:r>
            <a:r>
              <a:rPr lang="en-US" altLang="ko-KR" dirty="0" smtClean="0"/>
              <a:t>( X+Y = 16 )</a:t>
            </a:r>
          </a:p>
          <a:p>
            <a:pPr lvl="3"/>
            <a:r>
              <a:rPr lang="en-US" altLang="ko-KR" dirty="0" smtClean="0"/>
              <a:t>EX) </a:t>
            </a:r>
            <a:r>
              <a:rPr lang="ko-KR" altLang="en-US" dirty="0" smtClean="0"/>
              <a:t>서울시 성북구 안암동 </a:t>
            </a:r>
            <a:r>
              <a:rPr lang="en-US" altLang="ko-KR" dirty="0" smtClean="0"/>
              <a:t>6</a:t>
            </a:r>
            <a:r>
              <a:rPr lang="ko-KR" altLang="en-US" dirty="0" smtClean="0"/>
              <a:t>번지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2"/>
            <a:endParaRPr lang="en-US" altLang="ko-KR" dirty="0" smtClean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438154"/>
              </p:ext>
            </p:extLst>
          </p:nvPr>
        </p:nvGraphicFramePr>
        <p:xfrm>
          <a:off x="1523999" y="2852936"/>
          <a:ext cx="700844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358"/>
                <a:gridCol w="248358"/>
                <a:gridCol w="2980298"/>
                <a:gridCol w="353142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0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Net</a:t>
                      </a:r>
                      <a:r>
                        <a:rPr lang="en-US" altLang="ko-KR" sz="1400" baseline="0" dirty="0" smtClean="0"/>
                        <a:t> Number(14bit)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Host ID (16 bits)</a:t>
                      </a:r>
                      <a:endParaRPr lang="ko-KR" altLang="en-US" sz="14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858581"/>
              </p:ext>
            </p:extLst>
          </p:nvPr>
        </p:nvGraphicFramePr>
        <p:xfrm>
          <a:off x="1523999" y="5013176"/>
          <a:ext cx="700844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358"/>
                <a:gridCol w="248358"/>
                <a:gridCol w="2980298"/>
                <a:gridCol w="1765713"/>
                <a:gridCol w="176571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0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Net</a:t>
                      </a:r>
                      <a:r>
                        <a:rPr lang="en-US" altLang="ko-KR" sz="1400" baseline="0" dirty="0" smtClean="0"/>
                        <a:t> Number(14bit)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Subnet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en-US" altLang="ko-KR" sz="1400" dirty="0" smtClean="0"/>
                        <a:t>ID (X bits)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Host ID (Y bits)</a:t>
                      </a:r>
                      <a:endParaRPr lang="ko-KR" altLang="en-US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83768" y="3284984"/>
            <a:ext cx="49685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/>
              <a:t>Subnet </a:t>
            </a:r>
            <a:r>
              <a:rPr lang="ko-KR" altLang="en-US" sz="1050" b="1" dirty="0"/>
              <a:t>적용 전 </a:t>
            </a:r>
            <a:r>
              <a:rPr lang="en-US" altLang="ko-KR" sz="1050" b="1" dirty="0" smtClean="0"/>
              <a:t>class B</a:t>
            </a:r>
            <a:r>
              <a:rPr lang="ko-KR" altLang="en-US" sz="1050" b="1" dirty="0" smtClean="0"/>
              <a:t>의 </a:t>
            </a:r>
            <a:r>
              <a:rPr lang="en-US" altLang="ko-KR" sz="1050" b="1" dirty="0" smtClean="0"/>
              <a:t>IP address </a:t>
            </a:r>
            <a:r>
              <a:rPr lang="ko-KR" altLang="en-US" sz="1050" b="1" dirty="0" smtClean="0"/>
              <a:t>구조 예</a:t>
            </a:r>
            <a:r>
              <a:rPr lang="ko-KR" altLang="en-US" sz="1050" b="1" dirty="0"/>
              <a:t>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83768" y="5412849"/>
            <a:ext cx="49685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/>
              <a:t>Subnet </a:t>
            </a:r>
            <a:r>
              <a:rPr lang="ko-KR" altLang="en-US" sz="1050" b="1" dirty="0"/>
              <a:t>적용 후</a:t>
            </a:r>
            <a:r>
              <a:rPr lang="ko-KR" altLang="en-US" sz="1050" b="1" dirty="0" smtClean="0"/>
              <a:t> </a:t>
            </a:r>
            <a:r>
              <a:rPr lang="en-US" altLang="ko-KR" sz="1050" b="1" dirty="0" smtClean="0"/>
              <a:t>class B</a:t>
            </a:r>
            <a:r>
              <a:rPr lang="ko-KR" altLang="en-US" sz="1050" b="1" dirty="0" smtClean="0"/>
              <a:t>의 </a:t>
            </a:r>
            <a:r>
              <a:rPr lang="en-US" altLang="ko-KR" sz="1050" b="1" dirty="0" smtClean="0"/>
              <a:t>IP address </a:t>
            </a:r>
            <a:r>
              <a:rPr lang="ko-KR" altLang="en-US" sz="1050" b="1" dirty="0" smtClean="0"/>
              <a:t>구조 예</a:t>
            </a:r>
            <a:r>
              <a:rPr lang="ko-KR" altLang="en-US" sz="1050" b="1" dirty="0"/>
              <a:t>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151" y="3255783"/>
            <a:ext cx="783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 smtClean="0"/>
              <a:t>31</a:t>
            </a:r>
            <a:endParaRPr lang="ko-KR" altLang="en-US" sz="105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129151" y="5416696"/>
            <a:ext cx="783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 smtClean="0"/>
              <a:t>31</a:t>
            </a:r>
            <a:endParaRPr lang="ko-KR" altLang="en-US" sz="105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128484" y="3255783"/>
            <a:ext cx="783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 smtClean="0"/>
              <a:t>0</a:t>
            </a:r>
            <a:endParaRPr lang="ko-KR" altLang="en-US" sz="105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128484" y="5416696"/>
            <a:ext cx="783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 smtClean="0"/>
              <a:t>0</a:t>
            </a:r>
            <a:endParaRPr lang="ko-KR" alt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36445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BSD(1986)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/>
          <a:lstStyle/>
          <a:p>
            <a:r>
              <a:rPr lang="en-US" altLang="ko-KR" dirty="0" smtClean="0"/>
              <a:t>IP Broadcast</a:t>
            </a:r>
          </a:p>
          <a:p>
            <a:pPr lvl="1"/>
            <a:r>
              <a:rPr lang="ko-KR" altLang="en-US" dirty="0" smtClean="0"/>
              <a:t>필요성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다수에게 </a:t>
            </a:r>
            <a:r>
              <a:rPr lang="ko-KR" altLang="en-US" dirty="0" smtClean="0"/>
              <a:t>정보 전송 필요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IP</a:t>
            </a:r>
            <a:r>
              <a:rPr lang="ko-KR" altLang="en-US" dirty="0" smtClean="0"/>
              <a:t>주소를 모르는 상태에서의 서버로의 정보 요청</a:t>
            </a:r>
            <a:endParaRPr lang="en-US" altLang="ko-KR" dirty="0"/>
          </a:p>
          <a:p>
            <a:pPr lvl="1"/>
            <a:r>
              <a:rPr lang="ko-KR" altLang="en-US" dirty="0" smtClean="0"/>
              <a:t>구현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IP </a:t>
            </a:r>
            <a:r>
              <a:rPr lang="ko-KR" altLang="en-US" dirty="0" smtClean="0"/>
              <a:t>주소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모든 </a:t>
            </a:r>
            <a:r>
              <a:rPr lang="en-US" altLang="ko-KR" dirty="0" smtClean="0"/>
              <a:t>bit</a:t>
            </a:r>
            <a:r>
              <a:rPr lang="ko-KR" altLang="en-US" dirty="0" smtClean="0"/>
              <a:t>를 </a:t>
            </a:r>
            <a:r>
              <a:rPr lang="en-US" altLang="ko-KR" dirty="0" smtClean="0"/>
              <a:t>1</a:t>
            </a:r>
            <a:r>
              <a:rPr lang="ko-KR" altLang="en-US" dirty="0" smtClean="0"/>
              <a:t>로 설정</a:t>
            </a:r>
            <a:endParaRPr lang="en-US" altLang="ko-KR" dirty="0" smtClean="0"/>
          </a:p>
          <a:p>
            <a:pPr lvl="2"/>
            <a:endParaRPr lang="en-US" altLang="ko-KR" dirty="0"/>
          </a:p>
          <a:p>
            <a:pPr lvl="2"/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3"/>
            <a:r>
              <a:rPr lang="ko-KR" altLang="en-US" dirty="0" smtClean="0"/>
              <a:t>서버로의 </a:t>
            </a:r>
            <a:r>
              <a:rPr lang="ko-KR" altLang="en-US" dirty="0" smtClean="0"/>
              <a:t>정보 요청은 추가적인 </a:t>
            </a:r>
            <a:r>
              <a:rPr lang="en-US" altLang="ko-KR" dirty="0" smtClean="0"/>
              <a:t>protocol </a:t>
            </a:r>
            <a:r>
              <a:rPr lang="ko-KR" altLang="en-US" dirty="0" smtClean="0"/>
              <a:t>필요</a:t>
            </a:r>
            <a:endParaRPr lang="en-US" altLang="ko-KR" dirty="0" smtClean="0"/>
          </a:p>
          <a:p>
            <a:pPr lvl="4"/>
            <a:r>
              <a:rPr lang="en-US" altLang="ko-KR" dirty="0" smtClean="0"/>
              <a:t>EX) BOOTP, DHCP</a:t>
            </a:r>
          </a:p>
          <a:p>
            <a:pPr lvl="2"/>
            <a:endParaRPr lang="en-US" altLang="ko-KR" dirty="0" smtClean="0"/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072212"/>
              </p:ext>
            </p:extLst>
          </p:nvPr>
        </p:nvGraphicFramePr>
        <p:xfrm>
          <a:off x="1523999" y="3501008"/>
          <a:ext cx="700844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2110"/>
                <a:gridCol w="1752110"/>
                <a:gridCol w="1752110"/>
                <a:gridCol w="175211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1111 1111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1111 1111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1111 1111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1111 1111</a:t>
                      </a:r>
                      <a:endParaRPr lang="ko-KR" altLang="en-US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483768" y="3933056"/>
            <a:ext cx="49685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 smtClean="0"/>
              <a:t>Broadcast </a:t>
            </a:r>
            <a:r>
              <a:rPr lang="ko-KR" altLang="en-US" sz="1050" b="1" dirty="0" smtClean="0"/>
              <a:t>사용 시 </a:t>
            </a:r>
            <a:r>
              <a:rPr lang="en-US" altLang="ko-KR" sz="1050" b="1" dirty="0" smtClean="0"/>
              <a:t>IP </a:t>
            </a:r>
            <a:r>
              <a:rPr lang="ko-KR" altLang="en-US" sz="1050" b="1" dirty="0" smtClean="0"/>
              <a:t>주소</a:t>
            </a:r>
            <a:endParaRPr lang="ko-KR" altLang="en-US" sz="105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129151" y="3903855"/>
            <a:ext cx="783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 smtClean="0"/>
              <a:t>31</a:t>
            </a:r>
            <a:endParaRPr lang="ko-KR" altLang="en-US" sz="105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8128484" y="3903855"/>
            <a:ext cx="783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 smtClean="0"/>
              <a:t>0</a:t>
            </a:r>
            <a:endParaRPr lang="ko-KR" alt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354033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BSD Tahoe(1988)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/>
          <a:lstStyle/>
          <a:p>
            <a:r>
              <a:rPr lang="ko-KR" altLang="en-US" dirty="0" smtClean="0"/>
              <a:t>추가된 기능</a:t>
            </a:r>
            <a:endParaRPr lang="en-US" altLang="ko-KR" dirty="0" smtClean="0"/>
          </a:p>
          <a:p>
            <a:pPr lvl="1"/>
            <a:r>
              <a:rPr lang="en-US" altLang="ko-KR" b="1" dirty="0" smtClean="0"/>
              <a:t>TCP Fast retransmit</a:t>
            </a:r>
          </a:p>
          <a:p>
            <a:pPr lvl="1"/>
            <a:r>
              <a:rPr lang="en-US" altLang="ko-KR" b="1" dirty="0" smtClean="0"/>
              <a:t>TCP Congestion control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45481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BSD Tahoe(1988)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/>
          <a:lstStyle/>
          <a:p>
            <a:r>
              <a:rPr lang="en-US" altLang="ko-KR" dirty="0" smtClean="0"/>
              <a:t>TCP Fast retransmit</a:t>
            </a:r>
            <a:endParaRPr lang="en-US" altLang="ko-KR" dirty="0"/>
          </a:p>
          <a:p>
            <a:pPr lvl="1"/>
            <a:r>
              <a:rPr lang="ko-KR" altLang="en-US" dirty="0"/>
              <a:t>필요성</a:t>
            </a:r>
            <a:endParaRPr lang="en-US" altLang="ko-KR" dirty="0"/>
          </a:p>
          <a:p>
            <a:pPr lvl="2"/>
            <a:r>
              <a:rPr lang="ko-KR" altLang="en-US" dirty="0" smtClean="0"/>
              <a:t>전송 시 </a:t>
            </a:r>
            <a:r>
              <a:rPr lang="ko-KR" altLang="en-US" dirty="0" smtClean="0"/>
              <a:t>손실된 </a:t>
            </a:r>
            <a:r>
              <a:rPr lang="ko-KR" altLang="en-US" dirty="0" smtClean="0"/>
              <a:t>데이터의 빠른 재전송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구현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데이터를 </a:t>
            </a:r>
            <a:r>
              <a:rPr lang="ko-KR" altLang="en-US" dirty="0" err="1" smtClean="0"/>
              <a:t>전송받는</a:t>
            </a:r>
            <a:r>
              <a:rPr lang="ko-KR" altLang="en-US" dirty="0" smtClean="0"/>
              <a:t> </a:t>
            </a:r>
            <a:r>
              <a:rPr lang="en-US" altLang="ko-KR" dirty="0" smtClean="0"/>
              <a:t>receiver </a:t>
            </a:r>
            <a:r>
              <a:rPr lang="ko-KR" altLang="en-US" dirty="0" smtClean="0"/>
              <a:t>가 손실된 데이터에 대해 </a:t>
            </a:r>
            <a:r>
              <a:rPr lang="en-US" altLang="ko-KR" dirty="0" smtClean="0"/>
              <a:t>sender</a:t>
            </a:r>
            <a:r>
              <a:rPr lang="ko-KR" altLang="en-US" dirty="0" smtClean="0"/>
              <a:t>측에 반복 </a:t>
            </a:r>
            <a:r>
              <a:rPr lang="ko-KR" altLang="en-US" dirty="0" smtClean="0"/>
              <a:t>요청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참고</a:t>
            </a:r>
            <a:r>
              <a:rPr lang="en-US" altLang="ko-KR" dirty="0" smtClean="0"/>
              <a:t>) Timer-based Retransmission</a:t>
            </a:r>
          </a:p>
          <a:p>
            <a:pPr lvl="3"/>
            <a:r>
              <a:rPr lang="en-US" altLang="ko-KR" dirty="0" smtClean="0"/>
              <a:t>Sender </a:t>
            </a:r>
            <a:r>
              <a:rPr lang="ko-KR" altLang="en-US" dirty="0" smtClean="0"/>
              <a:t>측에서 데이터 전송 후 </a:t>
            </a:r>
            <a:r>
              <a:rPr lang="en-US" altLang="ko-KR" dirty="0" smtClean="0"/>
              <a:t>timer </a:t>
            </a:r>
            <a:r>
              <a:rPr lang="ko-KR" altLang="en-US" dirty="0" smtClean="0"/>
              <a:t>설정</a:t>
            </a:r>
            <a:endParaRPr lang="en-US" altLang="ko-KR" dirty="0" smtClean="0"/>
          </a:p>
          <a:p>
            <a:pPr lvl="3"/>
            <a:r>
              <a:rPr lang="ko-KR" altLang="en-US" dirty="0" smtClean="0"/>
              <a:t>설정한 시간 내에 </a:t>
            </a:r>
            <a:r>
              <a:rPr lang="en-US" altLang="ko-KR" dirty="0" smtClean="0"/>
              <a:t>receiver</a:t>
            </a:r>
            <a:r>
              <a:rPr lang="ko-KR" altLang="en-US" dirty="0" smtClean="0"/>
              <a:t>로부터 </a:t>
            </a:r>
            <a:r>
              <a:rPr lang="en-US" altLang="ko-KR" dirty="0" smtClean="0"/>
              <a:t>ACK</a:t>
            </a:r>
            <a:r>
              <a:rPr lang="ko-KR" altLang="en-US" dirty="0" smtClean="0"/>
              <a:t>가 전송되지 </a:t>
            </a:r>
            <a:r>
              <a:rPr lang="ko-KR" altLang="en-US" smtClean="0"/>
              <a:t>않으면 </a:t>
            </a:r>
            <a:r>
              <a:rPr lang="ko-KR" altLang="en-US" smtClean="0"/>
              <a:t>재전송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7840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BSD Tahoe(1988)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/>
          <a:lstStyle/>
          <a:p>
            <a:r>
              <a:rPr lang="en-US" altLang="ko-KR" dirty="0" smtClean="0"/>
              <a:t>TCP Congestion Control</a:t>
            </a:r>
          </a:p>
          <a:p>
            <a:pPr lvl="1"/>
            <a:r>
              <a:rPr lang="ko-KR" altLang="en-US" dirty="0"/>
              <a:t>필요성</a:t>
            </a:r>
            <a:endParaRPr lang="en-US" altLang="ko-KR" dirty="0"/>
          </a:p>
          <a:p>
            <a:pPr lvl="2"/>
            <a:r>
              <a:rPr lang="ko-KR" altLang="en-US" dirty="0" smtClean="0"/>
              <a:t>인터넷 </a:t>
            </a:r>
            <a:r>
              <a:rPr lang="ko-KR" altLang="en-US" dirty="0" smtClean="0"/>
              <a:t>사용이 증가함에 따라 네트워크 상 </a:t>
            </a:r>
            <a:r>
              <a:rPr lang="en-US" altLang="ko-KR" dirty="0" smtClean="0"/>
              <a:t>congestion </a:t>
            </a:r>
            <a:r>
              <a:rPr lang="ko-KR" altLang="en-US" dirty="0" smtClean="0"/>
              <a:t>문제 발생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구현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현재 </a:t>
            </a:r>
            <a:r>
              <a:rPr lang="en-US" altLang="ko-KR" dirty="0" smtClean="0"/>
              <a:t>sender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receiver </a:t>
            </a:r>
            <a:r>
              <a:rPr lang="ko-KR" altLang="en-US" dirty="0" smtClean="0"/>
              <a:t>사이의 네트워크 상태 혹은 </a:t>
            </a:r>
            <a:r>
              <a:rPr lang="en-US" altLang="ko-KR" dirty="0" smtClean="0"/>
              <a:t>receiver</a:t>
            </a:r>
            <a:r>
              <a:rPr lang="ko-KR" altLang="en-US" dirty="0" smtClean="0"/>
              <a:t>의 데이터 수용 능력 확인 </a:t>
            </a:r>
            <a:r>
              <a:rPr lang="en-US" altLang="ko-KR" dirty="0" smtClean="0"/>
              <a:t>-&gt; congestion window </a:t>
            </a:r>
            <a:r>
              <a:rPr lang="ko-KR" altLang="en-US" dirty="0" smtClean="0"/>
              <a:t>값 </a:t>
            </a:r>
            <a:r>
              <a:rPr lang="ko-KR" altLang="en-US" dirty="0" smtClean="0"/>
              <a:t>설정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Congestion window </a:t>
            </a:r>
            <a:r>
              <a:rPr lang="ko-KR" altLang="en-US" dirty="0" smtClean="0"/>
              <a:t>값에 따라 전송 속도 조절</a:t>
            </a:r>
            <a:endParaRPr lang="en-US" altLang="ko-KR" dirty="0" smtClean="0"/>
          </a:p>
        </p:txBody>
      </p:sp>
      <p:pic>
        <p:nvPicPr>
          <p:cNvPr id="9" name="Picture 2" descr="http://www.engincode.com/ckfinder/userfiles/images/tcp-slow-start-congestion-avoidance-timeou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495992"/>
            <a:ext cx="4320480" cy="335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483768" y="6588679"/>
            <a:ext cx="49685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 smtClean="0"/>
              <a:t>Congestion </a:t>
            </a:r>
            <a:r>
              <a:rPr lang="ko-KR" altLang="en-US" sz="1050" b="1" dirty="0" smtClean="0"/>
              <a:t>발생 시의 </a:t>
            </a:r>
            <a:r>
              <a:rPr lang="en-US" altLang="ko-KR" sz="1050" b="1" dirty="0" smtClean="0"/>
              <a:t>congestion window </a:t>
            </a:r>
            <a:r>
              <a:rPr lang="ko-KR" altLang="en-US" sz="1050" b="1" dirty="0" smtClean="0"/>
              <a:t>값 변화 예시</a:t>
            </a:r>
            <a:endParaRPr lang="ko-KR" alt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271807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BSD Reno(1990)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/>
          <a:lstStyle/>
          <a:p>
            <a:r>
              <a:rPr lang="ko-KR" altLang="en-US" dirty="0" smtClean="0"/>
              <a:t>추가된 기능</a:t>
            </a:r>
            <a:endParaRPr lang="en-US" altLang="ko-KR" dirty="0" smtClean="0"/>
          </a:p>
          <a:p>
            <a:pPr lvl="1"/>
            <a:r>
              <a:rPr lang="en-US" altLang="ko-KR" b="1" dirty="0" smtClean="0"/>
              <a:t>TCP Fast Recovery</a:t>
            </a:r>
          </a:p>
          <a:p>
            <a:pPr lvl="1"/>
            <a:r>
              <a:rPr lang="ko-KR" altLang="en-US" dirty="0" smtClean="0"/>
              <a:t>기타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Header prediction</a:t>
            </a:r>
          </a:p>
          <a:p>
            <a:pPr lvl="2"/>
            <a:r>
              <a:rPr lang="en-US" altLang="ko-KR" dirty="0" smtClean="0"/>
              <a:t>Header compression</a:t>
            </a:r>
          </a:p>
          <a:p>
            <a:pPr lvl="2"/>
            <a:r>
              <a:rPr lang="en-US" altLang="ko-KR" dirty="0" smtClean="0"/>
              <a:t>Routing table change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416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BSD Reno(1990)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/>
          <a:lstStyle/>
          <a:p>
            <a:r>
              <a:rPr lang="en-US" altLang="ko-KR" dirty="0" smtClean="0"/>
              <a:t>TCP Fast Recovery</a:t>
            </a:r>
          </a:p>
          <a:p>
            <a:pPr lvl="1"/>
            <a:r>
              <a:rPr lang="ko-KR" altLang="en-US" dirty="0" smtClean="0"/>
              <a:t>필요성</a:t>
            </a:r>
            <a:endParaRPr lang="en-US" altLang="ko-KR" dirty="0"/>
          </a:p>
          <a:p>
            <a:pPr lvl="2"/>
            <a:r>
              <a:rPr lang="en-US" altLang="ko-KR" dirty="0" smtClean="0"/>
              <a:t>Congestion control</a:t>
            </a:r>
            <a:r>
              <a:rPr lang="ko-KR" altLang="en-US" dirty="0" smtClean="0"/>
              <a:t>로 인한 </a:t>
            </a:r>
            <a:r>
              <a:rPr lang="en-US" altLang="ko-KR" dirty="0" smtClean="0"/>
              <a:t>throughput</a:t>
            </a:r>
            <a:r>
              <a:rPr lang="ko-KR" altLang="en-US" dirty="0" smtClean="0"/>
              <a:t> 손실 방지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구현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Congestion</a:t>
            </a:r>
            <a:r>
              <a:rPr lang="ko-KR" altLang="en-US" dirty="0" smtClean="0"/>
              <a:t>으로 인한 </a:t>
            </a:r>
            <a:r>
              <a:rPr lang="en-US" altLang="ko-KR" dirty="0" smtClean="0"/>
              <a:t>congestion window </a:t>
            </a:r>
            <a:r>
              <a:rPr lang="ko-KR" altLang="en-US" dirty="0" smtClean="0"/>
              <a:t>값 설정 시 특정 </a:t>
            </a:r>
            <a:r>
              <a:rPr lang="en-US" altLang="ko-KR" dirty="0" smtClean="0"/>
              <a:t>threshold </a:t>
            </a:r>
            <a:r>
              <a:rPr lang="ko-KR" altLang="en-US" dirty="0" smtClean="0"/>
              <a:t>값 이상으로 설정</a:t>
            </a:r>
            <a:endParaRPr lang="en-US" altLang="ko-KR" dirty="0" smtClean="0"/>
          </a:p>
          <a:p>
            <a:pPr lvl="3"/>
            <a:r>
              <a:rPr lang="ko-KR" altLang="en-US" dirty="0" smtClean="0"/>
              <a:t>참고</a:t>
            </a:r>
            <a:r>
              <a:rPr lang="en-US" altLang="ko-KR" dirty="0" smtClean="0"/>
              <a:t>) Fast recovery</a:t>
            </a:r>
            <a:r>
              <a:rPr lang="ko-KR" altLang="en-US" dirty="0" smtClean="0"/>
              <a:t>를 사용하지 않을 시</a:t>
            </a:r>
            <a:r>
              <a:rPr lang="en-US" altLang="ko-KR" dirty="0" smtClean="0"/>
              <a:t>, congestion window </a:t>
            </a:r>
            <a:r>
              <a:rPr lang="ko-KR" altLang="en-US" dirty="0" smtClean="0"/>
              <a:t>값을 </a:t>
            </a:r>
            <a:r>
              <a:rPr lang="en-US" altLang="ko-KR" dirty="0" smtClean="0"/>
              <a:t>1</a:t>
            </a:r>
            <a:r>
              <a:rPr lang="ko-KR" altLang="en-US" dirty="0" smtClean="0"/>
              <a:t>로 설정</a:t>
            </a:r>
            <a:endParaRPr lang="en-US" altLang="ko-KR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411760" y="6442502"/>
            <a:ext cx="49685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 smtClean="0"/>
              <a:t>Congestion </a:t>
            </a:r>
            <a:r>
              <a:rPr lang="ko-KR" altLang="en-US" sz="1050" b="1" dirty="0" smtClean="0"/>
              <a:t>발생 시의 </a:t>
            </a:r>
            <a:r>
              <a:rPr lang="en-US" altLang="ko-KR" sz="1050" b="1" dirty="0" smtClean="0"/>
              <a:t>congestion window </a:t>
            </a:r>
            <a:r>
              <a:rPr lang="ko-KR" altLang="en-US" sz="1050" b="1" dirty="0" smtClean="0"/>
              <a:t>값 변화 예시</a:t>
            </a:r>
            <a:endParaRPr lang="en-US" altLang="ko-KR" sz="1050" b="1" dirty="0" smtClean="0"/>
          </a:p>
          <a:p>
            <a:pPr algn="ctr"/>
            <a:r>
              <a:rPr lang="en-US" altLang="ko-KR" sz="1050" b="1" dirty="0" smtClean="0"/>
              <a:t>(Fast recovery</a:t>
            </a:r>
            <a:r>
              <a:rPr lang="ko-KR" altLang="en-US" sz="1050" b="1" dirty="0" smtClean="0"/>
              <a:t>를</a:t>
            </a:r>
            <a:r>
              <a:rPr lang="en-US" altLang="ko-KR" sz="1050" b="1" dirty="0" smtClean="0"/>
              <a:t> </a:t>
            </a:r>
            <a:r>
              <a:rPr lang="ko-KR" altLang="en-US" sz="1050" b="1" dirty="0" smtClean="0"/>
              <a:t>사용하지 않은 경우와 사용한 경우</a:t>
            </a:r>
            <a:r>
              <a:rPr lang="en-US" altLang="ko-KR" sz="1050" b="1" dirty="0" smtClean="0"/>
              <a:t>)</a:t>
            </a:r>
            <a:endParaRPr lang="ko-KR" altLang="en-US" sz="105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2675" y="3863786"/>
            <a:ext cx="443865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01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418</Words>
  <Application>Microsoft Office PowerPoint</Application>
  <PresentationFormat>화면 슬라이드 쇼(4:3)</PresentationFormat>
  <Paragraphs>99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3" baseType="lpstr">
      <vt:lpstr>맑은 고딕</vt:lpstr>
      <vt:lpstr>Arial</vt:lpstr>
      <vt:lpstr>Office 테마</vt:lpstr>
      <vt:lpstr>Section 1.7: Implementations and Software Distributions</vt:lpstr>
      <vt:lpstr>Implementations and Software Distributions</vt:lpstr>
      <vt:lpstr>BSD(1986)</vt:lpstr>
      <vt:lpstr>BSD(1986)</vt:lpstr>
      <vt:lpstr>BSD(1986)</vt:lpstr>
      <vt:lpstr>BSD Tahoe(1988)</vt:lpstr>
      <vt:lpstr>BSD Tahoe(1988)</vt:lpstr>
      <vt:lpstr>BSD Tahoe(1988)</vt:lpstr>
      <vt:lpstr>BSD Reno(1990)</vt:lpstr>
      <vt:lpstr>BSD Reno(1990)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Jaehoon Chung</cp:lastModifiedBy>
  <cp:revision>41</cp:revision>
  <dcterms:created xsi:type="dcterms:W3CDTF">2006-10-05T04:04:58Z</dcterms:created>
  <dcterms:modified xsi:type="dcterms:W3CDTF">2015-09-08T02:52:15Z</dcterms:modified>
</cp:coreProperties>
</file>