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1" r:id="rId4"/>
    <p:sldId id="259" r:id="rId5"/>
    <p:sldId id="282" r:id="rId6"/>
    <p:sldId id="281" r:id="rId7"/>
    <p:sldId id="280" r:id="rId8"/>
    <p:sldId id="262" r:id="rId9"/>
    <p:sldId id="264" r:id="rId10"/>
    <p:sldId id="265" r:id="rId11"/>
    <p:sldId id="273" r:id="rId12"/>
    <p:sldId id="266" r:id="rId13"/>
    <p:sldId id="269" r:id="rId14"/>
    <p:sldId id="270" r:id="rId15"/>
    <p:sldId id="271" r:id="rId16"/>
    <p:sldId id="267" r:id="rId17"/>
    <p:sldId id="274" r:id="rId18"/>
    <p:sldId id="268" r:id="rId19"/>
    <p:sldId id="275" r:id="rId20"/>
    <p:sldId id="276" r:id="rId21"/>
    <p:sldId id="277" r:id="rId22"/>
    <p:sldId id="278" r:id="rId23"/>
    <p:sldId id="279" r:id="rId24"/>
    <p:sldId id="258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97"/>
    <p:restoredTop sz="94629"/>
  </p:normalViewPr>
  <p:slideViewPr>
    <p:cSldViewPr snapToGrid="0" snapToObjects="1">
      <p:cViewPr varScale="1">
        <p:scale>
          <a:sx n="66" d="100"/>
          <a:sy n="66" d="100"/>
        </p:scale>
        <p:origin x="5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F4F32-8227-F64B-9F40-8F7B5A4F811C}" type="datetimeFigureOut">
              <a:t>2019-09-11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A08E5-CBF1-E746-B006-4050F4962F3E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2750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DCB3A66-A83A-1946-9DBB-ADE19B2CA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0A9194EB-99BE-E44B-B493-24FD51E2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0BFAB3F2-7109-8642-9E3A-EC826F3E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0EE5-5E65-DB4E-9D25-42E5162171CA}" type="datetime1">
              <a:t>2019-09-11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2AA26BB1-42CE-4547-A427-BA7C0FFA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A9ABF423-312F-784A-A555-6FE0E4FC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5C8389B7-2C87-0443-92D2-B5B404C71B83}" type="slidenum">
              <a:rPr kumimoji="1" lang="zh-TW" altLang="en-US"/>
              <a:pPr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3270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682D290-2C3E-704E-BBBE-928A82C52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A90855BC-26C0-EE44-971D-61F258D19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DE181C1F-D2B9-384A-AB25-F1522360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3932-50A4-5A40-8C6D-C38DD05FDD3A}" type="datetime1">
              <a:t>2019-09-11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00471E4C-9E8C-9641-B36D-013CEA15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99230F88-2C80-854C-962D-B9E85C15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61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E0D1ED2-2E9F-2F49-837A-92A4D6572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495D0CBC-117D-F84A-A826-45EA93C15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A799CCEC-C56A-A64D-8E48-E4510986A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73CA-6751-0A48-A5F6-992EA968F9AF}" type="datetime1">
              <a:t>2019-09-11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40FF6E7B-4507-A14D-B363-5E36DD13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8FF2D6AE-42CD-1F48-8811-FB73466C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7827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7FA489E-5789-4741-ACAF-9F9A5B69C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49AB0410-D32A-EB46-A9AE-9794EF39F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A4AE4C99-E467-1A4D-AD8C-A6EFB85C4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2096B55E-5B9E-2A46-B5AA-73B23541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B9DE-96DE-ED42-86B5-5543D2A6677D}" type="datetime1">
              <a:t>2019-09-11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C366F2BA-1B4D-814E-8672-E2724ED45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6A461DFD-149C-7748-AE89-7D7115CF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63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28DC279-8B5B-5341-8682-56AD6FC1A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8B29B06E-2D80-864E-ADB3-ACCA67DEF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FC034FD5-EE80-D44A-B9BF-08990EB2C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1808D715-A1F1-8343-B73C-8260C6D4A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1DE53635-C8F9-AD45-B249-33548D9E9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CF7190BB-9FB7-A943-956E-322EDC63C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508-8F11-A44F-A796-EE12C27E40E1}" type="datetime1">
              <a:t>2019-09-11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34421432-FA6F-7A40-B519-5E54F5912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xmlns="" id="{99A5EB9B-961E-544E-B1B1-FA386D95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9328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174AF69-AF69-A942-A9ED-9CDBB134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49EC3DAF-89AA-744A-8D7D-E862A2A78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CD6EE-6F7C-1743-811B-9FACD74757C6}" type="datetime1">
              <a:t>2019-09-11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F1B23C3E-58E3-1D48-A8B6-DF6A30C5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8F651DC3-FCA3-6941-BD3F-586C46F0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5202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BB16D269-4CB3-5B46-B92D-56BFADB2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E9CD-885F-8046-B00A-22D6D20E164F}" type="datetime1">
              <a:t>2019-09-11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20433579-40E3-7B4C-B2BB-3DFC47528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8A195AF3-E7D4-DB46-AFC8-C29F24AC5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932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344102B-F61A-FC40-BC3F-8141EB83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5A94AA4C-3B8B-E04B-B6FA-55592572A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C72B6AD7-725F-6142-851B-D52CA541A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F875AFF9-D0DF-BB4E-A2DD-BB4DF638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AAC8-6339-3046-A7B6-DB92167DCFD0}" type="datetime1">
              <a:t>2019-09-11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5185BE58-4CE2-8F47-B637-03233519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1E0CE3BA-D05A-2747-8566-28588101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8617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2F5B684-C811-014E-BC36-D3C68453F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BC47204B-9D16-FC42-8FF3-7AC44A5EA2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41F19F90-15E0-064F-89F1-616DF8D90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9CB54C79-EB2D-764E-811E-279738DF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2C41-3355-4947-8487-E43DE6B61A82}" type="datetime1">
              <a:t>2019-09-11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338AA044-6516-C640-9B3A-6EFBA63E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F4EDED81-F37F-C341-A616-7CBDA59F4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8432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B2F8A86-FBD0-4C43-8593-E8AFA2AFD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A21B055B-84C5-304B-9452-F97549D88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4CCF0BAF-4297-4348-A263-945AAD39A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EA7DB-3E07-6C42-95BD-F9F5C9D024DF}" type="datetime1">
              <a:t>2019-09-11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1E364CC-D500-C947-82AE-89217EF98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326238DB-71C7-F541-A7B3-808CAFF5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095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>
            <a:extLst>
              <a:ext uri="{FF2B5EF4-FFF2-40B4-BE49-F238E27FC236}">
                <a16:creationId xmlns:a16="http://schemas.microsoft.com/office/drawing/2014/main" xmlns="" id="{1DA147AA-8F07-A341-AD4F-A3236EE602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6400A4CA-5B07-C441-8AD6-40FD23B7A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94382277-5256-0949-A4B9-296A45397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DD8D2-1739-7C40-AE12-F3085837053F}" type="datetime1">
              <a:t>2019-09-11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8DBC54E8-E72B-404E-8F35-DC0D4AEEA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59377B75-4336-274B-81F6-0D5A8D09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4516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xmlns="" id="{8BB417FC-2BFC-914F-AA49-2E740F169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BCCDEB00-D485-4A45-8239-4F0C82E8C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91323C05-23D0-F74E-9B97-C49DAD118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653A9-D12C-514F-A196-E5AF6F5DB178}" type="datetime1">
              <a:t>2019-09-11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ADD1E192-0C75-284D-8D8D-7D69F5C35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7C78DDA6-0647-5149-84CC-389BA5F15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389B7-2C87-0443-92D2-B5B404C71B83}" type="slidenum">
              <a:rPr kumimoji="1" lang="zh-TW" altLang="en-US"/>
              <a:pPr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281602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05C5334-0FA9-6049-833A-5125ED9DE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b="1" dirty="0" smtClean="0"/>
              <a:t>Z-Wave vs. ZigBee Protocol</a:t>
            </a:r>
            <a:endParaRPr kumimoji="1" lang="zh-TW" altLang="en-US" b="1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16B73BC1-87D8-1D44-A4FA-3F7E5CDF2A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TW" dirty="0" smtClean="0">
                <a:solidFill>
                  <a:schemeClr val="tx1">
                    <a:lumMod val="85000"/>
                  </a:schemeClr>
                </a:solidFill>
              </a:rPr>
              <a:t>2019.9.11</a:t>
            </a:r>
          </a:p>
          <a:p>
            <a:r>
              <a:rPr kumimoji="1" lang="en-US" altLang="zh-TW" dirty="0" err="1" smtClean="0">
                <a:solidFill>
                  <a:schemeClr val="tx1">
                    <a:lumMod val="85000"/>
                  </a:schemeClr>
                </a:solidFill>
              </a:rPr>
              <a:t>hkim</a:t>
            </a:r>
            <a:endParaRPr kumimoji="1" lang="zh-TW" altLang="en-US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185C9EC3-802B-C940-A3AC-8F3951F91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kumimoji="1" lang="zh-TW" altLang="en-US"/>
              <a:pPr/>
              <a:t>1</a:t>
            </a:fld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0077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0C6B2C5-7A4B-304A-AB77-D8AABC78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Outline</a:t>
            </a:r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1E7A595-9FA7-564E-AF0E-A2BF2E423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/>
              <a:t>Introduction</a:t>
            </a:r>
          </a:p>
          <a:p>
            <a:r>
              <a:rPr kumimoji="1" lang="en-US" altLang="zh-TW"/>
              <a:t>Z-wave technology</a:t>
            </a:r>
          </a:p>
          <a:p>
            <a:r>
              <a:rPr kumimoji="1" lang="en-US" altLang="zh-TW"/>
              <a:t>Z-wave devices</a:t>
            </a:r>
          </a:p>
          <a:p>
            <a:r>
              <a:rPr kumimoji="1" lang="en-US" altLang="zh-TW"/>
              <a:t>Z-wave vs. ZigBee</a:t>
            </a:r>
          </a:p>
          <a:p>
            <a:r>
              <a:rPr kumimoji="1" lang="en-US" altLang="zh-TW"/>
              <a:t>Conclusion</a:t>
            </a:r>
          </a:p>
          <a:p>
            <a:r>
              <a:rPr kumimoji="1" lang="en-US" altLang="zh-TW"/>
              <a:t>Reference</a:t>
            </a:r>
          </a:p>
          <a:p>
            <a:pPr marL="0" indent="0">
              <a:buNone/>
            </a:pPr>
            <a:endParaRPr kumimoji="1" lang="en-US" altLang="zh-TW"/>
          </a:p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FA079234-E6AB-A344-999A-ECA2D6B0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8534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1A7470D-18FE-A742-A54F-F12906C11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Smart Home Wireless Protocols</a:t>
            </a:r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6FFD59F0-50CD-684A-8B33-6436E99CA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Many wireless protocols for smart homes such as </a:t>
            </a:r>
            <a:r>
              <a:rPr lang="en-US" altLang="zh-TW" i="1" dirty="0"/>
              <a:t>INSTEON</a:t>
            </a:r>
            <a:r>
              <a:rPr lang="en-US" altLang="zh-TW" dirty="0"/>
              <a:t>, </a:t>
            </a:r>
            <a:r>
              <a:rPr lang="en-US" altLang="zh-TW" i="1" dirty="0"/>
              <a:t>ZigBee</a:t>
            </a:r>
            <a:r>
              <a:rPr lang="en-US" altLang="zh-TW" dirty="0"/>
              <a:t>, and </a:t>
            </a:r>
            <a:r>
              <a:rPr lang="en-US" altLang="zh-TW" i="1" dirty="0" smtClean="0"/>
              <a:t>Z-Wave</a:t>
            </a:r>
            <a:endParaRPr lang="en-US" altLang="zh-TW" dirty="0"/>
          </a:p>
          <a:p>
            <a:r>
              <a:rPr lang="en-US" altLang="zh-TW" dirty="0" smtClean="0"/>
              <a:t>Z-Wave protocol stack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5A8805CA-C10D-2848-B0AE-AD3DC2668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3</a:t>
            </a:fld>
            <a:endParaRPr kumimoji="1" lang="zh-TW" altLang="en-US"/>
          </a:p>
        </p:txBody>
      </p:sp>
      <p:pic>
        <p:nvPicPr>
          <p:cNvPr id="1026" name="Picture 2" descr="Z-wave frame format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2875495"/>
            <a:ext cx="5908675" cy="348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88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D48C9A7-81E7-9949-9682-0ACDC5BC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Z-Wave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42C9435E-6786-364E-BF1D-B2B381824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</a:t>
            </a:r>
            <a:r>
              <a:rPr lang="en-US" altLang="zh-TW" dirty="0" smtClean="0"/>
              <a:t>y Sigma Designs, Inc.</a:t>
            </a:r>
          </a:p>
          <a:p>
            <a:r>
              <a:rPr lang="en-US" altLang="zh-TW" dirty="0" smtClean="0"/>
              <a:t>PHY and MAC standardized: ITU-T G.9959</a:t>
            </a:r>
            <a:endParaRPr lang="en-US" altLang="zh-TW" dirty="0" smtClean="0"/>
          </a:p>
          <a:p>
            <a:r>
              <a:rPr lang="en-US" altLang="zh-TW" dirty="0" smtClean="0"/>
              <a:t>RF (PHY) layer o</a:t>
            </a:r>
            <a:r>
              <a:rPr lang="en-US" altLang="zh-TW" dirty="0" smtClean="0"/>
              <a:t>perates in ISM band</a:t>
            </a:r>
          </a:p>
          <a:p>
            <a:r>
              <a:rPr lang="en-US" altLang="zh-TW" dirty="0" smtClean="0"/>
              <a:t>30 m (indoors), 100 m (outdoors)</a:t>
            </a:r>
          </a:p>
          <a:p>
            <a:r>
              <a:rPr lang="en-US" altLang="zh-TW" dirty="0" err="1" smtClean="0"/>
              <a:t>Tx</a:t>
            </a:r>
            <a:r>
              <a:rPr lang="en-US" altLang="zh-TW" dirty="0" smtClean="0"/>
              <a:t> power = 0dBm</a:t>
            </a:r>
          </a:p>
          <a:p>
            <a:pPr marL="0" indent="0">
              <a:buNone/>
            </a:pP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B39052FA-6A9B-7D4A-8D28-15731782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4</a:t>
            </a:fld>
            <a:endParaRPr kumimoji="1" lang="zh-TW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4876607"/>
            <a:ext cx="1068705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Frame Format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ko-KR" smtClean="0"/>
              <a:t>5</a:t>
            </a:fld>
            <a:endParaRPr kumimoji="1" lang="ko-KR" altLang="en-US"/>
          </a:p>
        </p:txBody>
      </p:sp>
      <p:pic>
        <p:nvPicPr>
          <p:cNvPr id="2050" name="Picture 2" descr="z-wave frame typ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93" y="1962150"/>
            <a:ext cx="9335197" cy="401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19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PHY 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</a:t>
            </a:r>
            <a:r>
              <a:rPr lang="en-US" altLang="zh-TW" dirty="0" smtClean="0"/>
              <a:t>reamble insertion</a:t>
            </a:r>
          </a:p>
          <a:p>
            <a:r>
              <a:rPr lang="en-US" altLang="zh-TW" dirty="0" smtClean="0"/>
              <a:t>Modulation/demodulation</a:t>
            </a:r>
          </a:p>
          <a:p>
            <a:r>
              <a:rPr lang="en-US" altLang="zh-TW" dirty="0" smtClean="0"/>
              <a:t>RF channel selection</a:t>
            </a:r>
          </a:p>
          <a:p>
            <a:r>
              <a:rPr lang="en-US" altLang="zh-TW" dirty="0" err="1" smtClean="0"/>
              <a:t>Tx</a:t>
            </a:r>
            <a:r>
              <a:rPr lang="en-US" altLang="zh-TW" dirty="0" smtClean="0"/>
              <a:t> and Rx</a:t>
            </a:r>
          </a:p>
          <a:p>
            <a:r>
              <a:rPr lang="en-US" altLang="zh-TW" dirty="0" smtClean="0"/>
              <a:t>Coding: Manchester (9.6 kbps) or NRZ (40, 100 kbps) </a:t>
            </a:r>
          </a:p>
          <a:p>
            <a:r>
              <a:rPr lang="en-US" altLang="zh-TW" dirty="0" smtClean="0"/>
              <a:t>Modulation: FSK (9.6, 40 kbps) or </a:t>
            </a:r>
            <a:r>
              <a:rPr lang="en-US" altLang="zh-TW" dirty="0"/>
              <a:t>GFSK </a:t>
            </a:r>
            <a:r>
              <a:rPr lang="en-US" altLang="zh-TW" dirty="0" smtClean="0"/>
              <a:t>(100 kbps)</a:t>
            </a:r>
            <a:endParaRPr lang="en-US" altLang="zh-TW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ko-KR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2281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MAC 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altLang="zh-TW" dirty="0"/>
              <a:t>Unique network ID number (Home ID)</a:t>
            </a:r>
          </a:p>
          <a:p>
            <a:pPr marL="285750" indent="-285750"/>
            <a:r>
              <a:rPr lang="en-US" altLang="zh-TW" dirty="0"/>
              <a:t>Up to 232 nodes in one </a:t>
            </a:r>
            <a:r>
              <a:rPr lang="en-US" altLang="zh-TW" dirty="0" smtClean="0"/>
              <a:t>network (Node ID)</a:t>
            </a:r>
            <a:endParaRPr lang="en-US" altLang="zh-TW" dirty="0"/>
          </a:p>
          <a:p>
            <a:pPr marL="285750" indent="-285750"/>
            <a:r>
              <a:rPr lang="en-US" altLang="zh-TW" dirty="0"/>
              <a:t>Collision avoidance algorithm: </a:t>
            </a:r>
            <a:r>
              <a:rPr lang="en-US" altLang="zh-TW" dirty="0" smtClean="0"/>
              <a:t>CSMA/CA</a:t>
            </a:r>
            <a:endParaRPr lang="en-US" altLang="zh-TW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ko-KR" smtClean="0"/>
              <a:t>7</a:t>
            </a:fld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2847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673AD2E-6732-5547-BF90-56D07576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Home ID and Node ID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D65FF000-ABE6-2C4E-B5A6-CC9989907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/>
              <a:t>Home ID is a 32-bit identifier pre-programmed in all controllers</a:t>
            </a:r>
          </a:p>
          <a:p>
            <a:pPr lvl="1"/>
            <a:r>
              <a:rPr kumimoji="1" lang="en-US" altLang="zh-TW" dirty="0" smtClean="0"/>
              <a:t>Slaves will have Home ID=0 initially</a:t>
            </a:r>
            <a:r>
              <a:rPr kumimoji="1" lang="en-US" altLang="zh-TW" dirty="0" smtClean="0"/>
              <a:t> </a:t>
            </a:r>
          </a:p>
          <a:p>
            <a:r>
              <a:rPr kumimoji="1" lang="en-US" altLang="zh-TW" dirty="0" smtClean="0"/>
              <a:t>Node ID is a 8-bit identifier assigned by the controller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2573D9D2-66CB-DA48-9929-69DBCF6E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8</a:t>
            </a:fld>
            <a:endParaRPr kumimoji="1" lang="zh-TW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461" y="4095203"/>
            <a:ext cx="4711414" cy="262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16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4994EB3-08E2-6F4C-A674-1B65AE8FC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Transfer Layer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E43AAE3-AD0C-9146-8927-245DAEED3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A.k.a. Transport layer, but it is not L4</a:t>
            </a:r>
          </a:p>
          <a:p>
            <a:r>
              <a:rPr lang="en-US" altLang="zh-TW" dirty="0" smtClean="0"/>
              <a:t>Performs error control: link layer control (LLC)</a:t>
            </a:r>
          </a:p>
          <a:p>
            <a:pPr lvl="1"/>
            <a:r>
              <a:rPr lang="en-US" altLang="zh-TW" dirty="0" smtClean="0"/>
              <a:t>Enables reliable data transfer</a:t>
            </a:r>
            <a:endParaRPr lang="en-US" altLang="zh-TW" dirty="0" smtClean="0"/>
          </a:p>
          <a:p>
            <a:r>
              <a:rPr lang="en-US" altLang="zh-TW" dirty="0" smtClean="0"/>
              <a:t>Transfer layer frame types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Singlecast</a:t>
            </a:r>
            <a:r>
              <a:rPr lang="en-US" altLang="zh-TW" dirty="0" smtClean="0"/>
              <a:t> (</a:t>
            </a:r>
            <a:r>
              <a:rPr lang="en-US" altLang="zh-TW" dirty="0" err="1" smtClean="0"/>
              <a:t>ACKed</a:t>
            </a:r>
            <a:r>
              <a:rPr lang="en-US" altLang="zh-TW" dirty="0" smtClean="0"/>
              <a:t>), Multicast (Not </a:t>
            </a:r>
            <a:r>
              <a:rPr lang="en-US" altLang="zh-TW" dirty="0" err="1" smtClean="0"/>
              <a:t>ACKed</a:t>
            </a:r>
            <a:r>
              <a:rPr lang="en-US" altLang="zh-TW" dirty="0" smtClean="0"/>
              <a:t>), Broadcast (Not </a:t>
            </a:r>
            <a:r>
              <a:rPr lang="en-US" altLang="zh-TW" dirty="0" err="1" smtClean="0"/>
              <a:t>ACKed</a:t>
            </a:r>
            <a:r>
              <a:rPr lang="en-US" altLang="zh-TW" dirty="0" smtClean="0"/>
              <a:t>)</a:t>
            </a:r>
          </a:p>
          <a:p>
            <a:r>
              <a:rPr lang="en-US" altLang="zh-TW" dirty="0"/>
              <a:t>Support for low-power operation via dedicated wakeup </a:t>
            </a:r>
            <a:r>
              <a:rPr lang="en-US" altLang="zh-TW" dirty="0" smtClean="0"/>
              <a:t>patterns</a:t>
            </a:r>
            <a:endParaRPr lang="en-US" altLang="zh-TW" dirty="0"/>
          </a:p>
          <a:p>
            <a:pPr marL="0" indent="0">
              <a:buNone/>
            </a:pP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75515DBB-AE0E-E04B-BD5E-A52AE904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1150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A6FF9BD-5635-0740-9D43-60A3726D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Network (Routing) </a:t>
            </a:r>
            <a:r>
              <a:rPr kumimoji="1" lang="en-US" altLang="zh-TW" dirty="0"/>
              <a:t>Layer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0F17760-B90E-7C4B-B29A-E2E535DFE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Frame routing, topology scan, routing table updates</a:t>
            </a:r>
          </a:p>
          <a:p>
            <a:pPr lvl="1"/>
            <a:r>
              <a:rPr lang="en-US" altLang="zh-TW" dirty="0" smtClean="0"/>
              <a:t>Routing = </a:t>
            </a:r>
            <a:r>
              <a:rPr lang="en-US" altLang="zh-TW" dirty="0" err="1" smtClean="0"/>
              <a:t>Tx</a:t>
            </a:r>
            <a:r>
              <a:rPr lang="en-US" altLang="zh-TW" dirty="0" smtClean="0"/>
              <a:t> with correct “repeater” list</a:t>
            </a:r>
          </a:p>
          <a:p>
            <a:pPr lvl="1"/>
            <a:r>
              <a:rPr lang="en-US" altLang="zh-TW" dirty="0" smtClean="0"/>
              <a:t>Battery-operated node do not repeat</a:t>
            </a:r>
          </a:p>
          <a:p>
            <a:r>
              <a:rPr lang="en-US" altLang="zh-TW" dirty="0" smtClean="0"/>
              <a:t>When multi-hop forwarding is necessary</a:t>
            </a:r>
          </a:p>
          <a:p>
            <a:pPr lvl="1"/>
            <a:r>
              <a:rPr lang="en-US" altLang="zh-TW" dirty="0" smtClean="0"/>
              <a:t>Routed </a:t>
            </a:r>
            <a:r>
              <a:rPr lang="en-US" altLang="zh-TW" dirty="0" err="1"/>
              <a:t>Singlecast</a:t>
            </a:r>
            <a:r>
              <a:rPr lang="en-US" altLang="zh-TW" dirty="0"/>
              <a:t> </a:t>
            </a:r>
            <a:r>
              <a:rPr lang="en-US" altLang="zh-TW" dirty="0" smtClean="0"/>
              <a:t>Frame</a:t>
            </a:r>
            <a:endParaRPr lang="en-US" altLang="zh-TW" dirty="0"/>
          </a:p>
          <a:p>
            <a:pPr lvl="1"/>
            <a:r>
              <a:rPr lang="en-US" altLang="zh-TW" dirty="0"/>
              <a:t>Routed Acknowledge </a:t>
            </a:r>
            <a:r>
              <a:rPr lang="en-US" altLang="zh-TW" dirty="0" smtClean="0"/>
              <a:t>Frame</a:t>
            </a:r>
          </a:p>
          <a:p>
            <a:r>
              <a:rPr lang="en-US" altLang="zh-TW" dirty="0" smtClean="0"/>
              <a:t>Source routing: controller computes the routes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B7AE7237-A12B-3A4C-A847-5EDFEAA5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58225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8A24ACE-E50C-E444-A8F5-BA0B1004C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/>
              <a:t>Routing Table </a:t>
            </a:r>
            <a:endParaRPr kumimoji="1"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7A32BAA6-D675-264F-9C16-08AA1B332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8966082" cy="4665662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9CB57A92-146F-D24D-AD1F-32FCB0C5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32942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AD0DFF5-60CC-0945-9BC8-A02533027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Application Layer</a:t>
            </a:r>
            <a:endParaRPr kumimoji="1"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695BAB27-30C0-1D47-AB7C-83E44BE9C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2125" y="1873250"/>
            <a:ext cx="7514606" cy="4665662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AE4FD3FD-DBD5-CD42-A8E8-6EBEAD838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12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94025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605765E-5B30-5F43-9D81-E6D3CEF21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Controllers</a:t>
            </a:r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510C55E6-1D61-FA4D-8FC8-20888D71A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One primary and additional </a:t>
            </a:r>
            <a:r>
              <a:rPr lang="en-US" altLang="zh-TW" dirty="0" err="1" smtClean="0"/>
              <a:t>secondaries</a:t>
            </a:r>
            <a:endParaRPr lang="en-US" altLang="zh-TW" dirty="0" smtClean="0"/>
          </a:p>
          <a:p>
            <a:r>
              <a:rPr lang="en-US" altLang="zh-TW" dirty="0" smtClean="0"/>
              <a:t>Primary initially creates network, and manages it</a:t>
            </a:r>
          </a:p>
          <a:p>
            <a:pPr lvl="1"/>
            <a:r>
              <a:rPr lang="en-US" altLang="zh-TW" dirty="0" smtClean="0"/>
              <a:t>Include/exclude nodes</a:t>
            </a:r>
          </a:p>
          <a:p>
            <a:pPr lvl="1"/>
            <a:r>
              <a:rPr lang="en-US" altLang="zh-TW" dirty="0" smtClean="0"/>
              <a:t>Manages allocation of Home ID and Node ID</a:t>
            </a:r>
          </a:p>
          <a:p>
            <a:pPr lvl="1"/>
            <a:r>
              <a:rPr lang="en-US" altLang="zh-TW" dirty="0" smtClean="0"/>
              <a:t>Has full routing table (copies are given to </a:t>
            </a:r>
            <a:r>
              <a:rPr lang="en-US" altLang="zh-TW" dirty="0" err="1" smtClean="0"/>
              <a:t>secondaries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Initiate commands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0C1482A4-5476-424D-B529-28870F201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13</a:t>
            </a:fld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3731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E498057-BEE7-1B42-B41D-82C39E23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Slaves</a:t>
            </a:r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7325BA6C-FB2F-394A-8BF3-43797A756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Reply to and execute commands</a:t>
            </a:r>
          </a:p>
          <a:p>
            <a:r>
              <a:rPr lang="en-US" altLang="zh-TW" dirty="0" smtClean="0"/>
              <a:t>Does not have routing tables</a:t>
            </a:r>
            <a:endParaRPr lang="en-US" altLang="zh-TW" dirty="0" smtClean="0"/>
          </a:p>
          <a:p>
            <a:r>
              <a:rPr lang="en-US" altLang="zh-TW" dirty="0" smtClean="0"/>
              <a:t>Also forward commands to other nodes (“repeater”)</a:t>
            </a:r>
          </a:p>
          <a:p>
            <a:pPr lvl="1"/>
            <a:r>
              <a:rPr lang="en-US" altLang="zh-TW" dirty="0" smtClean="0"/>
              <a:t>Cannot directly transmit to other nodes unless directed by the commands</a:t>
            </a:r>
          </a:p>
          <a:p>
            <a:pPr lvl="1"/>
            <a:r>
              <a:rPr lang="en-US" altLang="zh-TW" dirty="0" smtClean="0"/>
              <a:t>Cf. Routing Slave and </a:t>
            </a:r>
            <a:r>
              <a:rPr kumimoji="1" lang="en-US" altLang="zh-TW" dirty="0" smtClean="0"/>
              <a:t>Frequently Listening Routing Slave (</a:t>
            </a:r>
            <a:r>
              <a:rPr kumimoji="1" lang="en-US" altLang="zh-TW" dirty="0" err="1" smtClean="0"/>
              <a:t>FLiRS</a:t>
            </a:r>
            <a:r>
              <a:rPr kumimoji="1" lang="en-US" altLang="zh-TW" dirty="0" smtClean="0"/>
              <a:t>)</a:t>
            </a:r>
            <a:endParaRPr lang="en-US" altLang="zh-TW" dirty="0" smtClean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88322CAC-01C7-9C41-AF67-BA5F5630E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14</a:t>
            </a:fld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42851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083DDC5-7D67-9A48-99FF-769C7C73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Topology</a:t>
            </a:r>
            <a:endParaRPr kumimoji="1"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32F1DEBE-F618-FA49-AD47-FD815B0C4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0998" y="1604963"/>
            <a:ext cx="7351202" cy="4665662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B9F9B9DF-711B-844E-8DBB-F4CB90843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15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98159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F0B7B3D-C6B2-164A-911E-6F1F9B29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Devices</a:t>
            </a:r>
            <a:r>
              <a:rPr kumimoji="1" lang="zh-Hant" altLang="en-US"/>
              <a:t> </a:t>
            </a:r>
            <a:r>
              <a:rPr kumimoji="1" lang="en-US" altLang="zh-Hant"/>
              <a:t>(Controller)</a:t>
            </a:r>
            <a:endParaRPr kumimoji="1"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FB7F795D-B2FE-5942-B37C-8FE261148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6150593" cy="4351338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92F6DD3E-C8B8-E342-B9E0-88F9565A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16</a:t>
            </a:fld>
            <a:endParaRPr kumimoji="1"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FFB4B5A9-87F0-8E47-853D-1044FE81813D}"/>
              </a:ext>
            </a:extLst>
          </p:cNvPr>
          <p:cNvSpPr txBox="1"/>
          <p:nvPr/>
        </p:nvSpPr>
        <p:spPr>
          <a:xfrm>
            <a:off x="0" y="6356350"/>
            <a:ext cx="496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tx1">
                    <a:lumMod val="65000"/>
                  </a:schemeClr>
                </a:solidFill>
              </a:rPr>
              <a:t>https://simpnic.com/collections/home-automation</a:t>
            </a:r>
            <a:endParaRPr kumimoji="1" lang="zh-TW" altLang="en-US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903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05EED07-2293-564A-82F2-2887767B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Devices</a:t>
            </a:r>
            <a:r>
              <a:rPr kumimoji="1" lang="zh-Hant" altLang="en-US"/>
              <a:t> </a:t>
            </a:r>
            <a:r>
              <a:rPr kumimoji="1" lang="en-US" altLang="zh-Hant"/>
              <a:t>(Slaves)</a:t>
            </a:r>
            <a:endParaRPr kumimoji="1"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495A4822-68E2-F742-A1B4-37EEDCDCD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7"/>
            <a:ext cx="3876790" cy="3737712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CB8B75D6-1735-1A46-AB58-BC1F474E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17</a:t>
            </a:fld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489EBC72-4A4D-B944-8153-17F907C92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931" y="1690687"/>
            <a:ext cx="3416069" cy="373771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26224552-D2E6-6B43-8A7B-5ADFE8CA6219}"/>
              </a:ext>
            </a:extLst>
          </p:cNvPr>
          <p:cNvSpPr txBox="1"/>
          <p:nvPr/>
        </p:nvSpPr>
        <p:spPr>
          <a:xfrm>
            <a:off x="0" y="6356350"/>
            <a:ext cx="496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tx1">
                    <a:lumMod val="65000"/>
                  </a:schemeClr>
                </a:solidFill>
              </a:rPr>
              <a:t>https://simpnic.com/collections/home-automation</a:t>
            </a:r>
            <a:endParaRPr kumimoji="1" lang="zh-TW" altLang="en-US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02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C2731AB-BB9B-E846-8A04-3DFD98C1F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vs. ZigBee</a:t>
            </a:r>
            <a:endParaRPr kumimoji="1" lang="zh-TW" altLang="en-US"/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483A924E-FD00-3C4B-A784-F6FFD82885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188947"/>
              </p:ext>
            </p:extLst>
          </p:nvPr>
        </p:nvGraphicFramePr>
        <p:xfrm>
          <a:off x="838199" y="1825624"/>
          <a:ext cx="10126287" cy="4530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725">
                  <a:extLst>
                    <a:ext uri="{9D8B030D-6E8A-4147-A177-3AD203B41FA5}">
                      <a16:colId xmlns:a16="http://schemas.microsoft.com/office/drawing/2014/main" xmlns="" val="3471333755"/>
                    </a:ext>
                  </a:extLst>
                </a:gridCol>
                <a:gridCol w="2818370">
                  <a:extLst>
                    <a:ext uri="{9D8B030D-6E8A-4147-A177-3AD203B41FA5}">
                      <a16:colId xmlns:a16="http://schemas.microsoft.com/office/drawing/2014/main" xmlns="" val="2118342710"/>
                    </a:ext>
                  </a:extLst>
                </a:gridCol>
                <a:gridCol w="2819596">
                  <a:extLst>
                    <a:ext uri="{9D8B030D-6E8A-4147-A177-3AD203B41FA5}">
                      <a16:colId xmlns:a16="http://schemas.microsoft.com/office/drawing/2014/main" xmlns="" val="3193144405"/>
                    </a:ext>
                  </a:extLst>
                </a:gridCol>
                <a:gridCol w="2819596">
                  <a:extLst>
                    <a:ext uri="{9D8B030D-6E8A-4147-A177-3AD203B41FA5}">
                      <a16:colId xmlns:a16="http://schemas.microsoft.com/office/drawing/2014/main" xmlns="" val="2865863622"/>
                    </a:ext>
                  </a:extLst>
                </a:gridCol>
              </a:tblGrid>
              <a:tr h="906145">
                <a:tc rowSpan="5">
                  <a:txBody>
                    <a:bodyPr/>
                    <a:lstStyle/>
                    <a:p>
                      <a:pPr lvl="0" algn="ctr"/>
                      <a:r>
                        <a:rPr lang="en-US" altLang="zh-TW" sz="2800"/>
                        <a:t>Physical </a:t>
                      </a:r>
                    </a:p>
                    <a:p>
                      <a:pPr lvl="0" algn="ctr"/>
                      <a:r>
                        <a:rPr lang="en-US" altLang="zh-TW" sz="2800"/>
                        <a:t>Layer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Z-Wave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ZigBee</a:t>
                      </a:r>
                      <a:endParaRPr lang="zh-TW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25019811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RF band (MHz)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868/908 (all chips)</a:t>
                      </a:r>
                    </a:p>
                    <a:p>
                      <a:pPr algn="ctr"/>
                      <a:r>
                        <a:rPr lang="en-US" altLang="zh-TW" sz="2000"/>
                        <a:t>2400 (400 series chip)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868/915/2400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23575537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Range (m)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30 (indoors)</a:t>
                      </a:r>
                    </a:p>
                    <a:p>
                      <a:pPr algn="ctr"/>
                      <a:r>
                        <a:rPr lang="en-US" altLang="zh-TW" sz="2000"/>
                        <a:t>100 (outdoors)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10-100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7849547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Bit rate (kb/s)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9.6/40(200 series chip)</a:t>
                      </a:r>
                    </a:p>
                    <a:p>
                      <a:pPr algn="ctr"/>
                      <a:r>
                        <a:rPr lang="en-US" altLang="zh-TW" sz="2000"/>
                        <a:t>200 (only 400 series chip)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20/40/250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35305023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Receiver sensitivity (dBm)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-101 (at 40kb/s)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-85 (2.4GHz band)</a:t>
                      </a:r>
                    </a:p>
                    <a:p>
                      <a:pPr algn="ctr"/>
                      <a:r>
                        <a:rPr lang="en-US" altLang="zh-TW" sz="2000"/>
                        <a:t>-92 (868/915 MHz bands)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0633954"/>
                  </a:ext>
                </a:extLst>
              </a:tr>
            </a:tbl>
          </a:graphicData>
        </a:graphic>
      </p:graphicFrame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D7BC131D-3BDA-6D4F-A86F-4B396F0A0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5085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8973139-B673-3D41-A260-DC22B2B1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vs. ZigBee (cont.)</a:t>
            </a:r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77907CD7-C62E-664D-B00C-E7219C27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19</a:t>
            </a:fld>
            <a:endParaRPr kumimoji="1" lang="zh-TW" altLang="en-US"/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xmlns="" id="{B924B3B7-2A0F-C14B-A5C0-C197783826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163325"/>
              </p:ext>
            </p:extLst>
          </p:nvPr>
        </p:nvGraphicFramePr>
        <p:xfrm>
          <a:off x="838200" y="1825624"/>
          <a:ext cx="10117976" cy="453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923">
                  <a:extLst>
                    <a:ext uri="{9D8B030D-6E8A-4147-A177-3AD203B41FA5}">
                      <a16:colId xmlns:a16="http://schemas.microsoft.com/office/drawing/2014/main" xmlns="" val="1910322410"/>
                    </a:ext>
                  </a:extLst>
                </a:gridCol>
                <a:gridCol w="2380307">
                  <a:extLst>
                    <a:ext uri="{9D8B030D-6E8A-4147-A177-3AD203B41FA5}">
                      <a16:colId xmlns:a16="http://schemas.microsoft.com/office/drawing/2014/main" xmlns="" val="1559146177"/>
                    </a:ext>
                  </a:extLst>
                </a:gridCol>
                <a:gridCol w="2996373">
                  <a:extLst>
                    <a:ext uri="{9D8B030D-6E8A-4147-A177-3AD203B41FA5}">
                      <a16:colId xmlns:a16="http://schemas.microsoft.com/office/drawing/2014/main" xmlns="" val="703212394"/>
                    </a:ext>
                  </a:extLst>
                </a:gridCol>
                <a:gridCol w="2996373">
                  <a:extLst>
                    <a:ext uri="{9D8B030D-6E8A-4147-A177-3AD203B41FA5}">
                      <a16:colId xmlns:a16="http://schemas.microsoft.com/office/drawing/2014/main" xmlns="" val="3138088646"/>
                    </a:ext>
                  </a:extLst>
                </a:gridCol>
              </a:tblGrid>
              <a:tr h="591669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Link Layer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Z-Wave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ZigBee</a:t>
                      </a:r>
                      <a:endParaRPr lang="zh-TW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36515519"/>
                  </a:ext>
                </a:extLst>
              </a:tr>
              <a:tr h="189658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MAC mechanism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CSMA/CA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TDMA + CSMA/CA 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(beacon mode) 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 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CSMA/CA 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(beaconless mode)</a:t>
                      </a:r>
                    </a:p>
                  </a:txBody>
                  <a:tcPr marL="47625" marR="47625" marT="9525" marB="9525" anchor="ctr"/>
                </a:tc>
                <a:extLst>
                  <a:ext uri="{0D108BD9-81ED-4DB2-BD59-A6C34878D82A}">
                    <a16:rowId xmlns:a16="http://schemas.microsoft.com/office/drawing/2014/main" xmlns="" val="3356728429"/>
                  </a:ext>
                </a:extLst>
              </a:tr>
              <a:tr h="10212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Message size(Bytes)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64 </a:t>
                      </a:r>
                    </a:p>
                    <a:p>
                      <a:pPr algn="ctr"/>
                      <a:r>
                        <a:rPr lang="en-US" altLang="zh-TW" sz="2000"/>
                        <a:t>(max MAC payload in 200 series chip)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127 (max)</a:t>
                      </a:r>
                    </a:p>
                  </a:txBody>
                  <a:tcPr marL="47625" marR="47625" marT="9525" marB="9525" anchor="ctr"/>
                </a:tc>
                <a:extLst>
                  <a:ext uri="{0D108BD9-81ED-4DB2-BD59-A6C34878D82A}">
                    <a16:rowId xmlns:a16="http://schemas.microsoft.com/office/drawing/2014/main" xmlns="" val="759435902"/>
                  </a:ext>
                </a:extLst>
              </a:tr>
              <a:tr h="10212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Error control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8-bit check-sum, ACKs (optional)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16-bit CRC, ACKs 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(optional)</a:t>
                      </a:r>
                    </a:p>
                  </a:txBody>
                  <a:tcPr marL="47625" marR="47625" marT="9525" marB="9525" anchor="ctr"/>
                </a:tc>
                <a:extLst>
                  <a:ext uri="{0D108BD9-81ED-4DB2-BD59-A6C34878D82A}">
                    <a16:rowId xmlns:a16="http://schemas.microsoft.com/office/drawing/2014/main" xmlns="" val="2635579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13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DB13EFC-8B7A-FC4B-8542-32AD25AD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vs. ZigBee (cont.)</a:t>
            </a:r>
            <a:endParaRPr kumimoji="1" lang="zh-TW" altLang="en-US"/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31EE084F-94B7-BA48-82B9-64D2408349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631082"/>
              </p:ext>
            </p:extLst>
          </p:nvPr>
        </p:nvGraphicFramePr>
        <p:xfrm>
          <a:off x="838200" y="1825624"/>
          <a:ext cx="10134600" cy="4530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229">
                  <a:extLst>
                    <a:ext uri="{9D8B030D-6E8A-4147-A177-3AD203B41FA5}">
                      <a16:colId xmlns:a16="http://schemas.microsoft.com/office/drawing/2014/main" xmlns="" val="2372813494"/>
                    </a:ext>
                  </a:extLst>
                </a:gridCol>
                <a:gridCol w="1706913">
                  <a:extLst>
                    <a:ext uri="{9D8B030D-6E8A-4147-A177-3AD203B41FA5}">
                      <a16:colId xmlns:a16="http://schemas.microsoft.com/office/drawing/2014/main" xmlns="" val="2162978723"/>
                    </a:ext>
                  </a:extLst>
                </a:gridCol>
                <a:gridCol w="2809229">
                  <a:extLst>
                    <a:ext uri="{9D8B030D-6E8A-4147-A177-3AD203B41FA5}">
                      <a16:colId xmlns:a16="http://schemas.microsoft.com/office/drawing/2014/main" xmlns="" val="1834121852"/>
                    </a:ext>
                  </a:extLst>
                </a:gridCol>
                <a:gridCol w="2809229">
                  <a:extLst>
                    <a:ext uri="{9D8B030D-6E8A-4147-A177-3AD203B41FA5}">
                      <a16:colId xmlns:a16="http://schemas.microsoft.com/office/drawing/2014/main" xmlns="" val="471427546"/>
                    </a:ext>
                  </a:extLst>
                </a:gridCol>
              </a:tblGrid>
              <a:tr h="906145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Communication modes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Z-Wave 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ZigBee</a:t>
                      </a:r>
                      <a:endParaRPr lang="zh-TW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43334809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Unicast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Yes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Yes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27073862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Broadcast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Yes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Yes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88569744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Multicast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Yes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Yes (NWK and APL layers).</a:t>
                      </a:r>
                    </a:p>
                    <a:p>
                      <a:pPr algn="ctr"/>
                      <a:r>
                        <a:rPr lang="en-US" altLang="zh-TW" sz="2000"/>
                        <a:t>Not supported by MAC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4200070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Other modes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No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Indirect addressing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95640480"/>
                  </a:ext>
                </a:extLst>
              </a:tr>
            </a:tbl>
          </a:graphicData>
        </a:graphic>
      </p:graphicFrame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2768D075-2A88-FB4F-8B5B-CC51D521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20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5771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819F005-0B56-EA43-933F-75B063E4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vs. ZigBee (cont.)</a:t>
            </a:r>
            <a:endParaRPr kumimoji="1" lang="zh-TW" altLang="en-US"/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A814BAB9-2E55-1644-9048-43BA4F0182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888358"/>
              </p:ext>
            </p:extLst>
          </p:nvPr>
        </p:nvGraphicFramePr>
        <p:xfrm>
          <a:off x="838200" y="1825624"/>
          <a:ext cx="9176572" cy="453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829">
                  <a:extLst>
                    <a:ext uri="{9D8B030D-6E8A-4147-A177-3AD203B41FA5}">
                      <a16:colId xmlns:a16="http://schemas.microsoft.com/office/drawing/2014/main" xmlns="" val="2285720582"/>
                    </a:ext>
                  </a:extLst>
                </a:gridCol>
                <a:gridCol w="2491169">
                  <a:extLst>
                    <a:ext uri="{9D8B030D-6E8A-4147-A177-3AD203B41FA5}">
                      <a16:colId xmlns:a16="http://schemas.microsoft.com/office/drawing/2014/main" xmlns="" val="1818921785"/>
                    </a:ext>
                  </a:extLst>
                </a:gridCol>
                <a:gridCol w="4173574">
                  <a:extLst>
                    <a:ext uri="{9D8B030D-6E8A-4147-A177-3AD203B41FA5}">
                      <a16:colId xmlns:a16="http://schemas.microsoft.com/office/drawing/2014/main" xmlns="" val="2167258219"/>
                    </a:ext>
                  </a:extLst>
                </a:gridCol>
              </a:tblGrid>
              <a:tr h="1510242">
                <a:tc>
                  <a:txBody>
                    <a:bodyPr/>
                    <a:lstStyle/>
                    <a:p>
                      <a:pPr algn="ctr"/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Z-Wave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ZigBee</a:t>
                      </a:r>
                      <a:endParaRPr lang="zh-TW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56941452"/>
                  </a:ext>
                </a:extLst>
              </a:tr>
              <a:tr h="151024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Identifiers</a:t>
                      </a:r>
                      <a:endParaRPr lang="zh-TW" altLang="en-US" sz="2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32-bit (home ID),</a:t>
                      </a:r>
                    </a:p>
                    <a:p>
                      <a:pPr algn="ctr"/>
                      <a:r>
                        <a:rPr lang="en-US" altLang="zh-TW" sz="2000"/>
                        <a:t>8-bit (node ID)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16-bit and 64-bit MAC addresses </a:t>
                      </a:r>
                    </a:p>
                    <a:p>
                      <a:pPr algn="ctr"/>
                      <a:r>
                        <a:rPr lang="en-US" altLang="zh-TW" sz="2000"/>
                        <a:t>16-bit NWK identifiers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17721829"/>
                  </a:ext>
                </a:extLst>
              </a:tr>
              <a:tr h="151024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Device types</a:t>
                      </a:r>
                      <a:endParaRPr lang="zh-TW" altLang="en-US" sz="2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Controllers and slaves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Corrdinator, router and end device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05857702"/>
                  </a:ext>
                </a:extLst>
              </a:tr>
            </a:tbl>
          </a:graphicData>
        </a:graphic>
      </p:graphicFrame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DA21C5EB-1759-BF45-AFEE-356042E7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21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66770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A4A1F6E-9613-164A-8079-38241953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vs. ZigBee (cont.)</a:t>
            </a:r>
            <a:endParaRPr kumimoji="1" lang="zh-TW" altLang="en-US"/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xmlns="" id="{B84E97CF-4F33-B04D-A106-0F18FEF70D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6847"/>
              </p:ext>
            </p:extLst>
          </p:nvPr>
        </p:nvGraphicFramePr>
        <p:xfrm>
          <a:off x="838200" y="1825624"/>
          <a:ext cx="9981248" cy="4730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422120280"/>
                    </a:ext>
                  </a:extLst>
                </a:gridCol>
                <a:gridCol w="2094548">
                  <a:extLst>
                    <a:ext uri="{9D8B030D-6E8A-4147-A177-3AD203B41FA5}">
                      <a16:colId xmlns:a16="http://schemas.microsoft.com/office/drawing/2014/main" xmlns="" val="33880714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130934352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4148642336"/>
                    </a:ext>
                  </a:extLst>
                </a:gridCol>
              </a:tblGrid>
              <a:tr h="906145">
                <a:tc>
                  <a:txBody>
                    <a:bodyPr/>
                    <a:lstStyle/>
                    <a:p>
                      <a:pPr algn="ctr"/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Z-Wave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ZigBee</a:t>
                      </a:r>
                      <a:endParaRPr lang="zh-TW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81158491"/>
                  </a:ext>
                </a:extLst>
              </a:tr>
              <a:tr h="906145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Network Layer</a:t>
                      </a:r>
                      <a:endParaRPr lang="zh-TW" altLang="en-US" sz="2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Multihop solution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Source routing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Mesh routing, tree routing and source routing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03609709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Hop limit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4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/>
                        <a:t>30/10/5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/>
                        <a:t>(Mesh routing/tree routing/source routing)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57255762"/>
                  </a:ext>
                </a:extLst>
              </a:tr>
              <a:tr h="906145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Application Layer</a:t>
                      </a:r>
                      <a:endParaRPr lang="zh-TW" altLang="en-US" sz="2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Command space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32,768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65,536 (clusters)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85495325"/>
                  </a:ext>
                </a:extLst>
              </a:tr>
              <a:tr h="9061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Device type space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N/A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65,536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65358290"/>
                  </a:ext>
                </a:extLst>
              </a:tr>
            </a:tbl>
          </a:graphicData>
        </a:graphic>
      </p:graphicFrame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37463D6E-137B-8242-BC68-FF8438559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22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3847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927B5FC-B871-0843-A65F-F79B5E1D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Z-Wave vs. ZigBee (cont.)</a:t>
            </a:r>
            <a:endParaRPr kumimoji="1" lang="zh-TW" altLang="en-US"/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36AE43D4-B68D-6243-8181-3242F1CFFA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922967"/>
              </p:ext>
            </p:extLst>
          </p:nvPr>
        </p:nvGraphicFramePr>
        <p:xfrm>
          <a:off x="838200" y="1825624"/>
          <a:ext cx="9951720" cy="453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234">
                  <a:extLst>
                    <a:ext uri="{9D8B030D-6E8A-4147-A177-3AD203B41FA5}">
                      <a16:colId xmlns:a16="http://schemas.microsoft.com/office/drawing/2014/main" xmlns="" val="1340938420"/>
                    </a:ext>
                  </a:extLst>
                </a:gridCol>
                <a:gridCol w="3024006">
                  <a:extLst>
                    <a:ext uri="{9D8B030D-6E8A-4147-A177-3AD203B41FA5}">
                      <a16:colId xmlns:a16="http://schemas.microsoft.com/office/drawing/2014/main" xmlns="" val="2298668368"/>
                    </a:ext>
                  </a:extLst>
                </a:gridCol>
                <a:gridCol w="4195480">
                  <a:extLst>
                    <a:ext uri="{9D8B030D-6E8A-4147-A177-3AD203B41FA5}">
                      <a16:colId xmlns:a16="http://schemas.microsoft.com/office/drawing/2014/main" xmlns="" val="3528179907"/>
                    </a:ext>
                  </a:extLst>
                </a:gridCol>
              </a:tblGrid>
              <a:tr h="1510242">
                <a:tc>
                  <a:txBody>
                    <a:bodyPr/>
                    <a:lstStyle/>
                    <a:p>
                      <a:pPr algn="ctr"/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Z-Wave</a:t>
                      </a:r>
                      <a:endParaRPr lang="zh-TW" alt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/>
                        <a:t>ZigBee</a:t>
                      </a:r>
                      <a:endParaRPr lang="zh-TW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1074486"/>
                  </a:ext>
                </a:extLst>
              </a:tr>
              <a:tr h="151024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End-to-end reliability</a:t>
                      </a:r>
                      <a:endParaRPr lang="zh-TW" altLang="en-US" sz="2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ACKs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ACKs and </a:t>
                      </a:r>
                    </a:p>
                    <a:p>
                      <a:pPr algn="ctr"/>
                      <a:r>
                        <a:rPr lang="en-US" altLang="zh-TW" sz="2000"/>
                        <a:t>control of duplicate packets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67640649"/>
                  </a:ext>
                </a:extLst>
              </a:tr>
              <a:tr h="151024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endParaRPr lang="zh-TW" altLang="en-US" sz="2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128 bit AES encryption</a:t>
                      </a:r>
                    </a:p>
                    <a:p>
                      <a:pPr algn="ctr"/>
                      <a:r>
                        <a:rPr lang="en-US" altLang="zh-TW" sz="2000"/>
                        <a:t>(400 series chip)</a:t>
                      </a:r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/>
                        <a:t>Integrity, confidentiality, </a:t>
                      </a:r>
                    </a:p>
                    <a:p>
                      <a:pPr algn="ctr"/>
                      <a:r>
                        <a:rPr lang="en-US" altLang="zh-TW" sz="2000"/>
                        <a:t>access control, and </a:t>
                      </a:r>
                    </a:p>
                    <a:p>
                      <a:pPr algn="ctr"/>
                      <a:r>
                        <a:rPr lang="en-US" altLang="zh-TW" sz="2000"/>
                        <a:t>key management</a:t>
                      </a:r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81062215"/>
                  </a:ext>
                </a:extLst>
              </a:tr>
            </a:tbl>
          </a:graphicData>
        </a:graphic>
      </p:graphicFrame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2BE551F9-53FB-DC4C-9A9A-5C9F6DB2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rPr lang="en-US" altLang="zh-TW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39248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A0B25C2-7E17-954C-996F-52935E8E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/>
              <a:t>Reference</a:t>
            </a:r>
            <a:endParaRPr kumimoji="1"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423B6B94-DEB6-6747-809E-C5106D94B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/>
              <a:t>Yassein, Muneer Bani, et al. “Smart Homes Automation Using Z-Wave Protocol.” </a:t>
            </a:r>
            <a:r>
              <a:rPr lang="en-US" altLang="zh-TW" i="1"/>
              <a:t>2016 International Conference on Engineering &amp; MIS (ICEMIS)</a:t>
            </a:r>
            <a:r>
              <a:rPr lang="en-US" altLang="zh-TW"/>
              <a:t>, 2016</a:t>
            </a:r>
          </a:p>
          <a:p>
            <a:r>
              <a:rPr lang="en-US" altLang="zh-TW"/>
              <a:t>Gomez, Carles, and Josep Paradells. “Wireless Home Automation Networks: A Survey of Architectures and Technologies.” </a:t>
            </a:r>
            <a:r>
              <a:rPr lang="en-US" altLang="zh-TW" i="1"/>
              <a:t>IEEE Communications Magazine</a:t>
            </a:r>
            <a:r>
              <a:rPr lang="en-US" altLang="zh-TW"/>
              <a:t>, vol. 48, no. 6, 2010, pp. 92–101.</a:t>
            </a:r>
          </a:p>
          <a:p>
            <a:r>
              <a:rPr lang="en-US" altLang="zh-TW"/>
              <a:t>Z-Wave, “Z-Wave Protocol Overview,” v. 4, May 2007. </a:t>
            </a:r>
            <a:endParaRPr lang="en-US" altLang="zh-TW">
              <a:effectLst/>
            </a:endParaRPr>
          </a:p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7AAC83B2-5D5A-3B48-ACB1-5AF6DBC8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389B7-2C87-0443-92D2-B5B404C71B83}" type="slidenum">
              <a:t>24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57447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{B8905A2D-07DF-2F42-A2B7-037FC31F221B}tf10001063</Template>
  <TotalTime>1516</TotalTime>
  <Words>702</Words>
  <Application>Microsoft Office PowerPoint</Application>
  <PresentationFormat>와이드스크린</PresentationFormat>
  <Paragraphs>197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新細明體</vt:lpstr>
      <vt:lpstr>맑은 고딕</vt:lpstr>
      <vt:lpstr>Arial</vt:lpstr>
      <vt:lpstr>Calibri</vt:lpstr>
      <vt:lpstr>Calibri Light</vt:lpstr>
      <vt:lpstr>Office 佈景主題</vt:lpstr>
      <vt:lpstr>Z-Wave vs. ZigBee Protocol</vt:lpstr>
      <vt:lpstr>Outline</vt:lpstr>
      <vt:lpstr>Smart Home Wireless Protocols</vt:lpstr>
      <vt:lpstr>Z-Wave</vt:lpstr>
      <vt:lpstr>Frame Format</vt:lpstr>
      <vt:lpstr>PHY Layer</vt:lpstr>
      <vt:lpstr>MAC Layer</vt:lpstr>
      <vt:lpstr>Home ID and Node ID</vt:lpstr>
      <vt:lpstr>Transfer Layer</vt:lpstr>
      <vt:lpstr>Network (Routing) Layer</vt:lpstr>
      <vt:lpstr>Routing Table </vt:lpstr>
      <vt:lpstr>Application Layer</vt:lpstr>
      <vt:lpstr>Controllers</vt:lpstr>
      <vt:lpstr>Slaves</vt:lpstr>
      <vt:lpstr>Topology</vt:lpstr>
      <vt:lpstr>Z-Wave Devices (Controller)</vt:lpstr>
      <vt:lpstr>Z-Wave Devices (Slaves)</vt:lpstr>
      <vt:lpstr>Z-Wave vs. ZigBee</vt:lpstr>
      <vt:lpstr>Z-Wave vs. ZigBee (cont.)</vt:lpstr>
      <vt:lpstr>Z-Wave vs. ZigBee (cont.)</vt:lpstr>
      <vt:lpstr>Z-Wave vs. ZigBee (cont.)</vt:lpstr>
      <vt:lpstr>Z-Wave vs. ZigBee (cont.)</vt:lpstr>
      <vt:lpstr>Z-Wave vs. ZigBee (cont.)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Microsoft Office 使用者</dc:creator>
  <cp:lastModifiedBy>samsung</cp:lastModifiedBy>
  <cp:revision>152</cp:revision>
  <dcterms:created xsi:type="dcterms:W3CDTF">2018-04-10T01:25:28Z</dcterms:created>
  <dcterms:modified xsi:type="dcterms:W3CDTF">2019-09-11T03:55:28Z</dcterms:modified>
</cp:coreProperties>
</file>