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329" r:id="rId3"/>
    <p:sldId id="330" r:id="rId4"/>
    <p:sldId id="331" r:id="rId5"/>
    <p:sldId id="332" r:id="rId6"/>
    <p:sldId id="259" r:id="rId7"/>
    <p:sldId id="261" r:id="rId8"/>
    <p:sldId id="262" r:id="rId9"/>
    <p:sldId id="263" r:id="rId10"/>
    <p:sldId id="264" r:id="rId11"/>
    <p:sldId id="258" r:id="rId12"/>
    <p:sldId id="257" r:id="rId13"/>
    <p:sldId id="266" r:id="rId14"/>
    <p:sldId id="267" r:id="rId15"/>
    <p:sldId id="268" r:id="rId16"/>
    <p:sldId id="281" r:id="rId17"/>
    <p:sldId id="283" r:id="rId18"/>
    <p:sldId id="284" r:id="rId19"/>
    <p:sldId id="286" r:id="rId20"/>
    <p:sldId id="269" r:id="rId21"/>
    <p:sldId id="328" r:id="rId22"/>
    <p:sldId id="270" r:id="rId23"/>
    <p:sldId id="271" r:id="rId24"/>
    <p:sldId id="272" r:id="rId25"/>
    <p:sldId id="273" r:id="rId26"/>
    <p:sldId id="274" r:id="rId27"/>
    <p:sldId id="275" r:id="rId28"/>
    <p:sldId id="277" r:id="rId29"/>
    <p:sldId id="276" r:id="rId30"/>
    <p:sldId id="287" r:id="rId31"/>
    <p:sldId id="292" r:id="rId32"/>
    <p:sldId id="294" r:id="rId33"/>
    <p:sldId id="295" r:id="rId34"/>
    <p:sldId id="306" r:id="rId35"/>
    <p:sldId id="307" r:id="rId36"/>
    <p:sldId id="316" r:id="rId37"/>
    <p:sldId id="317" r:id="rId38"/>
    <p:sldId id="310" r:id="rId39"/>
    <p:sldId id="312" r:id="rId40"/>
    <p:sldId id="313" r:id="rId41"/>
    <p:sldId id="315" r:id="rId42"/>
    <p:sldId id="322" r:id="rId43"/>
    <p:sldId id="323" r:id="rId44"/>
    <p:sldId id="324" r:id="rId45"/>
    <p:sldId id="325" r:id="rId46"/>
    <p:sldId id="260" r:id="rId47"/>
    <p:sldId id="321" r:id="rId48"/>
    <p:sldId id="298" r:id="rId49"/>
    <p:sldId id="300" r:id="rId50"/>
    <p:sldId id="326" r:id="rId51"/>
    <p:sldId id="327" r:id="rId52"/>
    <p:sldId id="333" r:id="rId53"/>
  </p:sldIdLst>
  <p:sldSz cx="12192000" cy="6858000"/>
  <p:notesSz cx="6788150" cy="99234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1682" autoAdjust="0"/>
  </p:normalViewPr>
  <p:slideViewPr>
    <p:cSldViewPr snapToGrid="0">
      <p:cViewPr varScale="1">
        <p:scale>
          <a:sx n="91" d="100"/>
          <a:sy n="91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5047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440AD-F86E-4D2E-90A0-0AE5002ED6D0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5047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5E1D9-6311-4AE4-B4D5-68E30AF8060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599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5047" y="0"/>
            <a:ext cx="2941532" cy="4978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FDD32-0D99-4B4E-86AA-CC5A9284B8D2}" type="datetimeFigureOut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815" y="4775666"/>
            <a:ext cx="5430520" cy="39073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5047" y="9425568"/>
            <a:ext cx="2941532" cy="497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25656-105D-4F77-8F34-248835EBC0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Service</a:t>
            </a:r>
            <a:r>
              <a:rPr lang="en-US" altLang="ko-KR" baseline="0" dirty="0" smtClean="0"/>
              <a:t> – diagnostics, NVRAM, flash and memory management</a:t>
            </a:r>
          </a:p>
          <a:p>
            <a:r>
              <a:rPr lang="ko-KR" altLang="en-US" dirty="0" err="1" smtClean="0"/>
              <a:t>ㅒㄴ</a:t>
            </a:r>
            <a:r>
              <a:rPr lang="en-US" altLang="ko-KR" dirty="0" smtClean="0"/>
              <a:t>- -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FA181-6EB4-4204-B637-A1CC2C29DAA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910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6656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OSEK</a:t>
            </a:r>
          </a:p>
          <a:p>
            <a:r>
              <a:rPr lang="en-US" altLang="ko-KR" dirty="0" smtClean="0"/>
              <a:t>http://blog.naver.com/mdstec_auto?Redirect=Log&amp;logNo=40152281221</a:t>
            </a:r>
          </a:p>
          <a:p>
            <a:r>
              <a:rPr lang="en-US" altLang="ko-KR" dirty="0" smtClean="0"/>
              <a:t>http://blog.naver.com/mdstec_auto?Redirect=Log&amp;logNo=40161261940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322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8856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RTE</a:t>
            </a:r>
            <a:r>
              <a:rPr lang="en-US" altLang="ko-KR" baseline="0" dirty="0" smtClean="0"/>
              <a:t> manages the communication between the components corresponding to their location.</a:t>
            </a:r>
          </a:p>
          <a:p>
            <a:r>
              <a:rPr lang="en-US" altLang="ko-KR" baseline="0" dirty="0" smtClean="0"/>
              <a:t>Inter-ECU </a:t>
            </a:r>
            <a:r>
              <a:rPr lang="en-US" altLang="ko-KR" baseline="0" dirty="0" smtClean="0">
                <a:sym typeface="Wingdings" panose="05000000000000000000" pitchFamily="2" charset="2"/>
              </a:rPr>
              <a:t> communication stack is used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367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RTE</a:t>
            </a:r>
            <a:r>
              <a:rPr lang="en-US" altLang="ko-KR" baseline="0" dirty="0" smtClean="0"/>
              <a:t> manages the communication between the components corresponding to their location.</a:t>
            </a:r>
          </a:p>
          <a:p>
            <a:r>
              <a:rPr lang="en-US" altLang="ko-KR" baseline="0" dirty="0" smtClean="0"/>
              <a:t>Inter-ECU </a:t>
            </a:r>
            <a:r>
              <a:rPr lang="en-US" altLang="ko-KR" baseline="0" dirty="0" smtClean="0">
                <a:sym typeface="Wingdings" panose="05000000000000000000" pitchFamily="2" charset="2"/>
              </a:rPr>
              <a:t> </a:t>
            </a:r>
            <a:r>
              <a:rPr lang="en-US" altLang="ko-KR" baseline="0" smtClean="0">
                <a:sym typeface="Wingdings" panose="05000000000000000000" pitchFamily="2" charset="2"/>
              </a:rPr>
              <a:t>communication stack is used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247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RTE</a:t>
            </a:r>
            <a:r>
              <a:rPr lang="en-US" altLang="ko-KR" baseline="0" dirty="0" smtClean="0"/>
              <a:t> manages the communication between the components corresponding to their location.</a:t>
            </a:r>
          </a:p>
          <a:p>
            <a:r>
              <a:rPr lang="en-US" altLang="ko-KR" baseline="0" dirty="0" smtClean="0"/>
              <a:t>Inter-ECU </a:t>
            </a:r>
            <a:r>
              <a:rPr lang="en-US" altLang="ko-KR" baseline="0" dirty="0" smtClean="0">
                <a:sym typeface="Wingdings" panose="05000000000000000000" pitchFamily="2" charset="2"/>
              </a:rPr>
              <a:t> </a:t>
            </a:r>
            <a:r>
              <a:rPr lang="en-US" altLang="ko-KR" baseline="0" smtClean="0">
                <a:sym typeface="Wingdings" panose="05000000000000000000" pitchFamily="2" charset="2"/>
              </a:rPr>
              <a:t>communication stack is used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362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189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562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SPI </a:t>
            </a:r>
            <a:r>
              <a:rPr lang="ko-KR" altLang="en-US" dirty="0" smtClean="0"/>
              <a:t>통신의 장점</a:t>
            </a:r>
            <a:endParaRPr lang="en-US" altLang="ko-KR" dirty="0" smtClean="0"/>
          </a:p>
          <a:p>
            <a:pPr marL="171450" indent="-171450">
              <a:buFontTx/>
              <a:buChar char="-"/>
            </a:pPr>
            <a:r>
              <a:rPr lang="en-US" altLang="ko-KR" dirty="0" smtClean="0"/>
              <a:t>Full</a:t>
            </a:r>
            <a:r>
              <a:rPr lang="en-US" altLang="ko-KR" baseline="0" dirty="0" smtClean="0"/>
              <a:t> duplex</a:t>
            </a:r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전송되는 비트에 대한 완전한 프로토콜 유연성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전송기 </a:t>
            </a:r>
            <a:r>
              <a:rPr lang="en-US" altLang="ko-KR" baseline="0" dirty="0" smtClean="0"/>
              <a:t>(</a:t>
            </a:r>
            <a:r>
              <a:rPr lang="ko-KR" altLang="en-US" baseline="0" dirty="0" err="1" smtClean="0"/>
              <a:t>트렌시버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가 필요하지 않음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단순한 하드웨어 인터페이스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센서 및 메모리에서 많이 사용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altLang="ko-KR" baseline="0" dirty="0" smtClean="0"/>
              <a:t>IC </a:t>
            </a:r>
            <a:r>
              <a:rPr lang="ko-KR" altLang="en-US" baseline="0" dirty="0" smtClean="0"/>
              <a:t>패키지에서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개의 핀만 사용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altLang="ko-KR" baseline="0" dirty="0" smtClean="0"/>
          </a:p>
          <a:p>
            <a:pPr marL="0" indent="0">
              <a:buFontTx/>
              <a:buNone/>
            </a:pPr>
            <a:r>
              <a:rPr lang="ko-KR" altLang="en-US" baseline="0" dirty="0" smtClean="0"/>
              <a:t>단점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하드웨어 </a:t>
            </a:r>
            <a:r>
              <a:rPr lang="ko-KR" altLang="en-US" baseline="0" dirty="0" err="1" smtClean="0"/>
              <a:t>슬레이브</a:t>
            </a:r>
            <a:r>
              <a:rPr lang="ko-KR" altLang="en-US" baseline="0" dirty="0" smtClean="0"/>
              <a:t> 인식이 없음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err="1" smtClean="0"/>
              <a:t>슬레이브에</a:t>
            </a:r>
            <a:r>
              <a:rPr lang="ko-KR" altLang="en-US" baseline="0" dirty="0" smtClean="0"/>
              <a:t> 의한 하드웨어 흐름제어가 없음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오류 검사 프로토콜이 정의되어 있지 않음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altLang="ko-KR" baseline="0" dirty="0" smtClean="0"/>
              <a:t>RS-232, CAN </a:t>
            </a:r>
            <a:r>
              <a:rPr lang="ko-KR" altLang="en-US" baseline="0" dirty="0" smtClean="0"/>
              <a:t>버스보다 비교적 더 짧은 거리에서 동작 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칩간 통신에서만 주로 사용</a:t>
            </a:r>
            <a:r>
              <a:rPr lang="en-US" altLang="ko-KR" baseline="0" dirty="0" smtClean="0"/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baseline="0" dirty="0" smtClean="0"/>
              <a:t>하나의 마스터 장비만 지원</a:t>
            </a:r>
            <a:endParaRPr lang="en-US" altLang="ko-KR" baseline="0" dirty="0" smtClean="0"/>
          </a:p>
          <a:p>
            <a:pPr marL="171450" indent="-171450">
              <a:buFontTx/>
              <a:buChar char="-"/>
            </a:pPr>
            <a:endParaRPr lang="en-US" altLang="ko-KR" baseline="0" dirty="0" smtClean="0"/>
          </a:p>
          <a:p>
            <a:pPr marL="171450" indent="-171450">
              <a:buFontTx/>
              <a:buChar char="-"/>
            </a:pPr>
            <a:r>
              <a:rPr lang="en-US" altLang="ko-KR" baseline="0" dirty="0" smtClean="0"/>
              <a:t>http://www.mcublog.co.kr/1828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799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25656-105D-4F77-8F34-248835EBC024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57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5D780-FEFB-43A4-B8E5-A294E07EE515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16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5C728-E0F2-4232-BF5F-73A9C788C3CE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459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FF52-976C-4564-BCB9-3B73A8A1C8CA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3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8D893-3DD6-4035-9452-0724DAC934D3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1212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61975-9699-4F9D-8D4C-4F17AFC7120A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724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CFAD1-D924-4962-B5FA-19324F7DFC0E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716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06706-C248-4BC6-B63B-D53659B0DBCB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43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059D-41F4-4D39-9E9E-4AD0E3A7C088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26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CC109-59C6-426E-956B-BA123452FD5E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22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FA34F-F95E-4377-A216-457B46BD909C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9016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34A3B-CAEB-4572-AEC8-81EBADD569EC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672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355E0-3A82-4261-9F6B-C90CCAEA6ABE}" type="datetime1">
              <a:rPr lang="ko-KR" altLang="en-US" smtClean="0"/>
              <a:t>2014-05-27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D3533-2C2A-4C1F-BD41-CC69E95D89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60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p1XgTi_AeY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naver.com/PostView.nhn?blogId=mdstec_auto&amp;logNo=40151928075&amp;parentCategoryNo=&amp;categoryNo=41&amp;viewDate=&amp;isShowPopularPosts=true&amp;from=search" TargetMode="External"/><Relationship Id="rId2" Type="http://schemas.openxmlformats.org/officeDocument/2006/relationships/hyperlink" Target="http://autosar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utoelectronics.co.kr/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AUTOSAR Overview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ko-KR" altLang="en-US" dirty="0" smtClean="0"/>
              <a:t>무선데이터통신연구실</a:t>
            </a:r>
            <a:endParaRPr lang="en-US" altLang="ko-KR" dirty="0" smtClean="0"/>
          </a:p>
          <a:p>
            <a:r>
              <a:rPr lang="ko-KR" altLang="en-US" dirty="0" smtClean="0"/>
              <a:t>하지훈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59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AUTOSAR’s Layered Architecture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4037" y="1843080"/>
            <a:ext cx="8303926" cy="4360880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74388-47A2-4FE4-A567-0C28AF019CD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158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Use-case</a:t>
            </a:r>
            <a:br>
              <a:rPr lang="en-US" altLang="ko-KR" dirty="0" smtClean="0"/>
            </a:br>
            <a:r>
              <a:rPr lang="en-US" altLang="ko-KR" dirty="0" smtClean="0"/>
              <a:t>- ECU level</a:t>
            </a:r>
            <a:endParaRPr lang="ko-KR" altLang="en-US" dirty="0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6000" y="1512201"/>
            <a:ext cx="6480000" cy="5345799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45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Use-case</a:t>
            </a:r>
            <a:br>
              <a:rPr lang="en-US" altLang="ko-KR" dirty="0" smtClean="0"/>
            </a:br>
            <a:r>
              <a:rPr lang="en-US" altLang="ko-KR" dirty="0" smtClean="0"/>
              <a:t>- Changing implementation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510" y="1653050"/>
            <a:ext cx="6266979" cy="5204950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42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Use-case</a:t>
            </a:r>
            <a:br>
              <a:rPr lang="en-US" altLang="ko-KR" dirty="0" smtClean="0"/>
            </a:br>
            <a:r>
              <a:rPr lang="en-US" altLang="ko-KR" dirty="0" smtClean="0"/>
              <a:t>- Network level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9860" y="1690688"/>
            <a:ext cx="7632280" cy="4988198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28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</a:t>
            </a:r>
            <a:r>
              <a:rPr lang="ko-KR" altLang="en-US" dirty="0" smtClean="0"/>
              <a:t>의 범위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차량의 전반적인 </a:t>
            </a:r>
            <a:r>
              <a:rPr lang="en-US" altLang="ko-KR" dirty="0" smtClean="0"/>
              <a:t>electronic </a:t>
            </a:r>
            <a:r>
              <a:rPr lang="ko-KR" altLang="en-US" dirty="0" smtClean="0"/>
              <a:t>설계에서 부터 개별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개발에 대한 방법론까지 포괄적으로 접근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방법론을 </a:t>
            </a:r>
            <a:r>
              <a:rPr lang="ko-KR" altLang="en-US" b="1" dirty="0" smtClean="0"/>
              <a:t>권장</a:t>
            </a:r>
            <a:r>
              <a:rPr lang="ko-KR" altLang="en-US" dirty="0" smtClean="0"/>
              <a:t>하는 것이지 강제하지는 않음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AUTOSAR</a:t>
            </a:r>
            <a:r>
              <a:rPr lang="ko-KR" altLang="en-US" dirty="0" smtClean="0"/>
              <a:t>의 잘못된 인식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AUTOSAR</a:t>
            </a:r>
            <a:r>
              <a:rPr lang="ko-KR" altLang="en-US" dirty="0" smtClean="0"/>
              <a:t>는 차량 </a:t>
            </a:r>
            <a:r>
              <a:rPr lang="en-US" altLang="ko-KR" dirty="0" smtClean="0"/>
              <a:t>electronic </a:t>
            </a:r>
            <a:r>
              <a:rPr lang="ko-KR" altLang="en-US" dirty="0" smtClean="0"/>
              <a:t>설계 및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설계를 하는 </a:t>
            </a:r>
            <a:r>
              <a:rPr lang="en-US" altLang="ko-KR" dirty="0" smtClean="0"/>
              <a:t>tool </a:t>
            </a:r>
            <a:r>
              <a:rPr lang="ko-KR" altLang="en-US" dirty="0" smtClean="0"/>
              <a:t>이다</a:t>
            </a:r>
            <a:r>
              <a:rPr lang="en-US" altLang="ko-KR" dirty="0" smtClean="0"/>
              <a:t>?</a:t>
            </a:r>
          </a:p>
          <a:p>
            <a:pPr lvl="2"/>
            <a:r>
              <a:rPr lang="ko-KR" altLang="en-US" dirty="0" smtClean="0"/>
              <a:t>아님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차량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에 탑재되는 </a:t>
            </a:r>
            <a:r>
              <a:rPr lang="en-US" altLang="ko-KR" dirty="0" smtClean="0"/>
              <a:t>SW </a:t>
            </a:r>
            <a:r>
              <a:rPr lang="ko-KR" altLang="en-US" dirty="0" smtClean="0"/>
              <a:t>아키텍처와 개발 방법론을 표준화 한 것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어떻게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software component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design </a:t>
            </a:r>
            <a:r>
              <a:rPr lang="ko-KR" altLang="en-US" dirty="0" smtClean="0"/>
              <a:t>해야 하며</a:t>
            </a:r>
            <a:r>
              <a:rPr lang="en-US" altLang="ko-KR" dirty="0"/>
              <a:t> </a:t>
            </a:r>
            <a:r>
              <a:rPr lang="en-US" altLang="ko-KR" dirty="0" smtClean="0"/>
              <a:t>describe </a:t>
            </a:r>
            <a:r>
              <a:rPr lang="ko-KR" altLang="en-US" dirty="0" smtClean="0"/>
              <a:t>해야 하는지</a:t>
            </a:r>
            <a:r>
              <a:rPr lang="en-US" altLang="ko-KR" dirty="0"/>
              <a:t> </a:t>
            </a:r>
            <a:r>
              <a:rPr lang="en-US" altLang="ko-KR" dirty="0" smtClean="0"/>
              <a:t>(XML </a:t>
            </a:r>
            <a:r>
              <a:rPr lang="ko-KR" altLang="en-US" dirty="0" smtClean="0"/>
              <a:t>사용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pPr lvl="2"/>
            <a:endParaRPr lang="ko-KR" altLang="en-US" dirty="0" smtClean="0"/>
          </a:p>
          <a:p>
            <a:pPr lvl="2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35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AUTOSAR</a:t>
            </a:r>
            <a:r>
              <a:rPr lang="ko-KR" altLang="en-US" dirty="0" smtClean="0"/>
              <a:t>의 비전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과거 소프트웨어를 개발할 때 하드웨어 의존적인 부분이 많던 것을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b="1" dirty="0" smtClean="0"/>
              <a:t>공통적으로 사용하는 기능을 모듈화</a:t>
            </a:r>
            <a:r>
              <a:rPr lang="ko-KR" altLang="en-US" dirty="0" smtClean="0"/>
              <a:t>시키고 </a:t>
            </a:r>
            <a:r>
              <a:rPr lang="ko-KR" altLang="en-US" b="1" dirty="0" smtClean="0"/>
              <a:t>계층적으로 배열함</a:t>
            </a:r>
            <a:r>
              <a:rPr lang="ko-KR" altLang="en-US" dirty="0" smtClean="0"/>
              <a:t>으로써 소프트웨어 개발을 하드웨어로부터 독립시키고 </a:t>
            </a:r>
            <a:r>
              <a:rPr lang="en-US" altLang="ko-KR" dirty="0" smtClean="0"/>
              <a:t>OEM</a:t>
            </a:r>
            <a:r>
              <a:rPr lang="ko-KR" altLang="en-US" dirty="0" smtClean="0"/>
              <a:t>과 공급자 모두 소프트웨어 </a:t>
            </a:r>
            <a:r>
              <a:rPr lang="ko-KR" altLang="en-US" dirty="0" err="1" smtClean="0"/>
              <a:t>재사용성을</a:t>
            </a:r>
            <a:r>
              <a:rPr lang="ko-KR" altLang="en-US" dirty="0" smtClean="0"/>
              <a:t> 높이는 것이 그 목적임</a:t>
            </a:r>
          </a:p>
          <a:p>
            <a:pPr lvl="1"/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413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자동차 개발</a:t>
            </a:r>
            <a:r>
              <a:rPr lang="ko-KR" altLang="en-US" dirty="0"/>
              <a:t>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VS. Supplier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ko-KR" altLang="en-US" dirty="0" smtClean="0"/>
              <a:t>자동차 개발사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차량 내 큰 골격을 만들어 주는 작업을 선행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System description</a:t>
            </a:r>
          </a:p>
          <a:p>
            <a:pPr lvl="2"/>
            <a:r>
              <a:rPr lang="en-US" altLang="ko-KR" dirty="0" smtClean="0"/>
              <a:t>HW topology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SWC, </a:t>
            </a:r>
            <a:r>
              <a:rPr lang="en-US" altLang="ko-KR" dirty="0" err="1" smtClean="0"/>
              <a:t>Runnables</a:t>
            </a:r>
            <a:r>
              <a:rPr lang="en-US" altLang="ko-KR" dirty="0" smtClean="0"/>
              <a:t>, Data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SWC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mapping </a:t>
            </a:r>
          </a:p>
          <a:p>
            <a:pPr lvl="2"/>
            <a:r>
              <a:rPr lang="en-US" altLang="ko-KR" dirty="0" smtClean="0"/>
              <a:t>Communication matrix</a:t>
            </a:r>
          </a:p>
          <a:p>
            <a:pPr lvl="2"/>
            <a:r>
              <a:rPr lang="en-US" altLang="ko-KR" b="1" dirty="0" smtClean="0"/>
              <a:t>.</a:t>
            </a:r>
            <a:r>
              <a:rPr lang="en-US" altLang="ko-KR" b="1" dirty="0" err="1" smtClean="0"/>
              <a:t>arxml</a:t>
            </a:r>
            <a:r>
              <a:rPr lang="ko-KR" altLang="en-US" b="1" dirty="0" smtClean="0"/>
              <a:t>로 </a:t>
            </a:r>
            <a:r>
              <a:rPr lang="en-US" altLang="ko-KR" b="1" dirty="0" smtClean="0"/>
              <a:t>export</a:t>
            </a:r>
          </a:p>
          <a:p>
            <a:pPr lvl="1"/>
            <a:endParaRPr lang="ko-KR" altLang="en-US" dirty="0"/>
          </a:p>
        </p:txBody>
      </p:sp>
      <p:pic>
        <p:nvPicPr>
          <p:cNvPr id="1026" name="Picture 2" descr="http://postfiles12.naver.net/20120213_11/mdstec_auto_1329126841982aIDpr_JPEG/1.JPG?type=w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79518"/>
            <a:ext cx="5181600" cy="42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019800" y="1690688"/>
            <a:ext cx="5427133" cy="17129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38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자동차 개발사 </a:t>
            </a:r>
            <a:r>
              <a:rPr lang="en-US" altLang="ko-KR" dirty="0" smtClean="0"/>
              <a:t>VS. Supplier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Supplier</a:t>
            </a:r>
          </a:p>
          <a:p>
            <a:pPr lvl="1"/>
            <a:r>
              <a:rPr lang="ko-KR" altLang="en-US" dirty="0" smtClean="0"/>
              <a:t>자동차 개발사가 제공한 </a:t>
            </a:r>
            <a:r>
              <a:rPr lang="en-US" altLang="ko-KR" dirty="0" smtClean="0"/>
              <a:t>System description </a:t>
            </a:r>
            <a:r>
              <a:rPr lang="ko-KR" altLang="en-US" dirty="0" smtClean="0"/>
              <a:t>을 바탕으로 개별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를 제작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Model based development (MBD) </a:t>
            </a:r>
            <a:r>
              <a:rPr lang="ko-KR" altLang="en-US" dirty="0" smtClean="0"/>
              <a:t>방식으로 개발하기를 </a:t>
            </a:r>
            <a:r>
              <a:rPr lang="ko-KR" altLang="en-US" dirty="0" smtClean="0"/>
              <a:t>권장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Application</a:t>
            </a:r>
          </a:p>
          <a:p>
            <a:pPr lvl="2"/>
            <a:r>
              <a:rPr lang="en-US" altLang="ko-KR" dirty="0" smtClean="0"/>
              <a:t>Application behavior modeling</a:t>
            </a:r>
          </a:p>
          <a:p>
            <a:pPr lvl="2"/>
            <a:r>
              <a:rPr lang="en-US" altLang="ko-KR" dirty="0" smtClean="0"/>
              <a:t>Port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data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Internal behavior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Application </a:t>
            </a:r>
            <a:r>
              <a:rPr lang="ko-KR" altLang="en-US" dirty="0" smtClean="0"/>
              <a:t>코드 생성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SWC description </a:t>
            </a:r>
            <a:r>
              <a:rPr lang="ko-KR" altLang="en-US" dirty="0" smtClean="0"/>
              <a:t>생성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arxml</a:t>
            </a:r>
            <a:r>
              <a:rPr lang="en-US" altLang="ko-KR" dirty="0" smtClean="0"/>
              <a:t>)</a:t>
            </a:r>
          </a:p>
        </p:txBody>
      </p:sp>
      <p:pic>
        <p:nvPicPr>
          <p:cNvPr id="1026" name="Picture 2" descr="http://postfiles12.naver.net/20120213_11/mdstec_auto_1329126841982aIDpr_JPEG/1.JPG?type=w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79518"/>
            <a:ext cx="5181600" cy="424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6019800" y="3460225"/>
            <a:ext cx="5427133" cy="266284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282267" y="3522133"/>
            <a:ext cx="1811867" cy="115891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8094134" y="3947700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/>
              <a:t>Application</a:t>
            </a:r>
            <a:endParaRPr lang="ko-KR" altLang="en-US" sz="1400" b="1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0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각종 툴 </a:t>
            </a:r>
            <a:r>
              <a:rPr lang="en-US" altLang="ko-KR" dirty="0" smtClean="0"/>
              <a:t>(tool)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System architecture tool</a:t>
            </a:r>
          </a:p>
          <a:p>
            <a:pPr lvl="1"/>
            <a:r>
              <a:rPr lang="en-US" altLang="ko-KR" dirty="0" err="1" smtClean="0"/>
              <a:t>dSPACE</a:t>
            </a:r>
            <a:r>
              <a:rPr lang="ko-KR" altLang="en-US" dirty="0" smtClean="0"/>
              <a:t>의 </a:t>
            </a:r>
            <a:r>
              <a:rPr lang="en-US" altLang="ko-KR" dirty="0" err="1" smtClean="0"/>
              <a:t>SystemDesk</a:t>
            </a:r>
            <a:r>
              <a:rPr lang="en-US" altLang="ko-KR" dirty="0" smtClean="0"/>
              <a:t>, IBM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Rhapsody</a:t>
            </a:r>
          </a:p>
          <a:p>
            <a:pPr lvl="2"/>
            <a:r>
              <a:rPr lang="ko-KR" altLang="en-US" dirty="0" smtClean="0"/>
              <a:t>각종 </a:t>
            </a:r>
            <a:r>
              <a:rPr lang="en-US" altLang="ko-KR" dirty="0" smtClean="0"/>
              <a:t>description</a:t>
            </a:r>
            <a:r>
              <a:rPr lang="ko-KR" altLang="en-US" dirty="0" smtClean="0"/>
              <a:t> 파일을 만드는 </a:t>
            </a:r>
            <a:r>
              <a:rPr lang="en-US" altLang="ko-KR" dirty="0" smtClean="0"/>
              <a:t>tool</a:t>
            </a:r>
          </a:p>
          <a:p>
            <a:pPr lvl="2"/>
            <a:r>
              <a:rPr lang="ko-KR" altLang="en-US" dirty="0" smtClean="0"/>
              <a:t>차량의 </a:t>
            </a:r>
            <a:r>
              <a:rPr lang="en-US" altLang="ko-KR" dirty="0" smtClean="0"/>
              <a:t>system description</a:t>
            </a:r>
            <a:r>
              <a:rPr lang="ko-KR" altLang="en-US" dirty="0" smtClean="0"/>
              <a:t>부터 개별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에 들어가는 </a:t>
            </a:r>
            <a:r>
              <a:rPr lang="en-US" altLang="ko-KR" dirty="0" smtClean="0"/>
              <a:t>SWC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description</a:t>
            </a:r>
            <a:r>
              <a:rPr lang="ko-KR" altLang="en-US" dirty="0" smtClean="0"/>
              <a:t>까지 생성할 수 있음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Application</a:t>
            </a:r>
          </a:p>
          <a:p>
            <a:pPr lvl="1"/>
            <a:r>
              <a:rPr lang="en-US" altLang="ko-KR" dirty="0" err="1" smtClean="0"/>
              <a:t>Matlab</a:t>
            </a:r>
            <a:r>
              <a:rPr lang="en-US" altLang="ko-KR" dirty="0" smtClean="0"/>
              <a:t> (</a:t>
            </a:r>
            <a:r>
              <a:rPr lang="en-US" altLang="ko-KR" dirty="0" err="1" smtClean="0"/>
              <a:t>simulink</a:t>
            </a:r>
            <a:r>
              <a:rPr lang="en-US" altLang="ko-KR" dirty="0" smtClean="0"/>
              <a:t>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Basic SW</a:t>
            </a:r>
          </a:p>
          <a:p>
            <a:pPr lvl="1"/>
            <a:r>
              <a:rPr lang="ko-KR" altLang="en-US" dirty="0" smtClean="0"/>
              <a:t>국내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Elektrobit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Automotie</a:t>
            </a:r>
            <a:r>
              <a:rPr lang="en-US" altLang="ko-KR" dirty="0" smtClean="0"/>
              <a:t> GmbH (EB)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EB </a:t>
            </a:r>
            <a:r>
              <a:rPr lang="en-US" altLang="ko-KR" dirty="0" err="1" smtClean="0"/>
              <a:t>tresos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제품군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EB </a:t>
            </a:r>
            <a:r>
              <a:rPr lang="en-US" altLang="ko-KR" dirty="0" err="1" smtClean="0"/>
              <a:t>tresos</a:t>
            </a:r>
            <a:r>
              <a:rPr lang="en-US" altLang="ko-KR" dirty="0" smtClean="0"/>
              <a:t> Studio</a:t>
            </a:r>
            <a:r>
              <a:rPr lang="ko-KR" altLang="en-US" dirty="0" smtClean="0"/>
              <a:t>라는 </a:t>
            </a:r>
            <a:r>
              <a:rPr lang="en-US" altLang="ko-KR" dirty="0" smtClean="0"/>
              <a:t>configuration tool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AUTOSAR 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를 만드는 데 필요한 </a:t>
            </a:r>
            <a:r>
              <a:rPr lang="en-US" altLang="ko-KR" dirty="0" smtClean="0"/>
              <a:t>BSW </a:t>
            </a:r>
            <a:r>
              <a:rPr lang="ko-KR" altLang="en-US" dirty="0" smtClean="0"/>
              <a:t>를 공급</a:t>
            </a:r>
          </a:p>
          <a:p>
            <a:pPr lvl="1"/>
            <a:endParaRPr lang="ko-KR" altLang="en-US" dirty="0" smtClean="0"/>
          </a:p>
          <a:p>
            <a:pPr lvl="1"/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Workflow</a:t>
            </a:r>
            <a:endParaRPr lang="ko-KR" altLang="en-US" dirty="0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1375" y="2116294"/>
            <a:ext cx="4475250" cy="3770000"/>
          </a:xfrm>
          <a:prstGeom prst="rect">
            <a:avLst/>
          </a:prstGeom>
        </p:spPr>
      </p:pic>
      <p:pic>
        <p:nvPicPr>
          <p:cNvPr id="9" name="내용 개체 틀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94113" y="1825625"/>
            <a:ext cx="4537774" cy="4351338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64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dSPACE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SystemDesk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dirty="0" smtClean="0"/>
              <a:t>- Modeling Software Components</a:t>
            </a:r>
            <a:endParaRPr lang="ko-KR" altLang="en-US" dirty="0"/>
          </a:p>
        </p:txBody>
      </p:sp>
      <p:pic>
        <p:nvPicPr>
          <p:cNvPr id="4" name="Mp1XgTi_Ae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11867" y="1793875"/>
            <a:ext cx="8568266" cy="4819650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879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Architecture Layers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altLang="ko-KR" sz="1800" dirty="0" smtClean="0"/>
              <a:t>AUTOSAR Basic Software</a:t>
            </a:r>
          </a:p>
          <a:p>
            <a:pPr lvl="1"/>
            <a:r>
              <a:rPr lang="en-US" altLang="ko-KR" sz="1600" dirty="0" smtClean="0"/>
              <a:t>SW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Component</a:t>
            </a:r>
            <a:r>
              <a:rPr lang="ko-KR" altLang="en-US" sz="1600" dirty="0" smtClean="0"/>
              <a:t>에게 특정 </a:t>
            </a:r>
            <a:r>
              <a:rPr lang="en-US" altLang="ko-KR" sz="1600" dirty="0" smtClean="0"/>
              <a:t>service</a:t>
            </a:r>
            <a:r>
              <a:rPr lang="ko-KR" altLang="en-US" sz="1600" dirty="0" smtClean="0"/>
              <a:t>를 제공해주는 역할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AUTOSAR RTE </a:t>
            </a:r>
            <a:r>
              <a:rPr lang="ko-KR" altLang="en-US" sz="1600" dirty="0" smtClean="0"/>
              <a:t>아래에 위치함</a:t>
            </a:r>
            <a:endParaRPr lang="en-US" altLang="ko-KR" sz="1600" dirty="0" smtClean="0"/>
          </a:p>
          <a:p>
            <a:pPr lvl="1"/>
            <a:endParaRPr lang="en-US" altLang="ko-KR" sz="1600" dirty="0"/>
          </a:p>
          <a:p>
            <a:r>
              <a:rPr lang="en-US" altLang="ko-KR" sz="1800" dirty="0" smtClean="0"/>
              <a:t>Standardized component</a:t>
            </a:r>
          </a:p>
          <a:p>
            <a:pPr lvl="1"/>
            <a:r>
              <a:rPr lang="en-US" altLang="ko-KR" sz="1600" dirty="0" smtClean="0"/>
              <a:t>Services</a:t>
            </a:r>
          </a:p>
          <a:p>
            <a:pPr lvl="2"/>
            <a:r>
              <a:rPr lang="en-US" altLang="ko-KR" sz="1400" dirty="0" smtClean="0"/>
              <a:t>Diagnostic protocols</a:t>
            </a:r>
          </a:p>
          <a:p>
            <a:pPr lvl="2"/>
            <a:r>
              <a:rPr lang="en-US" altLang="ko-KR" sz="1400" dirty="0" smtClean="0"/>
              <a:t>NVRAM, flash, and memory management</a:t>
            </a:r>
          </a:p>
          <a:p>
            <a:pPr lvl="1"/>
            <a:r>
              <a:rPr lang="en-US" altLang="ko-KR" sz="1600" dirty="0" smtClean="0"/>
              <a:t>Communication</a:t>
            </a:r>
          </a:p>
          <a:p>
            <a:pPr lvl="2"/>
            <a:r>
              <a:rPr lang="en-US" altLang="ko-KR" sz="1400" dirty="0" smtClean="0"/>
              <a:t>Communication framework (CAN, LIN, </a:t>
            </a:r>
            <a:r>
              <a:rPr lang="en-US" altLang="ko-KR" sz="1400" dirty="0" err="1" smtClean="0"/>
              <a:t>FlexRay</a:t>
            </a:r>
            <a:r>
              <a:rPr lang="en-US" altLang="ko-KR" sz="1400" dirty="0" smtClean="0"/>
              <a:t>…)</a:t>
            </a:r>
          </a:p>
          <a:p>
            <a:pPr lvl="2"/>
            <a:r>
              <a:rPr lang="en-US" altLang="ko-KR" sz="1400" dirty="0" smtClean="0"/>
              <a:t>I/O management</a:t>
            </a:r>
          </a:p>
          <a:p>
            <a:pPr lvl="2"/>
            <a:r>
              <a:rPr lang="en-US" altLang="ko-KR" sz="1400" dirty="0" smtClean="0"/>
              <a:t>Network management</a:t>
            </a:r>
          </a:p>
          <a:p>
            <a:r>
              <a:rPr lang="en-US" altLang="ko-KR" sz="1800" dirty="0" smtClean="0"/>
              <a:t>ECU-specific component</a:t>
            </a:r>
          </a:p>
          <a:p>
            <a:pPr lvl="1"/>
            <a:r>
              <a:rPr lang="en-US" altLang="ko-KR" sz="1600" dirty="0" smtClean="0"/>
              <a:t>OS, microcontroller abstraction, CDD</a:t>
            </a:r>
          </a:p>
          <a:p>
            <a:pPr lvl="2"/>
            <a:endParaRPr lang="ko-KR" altLang="en-US" sz="14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331184"/>
            <a:ext cx="5520266" cy="3340220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– Basic Software</a:t>
            </a:r>
            <a:br>
              <a:rPr lang="en-US" altLang="ko-KR" dirty="0" smtClean="0"/>
            </a:br>
            <a:r>
              <a:rPr lang="en-US" altLang="ko-KR" dirty="0" smtClean="0"/>
              <a:t>: operating system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AUTOSAR OS</a:t>
            </a:r>
            <a:r>
              <a:rPr lang="ko-KR" altLang="en-US" sz="2400" dirty="0" smtClean="0"/>
              <a:t>의 요구조건 </a:t>
            </a:r>
            <a:r>
              <a:rPr lang="en-US" altLang="ko-KR" sz="2400" dirty="0" smtClean="0"/>
              <a:t>(requirement)</a:t>
            </a:r>
          </a:p>
          <a:p>
            <a:pPr lvl="1"/>
            <a:r>
              <a:rPr lang="en-US" altLang="ko-KR" sz="2000" dirty="0" smtClean="0"/>
              <a:t>Real-time performance</a:t>
            </a:r>
            <a:r>
              <a:rPr lang="ko-KR" altLang="en-US" sz="2000" dirty="0" smtClean="0"/>
              <a:t>을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예상할 수 있어야 함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Priority-based scheduling </a:t>
            </a:r>
            <a:r>
              <a:rPr lang="ko-KR" altLang="en-US" sz="2000" dirty="0" smtClean="0"/>
              <a:t>을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지원할 수 </a:t>
            </a:r>
            <a:r>
              <a:rPr lang="ko-KR" altLang="en-US" sz="2000" dirty="0" smtClean="0"/>
              <a:t>있어야 </a:t>
            </a:r>
            <a:r>
              <a:rPr lang="ko-KR" altLang="en-US" sz="2000" dirty="0" smtClean="0"/>
              <a:t>함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Protective </a:t>
            </a:r>
            <a:r>
              <a:rPr lang="en-US" altLang="ko-KR" sz="2000" dirty="0" smtClean="0"/>
              <a:t>functions at run time </a:t>
            </a:r>
            <a:r>
              <a:rPr lang="ko-KR" altLang="en-US" sz="2000" dirty="0" smtClean="0"/>
              <a:t>을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지원할 수 있어야 함</a:t>
            </a:r>
            <a:endParaRPr lang="en-US" altLang="ko-KR" sz="2000" dirty="0" smtClean="0"/>
          </a:p>
          <a:p>
            <a:pPr lvl="1"/>
            <a:r>
              <a:rPr lang="en-US" altLang="ko-KR" sz="2000" dirty="0" smtClean="0"/>
              <a:t>Low-end controller</a:t>
            </a:r>
            <a:r>
              <a:rPr lang="ko-KR" altLang="en-US" sz="2000" dirty="0" smtClean="0"/>
              <a:t>에서도 동작할 수 있어야 </a:t>
            </a:r>
            <a:r>
              <a:rPr lang="ko-KR" altLang="en-US" sz="2000" dirty="0" smtClean="0"/>
              <a:t>함</a:t>
            </a:r>
            <a:endParaRPr lang="en-US" altLang="ko-KR" sz="2400" dirty="0"/>
          </a:p>
          <a:p>
            <a:r>
              <a:rPr lang="ko-KR" altLang="en-US" sz="2400" dirty="0" smtClean="0"/>
              <a:t>표준 </a:t>
            </a:r>
            <a:r>
              <a:rPr lang="en-US" altLang="ko-KR" sz="2400" dirty="0" smtClean="0"/>
              <a:t>OSEK OS (ISO 17356-3)</a:t>
            </a:r>
          </a:p>
          <a:p>
            <a:pPr lvl="1"/>
            <a:r>
              <a:rPr lang="en-US" altLang="ko-KR" sz="2000" dirty="0" smtClean="0"/>
              <a:t>AUTOSAR OS</a:t>
            </a:r>
            <a:r>
              <a:rPr lang="ko-KR" altLang="en-US" sz="2000" dirty="0" smtClean="0"/>
              <a:t>으로 주로 </a:t>
            </a:r>
            <a:r>
              <a:rPr lang="ko-KR" altLang="en-US" sz="2000" dirty="0" smtClean="0"/>
              <a:t>사용</a:t>
            </a:r>
            <a:endParaRPr lang="en-US" altLang="ko-KR" sz="2000" dirty="0" smtClean="0"/>
          </a:p>
        </p:txBody>
      </p:sp>
      <p:sp>
        <p:nvSpPr>
          <p:cNvPr id="3" name="내용 개체 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331184"/>
            <a:ext cx="5520266" cy="334022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019800" y="3158067"/>
            <a:ext cx="922867" cy="239606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OS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31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Basic</a:t>
            </a:r>
            <a:r>
              <a:rPr lang="ko-KR" altLang="en-US" smtClean="0"/>
              <a:t> </a:t>
            </a:r>
            <a:r>
              <a:rPr lang="en-US" altLang="ko-KR" smtClean="0"/>
              <a:t>Software structure</a:t>
            </a:r>
            <a:endParaRPr lang="ko-KR" altLang="en-US" dirty="0"/>
          </a:p>
        </p:txBody>
      </p:sp>
      <p:pic>
        <p:nvPicPr>
          <p:cNvPr id="4" name="내용 개체 틀 3" descr="화면 캡처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62" y="1918758"/>
            <a:ext cx="8191190" cy="4351338"/>
          </a:xfrm>
        </p:spPr>
      </p:pic>
      <p:sp>
        <p:nvSpPr>
          <p:cNvPr id="7" name="오른쪽 중괄호 6"/>
          <p:cNvSpPr/>
          <p:nvPr/>
        </p:nvSpPr>
        <p:spPr>
          <a:xfrm>
            <a:off x="8976252" y="3368233"/>
            <a:ext cx="734907" cy="2314937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811862" y="3480816"/>
            <a:ext cx="25084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System stack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Timer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Operating system functionality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ECU state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Watchdog management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97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 management stack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구성요소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Memory drivers</a:t>
            </a:r>
          </a:p>
          <a:p>
            <a:pPr lvl="1"/>
            <a:r>
              <a:rPr lang="en-US" altLang="ko-KR" dirty="0" smtClean="0"/>
              <a:t>Memory hardware abstraction</a:t>
            </a:r>
          </a:p>
          <a:p>
            <a:pPr lvl="1"/>
            <a:r>
              <a:rPr lang="en-US" altLang="ko-KR" dirty="0" smtClean="0"/>
              <a:t>Memory services</a:t>
            </a:r>
          </a:p>
          <a:p>
            <a:r>
              <a:rPr lang="ko-KR" altLang="en-US" dirty="0" smtClean="0"/>
              <a:t>역할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Non volatile memory</a:t>
            </a:r>
            <a:r>
              <a:rPr lang="ko-KR" altLang="en-US" dirty="0" smtClean="0"/>
              <a:t>로의 표준화된 접근 방법을 제공함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Flash memory, EEPROM</a:t>
            </a:r>
          </a:p>
          <a:p>
            <a:pPr lvl="1"/>
            <a:r>
              <a:rPr lang="en-US" altLang="ko-KR" dirty="0" smtClean="0"/>
              <a:t>Memory</a:t>
            </a:r>
            <a:r>
              <a:rPr lang="ko-KR" altLang="en-US" dirty="0" smtClean="0"/>
              <a:t>의 위치에 상관없는 인터페이스를 제공함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MCU internal/external</a:t>
            </a:r>
          </a:p>
          <a:p>
            <a:pPr lvl="1"/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7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5281"/>
            <a:ext cx="5218209" cy="277202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7652084" y="3392905"/>
            <a:ext cx="1106905" cy="174800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53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stack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o-KR" altLang="en-US" dirty="0" smtClean="0"/>
              <a:t>구성요소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Communication drivers</a:t>
            </a:r>
          </a:p>
          <a:p>
            <a:pPr lvl="1"/>
            <a:r>
              <a:rPr lang="en-US" altLang="ko-KR" dirty="0" smtClean="0"/>
              <a:t>Communication hardware abstraction</a:t>
            </a:r>
          </a:p>
          <a:p>
            <a:pPr lvl="1"/>
            <a:r>
              <a:rPr lang="en-US" altLang="ko-KR" dirty="0" smtClean="0"/>
              <a:t>Communication services</a:t>
            </a:r>
          </a:p>
          <a:p>
            <a:r>
              <a:rPr lang="ko-KR" altLang="en-US" dirty="0" smtClean="0"/>
              <a:t>역할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차량</a:t>
            </a:r>
            <a:r>
              <a:rPr lang="en-US" altLang="ko-KR" dirty="0" smtClean="0"/>
              <a:t> </a:t>
            </a:r>
            <a:r>
              <a:rPr lang="ko-KR" altLang="en-US" dirty="0" smtClean="0"/>
              <a:t>네트워크 시스템에 표준화된 접근 방법을 제공함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SWC</a:t>
            </a:r>
            <a:r>
              <a:rPr lang="ko-KR" altLang="en-US" dirty="0" smtClean="0"/>
              <a:t>가 서로 다른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에 존재하더라도 통신이 가능하게끔 함</a:t>
            </a:r>
            <a:endParaRPr lang="en-US" altLang="ko-KR" dirty="0" smtClean="0"/>
          </a:p>
          <a:p>
            <a:r>
              <a:rPr lang="ko-KR" altLang="en-US" dirty="0" smtClean="0"/>
              <a:t>특징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SWC</a:t>
            </a:r>
            <a:r>
              <a:rPr lang="ko-KR" altLang="en-US" dirty="0" smtClean="0"/>
              <a:t>는 직접 </a:t>
            </a:r>
            <a:r>
              <a:rPr lang="en-US" altLang="ko-KR" dirty="0" smtClean="0"/>
              <a:t>communication service</a:t>
            </a:r>
            <a:r>
              <a:rPr lang="ko-KR" altLang="en-US" dirty="0" smtClean="0"/>
              <a:t>의 인터페이스를 호출하지 못함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RTE</a:t>
            </a:r>
            <a:r>
              <a:rPr lang="ko-KR" altLang="en-US" dirty="0" smtClean="0"/>
              <a:t>를 꼭 거쳐야 함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ko-KR" altLang="en-US" dirty="0"/>
          </a:p>
        </p:txBody>
      </p:sp>
      <p:pic>
        <p:nvPicPr>
          <p:cNvPr id="7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5281"/>
            <a:ext cx="5218209" cy="277202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8705384" y="3392905"/>
            <a:ext cx="1106905" cy="174800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4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I/O stack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ko-KR" altLang="en-US" sz="2000" dirty="0" smtClean="0"/>
              <a:t>구성요소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I/O drivers</a:t>
            </a:r>
          </a:p>
          <a:p>
            <a:pPr lvl="1"/>
            <a:r>
              <a:rPr lang="en-US" altLang="ko-KR" sz="1800" dirty="0" smtClean="0"/>
              <a:t>I/O hardware abstraction</a:t>
            </a:r>
          </a:p>
          <a:p>
            <a:r>
              <a:rPr lang="ko-KR" altLang="en-US" sz="2000" dirty="0" smtClean="0"/>
              <a:t>역할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Sensor</a:t>
            </a:r>
            <a:r>
              <a:rPr lang="ko-KR" altLang="en-US" sz="1800" dirty="0" smtClean="0"/>
              <a:t>와 </a:t>
            </a:r>
            <a:r>
              <a:rPr lang="en-US" altLang="ko-KR" sz="1800" dirty="0" smtClean="0"/>
              <a:t>actuator</a:t>
            </a:r>
            <a:r>
              <a:rPr lang="ko-KR" altLang="en-US" sz="1800" dirty="0" smtClean="0"/>
              <a:t>에 대한 표준화된 접근 방법을 제공</a:t>
            </a:r>
            <a:endParaRPr lang="en-US" altLang="ko-KR" sz="1800" dirty="0" smtClean="0"/>
          </a:p>
          <a:p>
            <a:r>
              <a:rPr lang="ko-KR" altLang="en-US" sz="2000" dirty="0" smtClean="0"/>
              <a:t>특징 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Service layer</a:t>
            </a:r>
            <a:r>
              <a:rPr lang="ko-KR" altLang="en-US" sz="1800" dirty="0" smtClean="0"/>
              <a:t>가 존재하지 않음</a:t>
            </a:r>
            <a:endParaRPr lang="en-US" altLang="ko-KR" sz="1800" dirty="0" smtClean="0"/>
          </a:p>
          <a:p>
            <a:pPr lvl="2"/>
            <a:r>
              <a:rPr lang="ko-KR" altLang="en-US" sz="1600" dirty="0" smtClean="0"/>
              <a:t>모든 </a:t>
            </a:r>
            <a:r>
              <a:rPr lang="en-US" altLang="ko-KR" sz="1600" dirty="0" smtClean="0"/>
              <a:t>sensor</a:t>
            </a:r>
            <a:r>
              <a:rPr lang="ko-KR" altLang="en-US" sz="1600" dirty="0" smtClean="0"/>
              <a:t>와 </a:t>
            </a:r>
            <a:r>
              <a:rPr lang="en-US" altLang="ko-KR" sz="1600" dirty="0" smtClean="0"/>
              <a:t>actuator</a:t>
            </a:r>
            <a:r>
              <a:rPr lang="ko-KR" altLang="en-US" sz="1600" dirty="0" smtClean="0"/>
              <a:t>을 지원하는 표준 인터페이스 구현이 어렵기 때문임</a:t>
            </a:r>
            <a:endParaRPr lang="en-US" altLang="ko-KR" sz="1600" dirty="0" smtClean="0"/>
          </a:p>
          <a:p>
            <a:pPr lvl="1"/>
            <a:r>
              <a:rPr lang="ko-KR" altLang="en-US" sz="1800" dirty="0" smtClean="0"/>
              <a:t>그러므로</a:t>
            </a:r>
            <a:r>
              <a:rPr lang="en-US" altLang="ko-KR" sz="1800" dirty="0" smtClean="0"/>
              <a:t>, sensor</a:t>
            </a:r>
            <a:r>
              <a:rPr lang="ko-KR" altLang="en-US" sz="1800" dirty="0" smtClean="0"/>
              <a:t>와 </a:t>
            </a:r>
            <a:r>
              <a:rPr lang="en-US" altLang="ko-KR" sz="1800" dirty="0" smtClean="0"/>
              <a:t>actuator</a:t>
            </a:r>
            <a:r>
              <a:rPr lang="ko-KR" altLang="en-US" sz="1800" dirty="0" smtClean="0"/>
              <a:t>의 접근을 위해 </a:t>
            </a:r>
            <a:r>
              <a:rPr lang="en-US" altLang="ko-KR" sz="1800" dirty="0" smtClean="0"/>
              <a:t>sensor/actuator software component</a:t>
            </a:r>
            <a:r>
              <a:rPr lang="ko-KR" altLang="en-US" sz="1800" dirty="0" smtClean="0"/>
              <a:t>가 존재함</a:t>
            </a:r>
            <a:endParaRPr lang="en-US" altLang="ko-KR" sz="1800" dirty="0" smtClean="0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7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5281"/>
            <a:ext cx="5218209" cy="277202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9723954" y="3392905"/>
            <a:ext cx="1106905" cy="174800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531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Complex driver stack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ko-KR" altLang="en-US" dirty="0" smtClean="0"/>
              <a:t>역할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Application component</a:t>
            </a:r>
            <a:r>
              <a:rPr lang="ko-KR" altLang="en-US" dirty="0" smtClean="0"/>
              <a:t>가 직접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의 하드웨어에 접근하기 위함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성능적인 측면</a:t>
            </a:r>
            <a:endParaRPr lang="en-US" altLang="ko-KR" dirty="0"/>
          </a:p>
          <a:p>
            <a:pPr lvl="1"/>
            <a:r>
              <a:rPr lang="ko-KR" altLang="en-US" dirty="0" smtClean="0"/>
              <a:t>예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Injection control</a:t>
            </a:r>
          </a:p>
          <a:p>
            <a:pPr lvl="2"/>
            <a:r>
              <a:rPr lang="en-US" altLang="ko-KR" dirty="0" smtClean="0"/>
              <a:t>Electronic valve control</a:t>
            </a:r>
          </a:p>
          <a:p>
            <a:r>
              <a:rPr lang="ko-KR" altLang="en-US" dirty="0" smtClean="0"/>
              <a:t>특징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Basic software stack</a:t>
            </a:r>
            <a:r>
              <a:rPr lang="ko-KR" altLang="en-US" dirty="0" smtClean="0"/>
              <a:t>을 거치지 않음</a:t>
            </a:r>
            <a:endParaRPr lang="ko-KR" altLang="en-US" dirty="0"/>
          </a:p>
        </p:txBody>
      </p:sp>
      <p:sp>
        <p:nvSpPr>
          <p:cNvPr id="9" name="내용 개체 틀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내용 개체 틀 3" descr="화면 캡처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5281"/>
            <a:ext cx="5218209" cy="277202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0545756" y="3392905"/>
            <a:ext cx="1106905" cy="174800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7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AUTOSAR – Basic Software</a:t>
            </a:r>
            <a:br>
              <a:rPr lang="en-US" altLang="ko-KR" dirty="0" smtClean="0"/>
            </a:br>
            <a:r>
              <a:rPr lang="en-US" altLang="ko-KR" dirty="0" smtClean="0"/>
              <a:t>: microcontroller </a:t>
            </a:r>
            <a:r>
              <a:rPr lang="en-US" altLang="ko-KR" dirty="0" err="1" smtClean="0"/>
              <a:t>abstr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1800" dirty="0" smtClean="0"/>
              <a:t>Microcontroller Abstraction layer (MCAL)</a:t>
            </a:r>
          </a:p>
          <a:p>
            <a:pPr lvl="1"/>
            <a:r>
              <a:rPr lang="ko-KR" altLang="en-US" sz="1600" dirty="0" smtClean="0"/>
              <a:t>상위 </a:t>
            </a:r>
            <a:r>
              <a:rPr lang="en-US" altLang="ko-KR" sz="1600" dirty="0" smtClean="0"/>
              <a:t>component</a:t>
            </a:r>
            <a:r>
              <a:rPr lang="ko-KR" altLang="en-US" sz="1600" dirty="0" smtClean="0"/>
              <a:t>가 </a:t>
            </a:r>
            <a:r>
              <a:rPr lang="en-US" altLang="ko-KR" sz="1600" dirty="0" smtClean="0"/>
              <a:t>microcontroller</a:t>
            </a:r>
            <a:r>
              <a:rPr lang="ko-KR" altLang="en-US" sz="1600" dirty="0" smtClean="0"/>
              <a:t>의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레지스터로 접근을 원할 때 </a:t>
            </a:r>
            <a:r>
              <a:rPr lang="en-US" altLang="ko-KR" sz="1600" dirty="0" smtClean="0"/>
              <a:t>MCAL</a:t>
            </a:r>
            <a:r>
              <a:rPr lang="ko-KR" altLang="en-US" sz="1600" dirty="0" smtClean="0"/>
              <a:t>에서 제공하는 </a:t>
            </a:r>
            <a:r>
              <a:rPr lang="en-US" altLang="ko-KR" sz="1600" dirty="0" smtClean="0"/>
              <a:t>interface</a:t>
            </a:r>
            <a:r>
              <a:rPr lang="ko-KR" altLang="en-US" sz="1600" dirty="0" smtClean="0"/>
              <a:t>로만 접근할 수 있음</a:t>
            </a:r>
            <a:endParaRPr lang="en-US" altLang="ko-KR" sz="1600" dirty="0" smtClean="0"/>
          </a:p>
          <a:p>
            <a:pPr lvl="1"/>
            <a:endParaRPr lang="en-US" altLang="ko-KR" sz="1600" dirty="0" smtClean="0"/>
          </a:p>
          <a:p>
            <a:pPr lvl="1"/>
            <a:r>
              <a:rPr lang="en-US" altLang="ko-KR" sz="1600" dirty="0" smtClean="0"/>
              <a:t>Hardware-specific layer</a:t>
            </a:r>
            <a:r>
              <a:rPr lang="ko-KR" altLang="en-US" sz="1600" dirty="0" smtClean="0"/>
              <a:t>로써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Basic software</a:t>
            </a:r>
            <a:r>
              <a:rPr lang="ko-KR" altLang="en-US" sz="1600" dirty="0" smtClean="0"/>
              <a:t>로의 표준 </a:t>
            </a:r>
            <a:r>
              <a:rPr lang="en-US" altLang="ko-KR" sz="1600" dirty="0" smtClean="0"/>
              <a:t>interface</a:t>
            </a:r>
            <a:r>
              <a:rPr lang="ko-KR" altLang="en-US" sz="1600" dirty="0" smtClean="0"/>
              <a:t>를 제공함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Microcontroller </a:t>
            </a:r>
            <a:r>
              <a:rPr lang="ko-KR" altLang="en-US" sz="1600" dirty="0" smtClean="0"/>
              <a:t>주변기기를 제어함</a:t>
            </a:r>
            <a:endParaRPr lang="en-US" altLang="ko-KR" sz="1600" dirty="0" smtClean="0"/>
          </a:p>
          <a:p>
            <a:pPr lvl="1"/>
            <a:endParaRPr lang="en-US" altLang="ko-KR" sz="1600" dirty="0" smtClean="0"/>
          </a:p>
          <a:p>
            <a:pPr lvl="1"/>
            <a:r>
              <a:rPr lang="en-US" altLang="ko-KR" sz="1600" dirty="0" smtClean="0"/>
              <a:t>Digital I/O (DIO),</a:t>
            </a:r>
          </a:p>
          <a:p>
            <a:pPr lvl="1"/>
            <a:r>
              <a:rPr lang="en-US" altLang="ko-KR" sz="1600" dirty="0" smtClean="0"/>
              <a:t>Analog/Digital Converter (ADC),</a:t>
            </a:r>
          </a:p>
          <a:p>
            <a:pPr lvl="1"/>
            <a:r>
              <a:rPr lang="en-US" altLang="ko-KR" sz="1600" dirty="0"/>
              <a:t>Pulse Width (De)Modulator (PWM, PWD),</a:t>
            </a:r>
          </a:p>
          <a:p>
            <a:pPr lvl="1"/>
            <a:r>
              <a:rPr lang="en-US" altLang="ko-KR" sz="1600" dirty="0" smtClean="0"/>
              <a:t>EEPROM </a:t>
            </a:r>
            <a:r>
              <a:rPr lang="en-US" altLang="ko-KR" sz="1600" dirty="0"/>
              <a:t>(EEP),</a:t>
            </a:r>
          </a:p>
          <a:p>
            <a:pPr lvl="1"/>
            <a:r>
              <a:rPr lang="en-US" altLang="ko-KR" sz="1600" dirty="0" smtClean="0"/>
              <a:t>Flash </a:t>
            </a:r>
            <a:r>
              <a:rPr lang="en-US" altLang="ko-KR" sz="1600" dirty="0"/>
              <a:t>(FLS),</a:t>
            </a:r>
          </a:p>
          <a:p>
            <a:pPr lvl="1"/>
            <a:r>
              <a:rPr lang="en-US" altLang="ko-KR" sz="1600" dirty="0" smtClean="0"/>
              <a:t>Capture </a:t>
            </a:r>
            <a:r>
              <a:rPr lang="en-US" altLang="ko-KR" sz="1600" dirty="0"/>
              <a:t>Compare Unit (CCU),</a:t>
            </a:r>
          </a:p>
          <a:p>
            <a:pPr lvl="1"/>
            <a:r>
              <a:rPr lang="en-US" altLang="ko-KR" sz="1600" dirty="0" smtClean="0"/>
              <a:t>Watchdog </a:t>
            </a:r>
            <a:r>
              <a:rPr lang="en-US" altLang="ko-KR" sz="1600" dirty="0"/>
              <a:t>Timer (WDT),</a:t>
            </a:r>
          </a:p>
          <a:p>
            <a:pPr lvl="1"/>
            <a:r>
              <a:rPr lang="en-US" altLang="ko-KR" sz="1600" dirty="0" smtClean="0"/>
              <a:t>Serial </a:t>
            </a:r>
            <a:r>
              <a:rPr lang="en-US" altLang="ko-KR" sz="1600" dirty="0"/>
              <a:t>Peripheral Interface (SPI), and</a:t>
            </a:r>
          </a:p>
          <a:p>
            <a:pPr lvl="1"/>
            <a:r>
              <a:rPr lang="en-US" altLang="ko-KR" sz="1600" dirty="0" smtClean="0"/>
              <a:t>I2C </a:t>
            </a:r>
            <a:r>
              <a:rPr lang="en-US" altLang="ko-KR" sz="1600" dirty="0"/>
              <a:t>Bus (IIC).</a:t>
            </a:r>
            <a:endParaRPr lang="ko-KR" altLang="en-US" sz="1600" dirty="0"/>
          </a:p>
        </p:txBody>
      </p:sp>
      <p:pic>
        <p:nvPicPr>
          <p:cNvPr id="4" name="Picture 2" descr="PIC16F887 Block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63" y="3433463"/>
            <a:ext cx="4090705" cy="27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87592" y="6158011"/>
            <a:ext cx="2906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&lt;Microcontroller block diagram&gt;</a:t>
            </a:r>
            <a:endParaRPr lang="ko-KR" altLang="en-US" sz="140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72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AUTOSAR – Basic </a:t>
            </a:r>
            <a:r>
              <a:rPr lang="en-US" altLang="ko-KR" dirty="0" smtClean="0"/>
              <a:t>Software component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633" y="1825625"/>
            <a:ext cx="7082368" cy="485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23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Microcontroller abstraction 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815042"/>
          </a:xfrm>
        </p:spPr>
        <p:txBody>
          <a:bodyPr>
            <a:noAutofit/>
          </a:bodyPr>
          <a:lstStyle/>
          <a:p>
            <a:r>
              <a:rPr lang="en-US" altLang="ko-KR" sz="1800" dirty="0" smtClean="0"/>
              <a:t>MCAL = device driver</a:t>
            </a:r>
          </a:p>
          <a:p>
            <a:pPr lvl="1"/>
            <a:r>
              <a:rPr lang="en-US" altLang="ko-KR" sz="1600" dirty="0" smtClean="0"/>
              <a:t>AUTOSAR</a:t>
            </a:r>
            <a:r>
              <a:rPr lang="ko-KR" altLang="en-US" sz="1600" dirty="0" smtClean="0"/>
              <a:t>용 </a:t>
            </a:r>
            <a:r>
              <a:rPr lang="en-US" altLang="ko-KR" sz="1600" dirty="0" smtClean="0"/>
              <a:t>MCAL</a:t>
            </a:r>
            <a:r>
              <a:rPr lang="ko-KR" altLang="en-US" sz="1600" dirty="0" smtClean="0"/>
              <a:t>은 </a:t>
            </a:r>
            <a:r>
              <a:rPr lang="en-US" altLang="ko-KR" sz="1600" dirty="0" smtClean="0"/>
              <a:t>AUTOSAR</a:t>
            </a:r>
            <a:r>
              <a:rPr lang="ko-KR" altLang="en-US" sz="1600" dirty="0" smtClean="0"/>
              <a:t>에서 규정하는 </a:t>
            </a:r>
            <a:r>
              <a:rPr lang="en-US" altLang="ko-KR" sz="1600" dirty="0" smtClean="0"/>
              <a:t>API </a:t>
            </a:r>
            <a:r>
              <a:rPr lang="ko-KR" altLang="en-US" sz="1600" dirty="0" smtClean="0"/>
              <a:t>이름을 사용해 </a:t>
            </a:r>
            <a:r>
              <a:rPr lang="en-US" altLang="ko-KR" sz="1600" dirty="0" smtClean="0"/>
              <a:t>device driver</a:t>
            </a:r>
            <a:r>
              <a:rPr lang="ko-KR" altLang="en-US" sz="1600" dirty="0" smtClean="0"/>
              <a:t>를 제어할 수 있도록 제공</a:t>
            </a:r>
            <a:endParaRPr lang="en-US" altLang="ko-KR" sz="1600" dirty="0" smtClean="0"/>
          </a:p>
          <a:p>
            <a:pPr lvl="1"/>
            <a:r>
              <a:rPr lang="en-US" altLang="ko-KR" sz="1600" dirty="0" smtClean="0"/>
              <a:t>AUTOSAR</a:t>
            </a:r>
            <a:r>
              <a:rPr lang="ko-KR" altLang="en-US" sz="1600" dirty="0" smtClean="0"/>
              <a:t>에서 규정한 </a:t>
            </a:r>
            <a:r>
              <a:rPr lang="en-US" altLang="ko-KR" sz="1600" dirty="0" smtClean="0"/>
              <a:t>API</a:t>
            </a:r>
            <a:r>
              <a:rPr lang="ko-KR" altLang="en-US" sz="1600" dirty="0" smtClean="0"/>
              <a:t>만으로 각 </a:t>
            </a:r>
            <a:r>
              <a:rPr lang="en-US" altLang="ko-KR" sz="1600" dirty="0" smtClean="0"/>
              <a:t>MCU</a:t>
            </a:r>
            <a:r>
              <a:rPr lang="ko-KR" altLang="en-US" sz="1600" dirty="0" smtClean="0"/>
              <a:t>의 고유한 특징을 제어하기 부족할 경우에는 독자적인 </a:t>
            </a:r>
            <a:r>
              <a:rPr lang="en-US" altLang="ko-KR" sz="1600" dirty="0" smtClean="0"/>
              <a:t>parameter</a:t>
            </a:r>
            <a:r>
              <a:rPr lang="ko-KR" altLang="en-US" sz="1600" dirty="0" smtClean="0"/>
              <a:t>를 제공하고 있음</a:t>
            </a:r>
            <a:endParaRPr lang="en-US" altLang="ko-KR" sz="1600" dirty="0" smtClean="0"/>
          </a:p>
          <a:p>
            <a:pPr lvl="2"/>
            <a:r>
              <a:rPr lang="en-US" altLang="ko-KR" sz="1200" dirty="0" smtClean="0"/>
              <a:t>XML </a:t>
            </a:r>
            <a:r>
              <a:rPr lang="ko-KR" altLang="en-US" sz="1200" dirty="0" smtClean="0"/>
              <a:t>형식으로 독자 </a:t>
            </a:r>
            <a:r>
              <a:rPr lang="en-US" altLang="ko-KR" sz="1200" dirty="0" smtClean="0"/>
              <a:t>parameter</a:t>
            </a:r>
            <a:r>
              <a:rPr lang="ko-KR" altLang="en-US" sz="1200" dirty="0" smtClean="0"/>
              <a:t>를 설정할 수 있어야 함</a:t>
            </a:r>
            <a:endParaRPr lang="en-US" altLang="ko-KR" sz="1200" dirty="0" smtClean="0"/>
          </a:p>
          <a:p>
            <a:pPr lvl="2"/>
            <a:r>
              <a:rPr lang="ko-KR" altLang="en-US" sz="1200" dirty="0" smtClean="0"/>
              <a:t>이 </a:t>
            </a:r>
            <a:r>
              <a:rPr lang="en-US" altLang="ko-KR" sz="1200" dirty="0" smtClean="0"/>
              <a:t>XML</a:t>
            </a:r>
            <a:r>
              <a:rPr lang="ko-KR" altLang="en-US" sz="1200" dirty="0" smtClean="0"/>
              <a:t>을 통해 확장 </a:t>
            </a:r>
            <a:r>
              <a:rPr lang="en-US" altLang="ko-KR" sz="1200" dirty="0" smtClean="0"/>
              <a:t>API </a:t>
            </a:r>
            <a:r>
              <a:rPr lang="ko-KR" altLang="en-US" sz="1200" dirty="0" smtClean="0"/>
              <a:t>소스코드를 자동 생성할 수 있도록 제공해야 함</a:t>
            </a:r>
            <a:endParaRPr lang="ko-KR" altLang="en-US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413" y="3515278"/>
            <a:ext cx="7996206" cy="3342722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540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Microcontroller abstraction layer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MCAL</a:t>
            </a:r>
            <a:r>
              <a:rPr lang="ko-KR" altLang="en-US" dirty="0" smtClean="0"/>
              <a:t>은 크게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가지로 분류됨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Microcontroller driver</a:t>
            </a:r>
          </a:p>
          <a:p>
            <a:pPr lvl="1"/>
            <a:r>
              <a:rPr lang="en-US" altLang="ko-KR" dirty="0" smtClean="0"/>
              <a:t>Memory driver</a:t>
            </a:r>
          </a:p>
          <a:p>
            <a:pPr lvl="1"/>
            <a:r>
              <a:rPr lang="en-US" altLang="ko-KR" dirty="0" smtClean="0"/>
              <a:t>Communication driver</a:t>
            </a:r>
          </a:p>
          <a:p>
            <a:pPr lvl="1"/>
            <a:r>
              <a:rPr lang="en-US" altLang="ko-KR" dirty="0" smtClean="0"/>
              <a:t>I/O driver</a:t>
            </a:r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53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Microcontroller driver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General purpose timer (GPT</a:t>
            </a:r>
            <a:r>
              <a:rPr lang="en-US" altLang="ko-KR" dirty="0" smtClean="0"/>
              <a:t>) driver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Prescaler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PLL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사용해 </a:t>
            </a:r>
            <a:r>
              <a:rPr lang="en-US" altLang="ko-KR" dirty="0" smtClean="0"/>
              <a:t>HW timer (OS</a:t>
            </a:r>
            <a:r>
              <a:rPr lang="ko-KR" altLang="en-US" dirty="0" smtClean="0"/>
              <a:t>사용</a:t>
            </a:r>
            <a:r>
              <a:rPr lang="en-US" altLang="ko-KR" dirty="0" smtClean="0"/>
              <a:t>)</a:t>
            </a:r>
            <a:r>
              <a:rPr lang="ko-KR" altLang="en-US" dirty="0" smtClean="0"/>
              <a:t>로 사용되면 </a:t>
            </a:r>
            <a:r>
              <a:rPr lang="en-US" altLang="ko-KR" dirty="0" smtClean="0"/>
              <a:t>time</a:t>
            </a:r>
            <a:r>
              <a:rPr lang="ko-KR" altLang="en-US" dirty="0" smtClean="0"/>
              <a:t>에 관련된 </a:t>
            </a:r>
            <a:r>
              <a:rPr lang="en-US" altLang="ko-KR" dirty="0" smtClean="0"/>
              <a:t>interrupt, wakeup</a:t>
            </a:r>
            <a:r>
              <a:rPr lang="ko-KR" altLang="en-US" dirty="0" smtClean="0"/>
              <a:t>에 사용할 수 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함수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Gpt_SetMode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Gpt_GetTimeElapsed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Gpt_getTimeRemaining</a:t>
            </a:r>
            <a:endParaRPr lang="en-US" altLang="ko-KR" dirty="0" smtClean="0"/>
          </a:p>
          <a:p>
            <a:r>
              <a:rPr lang="en-US" altLang="ko-KR" dirty="0" smtClean="0"/>
              <a:t>Watchdog timer (WDT</a:t>
            </a:r>
            <a:r>
              <a:rPr lang="en-US" altLang="ko-KR" dirty="0" smtClean="0"/>
              <a:t>) driver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SW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logic</a:t>
            </a:r>
            <a:r>
              <a:rPr lang="ko-KR" altLang="en-US" dirty="0" smtClean="0"/>
              <a:t>상의 </a:t>
            </a:r>
            <a:r>
              <a:rPr lang="en-US" altLang="ko-KR" dirty="0" smtClean="0"/>
              <a:t>error</a:t>
            </a:r>
            <a:r>
              <a:rPr lang="ko-KR" altLang="en-US" dirty="0"/>
              <a:t> </a:t>
            </a:r>
            <a:r>
              <a:rPr lang="ko-KR" altLang="en-US" dirty="0" smtClean="0"/>
              <a:t>등으로 인해 무한 루프 등에 빠지면서 정상적인 동작을 못할 경우를 감시해 </a:t>
            </a:r>
            <a:r>
              <a:rPr lang="en-US" altLang="ko-KR" dirty="0" smtClean="0"/>
              <a:t>system reset</a:t>
            </a:r>
            <a:r>
              <a:rPr lang="ko-KR" altLang="en-US" dirty="0" smtClean="0"/>
              <a:t>등을 수행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함수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WdGMAliveSupervision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WdGMDeadlineSupervision</a:t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WdGMExternalLogicSupervision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r>
              <a:rPr lang="en-US" altLang="ko-KR" dirty="0" smtClean="0"/>
              <a:t>MCU driver</a:t>
            </a:r>
          </a:p>
          <a:p>
            <a:pPr lvl="1"/>
            <a:r>
              <a:rPr lang="en-US" altLang="ko-KR" dirty="0" smtClean="0"/>
              <a:t>Clock, PLL, </a:t>
            </a:r>
            <a:r>
              <a:rPr lang="en-US" altLang="ko-KR" dirty="0" smtClean="0"/>
              <a:t>RAM </a:t>
            </a:r>
            <a:r>
              <a:rPr lang="ko-KR" altLang="en-US" dirty="0" smtClean="0"/>
              <a:t>영역의 </a:t>
            </a:r>
            <a:r>
              <a:rPr lang="en-US" altLang="ko-KR" dirty="0" smtClean="0"/>
              <a:t>section </a:t>
            </a:r>
            <a:r>
              <a:rPr lang="ko-KR" altLang="en-US" dirty="0" smtClean="0"/>
              <a:t>초기화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MCU </a:t>
            </a:r>
            <a:r>
              <a:rPr lang="ko-KR" altLang="en-US" dirty="0" smtClean="0"/>
              <a:t>절전모드 활성화 및 </a:t>
            </a:r>
            <a:r>
              <a:rPr lang="en-US" altLang="ko-KR" dirty="0" smtClean="0"/>
              <a:t>reset 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3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Memory driver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ko-KR" dirty="0" smtClean="0"/>
              <a:t>EEPROM, Flash driver</a:t>
            </a:r>
          </a:p>
          <a:p>
            <a:pPr lvl="1"/>
            <a:r>
              <a:rPr lang="en-US" altLang="ko-KR" dirty="0" err="1" smtClean="0"/>
              <a:t>NvM</a:t>
            </a:r>
            <a:r>
              <a:rPr lang="en-US" altLang="ko-KR" dirty="0" smtClean="0"/>
              <a:t> (NV RAM Manager)</a:t>
            </a:r>
          </a:p>
          <a:p>
            <a:pPr lvl="1"/>
            <a:r>
              <a:rPr lang="en-US" altLang="ko-KR" dirty="0" err="1" smtClean="0"/>
              <a:t>MemIf</a:t>
            </a:r>
            <a:r>
              <a:rPr lang="en-US" altLang="ko-KR" dirty="0"/>
              <a:t> </a:t>
            </a:r>
            <a:r>
              <a:rPr lang="en-US" altLang="ko-KR" dirty="0" smtClean="0"/>
              <a:t>(Memory Interface)</a:t>
            </a:r>
          </a:p>
          <a:p>
            <a:pPr lvl="1"/>
            <a:r>
              <a:rPr lang="en-US" altLang="ko-KR" dirty="0" err="1" smtClean="0"/>
              <a:t>Ea</a:t>
            </a:r>
            <a:r>
              <a:rPr lang="en-US" altLang="ko-KR" dirty="0" smtClean="0"/>
              <a:t> (EEPROM Abstraction)</a:t>
            </a:r>
          </a:p>
          <a:p>
            <a:pPr lvl="1"/>
            <a:r>
              <a:rPr lang="en-US" altLang="ko-KR" dirty="0" smtClean="0"/>
              <a:t>Fee (Flash EEPROM Emulation)</a:t>
            </a:r>
          </a:p>
          <a:p>
            <a:pPr lvl="1"/>
            <a:r>
              <a:rPr lang="en-US" altLang="ko-KR" dirty="0" err="1" smtClean="0"/>
              <a:t>Eep</a:t>
            </a:r>
            <a:r>
              <a:rPr lang="en-US" altLang="ko-KR" dirty="0"/>
              <a:t> </a:t>
            </a:r>
            <a:r>
              <a:rPr lang="en-US" altLang="ko-KR" dirty="0" smtClean="0"/>
              <a:t>(EEPROM)</a:t>
            </a:r>
          </a:p>
          <a:p>
            <a:pPr lvl="1"/>
            <a:r>
              <a:rPr lang="en-US" altLang="ko-KR" dirty="0" err="1" smtClean="0"/>
              <a:t>Fls</a:t>
            </a:r>
            <a:r>
              <a:rPr lang="en-US" altLang="ko-KR" dirty="0"/>
              <a:t> </a:t>
            </a:r>
            <a:r>
              <a:rPr lang="en-US" altLang="ko-KR" dirty="0" smtClean="0"/>
              <a:t>(Flash)</a:t>
            </a:r>
          </a:p>
          <a:p>
            <a:pPr lvl="1"/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5526" r="5000"/>
          <a:stretch/>
        </p:blipFill>
        <p:spPr>
          <a:xfrm>
            <a:off x="6172200" y="1936736"/>
            <a:ext cx="5757335" cy="3968764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49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050" name="그림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632" y="365125"/>
            <a:ext cx="9097433" cy="6238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자유형 1"/>
          <p:cNvSpPr/>
          <p:nvPr/>
        </p:nvSpPr>
        <p:spPr>
          <a:xfrm>
            <a:off x="5012267" y="804333"/>
            <a:ext cx="0" cy="4978400"/>
          </a:xfrm>
          <a:custGeom>
            <a:avLst/>
            <a:gdLst>
              <a:gd name="connsiteX0" fmla="*/ 0 w 0"/>
              <a:gd name="connsiteY0" fmla="*/ 0 h 4978400"/>
              <a:gd name="connsiteX1" fmla="*/ 0 w 0"/>
              <a:gd name="connsiteY1" fmla="*/ 0 h 4978400"/>
              <a:gd name="connsiteX2" fmla="*/ 0 w 0"/>
              <a:gd name="connsiteY2" fmla="*/ 2387600 h 4978400"/>
              <a:gd name="connsiteX3" fmla="*/ 0 w 0"/>
              <a:gd name="connsiteY3" fmla="*/ 4978400 h 49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h="4978400">
                <a:moveTo>
                  <a:pt x="0" y="0"/>
                </a:moveTo>
                <a:lnTo>
                  <a:pt x="0" y="0"/>
                </a:lnTo>
                <a:lnTo>
                  <a:pt x="0" y="2387600"/>
                </a:lnTo>
                <a:lnTo>
                  <a:pt x="0" y="4978400"/>
                </a:lnTo>
              </a:path>
            </a:pathLst>
          </a:cu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5139267" y="821267"/>
            <a:ext cx="804333" cy="4936066"/>
          </a:xfrm>
          <a:custGeom>
            <a:avLst/>
            <a:gdLst>
              <a:gd name="connsiteX0" fmla="*/ 0 w 804333"/>
              <a:gd name="connsiteY0" fmla="*/ 0 h 4936066"/>
              <a:gd name="connsiteX1" fmla="*/ 0 w 804333"/>
              <a:gd name="connsiteY1" fmla="*/ 2438400 h 4936066"/>
              <a:gd name="connsiteX2" fmla="*/ 804333 w 804333"/>
              <a:gd name="connsiteY2" fmla="*/ 2438400 h 4936066"/>
              <a:gd name="connsiteX3" fmla="*/ 804333 w 804333"/>
              <a:gd name="connsiteY3" fmla="*/ 3505200 h 4936066"/>
              <a:gd name="connsiteX4" fmla="*/ 330200 w 804333"/>
              <a:gd name="connsiteY4" fmla="*/ 3505200 h 4936066"/>
              <a:gd name="connsiteX5" fmla="*/ 330200 w 804333"/>
              <a:gd name="connsiteY5" fmla="*/ 4936066 h 493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4333" h="4936066">
                <a:moveTo>
                  <a:pt x="0" y="0"/>
                </a:moveTo>
                <a:lnTo>
                  <a:pt x="0" y="2438400"/>
                </a:lnTo>
                <a:lnTo>
                  <a:pt x="804333" y="2438400"/>
                </a:lnTo>
                <a:lnTo>
                  <a:pt x="804333" y="3505200"/>
                </a:lnTo>
                <a:lnTo>
                  <a:pt x="330200" y="3505200"/>
                </a:lnTo>
                <a:lnTo>
                  <a:pt x="330200" y="4936066"/>
                </a:lnTo>
              </a:path>
            </a:pathLst>
          </a:cu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63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driver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SPI (Serial peripheral interface)</a:t>
            </a:r>
          </a:p>
          <a:p>
            <a:pPr lvl="1"/>
            <a:r>
              <a:rPr lang="ko-KR" altLang="en-US" dirty="0" err="1" smtClean="0"/>
              <a:t>확장성이</a:t>
            </a:r>
            <a:r>
              <a:rPr lang="ko-KR" altLang="en-US" dirty="0" smtClean="0"/>
              <a:t> 매우 높아 </a:t>
            </a:r>
            <a:r>
              <a:rPr lang="en-US" altLang="ko-KR" dirty="0" smtClean="0"/>
              <a:t>UART, PLC </a:t>
            </a:r>
            <a:r>
              <a:rPr lang="ko-KR" altLang="en-US" dirty="0" smtClean="0"/>
              <a:t>등 외부 </a:t>
            </a:r>
            <a:r>
              <a:rPr lang="en-US" altLang="ko-KR" dirty="0" smtClean="0"/>
              <a:t>chip</a:t>
            </a:r>
            <a:r>
              <a:rPr lang="ko-KR" altLang="en-US" dirty="0" smtClean="0"/>
              <a:t>과 통신에서도 사용 가능한 </a:t>
            </a:r>
            <a:r>
              <a:rPr lang="en-US" altLang="ko-KR" dirty="0" smtClean="0"/>
              <a:t>device driver</a:t>
            </a:r>
          </a:p>
          <a:p>
            <a:pPr lvl="1"/>
            <a:r>
              <a:rPr lang="ko-KR" altLang="en-US" dirty="0" smtClean="0"/>
              <a:t>하지만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가장 구현이 어려운 </a:t>
            </a:r>
            <a:r>
              <a:rPr lang="en-US" altLang="ko-KR" dirty="0" smtClean="0"/>
              <a:t>device driver</a:t>
            </a:r>
          </a:p>
          <a:p>
            <a:pPr lvl="1"/>
            <a:r>
              <a:rPr lang="en-US" altLang="ko-KR" dirty="0" smtClean="0"/>
              <a:t>100% </a:t>
            </a:r>
            <a:r>
              <a:rPr lang="ko-KR" altLang="en-US" dirty="0" smtClean="0"/>
              <a:t>자동생성으로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처리가 되지 않음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I/O hardware abstraction SW-C, CDD (Complex Device driver)</a:t>
            </a:r>
            <a:r>
              <a:rPr lang="ko-KR" altLang="en-US" dirty="0" smtClean="0"/>
              <a:t>로 구현해야 함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I2C, </a:t>
            </a:r>
            <a:r>
              <a:rPr lang="en-US" altLang="ko-KR" dirty="0" smtClean="0"/>
              <a:t>LIN, CAN, </a:t>
            </a:r>
            <a:r>
              <a:rPr lang="en-US" altLang="ko-KR" dirty="0" err="1" smtClean="0"/>
              <a:t>FlexRay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</a:t>
            </a:r>
            <a:endParaRPr lang="en-US" altLang="ko-KR" dirty="0"/>
          </a:p>
          <a:p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83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I/O driver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ICU (Input capture unit)</a:t>
            </a:r>
          </a:p>
          <a:p>
            <a:pPr lvl="1"/>
            <a:r>
              <a:rPr lang="ko-KR" altLang="en-US" dirty="0" smtClean="0"/>
              <a:t>신호의 </a:t>
            </a:r>
            <a:r>
              <a:rPr lang="en-US" altLang="ko-KR" dirty="0" smtClean="0"/>
              <a:t>rising edge, falling edge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signal</a:t>
            </a:r>
            <a:r>
              <a:rPr lang="ko-KR" altLang="en-US" dirty="0" smtClean="0"/>
              <a:t>을 설정하고 </a:t>
            </a:r>
            <a:r>
              <a:rPr lang="en-US" altLang="ko-KR" dirty="0" smtClean="0"/>
              <a:t>notification</a:t>
            </a:r>
            <a:r>
              <a:rPr lang="ko-KR" altLang="en-US" dirty="0" smtClean="0"/>
              <a:t>을 받아내고 이를 분석해 사용하도록 하는 </a:t>
            </a:r>
            <a:r>
              <a:rPr lang="en-US" altLang="ko-KR" dirty="0" smtClean="0"/>
              <a:t>device driver</a:t>
            </a:r>
          </a:p>
          <a:p>
            <a:pPr lvl="1"/>
            <a:r>
              <a:rPr lang="ko-KR" altLang="en-US" dirty="0" smtClean="0"/>
              <a:t>호출 </a:t>
            </a:r>
            <a:r>
              <a:rPr lang="en-US" altLang="ko-KR" dirty="0" smtClean="0"/>
              <a:t>sequence </a:t>
            </a:r>
          </a:p>
          <a:p>
            <a:pPr lvl="2"/>
            <a:r>
              <a:rPr lang="en-US" altLang="ko-KR" dirty="0" err="1" smtClean="0"/>
              <a:t>Icu_Init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ConfigPtr</a:t>
            </a:r>
            <a:r>
              <a:rPr lang="en-US" altLang="ko-KR" dirty="0" smtClean="0"/>
              <a:t>) </a:t>
            </a:r>
          </a:p>
          <a:p>
            <a:pPr lvl="2"/>
            <a:r>
              <a:rPr lang="en-US" altLang="ko-KR" dirty="0" err="1" smtClean="0">
                <a:sym typeface="Wingdings" panose="05000000000000000000" pitchFamily="2" charset="2"/>
              </a:rPr>
              <a:t>Icu_EnableWakeup</a:t>
            </a:r>
            <a:r>
              <a:rPr lang="en-US" altLang="ko-KR" dirty="0" smtClean="0">
                <a:sym typeface="Wingdings" panose="05000000000000000000" pitchFamily="2" charset="2"/>
              </a:rPr>
              <a:t>(Ch1)</a:t>
            </a:r>
          </a:p>
          <a:p>
            <a:pPr lvl="2"/>
            <a:r>
              <a:rPr lang="en-US" altLang="ko-KR" dirty="0" err="1" smtClean="0">
                <a:sym typeface="Wingdings" panose="05000000000000000000" pitchFamily="2" charset="2"/>
              </a:rPr>
              <a:t>Icu_SetActivationCondition</a:t>
            </a:r>
            <a:r>
              <a:rPr lang="en-US" altLang="ko-KR" dirty="0" smtClean="0">
                <a:sym typeface="Wingdings" panose="05000000000000000000" pitchFamily="2" charset="2"/>
              </a:rPr>
              <a:t>(Ch1</a:t>
            </a:r>
            <a:r>
              <a:rPr lang="en-US" altLang="ko-KR" dirty="0" smtClean="0">
                <a:sym typeface="Wingdings" panose="05000000000000000000" pitchFamily="2" charset="2"/>
              </a:rPr>
              <a:t>, ICU_FALLING_EDGE) </a:t>
            </a:r>
          </a:p>
          <a:p>
            <a:pPr lvl="2"/>
            <a:r>
              <a:rPr lang="en-US" altLang="ko-KR" dirty="0" err="1" smtClean="0">
                <a:sym typeface="Wingdings" panose="05000000000000000000" pitchFamily="2" charset="2"/>
              </a:rPr>
              <a:t>Icu_EnableNotification</a:t>
            </a:r>
            <a:r>
              <a:rPr lang="en-US" altLang="ko-KR" dirty="0" smtClean="0">
                <a:sym typeface="Wingdings" panose="05000000000000000000" pitchFamily="2" charset="2"/>
              </a:rPr>
              <a:t>(Ch1)</a:t>
            </a:r>
          </a:p>
          <a:p>
            <a:pPr lvl="2"/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Falling edge </a:t>
            </a:r>
            <a:r>
              <a:rPr lang="ko-KR" altLang="en-US" dirty="0" smtClean="0">
                <a:sym typeface="Wingdings" panose="05000000000000000000" pitchFamily="2" charset="2"/>
              </a:rPr>
              <a:t>발생 시</a:t>
            </a:r>
            <a:r>
              <a:rPr lang="en-US" altLang="ko-KR" dirty="0" smtClean="0">
                <a:sym typeface="Wingdings" panose="05000000000000000000" pitchFamily="2" charset="2"/>
              </a:rPr>
              <a:t>, Icu_SignalNotification_Ch1</a:t>
            </a:r>
            <a:r>
              <a:rPr lang="ko-KR" altLang="en-US" dirty="0" smtClean="0">
                <a:sym typeface="Wingdings" panose="05000000000000000000" pitchFamily="2" charset="2"/>
              </a:rPr>
              <a:t>이 호출됨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49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I/O driver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PWM (Pulse width modulation)</a:t>
            </a:r>
          </a:p>
          <a:p>
            <a:pPr lvl="1"/>
            <a:r>
              <a:rPr lang="ko-KR" altLang="en-US" dirty="0" smtClean="0"/>
              <a:t>일정한 주기 내에서 </a:t>
            </a:r>
            <a:r>
              <a:rPr lang="en-US" altLang="ko-KR" dirty="0" smtClean="0"/>
              <a:t>duty</a:t>
            </a:r>
            <a:r>
              <a:rPr lang="ko-KR" altLang="en-US" dirty="0" smtClean="0"/>
              <a:t>비를 변화시켜서 평균전압을 제어해 </a:t>
            </a:r>
            <a:r>
              <a:rPr lang="en-US" altLang="ko-KR" dirty="0" smtClean="0"/>
              <a:t>DC</a:t>
            </a:r>
            <a:r>
              <a:rPr lang="ko-KR" altLang="en-US" dirty="0" smtClean="0"/>
              <a:t>모터의 속도제어나 </a:t>
            </a:r>
            <a:r>
              <a:rPr lang="en-US" altLang="ko-KR" dirty="0" smtClean="0"/>
              <a:t>LED </a:t>
            </a:r>
            <a:r>
              <a:rPr lang="ko-KR" altLang="en-US" dirty="0" smtClean="0"/>
              <a:t>등 헤드램프의 광량을 조절하는데 사용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Duty cycle: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초</a:t>
            </a:r>
            <a:r>
              <a:rPr lang="en-US" altLang="ko-KR" dirty="0" smtClean="0"/>
              <a:t> </a:t>
            </a:r>
            <a:r>
              <a:rPr lang="ko-KR" altLang="en-US" dirty="0" smtClean="0"/>
              <a:t>동안</a:t>
            </a:r>
            <a:r>
              <a:rPr lang="en-US" altLang="ko-KR" dirty="0" smtClean="0"/>
              <a:t> </a:t>
            </a:r>
            <a:r>
              <a:rPr lang="ko-KR" altLang="en-US" dirty="0" smtClean="0"/>
              <a:t>반복되는 주기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Duty cycle </a:t>
            </a:r>
            <a:r>
              <a:rPr lang="ko-KR" altLang="en-US" dirty="0" smtClean="0"/>
              <a:t>설정에 사용되는 </a:t>
            </a:r>
            <a:r>
              <a:rPr lang="en-US" altLang="ko-KR" dirty="0" smtClean="0"/>
              <a:t>API</a:t>
            </a:r>
          </a:p>
          <a:p>
            <a:pPr lvl="2"/>
            <a:r>
              <a:rPr lang="en-US" altLang="ko-KR" dirty="0" err="1" smtClean="0"/>
              <a:t>Pwm_setDutyCycle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ChannelNumber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DutyCycle</a:t>
            </a:r>
            <a:r>
              <a:rPr lang="en-US" altLang="ko-KR" dirty="0" smtClean="0"/>
              <a:t>)</a:t>
            </a:r>
          </a:p>
          <a:p>
            <a:pPr lvl="2"/>
            <a:endParaRPr lang="en-US" altLang="ko-KR" dirty="0"/>
          </a:p>
          <a:p>
            <a:r>
              <a:rPr lang="en-US" altLang="ko-KR" dirty="0" smtClean="0"/>
              <a:t>ADC, DIO, PORT </a:t>
            </a:r>
            <a:r>
              <a:rPr lang="ko-KR" altLang="en-US" dirty="0" smtClean="0"/>
              <a:t>등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3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/>
              <a:t>AUTOSAR Software </a:t>
            </a:r>
            <a:r>
              <a:rPr lang="en-US" altLang="ko-KR" sz="5400" dirty="0" smtClean="0"/>
              <a:t>Component</a:t>
            </a:r>
            <a:endParaRPr lang="ko-KR" altLang="en-US" sz="5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96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 component</a:t>
            </a:r>
            <a:br>
              <a:rPr lang="en-US" altLang="ko-KR" dirty="0" smtClean="0"/>
            </a:br>
            <a:r>
              <a:rPr lang="en-US" altLang="ko-KR" dirty="0" smtClean="0"/>
              <a:t>- Interface definition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950551"/>
            <a:ext cx="5181600" cy="4101486"/>
          </a:xfrm>
          <a:prstGeom prst="rect">
            <a:avLst/>
          </a:prstGeom>
        </p:spPr>
      </p:pic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Port</a:t>
            </a:r>
          </a:p>
          <a:p>
            <a:pPr lvl="1"/>
            <a:r>
              <a:rPr lang="en-US" altLang="ko-KR" dirty="0" smtClean="0"/>
              <a:t>Provided ports (P-Ports)</a:t>
            </a:r>
          </a:p>
          <a:p>
            <a:pPr lvl="2"/>
            <a:r>
              <a:rPr lang="ko-KR" altLang="en-US" dirty="0" smtClean="0"/>
              <a:t>컴포넌트가 다른 컴포넌트에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무엇</a:t>
            </a:r>
            <a:r>
              <a:rPr lang="en-US" altLang="ko-KR" dirty="0" smtClean="0"/>
              <a:t>＂</a:t>
            </a:r>
            <a:r>
              <a:rPr lang="ko-KR" altLang="en-US" dirty="0" smtClean="0"/>
              <a:t>을 주기 위함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Required ports (R-Ports)</a:t>
            </a:r>
          </a:p>
          <a:p>
            <a:pPr lvl="2"/>
            <a:r>
              <a:rPr lang="ko-KR" altLang="en-US" dirty="0" smtClean="0"/>
              <a:t>컴포넌트가 다른 컴포넌트에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무엇</a:t>
            </a:r>
            <a:r>
              <a:rPr lang="en-US" altLang="ko-KR" dirty="0" smtClean="0"/>
              <a:t>＂</a:t>
            </a:r>
            <a:r>
              <a:rPr lang="ko-KR" altLang="en-US" dirty="0" smtClean="0"/>
              <a:t>이 필요함을 뜻함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Service interface</a:t>
            </a:r>
          </a:p>
          <a:p>
            <a:pPr lvl="1"/>
            <a:r>
              <a:rPr lang="en-US" altLang="ko-KR" dirty="0" smtClean="0"/>
              <a:t>AUTOSAR service</a:t>
            </a:r>
            <a:r>
              <a:rPr lang="ko-KR" altLang="en-US" dirty="0" smtClean="0"/>
              <a:t>와의 </a:t>
            </a:r>
            <a:r>
              <a:rPr lang="en-US" altLang="ko-KR" dirty="0" smtClean="0"/>
              <a:t>interface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6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 component</a:t>
            </a:r>
            <a:br>
              <a:rPr lang="en-US" altLang="ko-KR" dirty="0" smtClean="0"/>
            </a:br>
            <a:r>
              <a:rPr lang="en-US" altLang="ko-KR" dirty="0" smtClean="0"/>
              <a:t>- Interface definition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48325"/>
            <a:ext cx="5181600" cy="2905937"/>
          </a:xfrm>
          <a:prstGeom prst="rect">
            <a:avLst/>
          </a:prstGeo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Sender-Receiver interface</a:t>
            </a:r>
          </a:p>
          <a:p>
            <a:pPr lvl="1"/>
            <a:r>
              <a:rPr lang="en-US" altLang="ko-KR" dirty="0" smtClean="0"/>
              <a:t>Sender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receiver </a:t>
            </a:r>
            <a:r>
              <a:rPr lang="ko-KR" altLang="en-US" dirty="0" smtClean="0"/>
              <a:t>측에 </a:t>
            </a:r>
            <a:r>
              <a:rPr lang="en-US" altLang="ko-KR" dirty="0" smtClean="0"/>
              <a:t>data</a:t>
            </a:r>
            <a:r>
              <a:rPr lang="ko-KR" altLang="en-US" dirty="0" smtClean="0"/>
              <a:t>를 보내는 방식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송수신할 </a:t>
            </a:r>
            <a:r>
              <a:rPr lang="en-US" altLang="ko-KR" b="1" dirty="0" smtClean="0"/>
              <a:t>data</a:t>
            </a:r>
            <a:r>
              <a:rPr lang="ko-KR" altLang="en-US" dirty="0" smtClean="0"/>
              <a:t>를 명시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Receiver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response</a:t>
            </a:r>
            <a:r>
              <a:rPr lang="ko-KR" altLang="en-US" dirty="0" smtClean="0"/>
              <a:t>를 보내지 않음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다수의 </a:t>
            </a:r>
            <a:r>
              <a:rPr lang="en-US" altLang="ko-KR" dirty="0" smtClean="0"/>
              <a:t>receiver</a:t>
            </a:r>
            <a:r>
              <a:rPr lang="ko-KR" altLang="en-US" dirty="0" smtClean="0"/>
              <a:t>가 존재할 수 있음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5454262"/>
            <a:ext cx="6172200" cy="1152169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88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 component</a:t>
            </a:r>
            <a:br>
              <a:rPr lang="en-US" altLang="ko-KR" dirty="0" smtClean="0"/>
            </a:br>
            <a:r>
              <a:rPr lang="en-US" altLang="ko-KR" dirty="0" smtClean="0"/>
              <a:t>- Interface definition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44346"/>
            <a:ext cx="5181600" cy="3113895"/>
          </a:xfrm>
          <a:prstGeom prst="rect">
            <a:avLst/>
          </a:prstGeo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ko-KR" dirty="0" smtClean="0"/>
              <a:t>Client-Server interface</a:t>
            </a:r>
          </a:p>
          <a:p>
            <a:pPr lvl="1"/>
            <a:r>
              <a:rPr lang="en-US" altLang="ko-KR" dirty="0" smtClean="0"/>
              <a:t>Client</a:t>
            </a:r>
            <a:r>
              <a:rPr lang="ko-KR" altLang="en-US" dirty="0" smtClean="0"/>
              <a:t>가 </a:t>
            </a:r>
            <a:r>
              <a:rPr lang="en-US" altLang="ko-KR" dirty="0" smtClean="0"/>
              <a:t>server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operation </a:t>
            </a:r>
            <a:r>
              <a:rPr lang="ko-KR" altLang="en-US" dirty="0" smtClean="0"/>
              <a:t>함수를 호출하는 방식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호출 </a:t>
            </a:r>
            <a:r>
              <a:rPr lang="en-US" altLang="ko-KR" b="1" dirty="0" smtClean="0"/>
              <a:t>function</a:t>
            </a:r>
            <a:r>
              <a:rPr lang="ko-KR" altLang="en-US" dirty="0" smtClean="0"/>
              <a:t>을 명시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Client</a:t>
            </a:r>
            <a:r>
              <a:rPr lang="ko-KR" altLang="en-US" dirty="0" smtClean="0"/>
              <a:t>가 통신을 시작함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Client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server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1:1 </a:t>
            </a:r>
            <a:r>
              <a:rPr lang="ko-KR" altLang="en-US" dirty="0" smtClean="0"/>
              <a:t>통신을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수행함</a:t>
            </a:r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85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Software component</a:t>
            </a:r>
            <a:br>
              <a:rPr lang="en-US" altLang="ko-KR" dirty="0" smtClean="0"/>
            </a:br>
            <a:r>
              <a:rPr lang="en-US" altLang="ko-KR" dirty="0" smtClean="0"/>
              <a:t>- Composition definition</a:t>
            </a:r>
            <a:endParaRPr lang="ko-KR" altLang="en-US" dirty="0"/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870993"/>
            <a:ext cx="5181600" cy="2745167"/>
          </a:xfrm>
          <a:prstGeom prst="rect">
            <a:avLst/>
          </a:prstGeom>
        </p:spPr>
      </p:pic>
      <p:sp>
        <p:nvSpPr>
          <p:cNvPr id="7" name="내용 개체 틀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Composition</a:t>
            </a:r>
          </a:p>
          <a:p>
            <a:pPr lvl="1"/>
            <a:r>
              <a:rPr lang="en-US" altLang="ko-KR" sz="1800" dirty="0" smtClean="0"/>
              <a:t>SW-C instance</a:t>
            </a:r>
            <a:r>
              <a:rPr lang="ko-KR" altLang="en-US" sz="1800" dirty="0" smtClean="0"/>
              <a:t>로 구성됨</a:t>
            </a:r>
            <a:endParaRPr lang="en-US" altLang="ko-KR" sz="1800" dirty="0" smtClean="0"/>
          </a:p>
          <a:p>
            <a:pPr lvl="2"/>
            <a:r>
              <a:rPr lang="en-US" altLang="ko-KR" sz="1600" dirty="0" smtClean="0"/>
              <a:t>Prototype</a:t>
            </a:r>
            <a:r>
              <a:rPr lang="ko-KR" altLang="en-US" sz="1600" dirty="0" smtClean="0"/>
              <a:t>이라 부름</a:t>
            </a:r>
            <a:endParaRPr lang="en-US" altLang="ko-KR" sz="1600" dirty="0" smtClean="0"/>
          </a:p>
          <a:p>
            <a:pPr lvl="1"/>
            <a:r>
              <a:rPr lang="ko-KR" altLang="en-US" sz="1800" dirty="0" smtClean="0"/>
              <a:t>각 </a:t>
            </a:r>
            <a:r>
              <a:rPr lang="en-US" altLang="ko-KR" sz="1800" dirty="0" smtClean="0"/>
              <a:t>SW-C instance</a:t>
            </a:r>
            <a:r>
              <a:rPr lang="ko-KR" altLang="en-US" sz="1800" dirty="0" smtClean="0"/>
              <a:t>는 </a:t>
            </a:r>
            <a:r>
              <a:rPr lang="en-US" altLang="ko-KR" sz="1800" dirty="0" smtClean="0"/>
              <a:t>Connecter</a:t>
            </a:r>
            <a:r>
              <a:rPr lang="ko-KR" altLang="en-US" sz="1800" dirty="0" smtClean="0"/>
              <a:t>로 연결</a:t>
            </a:r>
            <a:endParaRPr lang="en-US" altLang="ko-KR" sz="1800" dirty="0" smtClean="0"/>
          </a:p>
          <a:p>
            <a:pPr lvl="1"/>
            <a:r>
              <a:rPr lang="ko-KR" altLang="en-US" sz="1800" dirty="0" smtClean="0"/>
              <a:t>다른 </a:t>
            </a:r>
            <a:r>
              <a:rPr lang="en-US" altLang="ko-KR" sz="1800" dirty="0" smtClean="0"/>
              <a:t>composition</a:t>
            </a:r>
            <a:r>
              <a:rPr lang="ko-KR" altLang="en-US" sz="1800" dirty="0" smtClean="0"/>
              <a:t>으로 구성될 수도 있음</a:t>
            </a:r>
            <a:endParaRPr lang="en-US" altLang="ko-KR" sz="1800" dirty="0" smtClean="0"/>
          </a:p>
          <a:p>
            <a:pPr lvl="2"/>
            <a:r>
              <a:rPr lang="en-US" altLang="ko-KR" sz="1600" dirty="0" smtClean="0"/>
              <a:t>Composition</a:t>
            </a:r>
            <a:r>
              <a:rPr lang="ko-KR" altLang="en-US" sz="1600" dirty="0" smtClean="0"/>
              <a:t>은 계층적 </a:t>
            </a:r>
            <a:r>
              <a:rPr lang="en-US" altLang="ko-KR" sz="1600" dirty="0" smtClean="0"/>
              <a:t>(hierarchical)</a:t>
            </a:r>
            <a:r>
              <a:rPr lang="ko-KR" altLang="en-US" sz="1600" dirty="0" smtClean="0"/>
              <a:t>임</a:t>
            </a:r>
            <a:endParaRPr lang="en-US" altLang="ko-KR" sz="1600" dirty="0" smtClean="0"/>
          </a:p>
          <a:p>
            <a:pPr lvl="1"/>
            <a:endParaRPr lang="en-US" altLang="ko-KR" sz="1800" dirty="0" smtClean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3842564"/>
            <a:ext cx="5511800" cy="246933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66381" y="6311900"/>
            <a:ext cx="4504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composition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connector</a:t>
            </a:r>
            <a:r>
              <a:rPr lang="ko-KR" altLang="en-US" dirty="0" smtClean="0"/>
              <a:t>로 연결됨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25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VFB vs. ECU software architecture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74" y="1856106"/>
            <a:ext cx="5392581" cy="378842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126" y="1775083"/>
            <a:ext cx="5279329" cy="37884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0129" y="5809944"/>
            <a:ext cx="4564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예</a:t>
            </a:r>
            <a:r>
              <a:rPr lang="en-US" altLang="ko-KR" dirty="0" smtClean="0"/>
              <a:t>: 3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composition</a:t>
            </a:r>
            <a:r>
              <a:rPr lang="ko-KR" altLang="en-US" dirty="0" smtClean="0"/>
              <a:t>들이 할당됨 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84204" y="5671444"/>
            <a:ext cx="4695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ECU</a:t>
            </a:r>
            <a:r>
              <a:rPr lang="ko-KR" altLang="en-US" dirty="0" smtClean="0"/>
              <a:t>에 할당된 </a:t>
            </a:r>
            <a:r>
              <a:rPr lang="en-US" altLang="ko-KR" dirty="0" smtClean="0"/>
              <a:t>Component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AUTOSAR software architecture</a:t>
            </a:r>
            <a:r>
              <a:rPr lang="ko-KR" altLang="en-US" dirty="0" smtClean="0"/>
              <a:t>와 관계를 나타낸 예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95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smtClean="0"/>
              <a:t>Runnable overview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5347"/>
            <a:ext cx="5181600" cy="3771893"/>
          </a:xfrm>
          <a:prstGeom prst="rect">
            <a:avLst/>
          </a:prstGeo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 smtClean="0"/>
              <a:t>SeatHeatingControl</a:t>
            </a:r>
            <a:r>
              <a:rPr lang="en-US" altLang="ko-KR" dirty="0" smtClean="0"/>
              <a:t> component</a:t>
            </a:r>
          </a:p>
          <a:p>
            <a:pPr lvl="1"/>
            <a:r>
              <a:rPr lang="en-US" altLang="ko-KR" dirty="0" smtClean="0"/>
              <a:t>6 ports</a:t>
            </a:r>
          </a:p>
          <a:p>
            <a:pPr lvl="1"/>
            <a:r>
              <a:rPr lang="en-US" altLang="ko-KR" dirty="0" smtClean="0"/>
              <a:t>2 runnable</a:t>
            </a:r>
          </a:p>
          <a:p>
            <a:pPr lvl="2"/>
            <a:r>
              <a:rPr lang="en-US" altLang="ko-KR" dirty="0" err="1" smtClean="0"/>
              <a:t>MainCyclic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RTE</a:t>
            </a:r>
            <a:r>
              <a:rPr lang="ko-KR" altLang="en-US" dirty="0" smtClean="0"/>
              <a:t>로 부터 고정 </a:t>
            </a:r>
            <a:r>
              <a:rPr lang="en-US" altLang="ko-KR" dirty="0" smtClean="0"/>
              <a:t>rate</a:t>
            </a:r>
            <a:r>
              <a:rPr lang="ko-KR" altLang="en-US" dirty="0" smtClean="0"/>
              <a:t>로 호출되어야 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Setting</a:t>
            </a:r>
          </a:p>
          <a:p>
            <a:pPr lvl="3"/>
            <a:r>
              <a:rPr lang="en-US" altLang="ko-KR" dirty="0" smtClean="0"/>
              <a:t>Name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Setting</a:t>
            </a:r>
            <a:r>
              <a:rPr lang="ko-KR" altLang="en-US" dirty="0" smtClean="0"/>
              <a:t>인 </a:t>
            </a:r>
            <a:r>
              <a:rPr lang="en-US" altLang="ko-KR" dirty="0" smtClean="0"/>
              <a:t>P-Port</a:t>
            </a:r>
            <a:r>
              <a:rPr lang="ko-KR" altLang="en-US" dirty="0" smtClean="0"/>
              <a:t>를 통해  </a:t>
            </a:r>
            <a:r>
              <a:rPr lang="en-US" altLang="ko-KR" dirty="0" smtClean="0"/>
              <a:t>Setting runnable</a:t>
            </a:r>
            <a:r>
              <a:rPr lang="ko-KR" altLang="en-US" dirty="0" smtClean="0"/>
              <a:t>이 호출됨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getSeatSwitch_PassengerDetected</a:t>
            </a:r>
            <a:r>
              <a:rPr lang="en-US" altLang="ko-KR" dirty="0" smtClean="0"/>
              <a:t> operation</a:t>
            </a:r>
          </a:p>
          <a:p>
            <a:pPr lvl="2"/>
            <a:r>
              <a:rPr lang="en-US" altLang="ko-KR" dirty="0" smtClean="0"/>
              <a:t>R-Port </a:t>
            </a:r>
            <a:r>
              <a:rPr lang="en-US" altLang="ko-KR" dirty="0" err="1" smtClean="0"/>
              <a:t>SeatSwitch</a:t>
            </a:r>
            <a:r>
              <a:rPr lang="en-US" altLang="ko-KR" dirty="0" smtClean="0"/>
              <a:t> </a:t>
            </a:r>
            <a:r>
              <a:rPr lang="ko-KR" altLang="en-US" dirty="0" smtClean="0"/>
              <a:t>를 통해 다른 </a:t>
            </a:r>
            <a:r>
              <a:rPr lang="en-US" altLang="ko-KR" dirty="0" smtClean="0"/>
              <a:t>component</a:t>
            </a:r>
            <a:r>
              <a:rPr lang="ko-KR" altLang="en-US" dirty="0" smtClean="0"/>
              <a:t>에서 제공하는 정보에 접근할 수 있음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7463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smtClean="0"/>
              <a:t>Behavior definition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dirty="0"/>
              <a:t>Describe the real time execution elements and characteristics of an atomic SW-C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Contains Runnable Entities to </a:t>
            </a:r>
            <a:r>
              <a:rPr lang="en-US" altLang="ko-KR" dirty="0"/>
              <a:t>represent executable portion of code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Contains </a:t>
            </a:r>
            <a:r>
              <a:rPr lang="en-US" altLang="ko-KR" dirty="0"/>
              <a:t>RTE Event to trigger </a:t>
            </a:r>
            <a:r>
              <a:rPr lang="en-US" altLang="ko-KR" dirty="0" err="1"/>
              <a:t>Runnables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Provides </a:t>
            </a:r>
            <a:r>
              <a:rPr lang="en-US" altLang="ko-KR" dirty="0"/>
              <a:t>communication scheme/ concurrency scheme between </a:t>
            </a:r>
            <a:r>
              <a:rPr lang="en-US" altLang="ko-KR" dirty="0" err="1"/>
              <a:t>runnables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Provide </a:t>
            </a:r>
            <a:r>
              <a:rPr lang="en-US" altLang="ko-KR" dirty="0"/>
              <a:t>Per Instance Memory dedicated to </a:t>
            </a:r>
            <a:r>
              <a:rPr lang="en-US" altLang="ko-KR" dirty="0" smtClean="0"/>
              <a:t>the </a:t>
            </a:r>
            <a:r>
              <a:rPr lang="en-US" altLang="ko-KR" dirty="0"/>
              <a:t>instances of the associated SW-C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Describes </a:t>
            </a:r>
            <a:r>
              <a:rPr lang="en-US" altLang="ko-KR" dirty="0"/>
              <a:t>Service Needs with regards </a:t>
            </a:r>
            <a:r>
              <a:rPr lang="en-US" altLang="ko-KR" dirty="0" smtClean="0"/>
              <a:t>to </a:t>
            </a:r>
            <a:r>
              <a:rPr lang="en-US" altLang="ko-KR" dirty="0"/>
              <a:t>underlying AUTOSAR Services</a:t>
            </a:r>
          </a:p>
        </p:txBody>
      </p:sp>
      <p:pic>
        <p:nvPicPr>
          <p:cNvPr id="6" name="내용 개체 틀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7500" y="1893960"/>
            <a:ext cx="4743000" cy="4214667"/>
          </a:xfrm>
          <a:prstGeom prst="rect">
            <a:avLst/>
          </a:prstGeom>
        </p:spPr>
      </p:pic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2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</a:t>
            </a:r>
            <a:r>
              <a:rPr lang="en-US" altLang="ko-KR" dirty="0" smtClean="0"/>
              <a:t>Runnable definition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815" y="1825625"/>
            <a:ext cx="9126503" cy="4529721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83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Runnable definition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Implicit communication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479" y="2294467"/>
            <a:ext cx="6493042" cy="4301064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357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Runnable definition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Explicit communication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467" y="2272984"/>
            <a:ext cx="6587066" cy="4310166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587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Software component</a:t>
            </a:r>
            <a:br>
              <a:rPr lang="en-US" altLang="ko-KR" dirty="0"/>
            </a:br>
            <a:r>
              <a:rPr lang="en-US" altLang="ko-KR" dirty="0"/>
              <a:t>- Runnable definition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Client-Server synchronous communication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534" y="2295000"/>
            <a:ext cx="7128932" cy="4479388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6266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DIO control </a:t>
            </a:r>
            <a:r>
              <a:rPr lang="ko-KR" altLang="en-US" dirty="0" smtClean="0"/>
              <a:t>제어 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958854"/>
            <a:ext cx="5181600" cy="2084879"/>
          </a:xfrm>
          <a:prstGeom prst="rect">
            <a:avLst/>
          </a:prstGeom>
        </p:spPr>
      </p:pic>
      <p:pic>
        <p:nvPicPr>
          <p:cNvPr id="8" name="내용 개체 틀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85821" y="2311400"/>
            <a:ext cx="3754356" cy="28617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6678" y="5393294"/>
            <a:ext cx="4084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I/O Hardware abstraction VFB </a:t>
            </a:r>
            <a:r>
              <a:rPr lang="ko-KR" altLang="en-US" dirty="0" smtClean="0"/>
              <a:t>도식화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65583" y="539329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시스템 설계 도식화</a:t>
            </a:r>
            <a:endParaRPr lang="ko-KR" altLang="en-US" dirty="0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482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SASwc.c</a:t>
            </a:r>
            <a:r>
              <a:rPr lang="en-US" altLang="ko-KR" dirty="0" smtClean="0"/>
              <a:t> </a:t>
            </a:r>
            <a:r>
              <a:rPr lang="ko-KR" altLang="en-US" dirty="0" smtClean="0"/>
              <a:t>파일 내용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61" y="2244027"/>
            <a:ext cx="10280678" cy="3514534"/>
          </a:xfrm>
          <a:prstGeom prst="rect">
            <a:avLst/>
          </a:prstGeom>
        </p:spPr>
      </p:pic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059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Rte.c</a:t>
            </a:r>
            <a:r>
              <a:rPr lang="en-US" altLang="ko-KR" dirty="0" smtClean="0"/>
              <a:t> </a:t>
            </a:r>
            <a:r>
              <a:rPr lang="ko-KR" altLang="en-US" dirty="0"/>
              <a:t>파일 내용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32" y="1836629"/>
            <a:ext cx="9180001" cy="4340334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3388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IoHwAb.c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Dio.c</a:t>
            </a:r>
            <a:r>
              <a:rPr lang="en-US" altLang="ko-KR" dirty="0" smtClean="0"/>
              <a:t> </a:t>
            </a:r>
            <a:r>
              <a:rPr lang="ko-KR" altLang="en-US" dirty="0" smtClean="0"/>
              <a:t>파일 내용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749" y="1597016"/>
            <a:ext cx="9256501" cy="204933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749" y="4026821"/>
            <a:ext cx="9256501" cy="246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57334" y="359662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IoHwAb.c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91372" y="6307155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Dio.c</a:t>
            </a:r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0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Reference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AUTOSAR specification</a:t>
            </a:r>
          </a:p>
          <a:p>
            <a:pPr lvl="1"/>
            <a:r>
              <a:rPr lang="en-US" altLang="ko-KR" dirty="0">
                <a:hlinkClick r:id="rId2"/>
              </a:rPr>
              <a:t>http://</a:t>
            </a:r>
            <a:r>
              <a:rPr lang="en-US" altLang="ko-KR" dirty="0" smtClean="0">
                <a:hlinkClick r:id="rId2"/>
              </a:rPr>
              <a:t>autosar.org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MDS</a:t>
            </a:r>
            <a:r>
              <a:rPr lang="ko-KR" altLang="en-US" dirty="0" smtClean="0"/>
              <a:t>테크놀로지가 운영하는 자동차 </a:t>
            </a:r>
            <a:r>
              <a:rPr lang="en-US" altLang="ko-KR" dirty="0" smtClean="0"/>
              <a:t>SW </a:t>
            </a:r>
            <a:r>
              <a:rPr lang="ko-KR" altLang="en-US" dirty="0" err="1" smtClean="0"/>
              <a:t>블로그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네이버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AUTOSAR(</a:t>
            </a:r>
            <a:r>
              <a:rPr lang="ko-KR" altLang="en-US" dirty="0" err="1" smtClean="0"/>
              <a:t>오토사</a:t>
            </a:r>
            <a:r>
              <a:rPr lang="en-US" altLang="ko-KR" dirty="0" smtClean="0"/>
              <a:t>) </a:t>
            </a:r>
            <a:r>
              <a:rPr lang="ko-KR" altLang="en-US" dirty="0" smtClean="0"/>
              <a:t>기반의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개발</a:t>
            </a:r>
            <a:endParaRPr lang="en-US" altLang="ko-KR" dirty="0" smtClean="0"/>
          </a:p>
          <a:p>
            <a:pPr lvl="2"/>
            <a:r>
              <a:rPr lang="en-US" altLang="ko-KR" dirty="0" smtClean="0">
                <a:hlinkClick r:id="rId3"/>
              </a:rPr>
              <a:t>http://blog.naver.com/PostView.nhn?blogId=mdstec_auto&amp;logNo=40151928075&amp;parentCategoryNo=&amp;categoryNo=41&amp;viewDate=&amp;isShowPopularPosts=true&amp;from=search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AUTOSAR 4.1.1</a:t>
            </a:r>
            <a:r>
              <a:rPr lang="ko-KR" altLang="en-US" dirty="0" smtClean="0"/>
              <a:t>의 최신 기술과 이해</a:t>
            </a:r>
            <a:endParaRPr lang="en-US" altLang="ko-KR" dirty="0" smtClean="0"/>
          </a:p>
          <a:p>
            <a:pPr lvl="1"/>
            <a:r>
              <a:rPr lang="en-US" altLang="ko-KR" dirty="0">
                <a:hlinkClick r:id="rId4"/>
              </a:rPr>
              <a:t>http://</a:t>
            </a:r>
            <a:r>
              <a:rPr lang="en-US" altLang="ko-KR" dirty="0" smtClean="0">
                <a:hlinkClick r:id="rId4"/>
              </a:rPr>
              <a:t>www.autoelectronics.co.kr/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13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Backup slides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35874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ECU abstraction layer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내용 개체 틀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25625"/>
                <a:ext cx="5181600" cy="2879409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sz="2000" dirty="0" smtClean="0"/>
                  <a:t>MCAL</a:t>
                </a:r>
                <a:r>
                  <a:rPr lang="ko-KR" altLang="en-US" sz="2000" dirty="0" smtClean="0"/>
                  <a:t>의 </a:t>
                </a:r>
                <a:r>
                  <a:rPr lang="en-US" altLang="ko-KR" sz="2000" dirty="0" smtClean="0"/>
                  <a:t>driver</a:t>
                </a:r>
                <a:r>
                  <a:rPr lang="ko-KR" altLang="en-US" sz="2000" dirty="0" smtClean="0"/>
                  <a:t>와 인터페이스 함</a:t>
                </a:r>
                <a:endParaRPr lang="en-US" altLang="ko-KR" sz="2000" dirty="0" smtClean="0"/>
              </a:p>
              <a:p>
                <a:r>
                  <a:rPr lang="en-US" altLang="ko-KR" sz="2000" dirty="0" smtClean="0"/>
                  <a:t>External device</a:t>
                </a:r>
                <a:r>
                  <a:rPr lang="ko-KR" altLang="en-US" sz="2000" dirty="0" smtClean="0"/>
                  <a:t>에 대한 </a:t>
                </a:r>
                <a:r>
                  <a:rPr lang="en-US" altLang="ko-KR" sz="2000" dirty="0" smtClean="0"/>
                  <a:t>driver</a:t>
                </a:r>
                <a:r>
                  <a:rPr lang="ko-KR" altLang="en-US" sz="2000" dirty="0" smtClean="0"/>
                  <a:t>도 존재</a:t>
                </a:r>
                <a:endParaRPr lang="en-US" altLang="ko-KR" sz="2000" dirty="0" smtClean="0"/>
              </a:p>
              <a:p>
                <a:r>
                  <a:rPr lang="ko-KR" altLang="en-US" sz="2000" dirty="0" smtClean="0"/>
                  <a:t>역할</a:t>
                </a:r>
                <a:endParaRPr lang="en-US" altLang="ko-KR" sz="2000" dirty="0" smtClean="0"/>
              </a:p>
              <a:p>
                <a:pPr lvl="1"/>
                <a:r>
                  <a:rPr lang="en-US" altLang="ko-KR" sz="1800" dirty="0" smtClean="0"/>
                  <a:t>ECU</a:t>
                </a:r>
                <a:r>
                  <a:rPr lang="ko-KR" altLang="en-US" sz="1800" dirty="0" smtClean="0"/>
                  <a:t>에 포함되어 있는 </a:t>
                </a:r>
                <a:r>
                  <a:rPr lang="en-US" altLang="ko-KR" sz="1800" dirty="0" smtClean="0"/>
                  <a:t>device</a:t>
                </a:r>
                <a:r>
                  <a:rPr lang="ko-KR" altLang="en-US" sz="1800" dirty="0" smtClean="0"/>
                  <a:t>의 위치</a:t>
                </a:r>
                <a:r>
                  <a:rPr lang="en-US" altLang="ko-KR" sz="1800" dirty="0"/>
                  <a:t> </a:t>
                </a:r>
                <a:r>
                  <a:rPr lang="en-US" altLang="ko-KR" sz="1800" dirty="0" smtClean="0"/>
                  <a:t>(</a:t>
                </a:r>
                <a14:m>
                  <m:oMath xmlns:m="http://schemas.openxmlformats.org/officeDocument/2006/math">
                    <m:r>
                      <a:rPr lang="ko-KR" altLang="en-US" sz="180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800" dirty="0" smtClean="0"/>
                  <a:t>C internal/external) </a:t>
                </a:r>
                <a:r>
                  <a:rPr lang="ko-KR" altLang="en-US" sz="1800" dirty="0" smtClean="0"/>
                  <a:t>및 </a:t>
                </a:r>
                <a14:m>
                  <m:oMath xmlns:m="http://schemas.openxmlformats.org/officeDocument/2006/math">
                    <m:r>
                      <a:rPr lang="ko-KR" altLang="en-US" sz="180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ko-KR" sz="1800" dirty="0" smtClean="0"/>
                  <a:t>C </a:t>
                </a:r>
                <a:r>
                  <a:rPr lang="ko-KR" altLang="en-US" sz="1800" dirty="0" smtClean="0"/>
                  <a:t>연결방법 </a:t>
                </a:r>
                <a:r>
                  <a:rPr lang="en-US" altLang="ko-KR" sz="1800" dirty="0" smtClean="0"/>
                  <a:t>(port pins, type of interface)</a:t>
                </a:r>
                <a:r>
                  <a:rPr lang="ko-KR" altLang="en-US" sz="1800" dirty="0" smtClean="0"/>
                  <a:t>에 의존적이지 않는 </a:t>
                </a:r>
                <a:r>
                  <a:rPr lang="en-US" altLang="ko-KR" sz="1800" dirty="0" smtClean="0"/>
                  <a:t>API </a:t>
                </a:r>
                <a:r>
                  <a:rPr lang="ko-KR" altLang="en-US" sz="1800" dirty="0" smtClean="0"/>
                  <a:t>를 제공함</a:t>
                </a:r>
                <a:endParaRPr lang="ko-KR" altLang="en-US" sz="1800" dirty="0"/>
              </a:p>
            </p:txBody>
          </p:sp>
        </mc:Choice>
        <mc:Fallback xmlns="">
          <p:sp>
            <p:nvSpPr>
              <p:cNvPr id="4" name="내용 개체 틀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25625"/>
                <a:ext cx="5181600" cy="2879409"/>
              </a:xfrm>
              <a:blipFill rotWithShape="0">
                <a:blip r:embed="rId2"/>
                <a:stretch>
                  <a:fillRect l="-1059" t="-21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내용 개체 틀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6372" y="1825625"/>
            <a:ext cx="5181600" cy="3014346"/>
          </a:xfrm>
          <a:prstGeom prst="rect">
            <a:avLst/>
          </a:prstGeom>
        </p:spPr>
      </p:pic>
      <p:pic>
        <p:nvPicPr>
          <p:cNvPr id="3074" name="그림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85" y="4839971"/>
            <a:ext cx="10288374" cy="191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1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stack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596" y="1454351"/>
            <a:ext cx="5910808" cy="5210298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892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S/R interface </a:t>
            </a:r>
            <a:r>
              <a:rPr lang="ko-KR" altLang="en-US" dirty="0" smtClean="0"/>
              <a:t>설계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7073"/>
            <a:ext cx="5181600" cy="3828442"/>
          </a:xfrm>
          <a:prstGeom prst="rect">
            <a:avLst/>
          </a:prstGeo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ko-KR" dirty="0" smtClean="0"/>
              <a:t>Sender</a:t>
            </a:r>
          </a:p>
          <a:p>
            <a:pPr lvl="1"/>
            <a:r>
              <a:rPr lang="en-US" altLang="ko-KR" dirty="0" smtClean="0"/>
              <a:t>Sender</a:t>
            </a:r>
            <a:r>
              <a:rPr lang="ko-KR" altLang="en-US" dirty="0" smtClean="0"/>
              <a:t>측인 </a:t>
            </a:r>
            <a:r>
              <a:rPr lang="en-US" altLang="ko-KR" dirty="0" smtClean="0"/>
              <a:t>Swc1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port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“P-Port”</a:t>
            </a:r>
            <a:r>
              <a:rPr lang="ko-KR" altLang="en-US" dirty="0" smtClean="0"/>
              <a:t>로 정하고 </a:t>
            </a:r>
            <a:r>
              <a:rPr lang="en-US" altLang="ko-KR" dirty="0" err="1" smtClean="0"/>
              <a:t>PortName</a:t>
            </a:r>
            <a:r>
              <a:rPr lang="ko-KR" altLang="en-US" dirty="0" smtClean="0"/>
              <a:t>을 </a:t>
            </a:r>
            <a:r>
              <a:rPr lang="en-US" altLang="ko-KR" dirty="0" smtClean="0"/>
              <a:t>“</a:t>
            </a:r>
            <a:r>
              <a:rPr lang="en-US" altLang="ko-KR" b="1" dirty="0" err="1" smtClean="0"/>
              <a:t>SendPort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로 정함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Queue</a:t>
            </a:r>
            <a:r>
              <a:rPr lang="ko-KR" altLang="en-US" dirty="0" smtClean="0"/>
              <a:t>를 사용하지 않으므로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Nonqueued</a:t>
            </a:r>
            <a:r>
              <a:rPr lang="en-US" altLang="ko-KR" dirty="0" smtClean="0"/>
              <a:t> Send Port”</a:t>
            </a:r>
            <a:r>
              <a:rPr lang="ko-KR" altLang="en-US" dirty="0" smtClean="0"/>
              <a:t>로 지정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Interface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“Sender-Receiver-Interface”</a:t>
            </a:r>
            <a:r>
              <a:rPr lang="ko-KR" altLang="en-US" dirty="0" smtClean="0"/>
              <a:t>로 지정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Runnable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name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“</a:t>
            </a:r>
            <a:r>
              <a:rPr lang="en-US" altLang="ko-KR" dirty="0" smtClean="0">
                <a:solidFill>
                  <a:srgbClr val="FF0000"/>
                </a:solidFill>
              </a:rPr>
              <a:t>f1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으로 정하고 </a:t>
            </a:r>
            <a:r>
              <a:rPr lang="en-US" altLang="ko-KR" dirty="0" smtClean="0"/>
              <a:t>“</a:t>
            </a:r>
            <a:r>
              <a:rPr lang="en-US" altLang="ko-KR" b="1" dirty="0" smtClean="0"/>
              <a:t>Data-Send-Points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로 설정함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Explicit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Receiver</a:t>
            </a:r>
          </a:p>
          <a:p>
            <a:pPr lvl="1"/>
            <a:r>
              <a:rPr lang="en-US" altLang="ko-KR" dirty="0" smtClean="0"/>
              <a:t>Receiver</a:t>
            </a:r>
            <a:r>
              <a:rPr lang="ko-KR" altLang="en-US" dirty="0" smtClean="0"/>
              <a:t>측인 </a:t>
            </a:r>
            <a:r>
              <a:rPr lang="en-US" altLang="ko-KR" dirty="0" smtClean="0"/>
              <a:t>Swc2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port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“R-Port”</a:t>
            </a:r>
            <a:r>
              <a:rPr lang="ko-KR" altLang="en-US" dirty="0" smtClean="0"/>
              <a:t>로 정하고 </a:t>
            </a:r>
            <a:r>
              <a:rPr lang="en-US" altLang="ko-KR" dirty="0" err="1" smtClean="0"/>
              <a:t>PortName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“</a:t>
            </a:r>
            <a:r>
              <a:rPr lang="en-US" altLang="ko-KR" b="1" dirty="0" err="1" smtClean="0"/>
              <a:t>ReceivePort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로 정함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Queue</a:t>
            </a:r>
            <a:r>
              <a:rPr lang="ko-KR" altLang="en-US" dirty="0" smtClean="0"/>
              <a:t>를 사용하지 않으므로 </a:t>
            </a:r>
            <a:r>
              <a:rPr lang="en-US" altLang="ko-KR" dirty="0" smtClean="0"/>
              <a:t>“</a:t>
            </a:r>
            <a:r>
              <a:rPr lang="en-US" altLang="ko-KR" dirty="0" err="1" smtClean="0"/>
              <a:t>Nonqueued</a:t>
            </a:r>
            <a:r>
              <a:rPr lang="en-US" altLang="ko-KR" dirty="0" smtClean="0"/>
              <a:t> Send Port”</a:t>
            </a:r>
            <a:r>
              <a:rPr lang="ko-KR" altLang="en-US" dirty="0" smtClean="0"/>
              <a:t>로 지정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Interface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“Sender-Receiver-Interface”</a:t>
            </a:r>
            <a:r>
              <a:rPr lang="ko-KR" altLang="en-US" dirty="0" smtClean="0"/>
              <a:t>로 지정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Runnable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name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“</a:t>
            </a:r>
            <a:r>
              <a:rPr lang="en-US" altLang="ko-KR" dirty="0" smtClean="0">
                <a:solidFill>
                  <a:srgbClr val="FF0000"/>
                </a:solidFill>
              </a:rPr>
              <a:t>f2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로 정하고 </a:t>
            </a:r>
            <a:r>
              <a:rPr lang="en-US" altLang="ko-KR" dirty="0" smtClean="0"/>
              <a:t>port</a:t>
            </a:r>
            <a:r>
              <a:rPr lang="ko-KR" altLang="en-US" dirty="0" smtClean="0"/>
              <a:t>와의 연결은 </a:t>
            </a:r>
            <a:r>
              <a:rPr lang="en-US" altLang="ko-KR" dirty="0" smtClean="0"/>
              <a:t>“</a:t>
            </a:r>
            <a:r>
              <a:rPr lang="en-US" altLang="ko-KR" b="1" dirty="0" smtClean="0"/>
              <a:t>Data-Receiver-Points</a:t>
            </a:r>
            <a:r>
              <a:rPr lang="en-US" altLang="ko-KR" dirty="0" smtClean="0"/>
              <a:t>”</a:t>
            </a:r>
            <a:r>
              <a:rPr lang="ko-KR" altLang="en-US" dirty="0" smtClean="0"/>
              <a:t>로 설정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Explicit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28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S/R interface </a:t>
            </a:r>
            <a:r>
              <a:rPr lang="ko-KR" altLang="en-US" dirty="0" smtClean="0"/>
              <a:t>설계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7073"/>
            <a:ext cx="5181600" cy="3828442"/>
          </a:xfrm>
          <a:prstGeom prst="rect">
            <a:avLst/>
          </a:prstGeom>
        </p:spPr>
      </p:pic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Interface</a:t>
            </a:r>
          </a:p>
          <a:p>
            <a:pPr lvl="1"/>
            <a:r>
              <a:rPr lang="en-US" altLang="ko-KR" sz="1800" dirty="0" smtClean="0"/>
              <a:t>“sender-receiver-interface”</a:t>
            </a:r>
            <a:r>
              <a:rPr lang="ko-KR" altLang="en-US" sz="1800" dirty="0" smtClean="0"/>
              <a:t>로 지정하고 </a:t>
            </a:r>
            <a:r>
              <a:rPr lang="en-US" altLang="ko-KR" sz="1800" dirty="0" smtClean="0"/>
              <a:t>name</a:t>
            </a:r>
            <a:r>
              <a:rPr lang="ko-KR" altLang="en-US" sz="1800" dirty="0" smtClean="0"/>
              <a:t>은 </a:t>
            </a:r>
            <a:r>
              <a:rPr lang="en-US" altLang="ko-KR" sz="1800" dirty="0" smtClean="0"/>
              <a:t>“</a:t>
            </a:r>
            <a:r>
              <a:rPr lang="en-US" altLang="ko-KR" sz="1800" dirty="0" err="1" smtClean="0"/>
              <a:t>SRInterface</a:t>
            </a:r>
            <a:r>
              <a:rPr lang="en-US" altLang="ko-KR" sz="1800" dirty="0" smtClean="0"/>
              <a:t>”</a:t>
            </a:r>
            <a:r>
              <a:rPr lang="ko-KR" altLang="en-US" sz="1800" dirty="0" smtClean="0"/>
              <a:t>임</a:t>
            </a:r>
            <a:endParaRPr lang="en-US" altLang="ko-KR" sz="1800" dirty="0" smtClean="0"/>
          </a:p>
          <a:p>
            <a:pPr lvl="1"/>
            <a:r>
              <a:rPr lang="en-US" altLang="ko-KR" sz="1800" dirty="0" smtClean="0"/>
              <a:t>“Variable-data-prototype”</a:t>
            </a:r>
            <a:r>
              <a:rPr lang="ko-KR" altLang="en-US" sz="1800" dirty="0" smtClean="0"/>
              <a:t>의 </a:t>
            </a:r>
            <a:r>
              <a:rPr lang="en-US" altLang="ko-KR" sz="1800" dirty="0" smtClean="0"/>
              <a:t>name</a:t>
            </a:r>
            <a:r>
              <a:rPr lang="ko-KR" altLang="en-US" sz="1800" dirty="0" smtClean="0"/>
              <a:t>은 </a:t>
            </a:r>
            <a:r>
              <a:rPr lang="en-US" altLang="ko-KR" sz="1800" dirty="0" smtClean="0"/>
              <a:t>“data” </a:t>
            </a:r>
            <a:r>
              <a:rPr lang="ko-KR" altLang="en-US" sz="1800" dirty="0" smtClean="0"/>
              <a:t>임</a:t>
            </a:r>
            <a:endParaRPr lang="en-US" altLang="ko-KR" sz="1800" dirty="0" smtClean="0"/>
          </a:p>
          <a:p>
            <a:endParaRPr lang="en-US" altLang="ko-KR" sz="2000" dirty="0"/>
          </a:p>
          <a:p>
            <a:r>
              <a:rPr lang="en-US" altLang="ko-KR" sz="2000" dirty="0" smtClean="0"/>
              <a:t>RTE generation </a:t>
            </a:r>
            <a:r>
              <a:rPr lang="en-US" altLang="ko-KR" sz="2000" dirty="0" smtClean="0">
                <a:sym typeface="Wingdings" panose="05000000000000000000" pitchFamily="2" charset="2"/>
              </a:rPr>
              <a:t> </a:t>
            </a:r>
            <a:r>
              <a:rPr lang="en-US" altLang="ko-KR" sz="2000" dirty="0" err="1" smtClean="0">
                <a:sym typeface="Wingdings" panose="05000000000000000000" pitchFamily="2" charset="2"/>
              </a:rPr>
              <a:t>Rte.c</a:t>
            </a:r>
            <a:r>
              <a:rPr lang="en-US" altLang="ko-KR" sz="2000" dirty="0" smtClean="0">
                <a:sym typeface="Wingdings" panose="05000000000000000000" pitchFamily="2" charset="2"/>
              </a:rPr>
              <a:t> </a:t>
            </a:r>
            <a:r>
              <a:rPr lang="ko-KR" altLang="en-US" sz="2000" dirty="0" smtClean="0">
                <a:sym typeface="Wingdings" panose="05000000000000000000" pitchFamily="2" charset="2"/>
              </a:rPr>
              <a:t>생성</a:t>
            </a:r>
            <a:endParaRPr lang="en-US" altLang="ko-KR" sz="2000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sz="1800" dirty="0" err="1" smtClean="0">
                <a:sym typeface="Wingdings" panose="05000000000000000000" pitchFamily="2" charset="2"/>
              </a:rPr>
              <a:t>Rte_Write_SendPort_Data</a:t>
            </a:r>
            <a:endParaRPr lang="en-US" altLang="ko-KR" sz="1800" dirty="0">
              <a:sym typeface="Wingdings" panose="05000000000000000000" pitchFamily="2" charset="2"/>
            </a:endParaRPr>
          </a:p>
          <a:p>
            <a:pPr lvl="1"/>
            <a:r>
              <a:rPr lang="en-US" altLang="ko-KR" sz="1800" dirty="0" err="1" smtClean="0">
                <a:sym typeface="Wingdings" panose="05000000000000000000" pitchFamily="2" charset="2"/>
              </a:rPr>
              <a:t>Rte_Read_ReceivePort_Data</a:t>
            </a:r>
            <a:endParaRPr lang="en-US" altLang="ko-KR" sz="1800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sz="1800" dirty="0" smtClean="0">
                <a:sym typeface="Wingdings" panose="05000000000000000000" pitchFamily="2" charset="2"/>
              </a:rPr>
              <a:t>Swc1.c</a:t>
            </a:r>
            <a:r>
              <a:rPr lang="ko-KR" altLang="en-US" sz="1800" dirty="0" smtClean="0">
                <a:sym typeface="Wingdings" panose="05000000000000000000" pitchFamily="2" charset="2"/>
              </a:rPr>
              <a:t>의 </a:t>
            </a:r>
            <a:r>
              <a:rPr lang="en-US" altLang="ko-KR" sz="1800" dirty="0" smtClean="0">
                <a:sym typeface="Wingdings" panose="05000000000000000000" pitchFamily="2" charset="2"/>
              </a:rPr>
              <a:t>runnable</a:t>
            </a:r>
            <a:r>
              <a:rPr lang="ko-KR" altLang="en-US" sz="1800" dirty="0" smtClean="0">
                <a:sym typeface="Wingdings" panose="05000000000000000000" pitchFamily="2" charset="2"/>
              </a:rPr>
              <a:t>인 </a:t>
            </a:r>
            <a:r>
              <a:rPr lang="en-US" altLang="ko-KR" sz="1800" dirty="0" smtClean="0">
                <a:sym typeface="Wingdings" panose="05000000000000000000" pitchFamily="2" charset="2"/>
              </a:rPr>
              <a:t>f1()</a:t>
            </a:r>
            <a:r>
              <a:rPr lang="ko-KR" altLang="en-US" sz="1800" dirty="0" smtClean="0">
                <a:sym typeface="Wingdings" panose="05000000000000000000" pitchFamily="2" charset="2"/>
              </a:rPr>
              <a:t>에서 </a:t>
            </a:r>
            <a:r>
              <a:rPr lang="en-US" altLang="ko-KR" sz="1800" dirty="0" err="1" smtClean="0">
                <a:sym typeface="Wingdings" panose="05000000000000000000" pitchFamily="2" charset="2"/>
              </a:rPr>
              <a:t>Rte_Wirte_SendPort_Data</a:t>
            </a:r>
            <a:r>
              <a:rPr lang="en-US" altLang="ko-KR" sz="1800" dirty="0" smtClean="0">
                <a:sym typeface="Wingdings" panose="05000000000000000000" pitchFamily="2" charset="2"/>
              </a:rPr>
              <a:t>()</a:t>
            </a:r>
            <a:r>
              <a:rPr lang="ko-KR" altLang="en-US" sz="1800" dirty="0" smtClean="0">
                <a:sym typeface="Wingdings" panose="05000000000000000000" pitchFamily="2" charset="2"/>
              </a:rPr>
              <a:t>를 호출해 </a:t>
            </a:r>
            <a:r>
              <a:rPr lang="en-US" altLang="ko-KR" sz="1800" dirty="0" smtClean="0">
                <a:sym typeface="Wingdings" panose="05000000000000000000" pitchFamily="2" charset="2"/>
              </a:rPr>
              <a:t>data </a:t>
            </a:r>
            <a:r>
              <a:rPr lang="ko-KR" altLang="en-US" sz="1800" dirty="0" smtClean="0">
                <a:sym typeface="Wingdings" panose="05000000000000000000" pitchFamily="2" charset="2"/>
              </a:rPr>
              <a:t>전송</a:t>
            </a:r>
            <a:endParaRPr lang="en-US" altLang="ko-KR" sz="1800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sz="1800" dirty="0" smtClean="0">
                <a:sym typeface="Wingdings" panose="05000000000000000000" pitchFamily="2" charset="2"/>
              </a:rPr>
              <a:t>Swc2.c</a:t>
            </a:r>
            <a:r>
              <a:rPr lang="ko-KR" altLang="en-US" sz="1800" dirty="0" smtClean="0">
                <a:sym typeface="Wingdings" panose="05000000000000000000" pitchFamily="2" charset="2"/>
              </a:rPr>
              <a:t>의 </a:t>
            </a:r>
            <a:r>
              <a:rPr lang="en-US" altLang="ko-KR" sz="1800" dirty="0" smtClean="0">
                <a:sym typeface="Wingdings" panose="05000000000000000000" pitchFamily="2" charset="2"/>
              </a:rPr>
              <a:t>runnable</a:t>
            </a:r>
            <a:r>
              <a:rPr lang="ko-KR" altLang="en-US" sz="1800" dirty="0" smtClean="0">
                <a:sym typeface="Wingdings" panose="05000000000000000000" pitchFamily="2" charset="2"/>
              </a:rPr>
              <a:t>인 </a:t>
            </a:r>
            <a:r>
              <a:rPr lang="en-US" altLang="ko-KR" sz="1800" dirty="0" smtClean="0">
                <a:sym typeface="Wingdings" panose="05000000000000000000" pitchFamily="2" charset="2"/>
              </a:rPr>
              <a:t>f2()</a:t>
            </a:r>
            <a:r>
              <a:rPr lang="ko-KR" altLang="en-US" sz="1800" dirty="0" smtClean="0">
                <a:sym typeface="Wingdings" panose="05000000000000000000" pitchFamily="2" charset="2"/>
              </a:rPr>
              <a:t>에서 </a:t>
            </a:r>
            <a:r>
              <a:rPr lang="en-US" altLang="ko-KR" sz="1800" dirty="0" err="1" smtClean="0">
                <a:sym typeface="Wingdings" panose="05000000000000000000" pitchFamily="2" charset="2"/>
              </a:rPr>
              <a:t>Rte_Read_ReceivePort_Data</a:t>
            </a:r>
            <a:r>
              <a:rPr lang="en-US" altLang="ko-KR" sz="1800" dirty="0" smtClean="0">
                <a:sym typeface="Wingdings" panose="05000000000000000000" pitchFamily="2" charset="2"/>
              </a:rPr>
              <a:t>()</a:t>
            </a:r>
            <a:r>
              <a:rPr lang="ko-KR" altLang="en-US" sz="1800" dirty="0" smtClean="0">
                <a:sym typeface="Wingdings" panose="05000000000000000000" pitchFamily="2" charset="2"/>
              </a:rPr>
              <a:t>를</a:t>
            </a:r>
            <a:r>
              <a:rPr lang="en-US" altLang="ko-KR" sz="1800" dirty="0" smtClean="0">
                <a:sym typeface="Wingdings" panose="05000000000000000000" pitchFamily="2" charset="2"/>
              </a:rPr>
              <a:t> </a:t>
            </a:r>
            <a:r>
              <a:rPr lang="ko-KR" altLang="en-US" sz="1800" dirty="0" smtClean="0">
                <a:sym typeface="Wingdings" panose="05000000000000000000" pitchFamily="2" charset="2"/>
              </a:rPr>
              <a:t>호출하여 수신된 </a:t>
            </a:r>
            <a:r>
              <a:rPr lang="en-US" altLang="ko-KR" sz="1800" dirty="0" smtClean="0">
                <a:sym typeface="Wingdings" panose="05000000000000000000" pitchFamily="2" charset="2"/>
              </a:rPr>
              <a:t>data</a:t>
            </a:r>
            <a:r>
              <a:rPr lang="ko-KR" altLang="en-US" sz="1800" dirty="0" smtClean="0">
                <a:sym typeface="Wingdings" panose="05000000000000000000" pitchFamily="2" charset="2"/>
              </a:rPr>
              <a:t>를 읽음</a:t>
            </a:r>
            <a:endParaRPr lang="en-US" altLang="ko-KR" sz="1800" dirty="0" smtClean="0"/>
          </a:p>
          <a:p>
            <a:pPr lvl="1"/>
            <a:endParaRPr lang="en-US" altLang="ko-KR" sz="1800" dirty="0" smtClean="0"/>
          </a:p>
          <a:p>
            <a:endParaRPr lang="en-US" altLang="ko-KR" sz="2000" dirty="0" smtClean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48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차량용 통신 네트워크 타입</a:t>
            </a:r>
            <a:endParaRPr lang="ko-KR" altLang="en-US" dirty="0"/>
          </a:p>
        </p:txBody>
      </p:sp>
      <p:pic>
        <p:nvPicPr>
          <p:cNvPr id="7" name="내용 개체 틀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4177" y="2648608"/>
            <a:ext cx="6544956" cy="2705372"/>
          </a:xfrm>
          <a:prstGeom prst="rect">
            <a:avLst/>
          </a:prstGeom>
        </p:spPr>
      </p:pic>
      <p:pic>
        <p:nvPicPr>
          <p:cNvPr id="9" name="내용 개체 틀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58037" y="2222627"/>
            <a:ext cx="4207500" cy="3557334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D3533-2C2A-4C1F-BD41-CC69E95D8925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652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12656</TotalTime>
  <Words>1739</Words>
  <Application>Microsoft Office PowerPoint</Application>
  <PresentationFormat>와이드스크린</PresentationFormat>
  <Paragraphs>411</Paragraphs>
  <Slides>52</Slides>
  <Notes>11</Notes>
  <HiddenSlides>0</HiddenSlides>
  <MMClips>1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7" baseType="lpstr">
      <vt:lpstr>맑은 고딕</vt:lpstr>
      <vt:lpstr>Arial</vt:lpstr>
      <vt:lpstr>Cambria Math</vt:lpstr>
      <vt:lpstr>Wingdings</vt:lpstr>
      <vt:lpstr>Office 테마</vt:lpstr>
      <vt:lpstr>AUTOSAR Overview</vt:lpstr>
      <vt:lpstr>AUTOSAR’s Layered Architecture</vt:lpstr>
      <vt:lpstr>Use-case - ECU level</vt:lpstr>
      <vt:lpstr>Use-case - Changing implementation</vt:lpstr>
      <vt:lpstr>Use-case - Network level</vt:lpstr>
      <vt:lpstr>AUTOSAR의 범위</vt:lpstr>
      <vt:lpstr>AUTOSAR</vt:lpstr>
      <vt:lpstr>자동차 개발사 VS. Supplier</vt:lpstr>
      <vt:lpstr>자동차 개발사 VS. Supplier</vt:lpstr>
      <vt:lpstr>각종 툴 (tool)</vt:lpstr>
      <vt:lpstr>Workflow</vt:lpstr>
      <vt:lpstr>dSPACE SystemDesk  - Modeling Software Components</vt:lpstr>
      <vt:lpstr>AUTOSAR Architecture Layers</vt:lpstr>
      <vt:lpstr>AUTOSAR – Basic Software : operating system</vt:lpstr>
      <vt:lpstr>Basic Software structure</vt:lpstr>
      <vt:lpstr>Memory management stack</vt:lpstr>
      <vt:lpstr>Communication stack</vt:lpstr>
      <vt:lpstr>I/O stack</vt:lpstr>
      <vt:lpstr>Complex driver stack</vt:lpstr>
      <vt:lpstr>AUTOSAR – Basic Software : microcontroller abstr.</vt:lpstr>
      <vt:lpstr>AUTOSAR – Basic Software component</vt:lpstr>
      <vt:lpstr>Microcontroller abstraction layer</vt:lpstr>
      <vt:lpstr>Microcontroller abstraction layer</vt:lpstr>
      <vt:lpstr>Microcontroller driver</vt:lpstr>
      <vt:lpstr>Memory driver</vt:lpstr>
      <vt:lpstr>PowerPoint 프레젠테이션</vt:lpstr>
      <vt:lpstr>Communication driver</vt:lpstr>
      <vt:lpstr>I/O driver</vt:lpstr>
      <vt:lpstr>I/O driver</vt:lpstr>
      <vt:lpstr>AUTOSAR Software Component</vt:lpstr>
      <vt:lpstr>Software component - Interface definition</vt:lpstr>
      <vt:lpstr>Software component - Interface definition</vt:lpstr>
      <vt:lpstr>Software component - Interface definition</vt:lpstr>
      <vt:lpstr>Software component - Composition definition</vt:lpstr>
      <vt:lpstr>VFB vs. ECU software architecture</vt:lpstr>
      <vt:lpstr>Software component - Runnable overview</vt:lpstr>
      <vt:lpstr>Software component - Behavior definition</vt:lpstr>
      <vt:lpstr>Software component - Runnable definition</vt:lpstr>
      <vt:lpstr>Software component - Runnable definition</vt:lpstr>
      <vt:lpstr>Software component - Runnable definition</vt:lpstr>
      <vt:lpstr>Software component - Runnable definition</vt:lpstr>
      <vt:lpstr>DIO control 제어 </vt:lpstr>
      <vt:lpstr>SASwc.c 파일 내용</vt:lpstr>
      <vt:lpstr>Rte.c 파일 내용</vt:lpstr>
      <vt:lpstr>IoHwAb.c, Dio.c 파일 내용</vt:lpstr>
      <vt:lpstr>Reference</vt:lpstr>
      <vt:lpstr>Backup slides</vt:lpstr>
      <vt:lpstr>ECU abstraction layer</vt:lpstr>
      <vt:lpstr>Communication stack</vt:lpstr>
      <vt:lpstr>S/R interface 설계</vt:lpstr>
      <vt:lpstr>S/R interface 설계</vt:lpstr>
      <vt:lpstr>차량용 통신 네트워크 타입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AUTOSAR Overview</dc:title>
  <dc:creator>Jihun</dc:creator>
  <cp:lastModifiedBy>Jihun</cp:lastModifiedBy>
  <cp:revision>531</cp:revision>
  <cp:lastPrinted>2014-05-27T13:01:39Z</cp:lastPrinted>
  <dcterms:created xsi:type="dcterms:W3CDTF">2014-05-19T06:15:43Z</dcterms:created>
  <dcterms:modified xsi:type="dcterms:W3CDTF">2014-05-28T01:13:50Z</dcterms:modified>
</cp:coreProperties>
</file>