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9D454-E4EA-431B-9503-CE182D2ADA89}" type="datetimeFigureOut">
              <a:rPr lang="ko-KR" altLang="en-US" smtClean="0"/>
              <a:t>2011-06-07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4CFE2-A5F3-4799-807C-A45466A1FB2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1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55E02-025B-4038-8A05-67BAA2475B54}" type="slidenum">
              <a:rPr lang="en-US" altLang="ko-KR" smtClean="0"/>
              <a:pPr/>
              <a:t>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24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B6CB4-BAFC-47FF-9035-EFD5019D607A}" type="slidenum">
              <a:rPr lang="en-US" altLang="ko-KR" smtClean="0"/>
              <a:pPr/>
              <a:t>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34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0643B1-A510-4FBA-A640-17A538DC6887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445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1ECC6D-7B8D-4949-BFED-7E245CF6A238}" type="slidenum">
              <a:rPr lang="en-US" altLang="ko-KR" smtClean="0"/>
              <a:pPr/>
              <a:t>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547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BAFB20-500A-4961-874F-9391C510FB66}" type="slidenum">
              <a:rPr lang="en-US" altLang="ko-KR" smtClean="0"/>
              <a:pPr/>
              <a:t>5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650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00EBD-FF65-4069-83C3-8EE908E667A7}" type="slidenum">
              <a:rPr lang="en-US" altLang="ko-KR" smtClean="0"/>
              <a:pPr/>
              <a:t>6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10752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C6BEB8-4227-49F0-BF94-54C85873E277}" type="slidenum">
              <a:rPr lang="en-US" altLang="ko-KR" smtClean="0"/>
              <a:pPr/>
              <a:t>7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2011-06-07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ko-KR" u="sng" smtClean="0">
                <a:ea typeface="굴림" pitchFamily="50" charset="-127"/>
              </a:rPr>
              <a:t>TABLES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838200"/>
            <a:ext cx="8865488" cy="685800"/>
          </a:xfrm>
        </p:spPr>
        <p:txBody>
          <a:bodyPr/>
          <a:lstStyle/>
          <a:p>
            <a:r>
              <a:rPr lang="en-GB" altLang="ko-KR" b="0" smtClean="0">
                <a:ea typeface="굴림" pitchFamily="50" charset="-127"/>
              </a:rPr>
              <a:t>EXAMPLE: ROUTING TABLE</a:t>
            </a:r>
            <a:endParaRPr lang="en-US" altLang="ko-KR" smtClean="0">
              <a:ea typeface="굴림" pitchFamily="50" charset="-127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40722" y="5257800"/>
            <a:ext cx="879512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dirty="0"/>
              <a:t>TO RETRIEVE INDIVIDUAL TABLE ENTRIES</a:t>
            </a:r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endParaRPr kumimoji="0" lang="en-GB" altLang="ko-KR" dirty="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dirty="0"/>
              <a:t>EACH ENTRY SHOULD GET A NAME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7181" y="2335214"/>
            <a:ext cx="6672569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ko-KR" u="sng" smtClean="0">
                <a:ea typeface="굴림" pitchFamily="50" charset="-127"/>
              </a:rPr>
              <a:t>NAMING OF TABLE ENTRIES - I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838200"/>
            <a:ext cx="8865488" cy="457200"/>
          </a:xfrm>
        </p:spPr>
        <p:txBody>
          <a:bodyPr>
            <a:normAutofit fontScale="77500" lnSpcReduction="20000"/>
          </a:bodyPr>
          <a:lstStyle/>
          <a:p>
            <a:r>
              <a:rPr lang="en-GB" altLang="ko-KR" b="0" smtClean="0">
                <a:ea typeface="굴림" pitchFamily="50" charset="-127"/>
              </a:rPr>
              <a:t>POSSIBILITY 1</a:t>
            </a:r>
            <a:r>
              <a:rPr lang="en-GB" altLang="ko-KR" sz="1600" b="0" smtClean="0">
                <a:ea typeface="굴림" pitchFamily="50" charset="-127"/>
              </a:rPr>
              <a:t> </a:t>
            </a:r>
            <a:r>
              <a:rPr lang="en-GB" altLang="ko-KR" sz="1600" b="0" smtClean="0">
                <a:solidFill>
                  <a:srgbClr val="008000"/>
                </a:solidFill>
                <a:ea typeface="굴림" pitchFamily="50" charset="-127"/>
              </a:rPr>
              <a:t>(NOT BEING USED BY SNMP)</a:t>
            </a:r>
            <a:r>
              <a:rPr lang="en-GB" altLang="ko-KR" b="0" smtClean="0">
                <a:ea typeface="굴림" pitchFamily="50" charset="-127"/>
              </a:rPr>
              <a:t>: USE ROW NUMBERS</a:t>
            </a:r>
          </a:p>
          <a:p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108" y="1481139"/>
            <a:ext cx="7609251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40722" y="5791200"/>
            <a:ext cx="886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2000"/>
              <a:t>EXAMPLE: THE VALUE OF </a:t>
            </a:r>
            <a:r>
              <a:rPr kumimoji="0" lang="en-GB" altLang="ko-KR" sz="2000" i="1"/>
              <a:t>NEW-MIB routeTable next </a:t>
            </a:r>
            <a:r>
              <a:rPr kumimoji="0" lang="en-GB" altLang="ko-KR" sz="2000">
                <a:solidFill>
                  <a:srgbClr val="0000FF"/>
                </a:solidFill>
              </a:rPr>
              <a:t>5</a:t>
            </a:r>
            <a:r>
              <a:rPr kumimoji="0" lang="en-GB" altLang="ko-KR" sz="2000">
                <a:solidFill>
                  <a:srgbClr val="000000"/>
                </a:solidFill>
              </a:rPr>
              <a:t> IS </a:t>
            </a:r>
            <a:r>
              <a:rPr kumimoji="0" lang="en-GB" altLang="ko-KR" sz="2000" i="1">
                <a:solidFill>
                  <a:srgbClr val="FF00FF"/>
                </a:solidFill>
              </a:rPr>
              <a:t>3</a:t>
            </a:r>
            <a:endParaRPr kumimoji="0" lang="en-US" altLang="ko-KR" sz="2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ko-KR" u="sng" smtClean="0">
                <a:ea typeface="굴림" pitchFamily="50" charset="-127"/>
              </a:rPr>
              <a:t>NAMING OF TABLE ENTRIES - II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838200"/>
            <a:ext cx="8865488" cy="609600"/>
          </a:xfrm>
        </p:spPr>
        <p:txBody>
          <a:bodyPr>
            <a:normAutofit fontScale="70000" lnSpcReduction="20000"/>
          </a:bodyPr>
          <a:lstStyle/>
          <a:p>
            <a:r>
              <a:rPr lang="en-GB" altLang="ko-KR" b="0" smtClean="0">
                <a:ea typeface="굴림" pitchFamily="50" charset="-127"/>
              </a:rPr>
              <a:t>POSSIBILITY 2 </a:t>
            </a:r>
            <a:r>
              <a:rPr lang="en-GB" altLang="ko-KR" sz="1600" b="0" smtClean="0">
                <a:solidFill>
                  <a:srgbClr val="008000"/>
                </a:solidFill>
                <a:ea typeface="굴림" pitchFamily="50" charset="-127"/>
              </a:rPr>
              <a:t>(USED BY SNMP)</a:t>
            </a:r>
            <a:r>
              <a:rPr lang="en-GB" altLang="ko-KR" b="0" smtClean="0">
                <a:ea typeface="굴림" pitchFamily="50" charset="-127"/>
              </a:rPr>
              <a:t>: INTRODUCE AN INDEX COLUMN</a:t>
            </a:r>
          </a:p>
          <a:p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108" y="1481139"/>
            <a:ext cx="7609251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37790" y="5867400"/>
            <a:ext cx="88654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2000"/>
              <a:t>EXAMPLE: THE VALUE OF </a:t>
            </a:r>
            <a:r>
              <a:rPr kumimoji="0" lang="en-GB" altLang="ko-KR" sz="2000" i="1"/>
              <a:t>NEW-MIB routeTable next </a:t>
            </a:r>
            <a:r>
              <a:rPr kumimoji="0" lang="en-GB" altLang="ko-KR" sz="2000">
                <a:solidFill>
                  <a:srgbClr val="0000FF"/>
                </a:solidFill>
              </a:rPr>
              <a:t>5</a:t>
            </a:r>
            <a:r>
              <a:rPr kumimoji="0" lang="en-GB" altLang="ko-KR" sz="2000">
                <a:solidFill>
                  <a:srgbClr val="000000"/>
                </a:solidFill>
              </a:rPr>
              <a:t> IS </a:t>
            </a:r>
            <a:r>
              <a:rPr kumimoji="0" lang="en-GB" altLang="ko-KR" sz="2000" i="1">
                <a:solidFill>
                  <a:srgbClr val="FF00FF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ko-KR" u="sng" smtClean="0">
                <a:ea typeface="굴림" pitchFamily="50" charset="-127"/>
              </a:rPr>
              <a:t>TABLE INDEXING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1143000"/>
            <a:ext cx="8865488" cy="609600"/>
          </a:xfrm>
        </p:spPr>
        <p:txBody>
          <a:bodyPr/>
          <a:lstStyle/>
          <a:p>
            <a:r>
              <a:rPr lang="en-GB" altLang="ko-KR" b="0" smtClean="0">
                <a:ea typeface="굴림" pitchFamily="50" charset="-127"/>
              </a:rPr>
              <a:t>GENERAL SCHEME</a:t>
            </a:r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1292" y="1676400"/>
            <a:ext cx="4664349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40722" y="3429000"/>
            <a:ext cx="886548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EXAMPLES: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endParaRPr kumimoji="0" lang="en-GB" altLang="ko-KR" sz="1800" i="1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OID of Table = 1.3</a:t>
            </a:r>
            <a:endParaRPr kumimoji="0" lang="en-GB" altLang="ko-KR" sz="1800" i="1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1.3.1.5 =&gt; </a:t>
            </a:r>
            <a:r>
              <a:rPr kumimoji="0" lang="en-GB" altLang="ko-KR" sz="1800" i="1"/>
              <a:t>5</a:t>
            </a:r>
            <a:r>
              <a:rPr kumimoji="0" lang="en-GB" altLang="ko-KR" sz="1800"/>
              <a:t> </a:t>
            </a:r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1.3.2.5 =&gt; </a:t>
            </a:r>
            <a:r>
              <a:rPr kumimoji="0" lang="en-GB" altLang="ko-KR" sz="1800" i="1"/>
              <a:t>2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1.3.1.9 </a:t>
            </a:r>
            <a:r>
              <a:rPr kumimoji="0" lang="en-GB" altLang="ko-KR" sz="1800"/>
              <a:t>=&gt; </a:t>
            </a:r>
            <a:r>
              <a:rPr kumimoji="0" lang="en-GB" altLang="ko-KR" sz="1800" i="1"/>
              <a:t>9</a:t>
            </a:r>
            <a:r>
              <a:rPr kumimoji="0" lang="en-GB" altLang="ko-KR" sz="1800"/>
              <a:t> </a:t>
            </a:r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1.3.2.9 =&gt; </a:t>
            </a:r>
            <a:r>
              <a:rPr kumimoji="0" lang="en-GB" altLang="ko-KR" sz="1800" i="1"/>
              <a:t>3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1.3.2.7 </a:t>
            </a:r>
            <a:r>
              <a:rPr kumimoji="0" lang="en-GB" altLang="ko-KR" sz="1800"/>
              <a:t>=&gt; </a:t>
            </a:r>
            <a:r>
              <a:rPr kumimoji="0" lang="en-GB" altLang="ko-KR" sz="1800" i="1"/>
              <a:t>2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1.3.1.1 </a:t>
            </a:r>
            <a:r>
              <a:rPr kumimoji="0" lang="en-GB" altLang="ko-KR" sz="1800"/>
              <a:t>=&gt; </a:t>
            </a:r>
            <a:r>
              <a:rPr kumimoji="0" lang="en-GB" altLang="ko-KR" sz="1800" i="1"/>
              <a:t>entry does not exist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1.3.2.1 </a:t>
            </a:r>
            <a:r>
              <a:rPr kumimoji="0" lang="en-GB" altLang="ko-KR" sz="1800"/>
              <a:t>=&gt; </a:t>
            </a:r>
            <a:r>
              <a:rPr kumimoji="0" lang="en-GB" altLang="ko-KR" sz="1800" i="1"/>
              <a:t>entry does not exist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ko-KR" u="sng" smtClean="0">
                <a:ea typeface="굴림" pitchFamily="50" charset="-127"/>
              </a:rPr>
              <a:t>TABLE INDEXING - NON-INTEGER INDEX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876300"/>
            <a:ext cx="8865488" cy="533400"/>
          </a:xfrm>
        </p:spPr>
        <p:txBody>
          <a:bodyPr>
            <a:normAutofit lnSpcReduction="10000"/>
          </a:bodyPr>
          <a:lstStyle/>
          <a:p>
            <a:r>
              <a:rPr lang="en-GB" altLang="ko-KR" b="0" smtClean="0">
                <a:ea typeface="굴림" pitchFamily="50" charset="-127"/>
              </a:rPr>
              <a:t>AN INDEX NEED NOT BE AN INTEGER</a:t>
            </a:r>
          </a:p>
          <a:p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1587" y="1524000"/>
            <a:ext cx="2843758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140722" y="4721225"/>
            <a:ext cx="88654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EXAMPLES: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OID of Table = 1.3</a:t>
            </a:r>
            <a:endParaRPr kumimoji="0" lang="en-GB" altLang="ko-KR" sz="1800" i="1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1.3.1.130.89.16.23 =&gt; </a:t>
            </a:r>
            <a:r>
              <a:rPr kumimoji="0" lang="en-GB" altLang="ko-KR" sz="1800" i="1"/>
              <a:t>130.89.16.23</a:t>
            </a:r>
            <a:r>
              <a:rPr kumimoji="0" lang="en-GB" altLang="ko-KR" sz="1800"/>
              <a:t> </a:t>
            </a:r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1.3.2.130.89.16.23 =&gt; </a:t>
            </a:r>
            <a:r>
              <a:rPr kumimoji="0" lang="en-GB" altLang="ko-KR" sz="1800" i="1"/>
              <a:t>130.89.16.1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1.3.1.193.22.11.97 =&gt; 193.22.11.97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1.3.2.193.22.11.97 =&gt; 130.89.16.4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 i="1"/>
              <a:t>1.3.2.130.89.19.121 =&gt; 130.89.16.1</a:t>
            </a:r>
            <a:endParaRPr kumimoji="0" lang="en-US" altLang="ko-KR" sz="18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ko-KR" u="sng" smtClean="0">
                <a:ea typeface="굴림" pitchFamily="50" charset="-127"/>
              </a:rPr>
              <a:t>TABLE INDEXING - MULTIPLE INDEX FIELDS</a:t>
            </a:r>
            <a:endParaRPr lang="en-US" altLang="ko-KR" b="0" smtClean="0">
              <a:ea typeface="굴림" pitchFamily="50" charset="-127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1143000"/>
            <a:ext cx="8865488" cy="609600"/>
          </a:xfrm>
        </p:spPr>
        <p:txBody>
          <a:bodyPr/>
          <a:lstStyle/>
          <a:p>
            <a:r>
              <a:rPr lang="en-GB" altLang="ko-KR" b="0" smtClean="0">
                <a:ea typeface="굴림" pitchFamily="50" charset="-127"/>
              </a:rPr>
              <a:t>USE OF MULTIPLE INDEX FIELDS</a:t>
            </a:r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4668" y="2755900"/>
            <a:ext cx="529759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ko-KR" sz="2000" u="sng" smtClean="0">
                <a:ea typeface="굴림" pitchFamily="50" charset="-127"/>
              </a:rPr>
              <a:t>TABLE INDEXING - MULTIPLE INDEX FIELDS: EXAMPLE</a:t>
            </a:r>
            <a:endParaRPr lang="en-US" altLang="ko-KR" sz="2000" b="0" smtClean="0">
              <a:ea typeface="굴림" pitchFamily="50" charset="-127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722" y="838200"/>
            <a:ext cx="8865488" cy="457200"/>
          </a:xfrm>
        </p:spPr>
        <p:txBody>
          <a:bodyPr>
            <a:normAutofit fontScale="92500" lnSpcReduction="20000"/>
          </a:bodyPr>
          <a:lstStyle/>
          <a:p>
            <a:r>
              <a:rPr lang="en-GB" altLang="ko-KR" b="0" i="1" smtClean="0">
                <a:ea typeface="굴림" pitchFamily="50" charset="-127"/>
              </a:rPr>
              <a:t>EXAMPLE:</a:t>
            </a:r>
            <a:endParaRPr lang="en-US" altLang="ko-KR" smtClean="0">
              <a:ea typeface="굴림" pitchFamily="50" charset="-127"/>
            </a:endParaRP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343" y="1295401"/>
            <a:ext cx="4538285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40722" y="5029200"/>
            <a:ext cx="88654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1.3.3.192.1.23.24.1 =&gt; </a:t>
            </a:r>
            <a:r>
              <a:rPr kumimoji="0" lang="en-GB" altLang="ko-KR" sz="1800" i="1"/>
              <a:t>130.89.16.1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endParaRPr kumimoji="0" lang="en-GB" altLang="ko-KR" sz="1800" i="1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r>
              <a:rPr kumimoji="0" lang="en-GB" altLang="ko-KR" sz="1800"/>
              <a:t>1.3.3.192.1.23.24.2 =&gt; </a:t>
            </a:r>
            <a:r>
              <a:rPr kumimoji="0" lang="en-GB" altLang="ko-KR" sz="1800" i="1"/>
              <a:t>130.89.16.4</a:t>
            </a:r>
            <a:endParaRPr kumimoji="0" lang="en-GB" altLang="ko-KR" sz="1800"/>
          </a:p>
          <a:p>
            <a:pPr marL="342900" indent="-342900" algn="ctr" eaLnBrk="0" latinLnBrk="0" hangingPunct="0">
              <a:lnSpc>
                <a:spcPct val="80000"/>
              </a:lnSpc>
              <a:spcBef>
                <a:spcPct val="20000"/>
              </a:spcBef>
            </a:pPr>
            <a:endParaRPr kumimoji="0" lang="en-US" altLang="ko-KR" sz="1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179</Words>
  <Application>Microsoft Office PowerPoint</Application>
  <PresentationFormat>화면 슬라이드 쇼(4:3)</PresentationFormat>
  <Paragraphs>46</Paragraphs>
  <Slides>7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TABLES</vt:lpstr>
      <vt:lpstr>NAMING OF TABLE ENTRIES - I</vt:lpstr>
      <vt:lpstr>NAMING OF TABLE ENTRIES - II</vt:lpstr>
      <vt:lpstr>TABLE INDEXING</vt:lpstr>
      <vt:lpstr>TABLE INDEXING - NON-INTEGER INDEX</vt:lpstr>
      <vt:lpstr>TABLE INDEXING - MULTIPLE INDEX FIELDS</vt:lpstr>
      <vt:lpstr>TABLE INDEXING - MULTIPLE INDEX FIELDS: EXAMPLE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TABLES</dc:title>
  <dc:creator>Microsoft Corporation</dc:creator>
  <cp:lastModifiedBy>Hyogon Kim</cp:lastModifiedBy>
  <cp:revision>4</cp:revision>
  <dcterms:created xsi:type="dcterms:W3CDTF">2006-10-05T04:04:58Z</dcterms:created>
  <dcterms:modified xsi:type="dcterms:W3CDTF">2011-06-07T04:56:09Z</dcterms:modified>
</cp:coreProperties>
</file>