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5"/>
  </p:sldMasterIdLst>
  <p:notesMasterIdLst>
    <p:notesMasterId r:id="rId36"/>
  </p:notesMasterIdLst>
  <p:handoutMasterIdLst>
    <p:handoutMasterId r:id="rId37"/>
  </p:handoutMasterIdLst>
  <p:sldIdLst>
    <p:sldId id="256" r:id="rId6"/>
    <p:sldId id="263" r:id="rId7"/>
    <p:sldId id="258" r:id="rId8"/>
    <p:sldId id="259" r:id="rId9"/>
    <p:sldId id="260" r:id="rId10"/>
    <p:sldId id="261" r:id="rId11"/>
    <p:sldId id="262" r:id="rId12"/>
    <p:sldId id="264" r:id="rId13"/>
    <p:sldId id="265" r:id="rId14"/>
    <p:sldId id="266" r:id="rId15"/>
    <p:sldId id="267" r:id="rId16"/>
    <p:sldId id="268" r:id="rId17"/>
    <p:sldId id="269" r:id="rId18"/>
    <p:sldId id="270" r:id="rId19"/>
    <p:sldId id="286" r:id="rId20"/>
    <p:sldId id="271" r:id="rId21"/>
    <p:sldId id="272" r:id="rId22"/>
    <p:sldId id="273" r:id="rId23"/>
    <p:sldId id="274" r:id="rId24"/>
    <p:sldId id="275" r:id="rId25"/>
    <p:sldId id="276" r:id="rId26"/>
    <p:sldId id="277" r:id="rId27"/>
    <p:sldId id="278" r:id="rId28"/>
    <p:sldId id="280" r:id="rId29"/>
    <p:sldId id="279" r:id="rId30"/>
    <p:sldId id="285" r:id="rId31"/>
    <p:sldId id="281" r:id="rId32"/>
    <p:sldId id="282" r:id="rId33"/>
    <p:sldId id="283" r:id="rId34"/>
    <p:sldId id="284"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dreamp" initials="a" lastIdx="1" clrIdx="0">
    <p:extLst>
      <p:ext uri="{19B8F6BF-5375-455C-9EA6-DF929625EA0E}">
        <p15:presenceInfo xmlns:p15="http://schemas.microsoft.com/office/powerpoint/2012/main" xmlns="" userId="alldream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F4F"/>
    <a:srgbClr val="FF6161"/>
    <a:srgbClr val="284C6A"/>
    <a:srgbClr val="353333"/>
    <a:srgbClr val="3E5F7A"/>
    <a:srgbClr val="333131"/>
    <a:srgbClr val="565454"/>
    <a:srgbClr val="676666"/>
    <a:srgbClr val="444141"/>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78208" autoAdjust="0"/>
  </p:normalViewPr>
  <p:slideViewPr>
    <p:cSldViewPr>
      <p:cViewPr>
        <p:scale>
          <a:sx n="79" d="100"/>
          <a:sy n="79" d="100"/>
        </p:scale>
        <p:origin x="-1260" y="168"/>
      </p:cViewPr>
      <p:guideLst>
        <p:guide orient="horz" pos="2160"/>
        <p:guide pos="2880"/>
      </p:guideLst>
    </p:cSldViewPr>
  </p:slideViewPr>
  <p:notesTextViewPr>
    <p:cViewPr>
      <p:scale>
        <a:sx n="100" d="100"/>
        <a:sy n="100" d="100"/>
      </p:scale>
      <p:origin x="0" y="0"/>
    </p:cViewPr>
  </p:notesTextViewPr>
  <p:notesViewPr>
    <p:cSldViewPr>
      <p:cViewPr varScale="1">
        <p:scale>
          <a:sx n="101" d="100"/>
          <a:sy n="101" d="100"/>
        </p:scale>
        <p:origin x="3528"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atin typeface="Times New Roman" panose="02020603050405020304" pitchFamily="18" charset="0"/>
              </a:defRPr>
            </a:lvl1pPr>
          </a:lstStyle>
          <a:p>
            <a:endParaRPr lang="en-US" altLang="zh-TW" dirty="0"/>
          </a:p>
        </p:txBody>
      </p:sp>
      <p:sp>
        <p:nvSpPr>
          <p:cNvPr id="15363"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atin typeface="Times New Roman" panose="02020603050405020304" pitchFamily="18" charset="0"/>
              </a:defRPr>
            </a:lvl1pPr>
          </a:lstStyle>
          <a:p>
            <a:endParaRPr lang="en-US" altLang="zh-TW" dirty="0"/>
          </a:p>
        </p:txBody>
      </p:sp>
      <p:sp>
        <p:nvSpPr>
          <p:cNvPr id="15364"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atin typeface="Times New Roman" panose="02020603050405020304" pitchFamily="18" charset="0"/>
              </a:defRPr>
            </a:lvl1pPr>
          </a:lstStyle>
          <a:p>
            <a:endParaRPr lang="en-US" altLang="zh-TW" dirty="0"/>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atin typeface="Times New Roman" panose="02020603050405020304" pitchFamily="18" charset="0"/>
              </a:defRPr>
            </a:lvl1pPr>
          </a:lstStyle>
          <a:p>
            <a:fld id="{E65E3F41-AE7D-4133-AD19-5CBB5A2A443E}" type="slidenum">
              <a:rPr lang="en-US" altLang="zh-TW"/>
              <a:pPr/>
              <a:t>‹#›</a:t>
            </a:fld>
            <a:endParaRPr lang="en-US" altLang="zh-TW" dirty="0"/>
          </a:p>
        </p:txBody>
      </p:sp>
    </p:spTree>
    <p:extLst>
      <p:ext uri="{BB962C8B-B14F-4D97-AF65-F5344CB8AC3E}">
        <p14:creationId xmlns:p14="http://schemas.microsoft.com/office/powerpoint/2010/main" val="33373636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atin typeface="Times New Roman" panose="02020603050405020304" pitchFamily="18" charset="0"/>
              </a:defRPr>
            </a:lvl1pPr>
          </a:lstStyle>
          <a:p>
            <a:endParaRPr lang="en-US" altLang="zh-TW" dirty="0"/>
          </a:p>
        </p:txBody>
      </p:sp>
      <p:sp>
        <p:nvSpPr>
          <p:cNvPr id="1741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atin typeface="Times New Roman" panose="02020603050405020304" pitchFamily="18" charset="0"/>
              </a:defRPr>
            </a:lvl1pPr>
          </a:lstStyle>
          <a:p>
            <a:endParaRPr lang="en-US" altLang="zh-TW" dirty="0"/>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741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atin typeface="Times New Roman" panose="02020603050405020304" pitchFamily="18" charset="0"/>
              </a:defRPr>
            </a:lvl1pPr>
          </a:lstStyle>
          <a:p>
            <a:endParaRPr lang="en-US" altLang="zh-TW" dirty="0"/>
          </a:p>
        </p:txBody>
      </p:sp>
      <p:sp>
        <p:nvSpPr>
          <p:cNvPr id="1741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atin typeface="Times New Roman" panose="02020603050405020304" pitchFamily="18" charset="0"/>
              </a:defRPr>
            </a:lvl1pPr>
          </a:lstStyle>
          <a:p>
            <a:fld id="{1E734996-DCC1-4D07-B3E8-DB4AB1A8EC0D}" type="slidenum">
              <a:rPr lang="en-US" altLang="zh-TW"/>
              <a:pPr/>
              <a:t>‹#›</a:t>
            </a:fld>
            <a:endParaRPr lang="en-US" altLang="zh-TW" dirty="0"/>
          </a:p>
        </p:txBody>
      </p:sp>
    </p:spTree>
    <p:extLst>
      <p:ext uri="{BB962C8B-B14F-4D97-AF65-F5344CB8AC3E}">
        <p14:creationId xmlns:p14="http://schemas.microsoft.com/office/powerpoint/2010/main" val="3604301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kumimoji="1"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kumimoji="1"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kumimoji="1"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kumimoji="1"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Good link – no retransmission</a:t>
            </a:r>
          </a:p>
          <a:p>
            <a:r>
              <a:rPr lang="en-US" altLang="zh-TW" dirty="0" smtClean="0"/>
              <a:t>Efficient routing tree</a:t>
            </a:r>
            <a:endParaRPr lang="zh-TW" altLang="en-US" dirty="0"/>
          </a:p>
        </p:txBody>
      </p:sp>
      <p:sp>
        <p:nvSpPr>
          <p:cNvPr id="4" name="投影片編號版面配置區 3"/>
          <p:cNvSpPr>
            <a:spLocks noGrp="1"/>
          </p:cNvSpPr>
          <p:nvPr>
            <p:ph type="sldNum" sz="quarter" idx="10"/>
          </p:nvPr>
        </p:nvSpPr>
        <p:spPr/>
        <p:txBody>
          <a:bodyPr/>
          <a:lstStyle/>
          <a:p>
            <a:fld id="{1E734996-DCC1-4D07-B3E8-DB4AB1A8EC0D}" type="slidenum">
              <a:rPr lang="en-US" altLang="zh-TW" smtClean="0"/>
              <a:pPr/>
              <a:t>3</a:t>
            </a:fld>
            <a:endParaRPr lang="en-US" altLang="zh-TW" dirty="0"/>
          </a:p>
        </p:txBody>
      </p:sp>
    </p:spTree>
    <p:extLst>
      <p:ext uri="{BB962C8B-B14F-4D97-AF65-F5344CB8AC3E}">
        <p14:creationId xmlns:p14="http://schemas.microsoft.com/office/powerpoint/2010/main" val="183889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However, it’s hard to find a good correlation between PHY parameters and Packet Reception Rate (PRR) to show  how good Link Quality is.</a:t>
            </a:r>
          </a:p>
          <a:p>
            <a:r>
              <a:rPr lang="en-US" altLang="zh-TW" dirty="0" smtClean="0"/>
              <a:t>So  PRR based link estimation metrics such as ETX is often utilized.</a:t>
            </a:r>
            <a:endParaRPr lang="zh-TW" altLang="en-US" dirty="0"/>
          </a:p>
        </p:txBody>
      </p:sp>
      <p:sp>
        <p:nvSpPr>
          <p:cNvPr id="4" name="投影片編號版面配置區 3"/>
          <p:cNvSpPr>
            <a:spLocks noGrp="1"/>
          </p:cNvSpPr>
          <p:nvPr>
            <p:ph type="sldNum" sz="quarter" idx="10"/>
          </p:nvPr>
        </p:nvSpPr>
        <p:spPr/>
        <p:txBody>
          <a:bodyPr/>
          <a:lstStyle/>
          <a:p>
            <a:fld id="{1E734996-DCC1-4D07-B3E8-DB4AB1A8EC0D}" type="slidenum">
              <a:rPr lang="en-US" altLang="zh-TW" smtClean="0"/>
              <a:pPr/>
              <a:t>4</a:t>
            </a:fld>
            <a:endParaRPr lang="en-US" altLang="zh-TW"/>
          </a:p>
        </p:txBody>
      </p:sp>
    </p:spTree>
    <p:extLst>
      <p:ext uri="{BB962C8B-B14F-4D97-AF65-F5344CB8AC3E}">
        <p14:creationId xmlns:p14="http://schemas.microsoft.com/office/powerpoint/2010/main" val="3851550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ignore the intermediate </a:t>
            </a:r>
            <a:r>
              <a:rPr lang="en-US" altLang="zh-TW" dirty="0" err="1" smtClean="0"/>
              <a:t>bursty</a:t>
            </a:r>
            <a:r>
              <a:rPr lang="en-US" altLang="zh-TW" dirty="0" smtClean="0"/>
              <a:t> links [2] that have low average PRR in long term (PRR between 10% and 90%),</a:t>
            </a:r>
          </a:p>
          <a:p>
            <a:r>
              <a:rPr lang="en-US" altLang="zh-TW" dirty="0" smtClean="0"/>
              <a:t>but show continuous high quality in short periods</a:t>
            </a:r>
          </a:p>
          <a:p>
            <a:r>
              <a:rPr lang="zh-TW" altLang="en-US" dirty="0" smtClean="0"/>
              <a:t>短暫出現但卻可以傳很遠</a:t>
            </a:r>
            <a:endParaRPr lang="zh-TW" altLang="en-US" dirty="0"/>
          </a:p>
        </p:txBody>
      </p:sp>
      <p:sp>
        <p:nvSpPr>
          <p:cNvPr id="4" name="投影片編號版面配置區 3"/>
          <p:cNvSpPr>
            <a:spLocks noGrp="1"/>
          </p:cNvSpPr>
          <p:nvPr>
            <p:ph type="sldNum" sz="quarter" idx="10"/>
          </p:nvPr>
        </p:nvSpPr>
        <p:spPr/>
        <p:txBody>
          <a:bodyPr/>
          <a:lstStyle/>
          <a:p>
            <a:fld id="{1E734996-DCC1-4D07-B3E8-DB4AB1A8EC0D}" type="slidenum">
              <a:rPr lang="en-US" altLang="zh-TW" smtClean="0"/>
              <a:pPr/>
              <a:t>5</a:t>
            </a:fld>
            <a:endParaRPr lang="en-US" altLang="zh-TW"/>
          </a:p>
        </p:txBody>
      </p:sp>
    </p:spTree>
    <p:extLst>
      <p:ext uri="{BB962C8B-B14F-4D97-AF65-F5344CB8AC3E}">
        <p14:creationId xmlns:p14="http://schemas.microsoft.com/office/powerpoint/2010/main" val="4243984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The output of the model is the probability of the temporal link quality being better than the threshold θ during the time t in the future</a:t>
            </a:r>
            <a:endParaRPr lang="zh-TW" altLang="en-US" dirty="0"/>
          </a:p>
        </p:txBody>
      </p:sp>
      <p:sp>
        <p:nvSpPr>
          <p:cNvPr id="4" name="投影片編號版面配置區 3"/>
          <p:cNvSpPr>
            <a:spLocks noGrp="1"/>
          </p:cNvSpPr>
          <p:nvPr>
            <p:ph type="sldNum" sz="quarter" idx="10"/>
          </p:nvPr>
        </p:nvSpPr>
        <p:spPr/>
        <p:txBody>
          <a:bodyPr/>
          <a:lstStyle/>
          <a:p>
            <a:fld id="{1E734996-DCC1-4D07-B3E8-DB4AB1A8EC0D}" type="slidenum">
              <a:rPr lang="en-US" altLang="zh-TW" smtClean="0"/>
              <a:pPr/>
              <a:t>8</a:t>
            </a:fld>
            <a:endParaRPr lang="en-US" altLang="zh-TW"/>
          </a:p>
        </p:txBody>
      </p:sp>
    </p:spTree>
    <p:extLst>
      <p:ext uri="{BB962C8B-B14F-4D97-AF65-F5344CB8AC3E}">
        <p14:creationId xmlns:p14="http://schemas.microsoft.com/office/powerpoint/2010/main" val="689533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E734996-DCC1-4D07-B3E8-DB4AB1A8EC0D}" type="slidenum">
              <a:rPr lang="en-US" altLang="zh-TW" smtClean="0"/>
              <a:pPr/>
              <a:t>12</a:t>
            </a:fld>
            <a:endParaRPr lang="en-US" altLang="zh-TW"/>
          </a:p>
        </p:txBody>
      </p:sp>
    </p:spTree>
    <p:extLst>
      <p:ext uri="{BB962C8B-B14F-4D97-AF65-F5344CB8AC3E}">
        <p14:creationId xmlns:p14="http://schemas.microsoft.com/office/powerpoint/2010/main" val="3662238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228600" indent="-228600">
              <a:buAutoNum type="arabicPeriod"/>
            </a:pPr>
            <a:r>
              <a:rPr lang="en-US" altLang="zh-TW" dirty="0" smtClean="0"/>
              <a:t>doesn’t explain why some of WMEWMA are high while some are low</a:t>
            </a:r>
          </a:p>
          <a:p>
            <a:pPr marL="228600" indent="-228600">
              <a:buAutoNum type="arabicPeriod"/>
            </a:pPr>
            <a:r>
              <a:rPr lang="en-US" altLang="zh-TW" dirty="0" smtClean="0"/>
              <a:t>WMEWMA</a:t>
            </a:r>
            <a:r>
              <a:rPr lang="en-US" altLang="zh-TW" baseline="0" dirty="0" smtClean="0"/>
              <a:t> is worse =&gt; </a:t>
            </a:r>
            <a:r>
              <a:rPr lang="en-US" altLang="zh-TW" dirty="0" smtClean="0"/>
              <a:t>WMEWMA</a:t>
            </a:r>
            <a:r>
              <a:rPr lang="en-US" altLang="zh-TW" baseline="0" dirty="0" smtClean="0"/>
              <a:t> estimator could not accurately estimate the link quality variations in the short term.</a:t>
            </a:r>
          </a:p>
          <a:p>
            <a:pPr marL="228600" indent="-228600">
              <a:buAutoNum type="arabicPeriod"/>
            </a:pPr>
            <a:r>
              <a:rPr lang="en-US" altLang="zh-TW" dirty="0" smtClean="0"/>
              <a:t>Batch is also worse</a:t>
            </a:r>
            <a:r>
              <a:rPr lang="en-US" altLang="zh-TW" baseline="0" dirty="0" smtClean="0"/>
              <a:t> =&gt; </a:t>
            </a:r>
            <a:r>
              <a:rPr lang="en-US" altLang="zh-TW" dirty="0" smtClean="0"/>
              <a:t>the best model for link quality prediction gradually changes over time due to frequent network dynamics</a:t>
            </a:r>
          </a:p>
          <a:p>
            <a:pPr marL="228600" indent="-228600">
              <a:buAutoNum type="arabicPeriod"/>
            </a:pPr>
            <a:r>
              <a:rPr lang="en-US" altLang="zh-TW" dirty="0" smtClean="0"/>
              <a:t>s-ALAP can select the learning rate adaptively comparing with momentum</a:t>
            </a:r>
            <a:endParaRPr lang="zh-TW" altLang="en-US" dirty="0"/>
          </a:p>
        </p:txBody>
      </p:sp>
      <p:sp>
        <p:nvSpPr>
          <p:cNvPr id="4" name="投影片編號版面配置區 3"/>
          <p:cNvSpPr>
            <a:spLocks noGrp="1"/>
          </p:cNvSpPr>
          <p:nvPr>
            <p:ph type="sldNum" sz="quarter" idx="10"/>
          </p:nvPr>
        </p:nvSpPr>
        <p:spPr/>
        <p:txBody>
          <a:bodyPr/>
          <a:lstStyle/>
          <a:p>
            <a:fld id="{1E734996-DCC1-4D07-B3E8-DB4AB1A8EC0D}" type="slidenum">
              <a:rPr lang="en-US" altLang="zh-TW" smtClean="0"/>
              <a:pPr/>
              <a:t>14</a:t>
            </a:fld>
            <a:endParaRPr lang="en-US" altLang="zh-TW"/>
          </a:p>
        </p:txBody>
      </p:sp>
    </p:spTree>
    <p:extLst>
      <p:ext uri="{BB962C8B-B14F-4D97-AF65-F5344CB8AC3E}">
        <p14:creationId xmlns:p14="http://schemas.microsoft.com/office/powerpoint/2010/main" val="645298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zh-TW" dirty="0" smtClean="0"/>
              <a:t>The output of the model is the probability of the temporal link quality being better than the threshold θ during the time t in the future</a:t>
            </a:r>
            <a:endParaRPr lang="zh-TW" altLang="en-US" dirty="0" smtClean="0"/>
          </a:p>
          <a:p>
            <a:r>
              <a:rPr lang="en-US" altLang="zh-TW" dirty="0" smtClean="0"/>
              <a:t>The prediction accuracy is the ratio of the correctly predicted high quality periods to the total number of predictions made</a:t>
            </a:r>
          </a:p>
          <a:p>
            <a:endParaRPr lang="en-US" altLang="zh-TW"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zh-TW" dirty="0" smtClean="0"/>
              <a:t> TP cases  indicates the percentage of time an intermediate quality link could be used to forward packets with low losses.</a:t>
            </a:r>
          </a:p>
          <a:p>
            <a:r>
              <a:rPr lang="en-US" altLang="zh-TW" dirty="0" smtClean="0"/>
              <a:t>Batch:</a:t>
            </a:r>
          </a:p>
          <a:p>
            <a:r>
              <a:rPr lang="en-US" altLang="zh-TW" baseline="0" dirty="0" smtClean="0"/>
              <a:t>  T</a:t>
            </a:r>
            <a:r>
              <a:rPr lang="en-US" altLang="zh-TW" dirty="0" smtClean="0"/>
              <a:t>he batch trained LR model is lower than using s-ALAP, suggesting that having a rigid model can not adjust to the changing network conditions.</a:t>
            </a:r>
          </a:p>
          <a:p>
            <a:r>
              <a:rPr lang="en-US" altLang="zh-TW" dirty="0" smtClean="0"/>
              <a:t>WMEWMA :</a:t>
            </a:r>
          </a:p>
          <a:p>
            <a:r>
              <a:rPr lang="en-US" altLang="zh-TW" dirty="0" smtClean="0"/>
              <a:t>  When the average PRR of the link is close but below the 0.9 threshold, WMEWMA tends to make many FN mistakes because it converges to the average link PRR that is below the threshold.</a:t>
            </a:r>
          </a:p>
          <a:p>
            <a:r>
              <a:rPr lang="en-US" altLang="zh-TW" dirty="0" smtClean="0"/>
              <a:t>Hence, WMEWMA fails to predict short intervals of time when the short term PRR is high, </a:t>
            </a:r>
            <a:r>
              <a:rPr lang="en-US" altLang="zh-TW" b="1" dirty="0" smtClean="0"/>
              <a:t>{Intermediate burst links}</a:t>
            </a:r>
            <a:r>
              <a:rPr lang="en-US" altLang="zh-TW" dirty="0" smtClean="0"/>
              <a:t> a very common event for a link with average PRR in the high 0.8 range. </a:t>
            </a:r>
          </a:p>
          <a:p>
            <a:r>
              <a:rPr lang="en-US" altLang="zh-TW" dirty="0" smtClean="0"/>
              <a:t>&lt; 0.5 have less bursts exceeding very high quality above the 0.9 threshold</a:t>
            </a:r>
          </a:p>
          <a:p>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fld id="{1E734996-DCC1-4D07-B3E8-DB4AB1A8EC0D}" type="slidenum">
              <a:rPr lang="en-US" altLang="zh-TW" smtClean="0"/>
              <a:pPr/>
              <a:t>15</a:t>
            </a:fld>
            <a:endParaRPr lang="en-US" altLang="zh-TW"/>
          </a:p>
        </p:txBody>
      </p:sp>
    </p:spTree>
    <p:extLst>
      <p:ext uri="{BB962C8B-B14F-4D97-AF65-F5344CB8AC3E}">
        <p14:creationId xmlns:p14="http://schemas.microsoft.com/office/powerpoint/2010/main" val="1986034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zh-TW" dirty="0" smtClean="0"/>
              <a:t>The output of the model is the probability of the temporal link quality being better than the threshold θ during the time t in the future</a:t>
            </a:r>
            <a:endParaRPr lang="zh-TW" altLang="en-US" dirty="0" smtClean="0"/>
          </a:p>
          <a:p>
            <a:r>
              <a:rPr lang="en-US" altLang="zh-TW" dirty="0" smtClean="0"/>
              <a:t>The prediction accuracy is the ratio of the correctly predicted high quality periods to the total number of predictions made</a:t>
            </a:r>
          </a:p>
          <a:p>
            <a:endParaRPr lang="en-US" altLang="zh-TW"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zh-TW" dirty="0" smtClean="0"/>
              <a:t> TP cases  indicates the percentage of time an intermediate quality link could be used to forward packets with low losses.</a:t>
            </a:r>
          </a:p>
          <a:p>
            <a:r>
              <a:rPr lang="en-US" altLang="zh-TW" dirty="0" smtClean="0"/>
              <a:t>Batch:</a:t>
            </a:r>
          </a:p>
          <a:p>
            <a:r>
              <a:rPr lang="en-US" altLang="zh-TW" baseline="0" dirty="0" smtClean="0"/>
              <a:t>  T</a:t>
            </a:r>
            <a:r>
              <a:rPr lang="en-US" altLang="zh-TW" dirty="0" smtClean="0"/>
              <a:t>he batch trained LR model is lower than using s-ALAP, suggesting that having a rigid model can not adjust to the changing network conditions.</a:t>
            </a:r>
          </a:p>
          <a:p>
            <a:r>
              <a:rPr lang="en-US" altLang="zh-TW" dirty="0" smtClean="0"/>
              <a:t>WMEWMA :</a:t>
            </a:r>
          </a:p>
          <a:p>
            <a:r>
              <a:rPr lang="en-US" altLang="zh-TW" dirty="0" smtClean="0"/>
              <a:t>  When the average PRR of the link is close but below the 0.9 threshold, WMEWMA tends to make many FN mistakes because it converges to the average link PRR that is below the threshold.</a:t>
            </a:r>
          </a:p>
          <a:p>
            <a:r>
              <a:rPr lang="en-US" altLang="zh-TW" dirty="0" smtClean="0"/>
              <a:t>Hence, WMEWMA fails to predict short intervals of time when the short term PRR is high, </a:t>
            </a:r>
            <a:r>
              <a:rPr lang="en-US" altLang="zh-TW" b="1" dirty="0" smtClean="0"/>
              <a:t>{Intermediate burst links}</a:t>
            </a:r>
            <a:r>
              <a:rPr lang="en-US" altLang="zh-TW" dirty="0" smtClean="0"/>
              <a:t> a very common event for a link with average PRR in the high 0.8 range. </a:t>
            </a:r>
          </a:p>
          <a:p>
            <a:r>
              <a:rPr lang="en-US" altLang="zh-TW" dirty="0" smtClean="0"/>
              <a:t>&lt; 0.5 have less bursts exceeding very high quality above the 0.9 threshold</a:t>
            </a:r>
          </a:p>
          <a:p>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fld id="{1E734996-DCC1-4D07-B3E8-DB4AB1A8EC0D}" type="slidenum">
              <a:rPr lang="en-US" altLang="zh-TW" smtClean="0"/>
              <a:pPr/>
              <a:t>16</a:t>
            </a:fld>
            <a:endParaRPr lang="en-US" altLang="zh-TW"/>
          </a:p>
        </p:txBody>
      </p:sp>
    </p:spTree>
    <p:extLst>
      <p:ext uri="{BB962C8B-B14F-4D97-AF65-F5344CB8AC3E}">
        <p14:creationId xmlns:p14="http://schemas.microsoft.com/office/powerpoint/2010/main" val="4168016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從</a:t>
            </a:r>
            <a:r>
              <a:rPr lang="en-US" altLang="zh-TW" dirty="0" smtClean="0"/>
              <a:t>0.5</a:t>
            </a:r>
            <a:r>
              <a:rPr lang="zh-TW" altLang="en-US" dirty="0" smtClean="0"/>
              <a:t>開始加減</a:t>
            </a:r>
            <a:endParaRPr lang="en-US" altLang="zh-TW" dirty="0" smtClean="0"/>
          </a:p>
          <a:p>
            <a:r>
              <a:rPr lang="en-US" altLang="zh-TW" dirty="0" smtClean="0"/>
              <a:t>By</a:t>
            </a:r>
            <a:r>
              <a:rPr lang="en-US" altLang="zh-TW" baseline="0" dirty="0" smtClean="0"/>
              <a:t> </a:t>
            </a:r>
            <a:r>
              <a:rPr lang="en-US" altLang="zh-TW" dirty="0" smtClean="0"/>
              <a:t>t = 2 . 1s,</a:t>
            </a:r>
            <a:r>
              <a:rPr lang="en-US" altLang="zh-TW" baseline="0" dirty="0" smtClean="0"/>
              <a:t> </a:t>
            </a:r>
            <a:r>
              <a:rPr lang="en-US" altLang="zh-TW" dirty="0" smtClean="0"/>
              <a:t>the prediction error already drops below 5%.</a:t>
            </a:r>
          </a:p>
          <a:p>
            <a:r>
              <a:rPr lang="en-US" altLang="zh-TW" dirty="0" smtClean="0"/>
              <a:t>After 2.7s,</a:t>
            </a:r>
            <a:r>
              <a:rPr lang="en-US" altLang="zh-TW" baseline="0" dirty="0" smtClean="0"/>
              <a:t> </a:t>
            </a:r>
            <a:r>
              <a:rPr lang="en-US" altLang="zh-TW" dirty="0" smtClean="0"/>
              <a:t>the error stabilizes and never exceeds the 5%</a:t>
            </a:r>
          </a:p>
          <a:p>
            <a:r>
              <a:rPr lang="zh-TW" altLang="en-US" dirty="0" smtClean="0"/>
              <a:t>太屁了 </a:t>
            </a:r>
            <a:r>
              <a:rPr lang="en-US" altLang="zh-TW" dirty="0" smtClean="0"/>
              <a:t>3s </a:t>
            </a:r>
            <a:r>
              <a:rPr lang="zh-TW" altLang="en-US" dirty="0" smtClean="0"/>
              <a:t>跟 </a:t>
            </a:r>
            <a:r>
              <a:rPr lang="en-US" altLang="zh-TW" dirty="0" smtClean="0"/>
              <a:t>5s</a:t>
            </a:r>
            <a:r>
              <a:rPr lang="zh-TW" altLang="en-US" dirty="0" smtClean="0"/>
              <a:t>馬上預測到</a:t>
            </a:r>
            <a:r>
              <a:rPr lang="en-US" altLang="zh-TW" dirty="0" smtClean="0"/>
              <a:t>…</a:t>
            </a:r>
            <a:endParaRPr lang="zh-TW" altLang="en-US" dirty="0"/>
          </a:p>
        </p:txBody>
      </p:sp>
      <p:sp>
        <p:nvSpPr>
          <p:cNvPr id="4" name="投影片編號版面配置區 3"/>
          <p:cNvSpPr>
            <a:spLocks noGrp="1"/>
          </p:cNvSpPr>
          <p:nvPr>
            <p:ph type="sldNum" sz="quarter" idx="10"/>
          </p:nvPr>
        </p:nvSpPr>
        <p:spPr/>
        <p:txBody>
          <a:bodyPr/>
          <a:lstStyle/>
          <a:p>
            <a:fld id="{1E734996-DCC1-4D07-B3E8-DB4AB1A8EC0D}" type="slidenum">
              <a:rPr lang="en-US" altLang="zh-TW" smtClean="0"/>
              <a:pPr/>
              <a:t>17</a:t>
            </a:fld>
            <a:endParaRPr lang="en-US" altLang="zh-TW"/>
          </a:p>
        </p:txBody>
      </p:sp>
    </p:spTree>
    <p:extLst>
      <p:ext uri="{BB962C8B-B14F-4D97-AF65-F5344CB8AC3E}">
        <p14:creationId xmlns:p14="http://schemas.microsoft.com/office/powerpoint/2010/main" val="4286463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zh-TW" dirty="0" smtClean="0"/>
              <a:t>Extension module of CTP</a:t>
            </a:r>
          </a:p>
          <a:p>
            <a:r>
              <a:rPr lang="en-US" altLang="zh-TW" dirty="0" smtClean="0"/>
              <a:t>if the predicted path cost is smaller than the sender’s current parent,</a:t>
            </a:r>
          </a:p>
          <a:p>
            <a:r>
              <a:rPr lang="en-US" altLang="zh-TW" dirty="0" smtClean="0"/>
              <a:t>the overhearing node sends a notification to the sender to be a potential temporary parent (TP)</a:t>
            </a:r>
          </a:p>
          <a:p>
            <a:r>
              <a:rPr lang="en-US" altLang="zh-TW" b="1" dirty="0" smtClean="0"/>
              <a:t>If the prediction output is greater than 0.5, TALENT considers the link S → O in a high quality period, </a:t>
            </a:r>
          </a:p>
          <a:p>
            <a:r>
              <a:rPr lang="en-US" altLang="zh-TW" b="1" dirty="0" smtClean="0"/>
              <a:t>and overrides the C</a:t>
            </a:r>
            <a:r>
              <a:rPr lang="en-US" altLang="zh-TW" b="1" baseline="-25000" dirty="0" smtClean="0"/>
              <a:t>S→O</a:t>
            </a:r>
            <a:r>
              <a:rPr lang="en-US" altLang="zh-TW" b="1" dirty="0" smtClean="0"/>
              <a:t> with the minimum value of 1</a:t>
            </a:r>
            <a:endParaRPr lang="zh-TW" altLang="en-US" b="1" dirty="0"/>
          </a:p>
        </p:txBody>
      </p:sp>
      <p:sp>
        <p:nvSpPr>
          <p:cNvPr id="4" name="投影片編號版面配置區 3"/>
          <p:cNvSpPr>
            <a:spLocks noGrp="1"/>
          </p:cNvSpPr>
          <p:nvPr>
            <p:ph type="sldNum" sz="quarter" idx="10"/>
          </p:nvPr>
        </p:nvSpPr>
        <p:spPr/>
        <p:txBody>
          <a:bodyPr/>
          <a:lstStyle/>
          <a:p>
            <a:fld id="{1E734996-DCC1-4D07-B3E8-DB4AB1A8EC0D}" type="slidenum">
              <a:rPr lang="en-US" altLang="zh-TW" smtClean="0"/>
              <a:pPr/>
              <a:t>20</a:t>
            </a:fld>
            <a:endParaRPr lang="en-US" altLang="zh-TW"/>
          </a:p>
        </p:txBody>
      </p:sp>
    </p:spTree>
    <p:extLst>
      <p:ext uri="{BB962C8B-B14F-4D97-AF65-F5344CB8AC3E}">
        <p14:creationId xmlns:p14="http://schemas.microsoft.com/office/powerpoint/2010/main" val="1945395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Once a prediction is calculated, the predictor records the prediction output as well as the inputs,</a:t>
            </a:r>
          </a:p>
          <a:p>
            <a:r>
              <a:rPr lang="en-US" altLang="zh-TW" dirty="0" smtClean="0"/>
              <a:t>and then starts to measure the instantaneous PRR after the prediction</a:t>
            </a:r>
          </a:p>
          <a:p>
            <a:r>
              <a:rPr lang="en-US" altLang="zh-TW" dirty="0" smtClean="0"/>
              <a:t>The instantaneous PRR is then calculated by dividing the number of packets overheard with the packet gap.</a:t>
            </a:r>
            <a:endParaRPr lang="zh-TW" altLang="en-US" dirty="0"/>
          </a:p>
        </p:txBody>
      </p:sp>
      <p:sp>
        <p:nvSpPr>
          <p:cNvPr id="4" name="投影片編號版面配置區 3"/>
          <p:cNvSpPr>
            <a:spLocks noGrp="1"/>
          </p:cNvSpPr>
          <p:nvPr>
            <p:ph type="sldNum" sz="quarter" idx="10"/>
          </p:nvPr>
        </p:nvSpPr>
        <p:spPr/>
        <p:txBody>
          <a:bodyPr/>
          <a:lstStyle/>
          <a:p>
            <a:fld id="{1E734996-DCC1-4D07-B3E8-DB4AB1A8EC0D}" type="slidenum">
              <a:rPr lang="en-US" altLang="zh-TW" smtClean="0"/>
              <a:pPr/>
              <a:t>21</a:t>
            </a:fld>
            <a:endParaRPr lang="en-US" altLang="zh-TW" dirty="0"/>
          </a:p>
        </p:txBody>
      </p:sp>
    </p:spTree>
    <p:extLst>
      <p:ext uri="{BB962C8B-B14F-4D97-AF65-F5344CB8AC3E}">
        <p14:creationId xmlns:p14="http://schemas.microsoft.com/office/powerpoint/2010/main" val="3565005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Stable:     4 hops, </a:t>
            </a:r>
          </a:p>
          <a:p>
            <a:r>
              <a:rPr lang="en-US" altLang="zh-TW" dirty="0" smtClean="0"/>
              <a:t>Reactive: 2</a:t>
            </a:r>
            <a:r>
              <a:rPr lang="en-US" altLang="zh-TW" baseline="0" dirty="0" smtClean="0"/>
              <a:t> hops, at 80 -&gt; 3 hops, at 190 -&gt; 4 hops</a:t>
            </a:r>
            <a:endParaRPr lang="en-US" altLang="zh-TW" dirty="0" smtClean="0"/>
          </a:p>
          <a:p>
            <a:r>
              <a:rPr lang="en-US" altLang="zh-TW" dirty="0" smtClean="0"/>
              <a:t>TALENT:  1 hop, at 75 -&gt; 1 kops but switch</a:t>
            </a:r>
            <a:r>
              <a:rPr lang="en-US" altLang="zh-TW" baseline="0" dirty="0" smtClean="0"/>
              <a:t> </a:t>
            </a:r>
            <a:r>
              <a:rPr lang="en-US" altLang="zh-TW" dirty="0" smtClean="0"/>
              <a:t>back and </a:t>
            </a:r>
            <a:r>
              <a:rPr lang="en-US" altLang="zh-TW" dirty="0" err="1" smtClean="0"/>
              <a:t>forot</a:t>
            </a:r>
            <a:r>
              <a:rPr lang="en-US" altLang="zh-TW" dirty="0" smtClean="0"/>
              <a:t> between 90-120 and 180-240</a:t>
            </a:r>
          </a:p>
          <a:p>
            <a:r>
              <a:rPr lang="en-US" altLang="zh-TW" dirty="0" smtClean="0"/>
              <a:t>The beacon packet contains the </a:t>
            </a:r>
            <a:r>
              <a:rPr lang="en-US" altLang="zh-TW" b="1" dirty="0" smtClean="0"/>
              <a:t>link quality and delivery cost estimation</a:t>
            </a:r>
            <a:r>
              <a:rPr lang="en-US" altLang="zh-TW" dirty="0" smtClean="0"/>
              <a:t> (ETX) from the beacon sender</a:t>
            </a:r>
          </a:p>
        </p:txBody>
      </p:sp>
      <p:sp>
        <p:nvSpPr>
          <p:cNvPr id="4" name="投影片編號版面配置區 3"/>
          <p:cNvSpPr>
            <a:spLocks noGrp="1"/>
          </p:cNvSpPr>
          <p:nvPr>
            <p:ph type="sldNum" sz="quarter" idx="10"/>
          </p:nvPr>
        </p:nvSpPr>
        <p:spPr/>
        <p:txBody>
          <a:bodyPr/>
          <a:lstStyle/>
          <a:p>
            <a:fld id="{1E734996-DCC1-4D07-B3E8-DB4AB1A8EC0D}" type="slidenum">
              <a:rPr lang="en-US" altLang="zh-TW" smtClean="0"/>
              <a:pPr/>
              <a:t>25</a:t>
            </a:fld>
            <a:endParaRPr lang="en-US" altLang="zh-TW" dirty="0"/>
          </a:p>
        </p:txBody>
      </p:sp>
    </p:spTree>
    <p:extLst>
      <p:ext uri="{BB962C8B-B14F-4D97-AF65-F5344CB8AC3E}">
        <p14:creationId xmlns:p14="http://schemas.microsoft.com/office/powerpoint/2010/main" val="38179699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1" dirty="0" smtClean="0"/>
              <a:t>Why 4B does not switch back?</a:t>
            </a:r>
            <a:r>
              <a:rPr lang="zh-TW" altLang="en-US" b="1" baseline="0" dirty="0" smtClean="0"/>
              <a:t> </a:t>
            </a:r>
            <a:endParaRPr lang="en-US" altLang="zh-TW" b="1" baseline="0" dirty="0" smtClean="0"/>
          </a:p>
          <a:p>
            <a:pPr lvl="1"/>
            <a:r>
              <a:rPr lang="en-US" altLang="zh-TW" baseline="0" dirty="0" smtClean="0"/>
              <a:t>CTP adaptive beaconing policy let all nodes send beacon packet frequently to establish the initial link quality estimations</a:t>
            </a:r>
          </a:p>
          <a:p>
            <a:pPr lvl="1"/>
            <a:r>
              <a:rPr lang="en-US" altLang="zh-TW" baseline="0" dirty="0" smtClean="0"/>
              <a:t>and select parents at the beginning of the experiments, but when CTP is stable, </a:t>
            </a:r>
          </a:p>
          <a:p>
            <a:pPr lvl="1"/>
            <a:r>
              <a:rPr lang="en-US" altLang="zh-TW" baseline="0" dirty="0" smtClean="0"/>
              <a:t>the inter-beacon interval grows exponentially. That’s why beacon packets clustered within the first 30 seconds.</a:t>
            </a:r>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zh-TW" b="1" baseline="0" dirty="0" smtClean="0"/>
              <a:t>4B only rely on CTP using EWMA to update, however, due to </a:t>
            </a:r>
            <a:r>
              <a:rPr lang="en-US" altLang="zh-TW" b="1" dirty="0" smtClean="0"/>
              <a:t>sparse beacon packets and reactive EWMA filter,</a:t>
            </a:r>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zh-TW" b="1" dirty="0" smtClean="0"/>
              <a:t>the estimation is hard to adjust to use the</a:t>
            </a:r>
            <a:r>
              <a:rPr lang="en-US" altLang="zh-TW" b="1" baseline="0" dirty="0" smtClean="0"/>
              <a:t> shorter path again.</a:t>
            </a:r>
          </a:p>
          <a:p>
            <a:r>
              <a:rPr lang="en-US" altLang="zh-TW" b="0" baseline="0" dirty="0" smtClean="0"/>
              <a:t>	S</a:t>
            </a:r>
            <a:r>
              <a:rPr lang="en-US" altLang="zh-TW" b="0" dirty="0" smtClean="0"/>
              <a:t>ince</a:t>
            </a:r>
            <a:r>
              <a:rPr lang="en-US" altLang="zh-TW" b="0" baseline="0" dirty="0" smtClean="0"/>
              <a:t> </a:t>
            </a:r>
            <a:r>
              <a:rPr lang="en-US" altLang="zh-TW" b="0" dirty="0" smtClean="0"/>
              <a:t>α = 0.1, the sparse beacon packets could not adjust the estimation due to the EWMA filter being fast enough even for the reactive 4B</a:t>
            </a:r>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zh-TW" b="1" baseline="0" dirty="0" smtClean="0"/>
              <a:t>While TALENT constantly and actively indicate an available high quality period to CTP for switching back to the shorter path.</a:t>
            </a:r>
          </a:p>
          <a:p>
            <a:endParaRPr lang="zh-TW" altLang="en-US" dirty="0"/>
          </a:p>
        </p:txBody>
      </p:sp>
      <p:sp>
        <p:nvSpPr>
          <p:cNvPr id="4" name="投影片編號版面配置區 3"/>
          <p:cNvSpPr>
            <a:spLocks noGrp="1"/>
          </p:cNvSpPr>
          <p:nvPr>
            <p:ph type="sldNum" sz="quarter" idx="10"/>
          </p:nvPr>
        </p:nvSpPr>
        <p:spPr/>
        <p:txBody>
          <a:bodyPr/>
          <a:lstStyle/>
          <a:p>
            <a:fld id="{1E734996-DCC1-4D07-B3E8-DB4AB1A8EC0D}" type="slidenum">
              <a:rPr lang="en-US" altLang="zh-TW" smtClean="0"/>
              <a:pPr/>
              <a:t>26</a:t>
            </a:fld>
            <a:endParaRPr lang="en-US" altLang="zh-TW" dirty="0"/>
          </a:p>
        </p:txBody>
      </p:sp>
    </p:spTree>
    <p:extLst>
      <p:ext uri="{BB962C8B-B14F-4D97-AF65-F5344CB8AC3E}">
        <p14:creationId xmlns:p14="http://schemas.microsoft.com/office/powerpoint/2010/main" val="932987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1" dirty="0" smtClean="0"/>
              <a:t>1. </a:t>
            </a:r>
            <a:r>
              <a:rPr lang="en-US" altLang="zh-TW" b="0" dirty="0" smtClean="0"/>
              <a:t>I</a:t>
            </a:r>
            <a:r>
              <a:rPr lang="en-US" altLang="zh-TW" dirty="0" smtClean="0"/>
              <a:t>f the rate of cost per hop increase is smaller than the rate of path length decrease,</a:t>
            </a:r>
          </a:p>
          <a:p>
            <a:r>
              <a:rPr lang="en-US" altLang="zh-TW" dirty="0" smtClean="0"/>
              <a:t>the</a:t>
            </a:r>
            <a:r>
              <a:rPr lang="en-US" altLang="zh-TW" baseline="0" dirty="0" smtClean="0"/>
              <a:t> </a:t>
            </a:r>
            <a:r>
              <a:rPr lang="en-US" altLang="zh-TW" dirty="0" smtClean="0"/>
              <a:t>overall cost for delivering packets is reduced.</a:t>
            </a:r>
          </a:p>
          <a:p>
            <a:endParaRPr lang="en-US" altLang="zh-TW" dirty="0" smtClean="0"/>
          </a:p>
          <a:p>
            <a:r>
              <a:rPr lang="en-US" altLang="zh-TW" b="1" dirty="0" smtClean="0"/>
              <a:t>2.</a:t>
            </a:r>
            <a:r>
              <a:rPr lang="zh-TW" altLang="en-US" b="1" dirty="0" smtClean="0"/>
              <a:t> </a:t>
            </a:r>
            <a:r>
              <a:rPr lang="en-US" altLang="zh-TW" dirty="0" smtClean="0"/>
              <a:t>This is due to a </a:t>
            </a:r>
            <a:r>
              <a:rPr lang="en-US" altLang="zh-TW" b="1" dirty="0" smtClean="0"/>
              <a:t>poorly connected network</a:t>
            </a:r>
            <a:r>
              <a:rPr lang="en-US" altLang="zh-TW" b="0" dirty="0" smtClean="0"/>
              <a:t> </a:t>
            </a:r>
            <a:r>
              <a:rPr lang="en-US" altLang="zh-TW" dirty="0" smtClean="0"/>
              <a:t>and/or </a:t>
            </a:r>
            <a:r>
              <a:rPr lang="en-US" altLang="zh-TW" b="1" dirty="0" smtClean="0"/>
              <a:t>sudden link quality changes</a:t>
            </a:r>
          </a:p>
          <a:p>
            <a:r>
              <a:rPr lang="en-US" altLang="zh-TW" dirty="0" smtClean="0"/>
              <a:t>that causes 4B and STLE to send</a:t>
            </a:r>
            <a:r>
              <a:rPr lang="en-US" altLang="zh-TW" baseline="0" dirty="0" smtClean="0"/>
              <a:t> </a:t>
            </a:r>
            <a:r>
              <a:rPr lang="en-US" altLang="zh-TW" b="1" dirty="0" smtClean="0"/>
              <a:t>excessive retransmissions </a:t>
            </a:r>
            <a:r>
              <a:rPr lang="en-US" altLang="zh-TW" dirty="0" smtClean="0"/>
              <a:t>before switching to another path;</a:t>
            </a:r>
          </a:p>
          <a:p>
            <a:r>
              <a:rPr lang="en-US" altLang="zh-TW" dirty="0" smtClean="0"/>
              <a:t>while TALENT enables fast route updates with such network dynamics </a:t>
            </a:r>
          </a:p>
          <a:p>
            <a:r>
              <a:rPr lang="en-US" altLang="zh-TW" dirty="0" smtClean="0"/>
              <a:t>by taking advantage of the temporary parent mechanism</a:t>
            </a:r>
          </a:p>
          <a:p>
            <a:endParaRPr lang="en-US" altLang="zh-TW" dirty="0" smtClean="0"/>
          </a:p>
          <a:p>
            <a:r>
              <a:rPr lang="en-US" altLang="zh-TW" b="1" dirty="0" smtClean="0"/>
              <a:t>3. </a:t>
            </a:r>
            <a:r>
              <a:rPr lang="en-US" altLang="zh-TW" dirty="0" err="1" smtClean="0"/>
              <a:t>Motelab</a:t>
            </a:r>
            <a:r>
              <a:rPr lang="en-US" altLang="zh-TW" dirty="0" smtClean="0"/>
              <a:t> Due to the sparsely connected network,</a:t>
            </a:r>
            <a:r>
              <a:rPr lang="en-US" altLang="zh-TW" baseline="0" dirty="0" smtClean="0"/>
              <a:t> the crucial links in the forwarding path were suddenly broken,</a:t>
            </a:r>
          </a:p>
          <a:p>
            <a:r>
              <a:rPr lang="en-US" altLang="zh-TW" baseline="0" dirty="0" smtClean="0"/>
              <a:t>in which case the 4B and STLE estimators could not ﬁnd an alternative path fast enough</a:t>
            </a:r>
          </a:p>
          <a:p>
            <a:endParaRPr lang="en-US" altLang="zh-TW" baseline="0" dirty="0" smtClean="0"/>
          </a:p>
          <a:p>
            <a:r>
              <a:rPr lang="en-US" altLang="zh-TW" b="1" dirty="0" smtClean="0"/>
              <a:t>4. </a:t>
            </a:r>
            <a:r>
              <a:rPr lang="en-US" altLang="zh-TW" dirty="0" smtClean="0"/>
              <a:t>TALENT is still better than 4C on average since 4C was extensively trained using a priori collected training data for each testbed</a:t>
            </a:r>
          </a:p>
          <a:p>
            <a:r>
              <a:rPr lang="en-US" altLang="zh-TW" dirty="0" smtClean="0"/>
              <a:t>This additional training cost, together with the propagation of the</a:t>
            </a:r>
            <a:r>
              <a:rPr lang="en-US" altLang="zh-TW" baseline="0" dirty="0" smtClean="0"/>
              <a:t> </a:t>
            </a:r>
            <a:r>
              <a:rPr lang="en-US" altLang="zh-TW" dirty="0" smtClean="0"/>
              <a:t>updated parameters in the case of re-training</a:t>
            </a:r>
          </a:p>
          <a:p>
            <a:r>
              <a:rPr lang="en-US" altLang="zh-TW" dirty="0" smtClean="0"/>
              <a:t>that is </a:t>
            </a:r>
            <a:r>
              <a:rPr lang="en-US" altLang="zh-TW" dirty="0" err="1" smtClean="0"/>
              <a:t>requiredin</a:t>
            </a:r>
            <a:r>
              <a:rPr lang="en-US" altLang="zh-TW" dirty="0" smtClean="0"/>
              <a:t> a real setting, is not included in the evaluation</a:t>
            </a:r>
          </a:p>
          <a:p>
            <a:endParaRPr lang="zh-TW" altLang="en-US" dirty="0"/>
          </a:p>
        </p:txBody>
      </p:sp>
      <p:sp>
        <p:nvSpPr>
          <p:cNvPr id="4" name="投影片編號版面配置區 3"/>
          <p:cNvSpPr>
            <a:spLocks noGrp="1"/>
          </p:cNvSpPr>
          <p:nvPr>
            <p:ph type="sldNum" sz="quarter" idx="10"/>
          </p:nvPr>
        </p:nvSpPr>
        <p:spPr/>
        <p:txBody>
          <a:bodyPr/>
          <a:lstStyle/>
          <a:p>
            <a:fld id="{1E734996-DCC1-4D07-B3E8-DB4AB1A8EC0D}" type="slidenum">
              <a:rPr lang="en-US" altLang="zh-TW" smtClean="0"/>
              <a:pPr/>
              <a:t>27</a:t>
            </a:fld>
            <a:endParaRPr lang="en-US" altLang="zh-TW" dirty="0"/>
          </a:p>
        </p:txBody>
      </p:sp>
    </p:spTree>
    <p:extLst>
      <p:ext uri="{BB962C8B-B14F-4D97-AF65-F5344CB8AC3E}">
        <p14:creationId xmlns:p14="http://schemas.microsoft.com/office/powerpoint/2010/main" val="4015841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Only mention #1-#6 mean 5, 6, 11, 25, 42, and 57 nodes for local testbed</a:t>
            </a:r>
          </a:p>
          <a:p>
            <a:r>
              <a:rPr lang="en-US" altLang="zh-TW" dirty="0" smtClean="0"/>
              <a:t>Why some are high.</a:t>
            </a:r>
            <a:r>
              <a:rPr lang="en-US" altLang="zh-TW" baseline="0" dirty="0" smtClean="0"/>
              <a:t> Some are low??</a:t>
            </a:r>
            <a:r>
              <a:rPr lang="zh-TW" altLang="en-US" baseline="0" dirty="0" smtClean="0"/>
              <a:t> </a:t>
            </a:r>
            <a:r>
              <a:rPr lang="en-US" altLang="zh-TW" baseline="0" dirty="0" smtClean="0"/>
              <a:t>Didn’t explain…</a:t>
            </a:r>
          </a:p>
        </p:txBody>
      </p:sp>
      <p:sp>
        <p:nvSpPr>
          <p:cNvPr id="4" name="投影片編號版面配置區 3"/>
          <p:cNvSpPr>
            <a:spLocks noGrp="1"/>
          </p:cNvSpPr>
          <p:nvPr>
            <p:ph type="sldNum" sz="quarter" idx="10"/>
          </p:nvPr>
        </p:nvSpPr>
        <p:spPr/>
        <p:txBody>
          <a:bodyPr/>
          <a:lstStyle/>
          <a:p>
            <a:fld id="{1E734996-DCC1-4D07-B3E8-DB4AB1A8EC0D}" type="slidenum">
              <a:rPr lang="en-US" altLang="zh-TW" smtClean="0"/>
              <a:pPr/>
              <a:t>28</a:t>
            </a:fld>
            <a:endParaRPr lang="en-US" altLang="zh-TW" dirty="0"/>
          </a:p>
        </p:txBody>
      </p:sp>
    </p:spTree>
    <p:extLst>
      <p:ext uri="{BB962C8B-B14F-4D97-AF65-F5344CB8AC3E}">
        <p14:creationId xmlns:p14="http://schemas.microsoft.com/office/powerpoint/2010/main" val="1061911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1. the variable rate does not affect the performance of TALENT signiﬁcantly</a:t>
            </a:r>
          </a:p>
          <a:p>
            <a:r>
              <a:rPr lang="en-US" altLang="zh-TW" dirty="0" smtClean="0"/>
              <a:t>2. multiple senders created more data</a:t>
            </a:r>
            <a:r>
              <a:rPr lang="en-US" altLang="zh-TW" baseline="0" dirty="0" smtClean="0"/>
              <a:t> </a:t>
            </a:r>
            <a:r>
              <a:rPr lang="en-US" altLang="zh-TW" dirty="0" smtClean="0"/>
              <a:t>forwarding paths compared with single sender experiments,</a:t>
            </a:r>
          </a:p>
          <a:p>
            <a:r>
              <a:rPr lang="en-US" altLang="zh-TW" smtClean="0"/>
              <a:t>Can not see…</a:t>
            </a:r>
            <a:endParaRPr lang="zh-TW" altLang="en-US" dirty="0"/>
          </a:p>
        </p:txBody>
      </p:sp>
      <p:sp>
        <p:nvSpPr>
          <p:cNvPr id="4" name="投影片編號版面配置區 3"/>
          <p:cNvSpPr>
            <a:spLocks noGrp="1"/>
          </p:cNvSpPr>
          <p:nvPr>
            <p:ph type="sldNum" sz="quarter" idx="10"/>
          </p:nvPr>
        </p:nvSpPr>
        <p:spPr/>
        <p:txBody>
          <a:bodyPr/>
          <a:lstStyle/>
          <a:p>
            <a:fld id="{1E734996-DCC1-4D07-B3E8-DB4AB1A8EC0D}" type="slidenum">
              <a:rPr lang="en-US" altLang="zh-TW" smtClean="0"/>
              <a:pPr/>
              <a:t>29</a:t>
            </a:fld>
            <a:endParaRPr lang="en-US" altLang="zh-TW" dirty="0"/>
          </a:p>
        </p:txBody>
      </p:sp>
    </p:spTree>
    <p:extLst>
      <p:ext uri="{BB962C8B-B14F-4D97-AF65-F5344CB8AC3E}">
        <p14:creationId xmlns:p14="http://schemas.microsoft.com/office/powerpoint/2010/main" val="27638142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ctrTitle"/>
          </p:nvPr>
        </p:nvSpPr>
        <p:spPr>
          <a:xfrm>
            <a:off x="647700" y="1447800"/>
            <a:ext cx="7848600" cy="1295400"/>
          </a:xfrm>
        </p:spPr>
        <p:txBody>
          <a:bodyPr/>
          <a:lstStyle>
            <a:lvl1pPr algn="ctr">
              <a:defRPr/>
            </a:lvl1pPr>
          </a:lstStyle>
          <a:p>
            <a:pPr lvl="0"/>
            <a:r>
              <a:rPr lang="zh-TW" altLang="en-US" noProof="0" smtClean="0"/>
              <a:t>按一下以編輯母片標題樣式</a:t>
            </a:r>
            <a:endParaRPr lang="en-US" altLang="zh-TW" noProof="0" smtClean="0"/>
          </a:p>
        </p:txBody>
      </p:sp>
      <p:sp>
        <p:nvSpPr>
          <p:cNvPr id="109571" name="Rectangle 3"/>
          <p:cNvSpPr>
            <a:spLocks noGrp="1" noChangeArrowheads="1"/>
          </p:cNvSpPr>
          <p:nvPr>
            <p:ph type="subTitle" idx="1"/>
          </p:nvPr>
        </p:nvSpPr>
        <p:spPr>
          <a:xfrm>
            <a:off x="533400" y="3048000"/>
            <a:ext cx="8077200" cy="635000"/>
          </a:xfrm>
        </p:spPr>
        <p:txBody>
          <a:bodyPr/>
          <a:lstStyle>
            <a:lvl1pPr marL="0" indent="0" algn="ctr">
              <a:buFontTx/>
              <a:buNone/>
              <a:defRPr sz="3600"/>
            </a:lvl1pPr>
          </a:lstStyle>
          <a:p>
            <a:pPr lvl="0"/>
            <a:r>
              <a:rPr lang="zh-TW" altLang="en-US" noProof="0" smtClean="0"/>
              <a:t>按一下以編輯母片副標題樣式</a:t>
            </a:r>
            <a:endParaRPr lang="en-US" altLang="zh-TW" noProof="0" smtClean="0"/>
          </a:p>
        </p:txBody>
      </p:sp>
      <p:sp>
        <p:nvSpPr>
          <p:cNvPr id="109572" name="Rectangle 4"/>
          <p:cNvSpPr>
            <a:spLocks noGrp="1" noChangeArrowheads="1"/>
          </p:cNvSpPr>
          <p:nvPr>
            <p:ph type="dt" sz="half" idx="2"/>
          </p:nvPr>
        </p:nvSpPr>
        <p:spPr/>
        <p:txBody>
          <a:bodyPr/>
          <a:lstStyle>
            <a:lvl1pPr>
              <a:defRPr b="0">
                <a:latin typeface="+mn-lt"/>
              </a:defRPr>
            </a:lvl1pPr>
          </a:lstStyle>
          <a:p>
            <a:endParaRPr lang="en-US" altLang="zh-TW" dirty="0"/>
          </a:p>
        </p:txBody>
      </p:sp>
      <p:sp>
        <p:nvSpPr>
          <p:cNvPr id="109573" name="Rectangle 5"/>
          <p:cNvSpPr>
            <a:spLocks noGrp="1" noChangeArrowheads="1"/>
          </p:cNvSpPr>
          <p:nvPr>
            <p:ph type="ftr" sz="quarter" idx="3"/>
          </p:nvPr>
        </p:nvSpPr>
        <p:spPr/>
        <p:txBody>
          <a:bodyPr/>
          <a:lstStyle>
            <a:lvl1pPr>
              <a:defRPr b="0">
                <a:latin typeface="+mn-lt"/>
              </a:defRPr>
            </a:lvl1pPr>
          </a:lstStyle>
          <a:p>
            <a:endParaRPr lang="en-US" altLang="zh-TW" dirty="0"/>
          </a:p>
        </p:txBody>
      </p:sp>
      <p:sp>
        <p:nvSpPr>
          <p:cNvPr id="109574" name="Rectangle 6"/>
          <p:cNvSpPr>
            <a:spLocks noGrp="1" noChangeArrowheads="1"/>
          </p:cNvSpPr>
          <p:nvPr>
            <p:ph type="sldNum" sz="quarter" idx="4"/>
          </p:nvPr>
        </p:nvSpPr>
        <p:spPr/>
        <p:txBody>
          <a:bodyPr/>
          <a:lstStyle>
            <a:lvl1pPr>
              <a:defRPr b="0">
                <a:latin typeface="+mn-lt"/>
              </a:defRPr>
            </a:lvl1pPr>
          </a:lstStyle>
          <a:p>
            <a:fld id="{7BCE7E69-0043-45B2-A1F3-9D939EF537DD}" type="slidenum">
              <a:rPr lang="en-US" altLang="zh-TW"/>
              <a:pPr/>
              <a:t>‹#›</a:t>
            </a:fld>
            <a:endParaRPr lang="en-US" altLang="zh-TW" dirty="0"/>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sz="4000"/>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lstStyle>
            <a:lvl1pPr>
              <a:defRPr sz="2800"/>
            </a:lvl1pPr>
            <a:lvl2pPr>
              <a:defRPr sz="2400"/>
            </a:lvl2pPr>
            <a:lvl3pPr>
              <a:defRPr sz="2000"/>
            </a:lvl3pPr>
            <a:lvl4pPr>
              <a:defRPr sz="1800"/>
            </a:lvl4pPr>
            <a:lvl5pPr>
              <a:defRPr sz="1800"/>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日期版面配置區 3"/>
          <p:cNvSpPr>
            <a:spLocks noGrp="1"/>
          </p:cNvSpPr>
          <p:nvPr>
            <p:ph type="dt" sz="half" idx="10"/>
          </p:nvPr>
        </p:nvSpPr>
        <p:spPr/>
        <p:txBody>
          <a:bodyPr/>
          <a:lstStyle>
            <a:lvl1pPr>
              <a:defRPr/>
            </a:lvl1pPr>
          </a:lstStyle>
          <a:p>
            <a:endParaRPr lang="en-US" altLang="zh-TW" dirty="0"/>
          </a:p>
        </p:txBody>
      </p:sp>
      <p:sp>
        <p:nvSpPr>
          <p:cNvPr id="5" name="頁尾版面配置區 4"/>
          <p:cNvSpPr>
            <a:spLocks noGrp="1"/>
          </p:cNvSpPr>
          <p:nvPr>
            <p:ph type="ftr" sz="quarter" idx="11"/>
          </p:nvPr>
        </p:nvSpPr>
        <p:spPr/>
        <p:txBody>
          <a:bodyPr/>
          <a:lstStyle>
            <a:lvl1pPr>
              <a:defRPr/>
            </a:lvl1pPr>
          </a:lstStyle>
          <a:p>
            <a:endParaRPr lang="en-US" altLang="zh-TW" dirty="0"/>
          </a:p>
        </p:txBody>
      </p:sp>
      <p:sp>
        <p:nvSpPr>
          <p:cNvPr id="6" name="投影片編號版面配置區 5"/>
          <p:cNvSpPr>
            <a:spLocks noGrp="1"/>
          </p:cNvSpPr>
          <p:nvPr>
            <p:ph type="sldNum" sz="quarter" idx="12"/>
          </p:nvPr>
        </p:nvSpPr>
        <p:spPr/>
        <p:txBody>
          <a:bodyPr/>
          <a:lstStyle>
            <a:lvl1pPr>
              <a:defRPr/>
            </a:lvl1pPr>
          </a:lstStyle>
          <a:p>
            <a:fld id="{C21BFA86-7DED-4B81-AA68-7DED6D2140BF}" type="slidenum">
              <a:rPr lang="en-US" altLang="zh-TW"/>
              <a:pPr/>
              <a:t>‹#›</a:t>
            </a:fld>
            <a:endParaRPr lang="en-US" altLang="zh-TW" dirty="0"/>
          </a:p>
        </p:txBody>
      </p:sp>
    </p:spTree>
    <p:extLst>
      <p:ext uri="{BB962C8B-B14F-4D97-AF65-F5344CB8AC3E}">
        <p14:creationId xmlns:p14="http://schemas.microsoft.com/office/powerpoint/2010/main" val="2434347459"/>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623888" y="1709738"/>
            <a:ext cx="78867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endParaRPr lang="en-US" altLang="zh-TW" dirty="0"/>
          </a:p>
        </p:txBody>
      </p:sp>
      <p:sp>
        <p:nvSpPr>
          <p:cNvPr id="5" name="頁尾版面配置區 4"/>
          <p:cNvSpPr>
            <a:spLocks noGrp="1"/>
          </p:cNvSpPr>
          <p:nvPr>
            <p:ph type="ftr" sz="quarter" idx="11"/>
          </p:nvPr>
        </p:nvSpPr>
        <p:spPr/>
        <p:txBody>
          <a:bodyPr/>
          <a:lstStyle>
            <a:lvl1pPr>
              <a:defRPr/>
            </a:lvl1pPr>
          </a:lstStyle>
          <a:p>
            <a:endParaRPr lang="en-US" altLang="zh-TW" dirty="0"/>
          </a:p>
        </p:txBody>
      </p:sp>
      <p:sp>
        <p:nvSpPr>
          <p:cNvPr id="6" name="投影片編號版面配置區 5"/>
          <p:cNvSpPr>
            <a:spLocks noGrp="1"/>
          </p:cNvSpPr>
          <p:nvPr>
            <p:ph type="sldNum" sz="quarter" idx="12"/>
          </p:nvPr>
        </p:nvSpPr>
        <p:spPr/>
        <p:txBody>
          <a:bodyPr/>
          <a:lstStyle>
            <a:lvl1pPr>
              <a:defRPr/>
            </a:lvl1pPr>
          </a:lstStyle>
          <a:p>
            <a:fld id="{BFDE92B6-7C9C-40D7-B704-BE275124816F}" type="slidenum">
              <a:rPr lang="en-US" altLang="zh-TW"/>
              <a:pPr/>
              <a:t>‹#›</a:t>
            </a:fld>
            <a:endParaRPr lang="en-US" altLang="zh-TW" dirty="0"/>
          </a:p>
        </p:txBody>
      </p:sp>
    </p:spTree>
    <p:extLst>
      <p:ext uri="{BB962C8B-B14F-4D97-AF65-F5344CB8AC3E}">
        <p14:creationId xmlns:p14="http://schemas.microsoft.com/office/powerpoint/2010/main" val="3763712369"/>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905000"/>
            <a:ext cx="3962400" cy="4495800"/>
          </a:xfrm>
        </p:spPr>
        <p:txBody>
          <a:bodyPr/>
          <a:lstStyle>
            <a:lvl2pPr>
              <a:defRPr>
                <a:solidFill>
                  <a:srgbClr val="3E5F7A"/>
                </a:solidFill>
              </a:defRPr>
            </a:lvl2pPr>
            <a:lvl3pPr>
              <a:defRPr>
                <a:solidFill>
                  <a:srgbClr val="3E5F7A"/>
                </a:solidFill>
              </a:defRPr>
            </a:lvl3pPr>
            <a:lvl4pPr>
              <a:defRPr>
                <a:solidFill>
                  <a:srgbClr val="3E5F7A"/>
                </a:solidFill>
              </a:defRPr>
            </a:lvl4pPr>
            <a:lvl5pPr>
              <a:defRPr>
                <a:solidFill>
                  <a:srgbClr val="3E5F7A"/>
                </a:solidFill>
              </a:defRPr>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內容版面配置區 3"/>
          <p:cNvSpPr>
            <a:spLocks noGrp="1"/>
          </p:cNvSpPr>
          <p:nvPr>
            <p:ph sz="half" idx="2"/>
          </p:nvPr>
        </p:nvSpPr>
        <p:spPr>
          <a:xfrm>
            <a:off x="4572000" y="1905000"/>
            <a:ext cx="3962400" cy="4495800"/>
          </a:xfrm>
        </p:spPr>
        <p:txBody>
          <a:bodyPr/>
          <a:lstStyle>
            <a:lvl2pPr>
              <a:defRPr>
                <a:solidFill>
                  <a:srgbClr val="3E5F7A"/>
                </a:solidFill>
              </a:defRPr>
            </a:lvl2pPr>
            <a:lvl3pPr>
              <a:defRPr>
                <a:solidFill>
                  <a:srgbClr val="3E5F7A"/>
                </a:solidFill>
              </a:defRPr>
            </a:lvl3pPr>
            <a:lvl4pPr>
              <a:defRPr>
                <a:solidFill>
                  <a:srgbClr val="3E5F7A"/>
                </a:solidFill>
              </a:defRPr>
            </a:lvl4pPr>
            <a:lvl5pPr>
              <a:defRPr>
                <a:solidFill>
                  <a:srgbClr val="3E5F7A"/>
                </a:solidFill>
              </a:defRPr>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5" name="日期版面配置區 4"/>
          <p:cNvSpPr>
            <a:spLocks noGrp="1"/>
          </p:cNvSpPr>
          <p:nvPr>
            <p:ph type="dt" sz="half" idx="10"/>
          </p:nvPr>
        </p:nvSpPr>
        <p:spPr/>
        <p:txBody>
          <a:bodyPr/>
          <a:lstStyle>
            <a:lvl1pPr>
              <a:defRPr/>
            </a:lvl1pPr>
          </a:lstStyle>
          <a:p>
            <a:endParaRPr lang="en-US" altLang="zh-TW" dirty="0"/>
          </a:p>
        </p:txBody>
      </p:sp>
      <p:sp>
        <p:nvSpPr>
          <p:cNvPr id="6" name="頁尾版面配置區 5"/>
          <p:cNvSpPr>
            <a:spLocks noGrp="1"/>
          </p:cNvSpPr>
          <p:nvPr>
            <p:ph type="ftr" sz="quarter" idx="11"/>
          </p:nvPr>
        </p:nvSpPr>
        <p:spPr/>
        <p:txBody>
          <a:bodyPr/>
          <a:lstStyle>
            <a:lvl1pPr>
              <a:defRPr/>
            </a:lvl1pPr>
          </a:lstStyle>
          <a:p>
            <a:endParaRPr lang="en-US" altLang="zh-TW" dirty="0"/>
          </a:p>
        </p:txBody>
      </p:sp>
      <p:sp>
        <p:nvSpPr>
          <p:cNvPr id="7" name="投影片編號版面配置區 6"/>
          <p:cNvSpPr>
            <a:spLocks noGrp="1"/>
          </p:cNvSpPr>
          <p:nvPr>
            <p:ph type="sldNum" sz="quarter" idx="12"/>
          </p:nvPr>
        </p:nvSpPr>
        <p:spPr/>
        <p:txBody>
          <a:bodyPr/>
          <a:lstStyle>
            <a:lvl1pPr>
              <a:defRPr/>
            </a:lvl1pPr>
          </a:lstStyle>
          <a:p>
            <a:fld id="{FE10E53F-89FD-44BD-8CFA-161DDA7169A8}" type="slidenum">
              <a:rPr lang="en-US" altLang="zh-TW"/>
              <a:pPr/>
              <a:t>‹#›</a:t>
            </a:fld>
            <a:endParaRPr lang="en-US" altLang="zh-TW" dirty="0"/>
          </a:p>
        </p:txBody>
      </p:sp>
    </p:spTree>
    <p:extLst>
      <p:ext uri="{BB962C8B-B14F-4D97-AF65-F5344CB8AC3E}">
        <p14:creationId xmlns:p14="http://schemas.microsoft.com/office/powerpoint/2010/main" val="766017202"/>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30238" y="365125"/>
            <a:ext cx="78867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30238" y="2505075"/>
            <a:ext cx="386873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29150" y="2505075"/>
            <a:ext cx="38877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a:defRPr/>
            </a:lvl1pPr>
          </a:lstStyle>
          <a:p>
            <a:endParaRPr lang="en-US" altLang="zh-TW" dirty="0"/>
          </a:p>
        </p:txBody>
      </p:sp>
      <p:sp>
        <p:nvSpPr>
          <p:cNvPr id="8" name="頁尾版面配置區 7"/>
          <p:cNvSpPr>
            <a:spLocks noGrp="1"/>
          </p:cNvSpPr>
          <p:nvPr>
            <p:ph type="ftr" sz="quarter" idx="11"/>
          </p:nvPr>
        </p:nvSpPr>
        <p:spPr/>
        <p:txBody>
          <a:bodyPr/>
          <a:lstStyle>
            <a:lvl1pPr>
              <a:defRPr/>
            </a:lvl1pPr>
          </a:lstStyle>
          <a:p>
            <a:endParaRPr lang="en-US" altLang="zh-TW" dirty="0"/>
          </a:p>
        </p:txBody>
      </p:sp>
      <p:sp>
        <p:nvSpPr>
          <p:cNvPr id="9" name="投影片編號版面配置區 8"/>
          <p:cNvSpPr>
            <a:spLocks noGrp="1"/>
          </p:cNvSpPr>
          <p:nvPr>
            <p:ph type="sldNum" sz="quarter" idx="12"/>
          </p:nvPr>
        </p:nvSpPr>
        <p:spPr/>
        <p:txBody>
          <a:bodyPr/>
          <a:lstStyle>
            <a:lvl1pPr>
              <a:defRPr/>
            </a:lvl1pPr>
          </a:lstStyle>
          <a:p>
            <a:fld id="{BEBDF732-46E0-4B58-BDA4-BEE068C9B1B4}" type="slidenum">
              <a:rPr lang="en-US" altLang="zh-TW"/>
              <a:pPr/>
              <a:t>‹#›</a:t>
            </a:fld>
            <a:endParaRPr lang="en-US" altLang="zh-TW" dirty="0"/>
          </a:p>
        </p:txBody>
      </p:sp>
    </p:spTree>
    <p:extLst>
      <p:ext uri="{BB962C8B-B14F-4D97-AF65-F5344CB8AC3E}">
        <p14:creationId xmlns:p14="http://schemas.microsoft.com/office/powerpoint/2010/main" val="165707459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a:defRPr/>
            </a:lvl1pPr>
          </a:lstStyle>
          <a:p>
            <a:endParaRPr lang="en-US" altLang="zh-TW" dirty="0"/>
          </a:p>
        </p:txBody>
      </p:sp>
      <p:sp>
        <p:nvSpPr>
          <p:cNvPr id="4" name="頁尾版面配置區 3"/>
          <p:cNvSpPr>
            <a:spLocks noGrp="1"/>
          </p:cNvSpPr>
          <p:nvPr>
            <p:ph type="ftr" sz="quarter" idx="11"/>
          </p:nvPr>
        </p:nvSpPr>
        <p:spPr/>
        <p:txBody>
          <a:bodyPr/>
          <a:lstStyle>
            <a:lvl1pPr>
              <a:defRPr/>
            </a:lvl1pPr>
          </a:lstStyle>
          <a:p>
            <a:endParaRPr lang="en-US" altLang="zh-TW" dirty="0"/>
          </a:p>
        </p:txBody>
      </p:sp>
      <p:sp>
        <p:nvSpPr>
          <p:cNvPr id="5" name="投影片編號版面配置區 4"/>
          <p:cNvSpPr>
            <a:spLocks noGrp="1"/>
          </p:cNvSpPr>
          <p:nvPr>
            <p:ph type="sldNum" sz="quarter" idx="12"/>
          </p:nvPr>
        </p:nvSpPr>
        <p:spPr/>
        <p:txBody>
          <a:bodyPr/>
          <a:lstStyle>
            <a:lvl1pPr>
              <a:defRPr/>
            </a:lvl1pPr>
          </a:lstStyle>
          <a:p>
            <a:fld id="{360BCEA1-37ED-4991-8C03-2705A9DB217D}" type="slidenum">
              <a:rPr lang="en-US" altLang="zh-TW"/>
              <a:pPr/>
              <a:t>‹#›</a:t>
            </a:fld>
            <a:endParaRPr lang="en-US" altLang="zh-TW" dirty="0"/>
          </a:p>
        </p:txBody>
      </p:sp>
    </p:spTree>
    <p:extLst>
      <p:ext uri="{BB962C8B-B14F-4D97-AF65-F5344CB8AC3E}">
        <p14:creationId xmlns:p14="http://schemas.microsoft.com/office/powerpoint/2010/main" val="275154349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a:defRPr/>
            </a:lvl1pPr>
          </a:lstStyle>
          <a:p>
            <a:endParaRPr lang="en-US" altLang="zh-TW" dirty="0"/>
          </a:p>
        </p:txBody>
      </p:sp>
      <p:sp>
        <p:nvSpPr>
          <p:cNvPr id="3" name="頁尾版面配置區 2"/>
          <p:cNvSpPr>
            <a:spLocks noGrp="1"/>
          </p:cNvSpPr>
          <p:nvPr>
            <p:ph type="ftr" sz="quarter" idx="11"/>
          </p:nvPr>
        </p:nvSpPr>
        <p:spPr/>
        <p:txBody>
          <a:bodyPr/>
          <a:lstStyle>
            <a:lvl1pPr>
              <a:defRPr/>
            </a:lvl1pPr>
          </a:lstStyle>
          <a:p>
            <a:endParaRPr lang="en-US" altLang="zh-TW" dirty="0"/>
          </a:p>
        </p:txBody>
      </p:sp>
      <p:sp>
        <p:nvSpPr>
          <p:cNvPr id="4" name="投影片編號版面配置區 3"/>
          <p:cNvSpPr>
            <a:spLocks noGrp="1"/>
          </p:cNvSpPr>
          <p:nvPr>
            <p:ph type="sldNum" sz="quarter" idx="12"/>
          </p:nvPr>
        </p:nvSpPr>
        <p:spPr/>
        <p:txBody>
          <a:bodyPr/>
          <a:lstStyle>
            <a:lvl1pPr>
              <a:defRPr/>
            </a:lvl1pPr>
          </a:lstStyle>
          <a:p>
            <a:fld id="{C84EE5EA-C124-448D-96F1-C47147ECAF47}" type="slidenum">
              <a:rPr lang="en-US" altLang="zh-TW"/>
              <a:pPr/>
              <a:t>‹#›</a:t>
            </a:fld>
            <a:endParaRPr lang="en-US" altLang="zh-TW" dirty="0"/>
          </a:p>
        </p:txBody>
      </p:sp>
    </p:spTree>
    <p:extLst>
      <p:ext uri="{BB962C8B-B14F-4D97-AF65-F5344CB8AC3E}">
        <p14:creationId xmlns:p14="http://schemas.microsoft.com/office/powerpoint/2010/main" val="242645620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30238" y="457200"/>
            <a:ext cx="2949575"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endParaRPr lang="en-US" altLang="zh-TW" dirty="0"/>
          </a:p>
        </p:txBody>
      </p:sp>
      <p:sp>
        <p:nvSpPr>
          <p:cNvPr id="6" name="頁尾版面配置區 5"/>
          <p:cNvSpPr>
            <a:spLocks noGrp="1"/>
          </p:cNvSpPr>
          <p:nvPr>
            <p:ph type="ftr" sz="quarter" idx="11"/>
          </p:nvPr>
        </p:nvSpPr>
        <p:spPr/>
        <p:txBody>
          <a:bodyPr/>
          <a:lstStyle>
            <a:lvl1pPr>
              <a:defRPr/>
            </a:lvl1pPr>
          </a:lstStyle>
          <a:p>
            <a:endParaRPr lang="en-US" altLang="zh-TW" dirty="0"/>
          </a:p>
        </p:txBody>
      </p:sp>
      <p:sp>
        <p:nvSpPr>
          <p:cNvPr id="7" name="投影片編號版面配置區 6"/>
          <p:cNvSpPr>
            <a:spLocks noGrp="1"/>
          </p:cNvSpPr>
          <p:nvPr>
            <p:ph type="sldNum" sz="quarter" idx="12"/>
          </p:nvPr>
        </p:nvSpPr>
        <p:spPr/>
        <p:txBody>
          <a:bodyPr/>
          <a:lstStyle>
            <a:lvl1pPr>
              <a:defRPr/>
            </a:lvl1pPr>
          </a:lstStyle>
          <a:p>
            <a:fld id="{2CFEFE63-D262-4047-872D-1A9D58F25B6F}" type="slidenum">
              <a:rPr lang="en-US" altLang="zh-TW"/>
              <a:pPr/>
              <a:t>‹#›</a:t>
            </a:fld>
            <a:endParaRPr lang="en-US" altLang="zh-TW" dirty="0"/>
          </a:p>
        </p:txBody>
      </p:sp>
    </p:spTree>
    <p:extLst>
      <p:ext uri="{BB962C8B-B14F-4D97-AF65-F5344CB8AC3E}">
        <p14:creationId xmlns:p14="http://schemas.microsoft.com/office/powerpoint/2010/main" val="150633754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630238" y="457200"/>
            <a:ext cx="2949575"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zh-TW" altLang="en-US"/>
          </a:p>
        </p:txBody>
      </p:sp>
      <p:sp>
        <p:nvSpPr>
          <p:cNvPr id="4" name="文字版面配置區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endParaRPr lang="en-US" altLang="zh-TW" dirty="0"/>
          </a:p>
        </p:txBody>
      </p:sp>
      <p:sp>
        <p:nvSpPr>
          <p:cNvPr id="6" name="頁尾版面配置區 5"/>
          <p:cNvSpPr>
            <a:spLocks noGrp="1"/>
          </p:cNvSpPr>
          <p:nvPr>
            <p:ph type="ftr" sz="quarter" idx="11"/>
          </p:nvPr>
        </p:nvSpPr>
        <p:spPr/>
        <p:txBody>
          <a:bodyPr/>
          <a:lstStyle>
            <a:lvl1pPr>
              <a:defRPr/>
            </a:lvl1pPr>
          </a:lstStyle>
          <a:p>
            <a:endParaRPr lang="en-US" altLang="zh-TW" dirty="0"/>
          </a:p>
        </p:txBody>
      </p:sp>
      <p:sp>
        <p:nvSpPr>
          <p:cNvPr id="7" name="投影片編號版面配置區 6"/>
          <p:cNvSpPr>
            <a:spLocks noGrp="1"/>
          </p:cNvSpPr>
          <p:nvPr>
            <p:ph type="sldNum" sz="quarter" idx="12"/>
          </p:nvPr>
        </p:nvSpPr>
        <p:spPr/>
        <p:txBody>
          <a:bodyPr/>
          <a:lstStyle>
            <a:lvl1pPr>
              <a:defRPr/>
            </a:lvl1pPr>
          </a:lstStyle>
          <a:p>
            <a:fld id="{EE39E339-64F5-47A4-A0D5-5D8AE768CD4A}" type="slidenum">
              <a:rPr lang="en-US" altLang="zh-TW"/>
              <a:pPr/>
              <a:t>‹#›</a:t>
            </a:fld>
            <a:endParaRPr lang="en-US" altLang="zh-TW" dirty="0"/>
          </a:p>
        </p:txBody>
      </p:sp>
    </p:spTree>
    <p:extLst>
      <p:ext uri="{BB962C8B-B14F-4D97-AF65-F5344CB8AC3E}">
        <p14:creationId xmlns:p14="http://schemas.microsoft.com/office/powerpoint/2010/main" val="142159484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zh-TW" dirty="0"/>
          </a:p>
        </p:txBody>
      </p:sp>
      <p:sp>
        <p:nvSpPr>
          <p:cNvPr id="5" name="頁尾版面配置區 4"/>
          <p:cNvSpPr>
            <a:spLocks noGrp="1"/>
          </p:cNvSpPr>
          <p:nvPr>
            <p:ph type="ftr" sz="quarter" idx="11"/>
          </p:nvPr>
        </p:nvSpPr>
        <p:spPr/>
        <p:txBody>
          <a:bodyPr/>
          <a:lstStyle>
            <a:lvl1pPr>
              <a:defRPr/>
            </a:lvl1pPr>
          </a:lstStyle>
          <a:p>
            <a:endParaRPr lang="en-US" altLang="zh-TW" dirty="0"/>
          </a:p>
        </p:txBody>
      </p:sp>
      <p:sp>
        <p:nvSpPr>
          <p:cNvPr id="6" name="投影片編號版面配置區 5"/>
          <p:cNvSpPr>
            <a:spLocks noGrp="1"/>
          </p:cNvSpPr>
          <p:nvPr>
            <p:ph type="sldNum" sz="quarter" idx="12"/>
          </p:nvPr>
        </p:nvSpPr>
        <p:spPr/>
        <p:txBody>
          <a:bodyPr/>
          <a:lstStyle>
            <a:lvl1pPr>
              <a:defRPr/>
            </a:lvl1pPr>
          </a:lstStyle>
          <a:p>
            <a:fld id="{93A90610-CFBD-4C5C-974D-9C4EC436E42E}" type="slidenum">
              <a:rPr lang="en-US" altLang="zh-TW"/>
              <a:pPr/>
              <a:t>‹#›</a:t>
            </a:fld>
            <a:endParaRPr lang="en-US" altLang="zh-TW" dirty="0"/>
          </a:p>
        </p:txBody>
      </p:sp>
    </p:spTree>
    <p:extLst>
      <p:ext uri="{BB962C8B-B14F-4D97-AF65-F5344CB8AC3E}">
        <p14:creationId xmlns:p14="http://schemas.microsoft.com/office/powerpoint/2010/main" val="202621296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15100" y="685800"/>
            <a:ext cx="2019300" cy="571500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685800"/>
            <a:ext cx="5905500" cy="57150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zh-TW" dirty="0"/>
          </a:p>
        </p:txBody>
      </p:sp>
      <p:sp>
        <p:nvSpPr>
          <p:cNvPr id="5" name="頁尾版面配置區 4"/>
          <p:cNvSpPr>
            <a:spLocks noGrp="1"/>
          </p:cNvSpPr>
          <p:nvPr>
            <p:ph type="ftr" sz="quarter" idx="11"/>
          </p:nvPr>
        </p:nvSpPr>
        <p:spPr/>
        <p:txBody>
          <a:bodyPr/>
          <a:lstStyle>
            <a:lvl1pPr>
              <a:defRPr/>
            </a:lvl1pPr>
          </a:lstStyle>
          <a:p>
            <a:endParaRPr lang="en-US" altLang="zh-TW" dirty="0"/>
          </a:p>
        </p:txBody>
      </p:sp>
      <p:sp>
        <p:nvSpPr>
          <p:cNvPr id="6" name="投影片編號版面配置區 5"/>
          <p:cNvSpPr>
            <a:spLocks noGrp="1"/>
          </p:cNvSpPr>
          <p:nvPr>
            <p:ph type="sldNum" sz="quarter" idx="12"/>
          </p:nvPr>
        </p:nvSpPr>
        <p:spPr/>
        <p:txBody>
          <a:bodyPr/>
          <a:lstStyle>
            <a:lvl1pPr>
              <a:defRPr/>
            </a:lvl1pPr>
          </a:lstStyle>
          <a:p>
            <a:fld id="{76B2B820-EE7C-404E-B62D-8A9502782B5D}" type="slidenum">
              <a:rPr lang="en-US" altLang="zh-TW"/>
              <a:pPr/>
              <a:t>‹#›</a:t>
            </a:fld>
            <a:endParaRPr lang="en-US" altLang="zh-TW" dirty="0"/>
          </a:p>
        </p:txBody>
      </p:sp>
    </p:spTree>
    <p:extLst>
      <p:ext uri="{BB962C8B-B14F-4D97-AF65-F5344CB8AC3E}">
        <p14:creationId xmlns:p14="http://schemas.microsoft.com/office/powerpoint/2010/main" val="23473968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body" idx="1"/>
          </p:nvPr>
        </p:nvSpPr>
        <p:spPr bwMode="auto">
          <a:xfrm>
            <a:off x="457200" y="1905000"/>
            <a:ext cx="80772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 bullet text</a:t>
            </a:r>
          </a:p>
          <a:p>
            <a:pPr lvl="2"/>
            <a:r>
              <a:rPr lang="en-US" altLang="zh-TW" smtClean="0"/>
              <a:t>Third level bullet text</a:t>
            </a:r>
          </a:p>
          <a:p>
            <a:pPr lvl="3"/>
            <a:r>
              <a:rPr lang="en-US" altLang="zh-TW" smtClean="0"/>
              <a:t> Fourth level bullet text</a:t>
            </a:r>
          </a:p>
          <a:p>
            <a:pPr lvl="4"/>
            <a:r>
              <a:rPr lang="en-US" altLang="zh-TW" smtClean="0"/>
              <a:t>Fifth level bullet text</a:t>
            </a:r>
          </a:p>
          <a:p>
            <a:pPr lvl="1"/>
            <a:endParaRPr lang="en-US" altLang="zh-TW" smtClean="0"/>
          </a:p>
          <a:p>
            <a:pPr lvl="2"/>
            <a:endParaRPr lang="en-US" altLang="zh-TW" smtClean="0"/>
          </a:p>
        </p:txBody>
      </p:sp>
      <p:sp>
        <p:nvSpPr>
          <p:cNvPr id="108547" name="Rectangle 3"/>
          <p:cNvSpPr>
            <a:spLocks noGrp="1" noChangeArrowheads="1"/>
          </p:cNvSpPr>
          <p:nvPr>
            <p:ph type="title"/>
          </p:nvPr>
        </p:nvSpPr>
        <p:spPr bwMode="auto">
          <a:xfrm>
            <a:off x="457200" y="685800"/>
            <a:ext cx="8077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TW" altLang="en-US" dirty="0" smtClean="0"/>
              <a:t>按一下以編輯母片標題樣式</a:t>
            </a:r>
            <a:endParaRPr lang="en-US" altLang="zh-TW" dirty="0" smtClean="0"/>
          </a:p>
        </p:txBody>
      </p:sp>
      <p:sp>
        <p:nvSpPr>
          <p:cNvPr id="108548" name="Rectangle 4"/>
          <p:cNvSpPr>
            <a:spLocks noGrp="1" noChangeArrowheads="1"/>
          </p:cNvSpPr>
          <p:nvPr>
            <p:ph type="dt" sz="half" idx="2"/>
          </p:nvPr>
        </p:nvSpPr>
        <p:spPr bwMode="auto">
          <a:xfrm>
            <a:off x="0" y="6629400"/>
            <a:ext cx="1905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1">
                <a:ea typeface="新細明體" panose="02020500000000000000" pitchFamily="18" charset="-120"/>
              </a:defRPr>
            </a:lvl1pPr>
          </a:lstStyle>
          <a:p>
            <a:endParaRPr lang="en-US" altLang="zh-TW" dirty="0"/>
          </a:p>
        </p:txBody>
      </p:sp>
      <p:sp>
        <p:nvSpPr>
          <p:cNvPr id="108549" name="Rectangle 5"/>
          <p:cNvSpPr>
            <a:spLocks noGrp="1" noChangeArrowheads="1"/>
          </p:cNvSpPr>
          <p:nvPr>
            <p:ph type="ftr" sz="quarter" idx="3"/>
          </p:nvPr>
        </p:nvSpPr>
        <p:spPr bwMode="auto">
          <a:xfrm>
            <a:off x="3124200" y="6629400"/>
            <a:ext cx="28956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b="1">
                <a:ea typeface="新細明體" panose="02020500000000000000" pitchFamily="18" charset="-120"/>
              </a:defRPr>
            </a:lvl1pPr>
          </a:lstStyle>
          <a:p>
            <a:endParaRPr lang="en-US" altLang="zh-TW" dirty="0"/>
          </a:p>
        </p:txBody>
      </p:sp>
      <p:sp>
        <p:nvSpPr>
          <p:cNvPr id="108550" name="Rectangle 6"/>
          <p:cNvSpPr>
            <a:spLocks noGrp="1" noChangeArrowheads="1"/>
          </p:cNvSpPr>
          <p:nvPr>
            <p:ph type="sldNum" sz="quarter" idx="4"/>
          </p:nvPr>
        </p:nvSpPr>
        <p:spPr bwMode="auto">
          <a:xfrm>
            <a:off x="7239000" y="6629400"/>
            <a:ext cx="1905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b="1">
                <a:ea typeface="新細明體" panose="02020500000000000000" pitchFamily="18" charset="-120"/>
              </a:defRPr>
            </a:lvl1pPr>
          </a:lstStyle>
          <a:p>
            <a:fld id="{3DC4D4CF-49E7-496C-9326-805BAD727C5B}" type="slidenum">
              <a:rPr lang="en-US" altLang="zh-TW"/>
              <a:pPr/>
              <a:t>‹#›</a:t>
            </a:fld>
            <a:endParaRPr lang="en-US" altLang="zh-TW" dirty="0"/>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ransition/>
  <p:timing>
    <p:tnLst>
      <p:par>
        <p:cTn id="1" dur="indefinite" restart="never" nodeType="tmRoot"/>
      </p:par>
    </p:tnLst>
  </p:timing>
  <p:txStyles>
    <p:titleStyle>
      <a:lvl1pPr algn="l" rtl="0" eaLnBrk="1" fontAlgn="base" hangingPunct="1">
        <a:spcBef>
          <a:spcPct val="0"/>
        </a:spcBef>
        <a:spcAft>
          <a:spcPct val="0"/>
        </a:spcAft>
        <a:defRPr sz="4400" kern="1200">
          <a:solidFill>
            <a:srgbClr val="284C6A"/>
          </a:solidFill>
          <a:latin typeface="+mj-lt"/>
          <a:ea typeface="+mj-ea"/>
          <a:cs typeface="+mj-cs"/>
        </a:defRPr>
      </a:lvl1pPr>
      <a:lvl2pPr algn="l" rtl="0" eaLnBrk="1" fontAlgn="base" hangingPunct="1">
        <a:spcBef>
          <a:spcPct val="0"/>
        </a:spcBef>
        <a:spcAft>
          <a:spcPct val="0"/>
        </a:spcAft>
        <a:defRPr sz="4400">
          <a:solidFill>
            <a:srgbClr val="284C6A"/>
          </a:solidFill>
          <a:latin typeface="Trebuchet MS" panose="020B0603020202020204" pitchFamily="34" charset="0"/>
        </a:defRPr>
      </a:lvl2pPr>
      <a:lvl3pPr algn="l" rtl="0" eaLnBrk="1" fontAlgn="base" hangingPunct="1">
        <a:spcBef>
          <a:spcPct val="0"/>
        </a:spcBef>
        <a:spcAft>
          <a:spcPct val="0"/>
        </a:spcAft>
        <a:defRPr sz="4400">
          <a:solidFill>
            <a:srgbClr val="284C6A"/>
          </a:solidFill>
          <a:latin typeface="Trebuchet MS" panose="020B0603020202020204" pitchFamily="34" charset="0"/>
        </a:defRPr>
      </a:lvl3pPr>
      <a:lvl4pPr algn="l" rtl="0" eaLnBrk="1" fontAlgn="base" hangingPunct="1">
        <a:spcBef>
          <a:spcPct val="0"/>
        </a:spcBef>
        <a:spcAft>
          <a:spcPct val="0"/>
        </a:spcAft>
        <a:defRPr sz="4400">
          <a:solidFill>
            <a:srgbClr val="284C6A"/>
          </a:solidFill>
          <a:latin typeface="Trebuchet MS" panose="020B0603020202020204" pitchFamily="34" charset="0"/>
        </a:defRPr>
      </a:lvl4pPr>
      <a:lvl5pPr algn="l" rtl="0" eaLnBrk="1" fontAlgn="base" hangingPunct="1">
        <a:spcBef>
          <a:spcPct val="0"/>
        </a:spcBef>
        <a:spcAft>
          <a:spcPct val="0"/>
        </a:spcAft>
        <a:defRPr sz="4400">
          <a:solidFill>
            <a:srgbClr val="284C6A"/>
          </a:solidFill>
          <a:latin typeface="Trebuchet MS" panose="020B0603020202020204" pitchFamily="34" charset="0"/>
        </a:defRPr>
      </a:lvl5pPr>
      <a:lvl6pPr marL="457200" algn="l" rtl="0" eaLnBrk="1" fontAlgn="base" hangingPunct="1">
        <a:spcBef>
          <a:spcPct val="0"/>
        </a:spcBef>
        <a:spcAft>
          <a:spcPct val="0"/>
        </a:spcAft>
        <a:defRPr sz="4400">
          <a:solidFill>
            <a:srgbClr val="284C6A"/>
          </a:solidFill>
          <a:latin typeface="Trebuchet MS" panose="020B0603020202020204" pitchFamily="34" charset="0"/>
        </a:defRPr>
      </a:lvl6pPr>
      <a:lvl7pPr marL="914400" algn="l" rtl="0" eaLnBrk="1" fontAlgn="base" hangingPunct="1">
        <a:spcBef>
          <a:spcPct val="0"/>
        </a:spcBef>
        <a:spcAft>
          <a:spcPct val="0"/>
        </a:spcAft>
        <a:defRPr sz="4400">
          <a:solidFill>
            <a:srgbClr val="284C6A"/>
          </a:solidFill>
          <a:latin typeface="Trebuchet MS" panose="020B0603020202020204" pitchFamily="34" charset="0"/>
        </a:defRPr>
      </a:lvl7pPr>
      <a:lvl8pPr marL="1371600" algn="l" rtl="0" eaLnBrk="1" fontAlgn="base" hangingPunct="1">
        <a:spcBef>
          <a:spcPct val="0"/>
        </a:spcBef>
        <a:spcAft>
          <a:spcPct val="0"/>
        </a:spcAft>
        <a:defRPr sz="4400">
          <a:solidFill>
            <a:srgbClr val="284C6A"/>
          </a:solidFill>
          <a:latin typeface="Trebuchet MS" panose="020B0603020202020204" pitchFamily="34" charset="0"/>
        </a:defRPr>
      </a:lvl8pPr>
      <a:lvl9pPr marL="1828800" algn="l" rtl="0" eaLnBrk="1" fontAlgn="base" hangingPunct="1">
        <a:spcBef>
          <a:spcPct val="0"/>
        </a:spcBef>
        <a:spcAft>
          <a:spcPct val="0"/>
        </a:spcAft>
        <a:defRPr sz="4400">
          <a:solidFill>
            <a:srgbClr val="284C6A"/>
          </a:solidFill>
          <a:latin typeface="Trebuchet MS" panose="020B0603020202020204" pitchFamily="34" charset="0"/>
        </a:defRPr>
      </a:lvl9pPr>
    </p:titleStyle>
    <p:bodyStyle>
      <a:lvl1pPr marL="342900" indent="-342900" algn="l" rtl="0" eaLnBrk="1" fontAlgn="base" hangingPunct="1">
        <a:lnSpc>
          <a:spcPct val="125000"/>
        </a:lnSpc>
        <a:spcBef>
          <a:spcPct val="20000"/>
        </a:spcBef>
        <a:spcAft>
          <a:spcPct val="0"/>
        </a:spcAft>
        <a:buClr>
          <a:schemeClr val="bg2"/>
        </a:buClr>
        <a:buChar char="•"/>
        <a:defRPr sz="3200" kern="1200">
          <a:solidFill>
            <a:srgbClr val="284C6A"/>
          </a:solidFill>
          <a:latin typeface="+mn-lt"/>
          <a:ea typeface="+mn-ea"/>
          <a:cs typeface="+mn-cs"/>
        </a:defRPr>
      </a:lvl1pPr>
      <a:lvl2pPr marL="742950" indent="-285750" algn="l" rtl="0" eaLnBrk="1" fontAlgn="base" hangingPunct="1">
        <a:spcBef>
          <a:spcPct val="20000"/>
        </a:spcBef>
        <a:spcAft>
          <a:spcPct val="0"/>
        </a:spcAft>
        <a:buFont typeface="Trebuchet MS" panose="020B0603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Trebuchet MS" panose="020B0603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ctrTitle"/>
          </p:nvPr>
        </p:nvSpPr>
        <p:spPr>
          <a:xfrm>
            <a:off x="652776" y="692696"/>
            <a:ext cx="7848600" cy="2015480"/>
          </a:xfrm>
        </p:spPr>
        <p:txBody>
          <a:bodyPr/>
          <a:lstStyle/>
          <a:p>
            <a:r>
              <a:rPr lang="en-US" altLang="zh-TW" dirty="0">
                <a:ea typeface="新細明體" panose="02020500000000000000" pitchFamily="18" charset="-120"/>
              </a:rPr>
              <a:t>TALENT: Temporal Adaptive Link Estimator with No Training</a:t>
            </a:r>
          </a:p>
        </p:txBody>
      </p:sp>
      <p:sp>
        <p:nvSpPr>
          <p:cNvPr id="4101" name="Rectangle 5"/>
          <p:cNvSpPr>
            <a:spLocks noGrp="1" noChangeArrowheads="1"/>
          </p:cNvSpPr>
          <p:nvPr>
            <p:ph type="subTitle" idx="1"/>
          </p:nvPr>
        </p:nvSpPr>
        <p:spPr>
          <a:xfrm>
            <a:off x="533400" y="3039354"/>
            <a:ext cx="8077200" cy="1749152"/>
          </a:xfrm>
        </p:spPr>
        <p:txBody>
          <a:bodyPr/>
          <a:lstStyle/>
          <a:p>
            <a:r>
              <a:rPr lang="pt-BR" altLang="zh-TW" sz="2400" dirty="0">
                <a:ea typeface="新細明體" panose="02020500000000000000" pitchFamily="18" charset="-120"/>
              </a:rPr>
              <a:t>Tao Liu and Alberto E. </a:t>
            </a:r>
            <a:r>
              <a:rPr lang="pt-BR" altLang="zh-TW" sz="2400" dirty="0" smtClean="0">
                <a:ea typeface="新細明體" panose="02020500000000000000" pitchFamily="18" charset="-120"/>
              </a:rPr>
              <a:t>Cerpa</a:t>
            </a:r>
          </a:p>
          <a:p>
            <a:r>
              <a:rPr lang="en-US" altLang="zh-TW" sz="2400" dirty="0">
                <a:ea typeface="新細明體" panose="02020500000000000000" pitchFamily="18" charset="-120"/>
              </a:rPr>
              <a:t>Electrical Engineering and Computer Science</a:t>
            </a:r>
          </a:p>
          <a:p>
            <a:r>
              <a:rPr lang="en-US" altLang="zh-TW" sz="2400" dirty="0">
                <a:ea typeface="新細明體" panose="02020500000000000000" pitchFamily="18" charset="-120"/>
              </a:rPr>
              <a:t>University of California – </a:t>
            </a:r>
            <a:r>
              <a:rPr lang="en-US" altLang="zh-TW" sz="2400" dirty="0" smtClean="0">
                <a:ea typeface="新細明體" panose="02020500000000000000" pitchFamily="18" charset="-120"/>
              </a:rPr>
              <a:t>Merced (Est. in 2005)</a:t>
            </a:r>
            <a:endParaRPr lang="en-US" altLang="zh-TW" sz="2400" dirty="0">
              <a:ea typeface="新細明體" panose="02020500000000000000" pitchFamily="18" charset="-120"/>
            </a:endParaRPr>
          </a:p>
        </p:txBody>
      </p:sp>
      <p:sp>
        <p:nvSpPr>
          <p:cNvPr id="4" name="Rectangle 5"/>
          <p:cNvSpPr txBox="1">
            <a:spLocks noChangeArrowheads="1"/>
          </p:cNvSpPr>
          <p:nvPr/>
        </p:nvSpPr>
        <p:spPr bwMode="auto">
          <a:xfrm>
            <a:off x="3599892" y="5076883"/>
            <a:ext cx="1944216"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1" fontAlgn="base" hangingPunct="1">
              <a:lnSpc>
                <a:spcPct val="125000"/>
              </a:lnSpc>
              <a:spcBef>
                <a:spcPct val="20000"/>
              </a:spcBef>
              <a:spcAft>
                <a:spcPct val="0"/>
              </a:spcAft>
              <a:buClr>
                <a:schemeClr val="bg2"/>
              </a:buClr>
              <a:buFontTx/>
              <a:buNone/>
              <a:defRPr sz="3600" kern="1200">
                <a:solidFill>
                  <a:srgbClr val="284C6A"/>
                </a:solidFill>
                <a:latin typeface="+mn-lt"/>
                <a:ea typeface="+mn-ea"/>
                <a:cs typeface="+mn-cs"/>
              </a:defRPr>
            </a:lvl1pPr>
            <a:lvl2pPr marL="742950" indent="-285750" algn="l" rtl="0" eaLnBrk="1" fontAlgn="base" hangingPunct="1">
              <a:spcBef>
                <a:spcPct val="20000"/>
              </a:spcBef>
              <a:spcAft>
                <a:spcPct val="0"/>
              </a:spcAft>
              <a:buFont typeface="Trebuchet MS" panose="020B0603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Trebuchet MS" panose="020B0603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TW" sz="2400" dirty="0" err="1" smtClean="0">
                <a:ea typeface="新細明體" panose="02020500000000000000" pitchFamily="18" charset="-120"/>
              </a:rPr>
              <a:t>MengLin</a:t>
            </a:r>
            <a:endParaRPr lang="en-US" altLang="zh-TW" sz="2400" dirty="0">
              <a:ea typeface="新細明體" panose="02020500000000000000" pitchFamily="18" charset="-12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Outline</a:t>
            </a:r>
            <a:endParaRPr lang="zh-TW" altLang="en-US" dirty="0"/>
          </a:p>
        </p:txBody>
      </p:sp>
      <p:sp>
        <p:nvSpPr>
          <p:cNvPr id="3" name="內容版面配置區 2"/>
          <p:cNvSpPr>
            <a:spLocks noGrp="1"/>
          </p:cNvSpPr>
          <p:nvPr>
            <p:ph idx="1"/>
          </p:nvPr>
        </p:nvSpPr>
        <p:spPr/>
        <p:txBody>
          <a:bodyPr/>
          <a:lstStyle/>
          <a:p>
            <a:endParaRPr lang="en-US" altLang="zh-TW" sz="1200" dirty="0" smtClean="0"/>
          </a:p>
          <a:p>
            <a:r>
              <a:rPr lang="en-US" altLang="zh-TW" dirty="0" smtClean="0"/>
              <a:t>Introduction</a:t>
            </a:r>
          </a:p>
          <a:p>
            <a:endParaRPr lang="en-US" altLang="zh-TW" sz="1200" dirty="0" smtClean="0"/>
          </a:p>
          <a:p>
            <a:r>
              <a:rPr lang="en-US" altLang="zh-TW" dirty="0" smtClean="0"/>
              <a:t>Modeling</a:t>
            </a:r>
          </a:p>
          <a:p>
            <a:endParaRPr lang="en-US" altLang="zh-TW" sz="1200" dirty="0" smtClean="0"/>
          </a:p>
          <a:p>
            <a:r>
              <a:rPr lang="en-US" altLang="zh-TW" dirty="0" smtClean="0"/>
              <a:t>System Design</a:t>
            </a:r>
          </a:p>
          <a:p>
            <a:endParaRPr lang="en-US" altLang="zh-TW" sz="1200" dirty="0"/>
          </a:p>
          <a:p>
            <a:r>
              <a:rPr lang="en-US" altLang="zh-TW" dirty="0" smtClean="0"/>
              <a:t>Evaluation</a:t>
            </a:r>
          </a:p>
          <a:p>
            <a:endParaRPr lang="en-US" altLang="zh-TW" sz="1200" dirty="0" smtClean="0"/>
          </a:p>
          <a:p>
            <a:r>
              <a:rPr lang="en-US" altLang="zh-TW" dirty="0" smtClean="0"/>
              <a:t>Conclusion</a:t>
            </a:r>
          </a:p>
          <a:p>
            <a:endParaRPr lang="zh-TW" altLang="en-US" dirty="0"/>
          </a:p>
        </p:txBody>
      </p:sp>
    </p:spTree>
    <p:extLst>
      <p:ext uri="{BB962C8B-B14F-4D97-AF65-F5344CB8AC3E}">
        <p14:creationId xmlns:p14="http://schemas.microsoft.com/office/powerpoint/2010/main" val="235616101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Introduction</a:t>
            </a:r>
            <a:endParaRPr lang="zh-TW" altLang="en-US" dirty="0"/>
          </a:p>
        </p:txBody>
      </p:sp>
      <p:sp>
        <p:nvSpPr>
          <p:cNvPr id="3" name="內容版面配置區 2"/>
          <p:cNvSpPr>
            <a:spLocks noGrp="1"/>
          </p:cNvSpPr>
          <p:nvPr>
            <p:ph idx="1"/>
          </p:nvPr>
        </p:nvSpPr>
        <p:spPr>
          <a:xfrm>
            <a:off x="457200" y="1905000"/>
            <a:ext cx="8219256" cy="4495800"/>
          </a:xfrm>
        </p:spPr>
        <p:txBody>
          <a:bodyPr/>
          <a:lstStyle/>
          <a:p>
            <a:r>
              <a:rPr lang="en-US" altLang="zh-TW" dirty="0" smtClean="0"/>
              <a:t>Link quality estimation is a fundamental component of the low power wireless protocols and for routing protocols</a:t>
            </a:r>
          </a:p>
          <a:p>
            <a:r>
              <a:rPr lang="en-US" altLang="zh-TW" dirty="0" smtClean="0"/>
              <a:t>However, it’s hard to estimate due to dynamic and unpredictable wireless environment</a:t>
            </a:r>
          </a:p>
          <a:p>
            <a:r>
              <a:rPr lang="en-US" altLang="zh-TW" dirty="0"/>
              <a:t>With accurate link quality, routing protocol can establish efficient end-to-end delivery paths and reduce radio transmissions to save energy</a:t>
            </a:r>
            <a:endParaRPr lang="zh-TW" altLang="en-US" dirty="0"/>
          </a:p>
          <a:p>
            <a:pPr marL="0" indent="0">
              <a:buNone/>
            </a:pPr>
            <a:endParaRPr lang="en-US" altLang="zh-TW" dirty="0" smtClean="0"/>
          </a:p>
          <a:p>
            <a:endParaRPr lang="zh-TW" altLang="en-US" dirty="0"/>
          </a:p>
        </p:txBody>
      </p:sp>
    </p:spTree>
    <p:extLst>
      <p:ext uri="{BB962C8B-B14F-4D97-AF65-F5344CB8AC3E}">
        <p14:creationId xmlns:p14="http://schemas.microsoft.com/office/powerpoint/2010/main" val="8922145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Indicator of Wireless Link </a:t>
            </a:r>
            <a:r>
              <a:rPr lang="en-US" altLang="zh-TW" dirty="0"/>
              <a:t>Q</a:t>
            </a:r>
            <a:r>
              <a:rPr lang="en-US" altLang="zh-TW" dirty="0" smtClean="0"/>
              <a:t>uality</a:t>
            </a:r>
            <a:endParaRPr lang="zh-TW" altLang="en-US" dirty="0"/>
          </a:p>
        </p:txBody>
      </p:sp>
      <p:sp>
        <p:nvSpPr>
          <p:cNvPr id="3" name="內容版面配置區 2"/>
          <p:cNvSpPr>
            <a:spLocks noGrp="1"/>
          </p:cNvSpPr>
          <p:nvPr>
            <p:ph idx="1"/>
          </p:nvPr>
        </p:nvSpPr>
        <p:spPr>
          <a:xfrm>
            <a:off x="457200" y="1905000"/>
            <a:ext cx="8686800" cy="4764360"/>
          </a:xfrm>
        </p:spPr>
        <p:txBody>
          <a:bodyPr/>
          <a:lstStyle/>
          <a:p>
            <a:r>
              <a:rPr lang="en-US" altLang="zh-TW" dirty="0" smtClean="0"/>
              <a:t>Signal to Noise Ratio (SNR) not directly provide by CC2420</a:t>
            </a:r>
          </a:p>
          <a:p>
            <a:r>
              <a:rPr lang="en-US" altLang="zh-TW" dirty="0" smtClean="0"/>
              <a:t>Received Signal Strength Indicator (RSSI)</a:t>
            </a:r>
          </a:p>
          <a:p>
            <a:r>
              <a:rPr lang="en-US" altLang="zh-TW" dirty="0" smtClean="0"/>
              <a:t>Link Quality Indicator (LQI) in CC24240</a:t>
            </a:r>
          </a:p>
          <a:p>
            <a:r>
              <a:rPr lang="en-US" altLang="zh-TW" dirty="0" smtClean="0"/>
              <a:t>ETX, a PRR-based metric is often used and calculated by windowed mean estimator with exponentially weighted moving </a:t>
            </a:r>
            <a:r>
              <a:rPr lang="en-US" altLang="zh-TW" dirty="0"/>
              <a:t>a</a:t>
            </a:r>
            <a:r>
              <a:rPr lang="en-US" altLang="zh-TW" dirty="0" smtClean="0"/>
              <a:t>verage (WMEWMA</a:t>
            </a:r>
            <a:r>
              <a:rPr lang="en-US" altLang="zh-TW" dirty="0"/>
              <a:t>)</a:t>
            </a:r>
            <a:endParaRPr lang="zh-TW" altLang="en-US" dirty="0"/>
          </a:p>
        </p:txBody>
      </p:sp>
      <p:pic>
        <p:nvPicPr>
          <p:cNvPr id="4" name="圖片 3"/>
          <p:cNvPicPr>
            <a:picLocks noChangeAspect="1"/>
          </p:cNvPicPr>
          <p:nvPr/>
        </p:nvPicPr>
        <p:blipFill>
          <a:blip r:embed="rId3">
            <a:clrChange>
              <a:clrFrom>
                <a:srgbClr val="FFFFFF"/>
              </a:clrFrom>
              <a:clrTo>
                <a:srgbClr val="FFFFFF">
                  <a:alpha val="0"/>
                </a:srgbClr>
              </a:clrTo>
            </a:clrChange>
          </a:blip>
          <a:stretch>
            <a:fillRect/>
          </a:stretch>
        </p:blipFill>
        <p:spPr>
          <a:xfrm>
            <a:off x="2118766" y="6021288"/>
            <a:ext cx="5363667" cy="444178"/>
          </a:xfrm>
          <a:prstGeom prst="rect">
            <a:avLst/>
          </a:prstGeom>
        </p:spPr>
      </p:pic>
    </p:spTree>
    <p:extLst>
      <p:ext uri="{BB962C8B-B14F-4D97-AF65-F5344CB8AC3E}">
        <p14:creationId xmlns:p14="http://schemas.microsoft.com/office/powerpoint/2010/main" val="307750877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Problem using PRR-based Metrics</a:t>
            </a:r>
            <a:endParaRPr lang="zh-TW" altLang="en-US" dirty="0"/>
          </a:p>
        </p:txBody>
      </p:sp>
      <p:sp>
        <p:nvSpPr>
          <p:cNvPr id="3" name="內容版面配置區 2"/>
          <p:cNvSpPr>
            <a:spLocks noGrp="1"/>
          </p:cNvSpPr>
          <p:nvPr>
            <p:ph idx="1"/>
          </p:nvPr>
        </p:nvSpPr>
        <p:spPr/>
        <p:txBody>
          <a:bodyPr/>
          <a:lstStyle/>
          <a:p>
            <a:r>
              <a:rPr lang="en-US" altLang="zh-TW" dirty="0" smtClean="0"/>
              <a:t>Unable to reflect short temporal link quality variations well, leading to ignore intermediate </a:t>
            </a:r>
            <a:r>
              <a:rPr lang="en-US" altLang="zh-TW" dirty="0" err="1" smtClean="0"/>
              <a:t>bursty</a:t>
            </a:r>
            <a:r>
              <a:rPr lang="en-US" altLang="zh-TW" dirty="0" smtClean="0"/>
              <a:t> links</a:t>
            </a:r>
          </a:p>
          <a:p>
            <a:r>
              <a:rPr lang="en-US" altLang="zh-TW" dirty="0" smtClean="0"/>
              <a:t>Invalid assumption about current link quality remaining the same all the time</a:t>
            </a:r>
          </a:p>
          <a:p>
            <a:endParaRPr lang="zh-TW" altLang="en-US" dirty="0"/>
          </a:p>
        </p:txBody>
      </p:sp>
    </p:spTree>
    <p:extLst>
      <p:ext uri="{BB962C8B-B14F-4D97-AF65-F5344CB8AC3E}">
        <p14:creationId xmlns:p14="http://schemas.microsoft.com/office/powerpoint/2010/main" val="74575365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85800"/>
            <a:ext cx="8435280" cy="914400"/>
          </a:xfrm>
        </p:spPr>
        <p:txBody>
          <a:bodyPr/>
          <a:lstStyle/>
          <a:p>
            <a:r>
              <a:rPr lang="en-US" altLang="zh-TW" dirty="0" smtClean="0"/>
              <a:t>Reasons for a Estimator or Predictor</a:t>
            </a:r>
            <a:endParaRPr lang="zh-TW" altLang="en-US" dirty="0"/>
          </a:p>
        </p:txBody>
      </p:sp>
      <p:sp>
        <p:nvSpPr>
          <p:cNvPr id="3" name="內容版面配置區 2"/>
          <p:cNvSpPr>
            <a:spLocks noGrp="1"/>
          </p:cNvSpPr>
          <p:nvPr>
            <p:ph idx="1"/>
          </p:nvPr>
        </p:nvSpPr>
        <p:spPr>
          <a:xfrm>
            <a:off x="457200" y="1905000"/>
            <a:ext cx="8291264" cy="4495800"/>
          </a:xfrm>
        </p:spPr>
        <p:txBody>
          <a:bodyPr/>
          <a:lstStyle/>
          <a:p>
            <a:r>
              <a:rPr lang="en-US" altLang="zh-TW" dirty="0" smtClean="0"/>
              <a:t>Able to leverage the intermediate quality links to increase delivery efficiency and reduce communication costs</a:t>
            </a:r>
          </a:p>
          <a:p>
            <a:r>
              <a:rPr lang="en-US" altLang="zh-TW" dirty="0" err="1" smtClean="0"/>
              <a:t>Adaptivity</a:t>
            </a:r>
            <a:endParaRPr lang="en-US" altLang="zh-TW" dirty="0" smtClean="0"/>
          </a:p>
          <a:p>
            <a:pPr lvl="1"/>
            <a:r>
              <a:rPr lang="en-US" altLang="zh-TW" dirty="0" smtClean="0"/>
              <a:t>Tackle dynamics of network</a:t>
            </a:r>
          </a:p>
          <a:p>
            <a:r>
              <a:rPr lang="en-US" altLang="zh-TW" dirty="0" smtClean="0"/>
              <a:t>Plug-and-play</a:t>
            </a:r>
          </a:p>
          <a:p>
            <a:pPr lvl="1"/>
            <a:r>
              <a:rPr lang="en-US" altLang="zh-TW" dirty="0" smtClean="0"/>
              <a:t>Without pre-deployment efforts to turn the prediction model</a:t>
            </a:r>
            <a:endParaRPr lang="zh-TW" altLang="en-US" dirty="0"/>
          </a:p>
        </p:txBody>
      </p:sp>
    </p:spTree>
    <p:extLst>
      <p:ext uri="{BB962C8B-B14F-4D97-AF65-F5344CB8AC3E}">
        <p14:creationId xmlns:p14="http://schemas.microsoft.com/office/powerpoint/2010/main" val="350840400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Modeling</a:t>
            </a:r>
            <a:endParaRPr lang="zh-TW" altLang="en-US" dirty="0"/>
          </a:p>
        </p:txBody>
      </p:sp>
      <p:sp>
        <p:nvSpPr>
          <p:cNvPr id="3" name="內容版面配置區 2"/>
          <p:cNvSpPr>
            <a:spLocks noGrp="1"/>
          </p:cNvSpPr>
          <p:nvPr>
            <p:ph idx="1"/>
          </p:nvPr>
        </p:nvSpPr>
        <p:spPr/>
        <p:txBody>
          <a:bodyPr/>
          <a:lstStyle/>
          <a:p>
            <a:r>
              <a:rPr lang="en-US" altLang="zh-TW" dirty="0" smtClean="0"/>
              <a:t>Inferring the probability that PRR exceeds a certain threshold </a:t>
            </a:r>
            <a:r>
              <a:rPr lang="zh-TW" altLang="az-Cyrl-AZ" dirty="0" smtClean="0"/>
              <a:t>𝛳</a:t>
            </a:r>
            <a:endParaRPr lang="en-US" altLang="zh-TW" dirty="0" smtClean="0"/>
          </a:p>
          <a:p>
            <a:endParaRPr lang="zh-TW" altLang="en-US" dirty="0"/>
          </a:p>
        </p:txBody>
      </p:sp>
      <p:pic>
        <p:nvPicPr>
          <p:cNvPr id="4" name="圖片 3"/>
          <p:cNvPicPr>
            <a:picLocks noChangeAspect="1"/>
          </p:cNvPicPr>
          <p:nvPr/>
        </p:nvPicPr>
        <p:blipFill>
          <a:blip r:embed="rId2">
            <a:clrChange>
              <a:clrFrom>
                <a:srgbClr val="FFFFFF"/>
              </a:clrFrom>
              <a:clrTo>
                <a:srgbClr val="FFFFFF">
                  <a:alpha val="0"/>
                </a:srgbClr>
              </a:clrTo>
            </a:clrChange>
          </a:blip>
          <a:stretch>
            <a:fillRect/>
          </a:stretch>
        </p:blipFill>
        <p:spPr>
          <a:xfrm>
            <a:off x="1763688" y="3212976"/>
            <a:ext cx="5360329" cy="3645024"/>
          </a:xfrm>
          <a:prstGeom prst="rect">
            <a:avLst/>
          </a:prstGeom>
        </p:spPr>
      </p:pic>
      <p:sp>
        <p:nvSpPr>
          <p:cNvPr id="5" name="文字方塊 4"/>
          <p:cNvSpPr txBox="1"/>
          <p:nvPr/>
        </p:nvSpPr>
        <p:spPr>
          <a:xfrm>
            <a:off x="971600" y="5212182"/>
            <a:ext cx="1584176" cy="369332"/>
          </a:xfrm>
          <a:prstGeom prst="rect">
            <a:avLst/>
          </a:prstGeom>
          <a:noFill/>
        </p:spPr>
        <p:txBody>
          <a:bodyPr wrap="square" rtlCol="0">
            <a:spAutoFit/>
          </a:bodyPr>
          <a:lstStyle/>
          <a:p>
            <a:r>
              <a:rPr lang="en-US" altLang="zh-TW" b="1" dirty="0" smtClean="0">
                <a:solidFill>
                  <a:srgbClr val="FF0000"/>
                </a:solidFill>
              </a:rPr>
              <a:t>Linker layer </a:t>
            </a:r>
            <a:endParaRPr lang="zh-TW" altLang="en-US" b="1" dirty="0">
              <a:solidFill>
                <a:srgbClr val="FF0000"/>
              </a:solidFill>
            </a:endParaRPr>
          </a:p>
        </p:txBody>
      </p:sp>
      <p:sp>
        <p:nvSpPr>
          <p:cNvPr id="6" name="文字方塊 5"/>
          <p:cNvSpPr txBox="1"/>
          <p:nvPr/>
        </p:nvSpPr>
        <p:spPr>
          <a:xfrm>
            <a:off x="971600" y="5589240"/>
            <a:ext cx="1728192" cy="369332"/>
          </a:xfrm>
          <a:prstGeom prst="rect">
            <a:avLst/>
          </a:prstGeom>
          <a:noFill/>
        </p:spPr>
        <p:txBody>
          <a:bodyPr wrap="square" rtlCol="0">
            <a:spAutoFit/>
          </a:bodyPr>
          <a:lstStyle/>
          <a:p>
            <a:r>
              <a:rPr lang="en-US" altLang="zh-TW" b="1" dirty="0" smtClean="0">
                <a:solidFill>
                  <a:srgbClr val="FF0000"/>
                </a:solidFill>
              </a:rPr>
              <a:t>Physical layer </a:t>
            </a:r>
            <a:endParaRPr lang="zh-TW" altLang="en-US" b="1" dirty="0">
              <a:solidFill>
                <a:srgbClr val="FF0000"/>
              </a:solidFill>
            </a:endParaRPr>
          </a:p>
        </p:txBody>
      </p:sp>
    </p:spTree>
    <p:extLst>
      <p:ext uri="{BB962C8B-B14F-4D97-AF65-F5344CB8AC3E}">
        <p14:creationId xmlns:p14="http://schemas.microsoft.com/office/powerpoint/2010/main" val="141600546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Problem </a:t>
            </a:r>
            <a:r>
              <a:rPr lang="en-US" altLang="zh-TW" dirty="0" smtClean="0"/>
              <a:t>Definition</a:t>
            </a:r>
            <a:endParaRPr lang="zh-TW" altLang="en-US" dirty="0"/>
          </a:p>
        </p:txBody>
      </p:sp>
      <p:sp>
        <p:nvSpPr>
          <p:cNvPr id="3" name="內容版面配置區 2"/>
          <p:cNvSpPr>
            <a:spLocks noGrp="1"/>
          </p:cNvSpPr>
          <p:nvPr>
            <p:ph idx="1"/>
          </p:nvPr>
        </p:nvSpPr>
        <p:spPr/>
        <p:txBody>
          <a:bodyPr/>
          <a:lstStyle/>
          <a:p>
            <a:r>
              <a:rPr lang="en-US" altLang="zh-TW" dirty="0" smtClean="0"/>
              <a:t>Given </a:t>
            </a:r>
            <a:r>
              <a:rPr lang="en-US" altLang="zh-TW" dirty="0"/>
              <a:t>W packets as input, </a:t>
            </a:r>
            <a:r>
              <a:rPr lang="en-US" altLang="zh-TW" dirty="0" smtClean="0"/>
              <a:t>determine </a:t>
            </a:r>
            <a:r>
              <a:rPr lang="en-US" altLang="zh-TW" dirty="0"/>
              <a:t>the probability that the future reception rate on the link will be greater than a predeﬁned threshold θ during a short period of time t</a:t>
            </a:r>
            <a:r>
              <a:rPr lang="en-US" altLang="zh-TW" dirty="0" smtClean="0"/>
              <a:t>.</a:t>
            </a:r>
          </a:p>
          <a:p>
            <a:endParaRPr lang="zh-TW" altLang="en-US" dirty="0"/>
          </a:p>
        </p:txBody>
      </p:sp>
      <p:pic>
        <p:nvPicPr>
          <p:cNvPr id="5" name="圖片 4"/>
          <p:cNvPicPr>
            <a:picLocks noChangeAspect="1"/>
          </p:cNvPicPr>
          <p:nvPr/>
        </p:nvPicPr>
        <p:blipFill>
          <a:blip r:embed="rId3">
            <a:clrChange>
              <a:clrFrom>
                <a:srgbClr val="FFFFFF"/>
              </a:clrFrom>
              <a:clrTo>
                <a:srgbClr val="FFFFFF">
                  <a:alpha val="0"/>
                </a:srgbClr>
              </a:clrTo>
            </a:clrChange>
          </a:blip>
          <a:stretch>
            <a:fillRect/>
          </a:stretch>
        </p:blipFill>
        <p:spPr>
          <a:xfrm>
            <a:off x="755576" y="4118108"/>
            <a:ext cx="5254317" cy="447350"/>
          </a:xfrm>
          <a:prstGeom prst="rect">
            <a:avLst/>
          </a:prstGeom>
        </p:spPr>
      </p:pic>
      <p:pic>
        <p:nvPicPr>
          <p:cNvPr id="6" name="圖片 5"/>
          <p:cNvPicPr>
            <a:picLocks noChangeAspect="1"/>
          </p:cNvPicPr>
          <p:nvPr/>
        </p:nvPicPr>
        <p:blipFill>
          <a:blip r:embed="rId4">
            <a:clrChange>
              <a:clrFrom>
                <a:srgbClr val="FFFFFF"/>
              </a:clrFrom>
              <a:clrTo>
                <a:srgbClr val="FFFFFF">
                  <a:alpha val="0"/>
                </a:srgbClr>
              </a:clrTo>
            </a:clrChange>
          </a:blip>
          <a:stretch>
            <a:fillRect/>
          </a:stretch>
        </p:blipFill>
        <p:spPr>
          <a:xfrm>
            <a:off x="755576" y="4685586"/>
            <a:ext cx="6435492" cy="430095"/>
          </a:xfrm>
          <a:prstGeom prst="rect">
            <a:avLst/>
          </a:prstGeom>
        </p:spPr>
      </p:pic>
      <p:pic>
        <p:nvPicPr>
          <p:cNvPr id="7" name="圖片 6"/>
          <p:cNvPicPr>
            <a:picLocks noChangeAspect="1"/>
          </p:cNvPicPr>
          <p:nvPr/>
        </p:nvPicPr>
        <p:blipFill>
          <a:blip r:embed="rId5">
            <a:clrChange>
              <a:clrFrom>
                <a:srgbClr val="FFFFFF"/>
              </a:clrFrom>
              <a:clrTo>
                <a:srgbClr val="FFFFFF">
                  <a:alpha val="0"/>
                </a:srgbClr>
              </a:clrTo>
            </a:clrChange>
          </a:blip>
          <a:stretch>
            <a:fillRect/>
          </a:stretch>
        </p:blipFill>
        <p:spPr>
          <a:xfrm>
            <a:off x="899593" y="6104098"/>
            <a:ext cx="2808312" cy="421246"/>
          </a:xfrm>
          <a:prstGeom prst="rect">
            <a:avLst/>
          </a:prstGeom>
        </p:spPr>
      </p:pic>
      <p:sp>
        <p:nvSpPr>
          <p:cNvPr id="8" name="文字方塊 7"/>
          <p:cNvSpPr txBox="1"/>
          <p:nvPr/>
        </p:nvSpPr>
        <p:spPr>
          <a:xfrm>
            <a:off x="755576" y="5149903"/>
            <a:ext cx="8388424" cy="923330"/>
          </a:xfrm>
          <a:prstGeom prst="rect">
            <a:avLst/>
          </a:prstGeom>
          <a:noFill/>
        </p:spPr>
        <p:txBody>
          <a:bodyPr wrap="square" rtlCol="0">
            <a:spAutoFit/>
          </a:bodyPr>
          <a:lstStyle/>
          <a:p>
            <a:r>
              <a:rPr lang="en-US" altLang="zh-TW" b="1" dirty="0" smtClean="0">
                <a:solidFill>
                  <a:srgbClr val="333131"/>
                </a:solidFill>
              </a:rPr>
              <a:t>PRR</a:t>
            </a:r>
            <a:r>
              <a:rPr lang="en-US" altLang="zh-TW" b="1" baseline="-25000" dirty="0" smtClean="0">
                <a:solidFill>
                  <a:srgbClr val="333131"/>
                </a:solidFill>
              </a:rPr>
              <a:t>i</a:t>
            </a:r>
            <a:r>
              <a:rPr lang="en-US" altLang="zh-TW" b="1" dirty="0" smtClean="0">
                <a:solidFill>
                  <a:srgbClr val="333131"/>
                </a:solidFill>
              </a:rPr>
              <a:t>: Calculated </a:t>
            </a:r>
            <a:r>
              <a:rPr lang="en-US" altLang="zh-TW" b="1" dirty="0">
                <a:solidFill>
                  <a:srgbClr val="333131"/>
                </a:solidFill>
              </a:rPr>
              <a:t>from the WMEWMA output and </a:t>
            </a:r>
            <a:r>
              <a:rPr lang="en-US" altLang="zh-TW" b="1" dirty="0" smtClean="0">
                <a:solidFill>
                  <a:srgbClr val="333131"/>
                </a:solidFill>
              </a:rPr>
              <a:t>with a </a:t>
            </a:r>
            <a:r>
              <a:rPr lang="en-US" altLang="zh-TW" b="1" dirty="0">
                <a:solidFill>
                  <a:srgbClr val="333131"/>
                </a:solidFill>
              </a:rPr>
              <a:t>range </a:t>
            </a:r>
            <a:r>
              <a:rPr lang="en-US" altLang="zh-TW" b="1" dirty="0" smtClean="0">
                <a:solidFill>
                  <a:srgbClr val="333131"/>
                </a:solidFill>
              </a:rPr>
              <a:t>between </a:t>
            </a:r>
            <a:r>
              <a:rPr lang="en-US" altLang="zh-TW" b="1" dirty="0">
                <a:solidFill>
                  <a:srgbClr val="333131"/>
                </a:solidFill>
              </a:rPr>
              <a:t>[</a:t>
            </a:r>
            <a:r>
              <a:rPr lang="en-US" altLang="zh-TW" b="1" dirty="0" smtClean="0">
                <a:solidFill>
                  <a:srgbClr val="333131"/>
                </a:solidFill>
              </a:rPr>
              <a:t>0,1]</a:t>
            </a:r>
          </a:p>
          <a:p>
            <a:r>
              <a:rPr lang="en-US" altLang="zh-TW" b="1" dirty="0" smtClean="0">
                <a:solidFill>
                  <a:srgbClr val="333131"/>
                </a:solidFill>
              </a:rPr>
              <a:t>RSSI</a:t>
            </a:r>
            <a:r>
              <a:rPr lang="en-US" altLang="zh-TW" b="1" dirty="0">
                <a:solidFill>
                  <a:srgbClr val="333131"/>
                </a:solidFill>
              </a:rPr>
              <a:t>, SNR and </a:t>
            </a:r>
            <a:r>
              <a:rPr lang="en-US" altLang="zh-TW" b="1" dirty="0" smtClean="0">
                <a:solidFill>
                  <a:srgbClr val="333131"/>
                </a:solidFill>
              </a:rPr>
              <a:t>LQI </a:t>
            </a:r>
            <a:r>
              <a:rPr lang="en-US" altLang="zh-TW" b="1" dirty="0">
                <a:solidFill>
                  <a:srgbClr val="333131"/>
                </a:solidFill>
              </a:rPr>
              <a:t>are scaled down to the </a:t>
            </a:r>
            <a:r>
              <a:rPr lang="en-US" altLang="zh-TW" b="1" dirty="0" smtClean="0">
                <a:solidFill>
                  <a:srgbClr val="333131"/>
                </a:solidFill>
              </a:rPr>
              <a:t>unit </a:t>
            </a:r>
            <a:r>
              <a:rPr lang="en-US" altLang="zh-TW" b="1" dirty="0">
                <a:solidFill>
                  <a:srgbClr val="333131"/>
                </a:solidFill>
              </a:rPr>
              <a:t>range [</a:t>
            </a:r>
            <a:r>
              <a:rPr lang="en-US" altLang="zh-TW" b="1" dirty="0" smtClean="0">
                <a:solidFill>
                  <a:srgbClr val="333131"/>
                </a:solidFill>
              </a:rPr>
              <a:t>0,1]</a:t>
            </a:r>
          </a:p>
          <a:p>
            <a:r>
              <a:rPr lang="en-US" altLang="zh-TW" b="1" dirty="0" smtClean="0">
                <a:solidFill>
                  <a:srgbClr val="333131"/>
                </a:solidFill>
              </a:rPr>
              <a:t>Denote lost packet as PKT</a:t>
            </a:r>
            <a:r>
              <a:rPr lang="en-US" altLang="zh-TW" b="1" baseline="-25000" dirty="0" smtClean="0">
                <a:solidFill>
                  <a:srgbClr val="333131"/>
                </a:solidFill>
              </a:rPr>
              <a:t>i</a:t>
            </a:r>
            <a:r>
              <a:rPr lang="en-US" altLang="zh-TW" b="1" dirty="0" smtClean="0">
                <a:solidFill>
                  <a:srgbClr val="333131"/>
                </a:solidFill>
              </a:rPr>
              <a:t> </a:t>
            </a:r>
            <a:r>
              <a:rPr lang="en-US" altLang="zh-TW" b="1" dirty="0">
                <a:solidFill>
                  <a:srgbClr val="333131"/>
                </a:solidFill>
              </a:rPr>
              <a:t>=[PRR</a:t>
            </a:r>
            <a:r>
              <a:rPr lang="en-US" altLang="zh-TW" b="1" baseline="-25000" dirty="0">
                <a:solidFill>
                  <a:srgbClr val="333131"/>
                </a:solidFill>
              </a:rPr>
              <a:t>i</a:t>
            </a:r>
            <a:r>
              <a:rPr lang="en-US" altLang="zh-TW" b="1" dirty="0">
                <a:solidFill>
                  <a:srgbClr val="333131"/>
                </a:solidFill>
              </a:rPr>
              <a:t>, 0</a:t>
            </a:r>
            <a:r>
              <a:rPr lang="en-US" altLang="zh-TW" b="1" dirty="0" smtClean="0">
                <a:solidFill>
                  <a:srgbClr val="333131"/>
                </a:solidFill>
              </a:rPr>
              <a:t>] since no physical parameter available</a:t>
            </a:r>
            <a:endParaRPr lang="zh-TW" altLang="en-US" b="1" dirty="0">
              <a:solidFill>
                <a:srgbClr val="333131"/>
              </a:solidFill>
            </a:endParaRPr>
          </a:p>
        </p:txBody>
      </p:sp>
    </p:spTree>
    <p:extLst>
      <p:ext uri="{BB962C8B-B14F-4D97-AF65-F5344CB8AC3E}">
        <p14:creationId xmlns:p14="http://schemas.microsoft.com/office/powerpoint/2010/main" val="177960082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Modeling Method</a:t>
            </a:r>
            <a:endParaRPr lang="zh-TW" altLang="en-US" dirty="0"/>
          </a:p>
        </p:txBody>
      </p:sp>
      <p:sp>
        <p:nvSpPr>
          <p:cNvPr id="3" name="內容版面配置區 2"/>
          <p:cNvSpPr>
            <a:spLocks noGrp="1"/>
          </p:cNvSpPr>
          <p:nvPr>
            <p:ph idx="1"/>
          </p:nvPr>
        </p:nvSpPr>
        <p:spPr>
          <a:xfrm>
            <a:off x="457200" y="1905000"/>
            <a:ext cx="8219256" cy="4495800"/>
          </a:xfrm>
        </p:spPr>
        <p:txBody>
          <a:bodyPr/>
          <a:lstStyle/>
          <a:p>
            <a:r>
              <a:rPr lang="en-US" altLang="zh-TW" dirty="0" smtClean="0"/>
              <a:t>Using Stochastic Gradient Descent </a:t>
            </a:r>
            <a:r>
              <a:rPr lang="en-US" altLang="zh-TW" dirty="0"/>
              <a:t>(SGD) online learning algorithm </a:t>
            </a:r>
            <a:r>
              <a:rPr lang="en-US" altLang="zh-TW" dirty="0" smtClean="0"/>
              <a:t>to </a:t>
            </a:r>
            <a:r>
              <a:rPr lang="en-US" altLang="zh-TW" dirty="0"/>
              <a:t>train a logistic </a:t>
            </a:r>
            <a:r>
              <a:rPr lang="en-US" altLang="zh-TW" dirty="0" smtClean="0"/>
              <a:t>regression </a:t>
            </a:r>
            <a:r>
              <a:rPr lang="en-US" altLang="zh-TW" dirty="0"/>
              <a:t>classiﬁer (LR</a:t>
            </a:r>
            <a:r>
              <a:rPr lang="en-US" altLang="zh-TW" dirty="0" smtClean="0"/>
              <a:t>)</a:t>
            </a:r>
          </a:p>
          <a:p>
            <a:r>
              <a:rPr lang="en-US" altLang="zh-TW" dirty="0" smtClean="0"/>
              <a:t>Better performance and simple implementation</a:t>
            </a:r>
          </a:p>
          <a:p>
            <a:r>
              <a:rPr lang="en-US" altLang="zh-TW" dirty="0" smtClean="0"/>
              <a:t>Notation</a:t>
            </a:r>
            <a:endParaRPr lang="zh-TW" altLang="en-US" dirty="0"/>
          </a:p>
        </p:txBody>
      </p:sp>
      <p:sp>
        <p:nvSpPr>
          <p:cNvPr id="5" name="文字方塊 4"/>
          <p:cNvSpPr txBox="1"/>
          <p:nvPr/>
        </p:nvSpPr>
        <p:spPr>
          <a:xfrm>
            <a:off x="823392" y="4869160"/>
            <a:ext cx="7637040" cy="1938992"/>
          </a:xfrm>
          <a:prstGeom prst="rect">
            <a:avLst/>
          </a:prstGeom>
          <a:noFill/>
        </p:spPr>
        <p:txBody>
          <a:bodyPr wrap="square" rtlCol="0">
            <a:spAutoFit/>
          </a:bodyPr>
          <a:lstStyle/>
          <a:p>
            <a:r>
              <a:rPr lang="en-US" altLang="zh-TW" sz="2400" dirty="0">
                <a:solidFill>
                  <a:srgbClr val="333131"/>
                </a:solidFill>
              </a:rPr>
              <a:t>Assume X </a:t>
            </a:r>
            <a:r>
              <a:rPr lang="en-US" altLang="zh-TW" sz="2400" dirty="0" smtClean="0">
                <a:solidFill>
                  <a:srgbClr val="333131"/>
                </a:solidFill>
              </a:rPr>
              <a:t>= &lt;</a:t>
            </a:r>
            <a:r>
              <a:rPr lang="en-US" altLang="zh-TW" sz="2400" dirty="0">
                <a:solidFill>
                  <a:srgbClr val="333131"/>
                </a:solidFill>
              </a:rPr>
              <a:t>X</a:t>
            </a:r>
            <a:r>
              <a:rPr lang="en-US" altLang="zh-TW" sz="2400" baseline="-25000" dirty="0">
                <a:solidFill>
                  <a:srgbClr val="333131"/>
                </a:solidFill>
              </a:rPr>
              <a:t>1</a:t>
            </a:r>
            <a:r>
              <a:rPr lang="en-US" altLang="zh-TW" sz="2400" dirty="0">
                <a:solidFill>
                  <a:srgbClr val="333131"/>
                </a:solidFill>
              </a:rPr>
              <a:t> ...</a:t>
            </a:r>
            <a:r>
              <a:rPr lang="en-US" altLang="zh-TW" sz="2400" dirty="0" err="1">
                <a:solidFill>
                  <a:srgbClr val="333131"/>
                </a:solidFill>
              </a:rPr>
              <a:t>X</a:t>
            </a:r>
            <a:r>
              <a:rPr lang="en-US" altLang="zh-TW" sz="2400" baseline="-25000" dirty="0" err="1">
                <a:solidFill>
                  <a:srgbClr val="333131"/>
                </a:solidFill>
              </a:rPr>
              <a:t>n</a:t>
            </a:r>
            <a:r>
              <a:rPr lang="en-US" altLang="zh-TW" sz="2400" dirty="0">
                <a:solidFill>
                  <a:srgbClr val="333131"/>
                </a:solidFill>
              </a:rPr>
              <a:t> &gt; represents the input vector</a:t>
            </a:r>
            <a:endParaRPr lang="en-US" altLang="zh-TW" sz="2400" dirty="0" smtClean="0">
              <a:solidFill>
                <a:srgbClr val="333131"/>
              </a:solidFill>
            </a:endParaRPr>
          </a:p>
          <a:p>
            <a:r>
              <a:rPr lang="en-US" altLang="zh-TW" sz="2400" dirty="0" smtClean="0">
                <a:solidFill>
                  <a:srgbClr val="333131"/>
                </a:solidFill>
              </a:rPr>
              <a:t>Y = 1, if </a:t>
            </a:r>
            <a:r>
              <a:rPr lang="en-US" altLang="zh-TW" sz="2400" dirty="0" err="1" smtClean="0">
                <a:solidFill>
                  <a:srgbClr val="333131"/>
                </a:solidFill>
              </a:rPr>
              <a:t>PRR</a:t>
            </a:r>
            <a:r>
              <a:rPr lang="en-US" altLang="zh-TW" sz="2400" baseline="-25000" dirty="0" err="1" smtClean="0">
                <a:solidFill>
                  <a:srgbClr val="333131"/>
                </a:solidFill>
              </a:rPr>
              <a:t>t</a:t>
            </a:r>
            <a:r>
              <a:rPr lang="en-US" altLang="zh-TW" sz="2400" dirty="0" smtClean="0">
                <a:solidFill>
                  <a:srgbClr val="333131"/>
                </a:solidFill>
              </a:rPr>
              <a:t> </a:t>
            </a:r>
            <a:r>
              <a:rPr lang="en-US" altLang="zh-TW" sz="2400" dirty="0">
                <a:solidFill>
                  <a:srgbClr val="333131"/>
                </a:solidFill>
              </a:rPr>
              <a:t>&gt; </a:t>
            </a:r>
            <a:r>
              <a:rPr lang="el-GR" altLang="zh-TW" sz="2400" dirty="0" smtClean="0">
                <a:solidFill>
                  <a:srgbClr val="333131"/>
                </a:solidFill>
              </a:rPr>
              <a:t>θ</a:t>
            </a:r>
            <a:endParaRPr lang="en-US" altLang="zh-TW" sz="2400" dirty="0" smtClean="0">
              <a:solidFill>
                <a:srgbClr val="333131"/>
              </a:solidFill>
            </a:endParaRPr>
          </a:p>
          <a:p>
            <a:r>
              <a:rPr lang="en-US" altLang="zh-TW" sz="2400" dirty="0" smtClean="0">
                <a:solidFill>
                  <a:srgbClr val="333131"/>
                </a:solidFill>
              </a:rPr>
              <a:t>Y = 0, if </a:t>
            </a:r>
            <a:r>
              <a:rPr lang="en-US" altLang="zh-TW" sz="2400" dirty="0" err="1">
                <a:solidFill>
                  <a:srgbClr val="333131"/>
                </a:solidFill>
              </a:rPr>
              <a:t>PRR</a:t>
            </a:r>
            <a:r>
              <a:rPr lang="en-US" altLang="zh-TW" sz="2400" baseline="-25000" dirty="0" err="1">
                <a:solidFill>
                  <a:srgbClr val="333131"/>
                </a:solidFill>
              </a:rPr>
              <a:t>t</a:t>
            </a:r>
            <a:r>
              <a:rPr lang="en-US" altLang="zh-TW" sz="2400" dirty="0">
                <a:solidFill>
                  <a:srgbClr val="333131"/>
                </a:solidFill>
              </a:rPr>
              <a:t> </a:t>
            </a:r>
            <a:r>
              <a:rPr lang="en-US" altLang="zh-TW" sz="2400" dirty="0" smtClean="0">
                <a:solidFill>
                  <a:srgbClr val="333131"/>
                </a:solidFill>
              </a:rPr>
              <a:t>&lt; </a:t>
            </a:r>
            <a:r>
              <a:rPr lang="el-GR" altLang="zh-TW" sz="2400" dirty="0" smtClean="0">
                <a:solidFill>
                  <a:srgbClr val="333131"/>
                </a:solidFill>
              </a:rPr>
              <a:t>θ</a:t>
            </a:r>
            <a:endParaRPr lang="en-US" altLang="zh-TW" sz="2400" b="1" dirty="0">
              <a:solidFill>
                <a:srgbClr val="333131"/>
              </a:solidFill>
            </a:endParaRPr>
          </a:p>
          <a:p>
            <a:r>
              <a:rPr lang="en-US" altLang="zh-TW" sz="2400" dirty="0">
                <a:solidFill>
                  <a:srgbClr val="333131"/>
                </a:solidFill>
              </a:rPr>
              <a:t>β is a vector of the weight parameters to be </a:t>
            </a:r>
            <a:r>
              <a:rPr lang="en-US" altLang="zh-TW" sz="2400" dirty="0" smtClean="0">
                <a:solidFill>
                  <a:srgbClr val="333131"/>
                </a:solidFill>
              </a:rPr>
              <a:t>estimated</a:t>
            </a:r>
          </a:p>
          <a:p>
            <a:r>
              <a:rPr lang="en-US" altLang="zh-TW" sz="2400" dirty="0">
                <a:solidFill>
                  <a:srgbClr val="333131"/>
                </a:solidFill>
              </a:rPr>
              <a:t>λ is the learning rate</a:t>
            </a:r>
            <a:endParaRPr lang="zh-TW" altLang="en-US" sz="2400" dirty="0">
              <a:solidFill>
                <a:srgbClr val="333131"/>
              </a:solidFill>
            </a:endParaRPr>
          </a:p>
        </p:txBody>
      </p:sp>
    </p:spTree>
    <p:extLst>
      <p:ext uri="{BB962C8B-B14F-4D97-AF65-F5344CB8AC3E}">
        <p14:creationId xmlns:p14="http://schemas.microsoft.com/office/powerpoint/2010/main" val="103352099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Modeling Method</a:t>
            </a:r>
            <a:endParaRPr lang="zh-TW" altLang="en-US" dirty="0"/>
          </a:p>
        </p:txBody>
      </p:sp>
      <p:sp>
        <p:nvSpPr>
          <p:cNvPr id="3" name="內容版面配置區 2"/>
          <p:cNvSpPr>
            <a:spLocks noGrp="1"/>
          </p:cNvSpPr>
          <p:nvPr>
            <p:ph idx="1"/>
          </p:nvPr>
        </p:nvSpPr>
        <p:spPr/>
        <p:txBody>
          <a:bodyPr/>
          <a:lstStyle/>
          <a:p>
            <a:r>
              <a:rPr lang="en-US" altLang="zh-TW" dirty="0" smtClean="0"/>
              <a:t>The </a:t>
            </a:r>
            <a:r>
              <a:rPr lang="en-US" altLang="zh-TW" dirty="0"/>
              <a:t>logistic regression classiﬁer can be expressed as</a:t>
            </a:r>
            <a:r>
              <a:rPr lang="en-US" altLang="zh-TW" dirty="0" smtClean="0"/>
              <a:t>:</a:t>
            </a:r>
          </a:p>
          <a:p>
            <a:endParaRPr lang="zh-TW" altLang="en-US" dirty="0"/>
          </a:p>
        </p:txBody>
      </p:sp>
      <p:pic>
        <p:nvPicPr>
          <p:cNvPr id="4" name="圖片 3"/>
          <p:cNvPicPr>
            <a:picLocks noChangeAspect="1"/>
          </p:cNvPicPr>
          <p:nvPr/>
        </p:nvPicPr>
        <p:blipFill>
          <a:blip r:embed="rId2">
            <a:clrChange>
              <a:clrFrom>
                <a:srgbClr val="FFFFFF"/>
              </a:clrFrom>
              <a:clrTo>
                <a:srgbClr val="FFFFFF">
                  <a:alpha val="0"/>
                </a:srgbClr>
              </a:clrTo>
            </a:clrChange>
          </a:blip>
          <a:stretch>
            <a:fillRect/>
          </a:stretch>
        </p:blipFill>
        <p:spPr>
          <a:xfrm>
            <a:off x="3275856" y="2420889"/>
            <a:ext cx="2889772" cy="1072464"/>
          </a:xfrm>
          <a:prstGeom prst="rect">
            <a:avLst/>
          </a:prstGeom>
        </p:spPr>
      </p:pic>
      <p:pic>
        <p:nvPicPr>
          <p:cNvPr id="5" name="圖片 4"/>
          <p:cNvPicPr>
            <a:picLocks noChangeAspect="1"/>
          </p:cNvPicPr>
          <p:nvPr/>
        </p:nvPicPr>
        <p:blipFill>
          <a:blip r:embed="rId3">
            <a:clrChange>
              <a:clrFrom>
                <a:srgbClr val="FFFFFF"/>
              </a:clrFrom>
              <a:clrTo>
                <a:srgbClr val="FFFFFF">
                  <a:alpha val="0"/>
                </a:srgbClr>
              </a:clrTo>
            </a:clrChange>
          </a:blip>
          <a:stretch>
            <a:fillRect/>
          </a:stretch>
        </p:blipFill>
        <p:spPr>
          <a:xfrm>
            <a:off x="6705440" y="2818574"/>
            <a:ext cx="2278844" cy="277093"/>
          </a:xfrm>
          <a:prstGeom prst="rect">
            <a:avLst/>
          </a:prstGeom>
        </p:spPr>
      </p:pic>
      <p:sp>
        <p:nvSpPr>
          <p:cNvPr id="6" name="文字方塊 5"/>
          <p:cNvSpPr txBox="1"/>
          <p:nvPr/>
        </p:nvSpPr>
        <p:spPr>
          <a:xfrm>
            <a:off x="899592" y="3539268"/>
            <a:ext cx="8053487" cy="830997"/>
          </a:xfrm>
          <a:prstGeom prst="rect">
            <a:avLst/>
          </a:prstGeom>
          <a:noFill/>
        </p:spPr>
        <p:txBody>
          <a:bodyPr wrap="none" lIns="0" tIns="0" rIns="0" bIns="0" rtlCol="0">
            <a:spAutoFit/>
          </a:bodyPr>
          <a:lstStyle/>
          <a:p>
            <a:r>
              <a:rPr lang="en-US" altLang="zh-TW" dirty="0" smtClean="0"/>
              <a:t>Given </a:t>
            </a:r>
            <a:r>
              <a:rPr lang="en-US" altLang="zh-TW" dirty="0"/>
              <a:t>a training set of N samples, {(</a:t>
            </a:r>
            <a:r>
              <a:rPr lang="en-US" altLang="zh-TW" dirty="0" smtClean="0"/>
              <a:t>X</a:t>
            </a:r>
            <a:r>
              <a:rPr lang="en-US" altLang="zh-TW" baseline="30000" dirty="0" smtClean="0"/>
              <a:t>1</a:t>
            </a:r>
            <a:r>
              <a:rPr lang="en-US" altLang="zh-TW" dirty="0" smtClean="0"/>
              <a:t>,</a:t>
            </a:r>
            <a:r>
              <a:rPr lang="zh-TW" altLang="en-US" dirty="0" smtClean="0"/>
              <a:t> </a:t>
            </a:r>
            <a:r>
              <a:rPr lang="en-US" altLang="zh-TW" dirty="0" smtClean="0"/>
              <a:t>Y</a:t>
            </a:r>
            <a:r>
              <a:rPr lang="en-US" altLang="zh-TW" baseline="30000" dirty="0" smtClean="0"/>
              <a:t>1</a:t>
            </a:r>
            <a:r>
              <a:rPr lang="en-US" altLang="zh-TW" dirty="0" smtClean="0"/>
              <a:t>)...,(X</a:t>
            </a:r>
            <a:r>
              <a:rPr lang="en-US" altLang="zh-TW" baseline="30000" dirty="0" smtClean="0"/>
              <a:t>N</a:t>
            </a:r>
            <a:r>
              <a:rPr lang="en-US" altLang="zh-TW" dirty="0" smtClean="0"/>
              <a:t>,</a:t>
            </a:r>
            <a:r>
              <a:rPr lang="zh-TW" altLang="en-US" dirty="0" smtClean="0"/>
              <a:t> </a:t>
            </a:r>
            <a:r>
              <a:rPr lang="en-US" altLang="zh-TW" dirty="0" smtClean="0"/>
              <a:t>Y</a:t>
            </a:r>
            <a:r>
              <a:rPr lang="en-US" altLang="zh-TW" baseline="30000" dirty="0" smtClean="0"/>
              <a:t>N</a:t>
            </a:r>
            <a:r>
              <a:rPr lang="en-US" altLang="zh-TW" dirty="0" smtClean="0"/>
              <a:t>)},</a:t>
            </a:r>
            <a:r>
              <a:rPr lang="zh-TW" altLang="en-US" dirty="0" smtClean="0"/>
              <a:t> </a:t>
            </a:r>
            <a:r>
              <a:rPr lang="en-US" altLang="zh-TW" dirty="0" smtClean="0"/>
              <a:t>training the</a:t>
            </a:r>
          </a:p>
          <a:p>
            <a:r>
              <a:rPr lang="en-US" altLang="zh-TW" dirty="0" smtClean="0"/>
              <a:t>logistic </a:t>
            </a:r>
            <a:r>
              <a:rPr lang="en-US" altLang="zh-TW" dirty="0"/>
              <a:t>regression classiﬁer by maximizing the log of the conditional </a:t>
            </a:r>
            <a:r>
              <a:rPr lang="en-US" altLang="zh-TW" dirty="0" smtClean="0"/>
              <a:t>likelihood,</a:t>
            </a:r>
          </a:p>
          <a:p>
            <a:r>
              <a:rPr lang="en-US" altLang="zh-TW" dirty="0" smtClean="0"/>
              <a:t>which </a:t>
            </a:r>
            <a:r>
              <a:rPr lang="en-US" altLang="zh-TW" dirty="0"/>
              <a:t>is the sum of the log likelihood for each training example</a:t>
            </a:r>
            <a:endParaRPr lang="zh-TW" altLang="en-US" dirty="0"/>
          </a:p>
        </p:txBody>
      </p:sp>
      <p:pic>
        <p:nvPicPr>
          <p:cNvPr id="8" name="圖片 7"/>
          <p:cNvPicPr>
            <a:picLocks noChangeAspect="1"/>
          </p:cNvPicPr>
          <p:nvPr/>
        </p:nvPicPr>
        <p:blipFill>
          <a:blip r:embed="rId4">
            <a:clrChange>
              <a:clrFrom>
                <a:srgbClr val="FFFFFF"/>
              </a:clrFrom>
              <a:clrTo>
                <a:srgbClr val="FFFFFF">
                  <a:alpha val="0"/>
                </a:srgbClr>
              </a:clrTo>
            </a:clrChange>
          </a:blip>
          <a:stretch>
            <a:fillRect/>
          </a:stretch>
        </p:blipFill>
        <p:spPr>
          <a:xfrm>
            <a:off x="2840869" y="4391899"/>
            <a:ext cx="3759746" cy="995065"/>
          </a:xfrm>
          <a:prstGeom prst="rect">
            <a:avLst/>
          </a:prstGeom>
        </p:spPr>
      </p:pic>
      <p:pic>
        <p:nvPicPr>
          <p:cNvPr id="9" name="圖片 8"/>
          <p:cNvPicPr>
            <a:picLocks noChangeAspect="1"/>
          </p:cNvPicPr>
          <p:nvPr/>
        </p:nvPicPr>
        <p:blipFill>
          <a:blip r:embed="rId5">
            <a:clrChange>
              <a:clrFrom>
                <a:srgbClr val="FFFFFF"/>
              </a:clrFrom>
              <a:clrTo>
                <a:srgbClr val="FFFFFF">
                  <a:alpha val="0"/>
                </a:srgbClr>
              </a:clrTo>
            </a:clrChange>
          </a:blip>
          <a:stretch>
            <a:fillRect/>
          </a:stretch>
        </p:blipFill>
        <p:spPr>
          <a:xfrm>
            <a:off x="2895284" y="5712887"/>
            <a:ext cx="3650091" cy="684755"/>
          </a:xfrm>
          <a:prstGeom prst="rect">
            <a:avLst/>
          </a:prstGeom>
        </p:spPr>
      </p:pic>
      <p:pic>
        <p:nvPicPr>
          <p:cNvPr id="10" name="圖片 9"/>
          <p:cNvPicPr>
            <a:picLocks noChangeAspect="1"/>
          </p:cNvPicPr>
          <p:nvPr/>
        </p:nvPicPr>
        <p:blipFill>
          <a:blip r:embed="rId6">
            <a:clrChange>
              <a:clrFrom>
                <a:srgbClr val="FFFFFF"/>
              </a:clrFrom>
              <a:clrTo>
                <a:srgbClr val="FFFFFF">
                  <a:alpha val="0"/>
                </a:srgbClr>
              </a:clrTo>
            </a:clrChange>
          </a:blip>
          <a:stretch>
            <a:fillRect/>
          </a:stretch>
        </p:blipFill>
        <p:spPr>
          <a:xfrm>
            <a:off x="7087330" y="5896607"/>
            <a:ext cx="1515063" cy="317314"/>
          </a:xfrm>
          <a:prstGeom prst="rect">
            <a:avLst/>
          </a:prstGeom>
        </p:spPr>
      </p:pic>
      <p:sp>
        <p:nvSpPr>
          <p:cNvPr id="11" name="文字方塊 10"/>
          <p:cNvSpPr txBox="1"/>
          <p:nvPr/>
        </p:nvSpPr>
        <p:spPr>
          <a:xfrm>
            <a:off x="899592" y="5408598"/>
            <a:ext cx="5788764" cy="369332"/>
          </a:xfrm>
          <a:prstGeom prst="rect">
            <a:avLst/>
          </a:prstGeom>
          <a:noFill/>
        </p:spPr>
        <p:txBody>
          <a:bodyPr wrap="none" rtlCol="0">
            <a:spAutoFit/>
          </a:bodyPr>
          <a:lstStyle/>
          <a:p>
            <a:r>
              <a:rPr lang="en-US" altLang="zh-TW" dirty="0" smtClean="0"/>
              <a:t>Use </a:t>
            </a:r>
            <a:r>
              <a:rPr lang="en-US" altLang="zh-TW" dirty="0"/>
              <a:t>the </a:t>
            </a:r>
            <a:r>
              <a:rPr lang="en-US" altLang="zh-TW" dirty="0" smtClean="0"/>
              <a:t>descent gradient to maximize the log likelihood</a:t>
            </a:r>
            <a:endParaRPr lang="zh-TW" altLang="en-US" dirty="0"/>
          </a:p>
        </p:txBody>
      </p:sp>
    </p:spTree>
    <p:extLst>
      <p:ext uri="{BB962C8B-B14F-4D97-AF65-F5344CB8AC3E}">
        <p14:creationId xmlns:p14="http://schemas.microsoft.com/office/powerpoint/2010/main" val="158827351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L</a:t>
            </a:r>
            <a:r>
              <a:rPr lang="en-US" altLang="zh-TW" dirty="0" smtClean="0"/>
              <a:t>earning </a:t>
            </a:r>
            <a:r>
              <a:rPr lang="en-US" altLang="zh-TW" dirty="0"/>
              <a:t>the weights</a:t>
            </a:r>
            <a:endParaRPr lang="zh-TW" altLang="en-US" dirty="0"/>
          </a:p>
        </p:txBody>
      </p:sp>
      <p:sp>
        <p:nvSpPr>
          <p:cNvPr id="3" name="內容版面配置區 2"/>
          <p:cNvSpPr>
            <a:spLocks noGrp="1"/>
          </p:cNvSpPr>
          <p:nvPr>
            <p:ph idx="1"/>
          </p:nvPr>
        </p:nvSpPr>
        <p:spPr>
          <a:xfrm>
            <a:off x="457200" y="1905000"/>
            <a:ext cx="8435280" cy="4495800"/>
          </a:xfrm>
        </p:spPr>
        <p:txBody>
          <a:bodyPr/>
          <a:lstStyle/>
          <a:p>
            <a:r>
              <a:rPr lang="en-US" altLang="zh-TW" dirty="0"/>
              <a:t>A common </a:t>
            </a:r>
            <a:r>
              <a:rPr lang="en-US" altLang="zh-TW" dirty="0" smtClean="0"/>
              <a:t>approach is </a:t>
            </a:r>
            <a:r>
              <a:rPr lang="en-US" altLang="zh-TW" dirty="0"/>
              <a:t>batch </a:t>
            </a:r>
            <a:r>
              <a:rPr lang="en-US" altLang="zh-TW" dirty="0" smtClean="0"/>
              <a:t>training</a:t>
            </a:r>
            <a:r>
              <a:rPr lang="en-US" altLang="zh-TW" dirty="0"/>
              <a:t>, requiring the entire predeﬁned training </a:t>
            </a:r>
            <a:r>
              <a:rPr lang="en-US" altLang="zh-TW" dirty="0" smtClean="0"/>
              <a:t>set</a:t>
            </a:r>
          </a:p>
          <a:p>
            <a:endParaRPr lang="en-US" altLang="zh-TW" dirty="0"/>
          </a:p>
          <a:p>
            <a:r>
              <a:rPr lang="en-US" altLang="zh-TW" dirty="0" smtClean="0"/>
              <a:t>Another </a:t>
            </a:r>
            <a:r>
              <a:rPr lang="en-US" altLang="zh-TW" dirty="0"/>
              <a:t>is </a:t>
            </a:r>
            <a:r>
              <a:rPr lang="en-US" altLang="zh-TW" dirty="0" smtClean="0">
                <a:solidFill>
                  <a:srgbClr val="FF0000"/>
                </a:solidFill>
              </a:rPr>
              <a:t>SGD</a:t>
            </a:r>
            <a:r>
              <a:rPr lang="en-US" altLang="zh-TW" dirty="0" smtClean="0"/>
              <a:t>, requiring single sample only</a:t>
            </a:r>
          </a:p>
          <a:p>
            <a:endParaRPr lang="en-US" altLang="zh-TW" dirty="0"/>
          </a:p>
          <a:p>
            <a:r>
              <a:rPr lang="en-US" altLang="zh-TW" dirty="0" smtClean="0"/>
              <a:t>Online </a:t>
            </a:r>
            <a:r>
              <a:rPr lang="en-US" altLang="zh-TW" dirty="0"/>
              <a:t>algorithm operates by repetitively drawing a fresh random sample and adjusting the weights on the basis of this single sample only</a:t>
            </a:r>
            <a:r>
              <a:rPr lang="en-US" altLang="zh-TW" dirty="0" smtClean="0"/>
              <a:t>.</a:t>
            </a:r>
            <a:endParaRPr lang="en-US" altLang="zh-TW" dirty="0"/>
          </a:p>
        </p:txBody>
      </p:sp>
      <p:pic>
        <p:nvPicPr>
          <p:cNvPr id="4" name="圖片 3"/>
          <p:cNvPicPr>
            <a:picLocks noChangeAspect="1"/>
          </p:cNvPicPr>
          <p:nvPr/>
        </p:nvPicPr>
        <p:blipFill>
          <a:blip r:embed="rId2">
            <a:clrChange>
              <a:clrFrom>
                <a:srgbClr val="FFFFFF"/>
              </a:clrFrom>
              <a:clrTo>
                <a:srgbClr val="FFFFFF">
                  <a:alpha val="0"/>
                </a:srgbClr>
              </a:clrTo>
            </a:clrChange>
          </a:blip>
          <a:stretch>
            <a:fillRect/>
          </a:stretch>
        </p:blipFill>
        <p:spPr>
          <a:xfrm>
            <a:off x="2042771" y="3011576"/>
            <a:ext cx="4189977" cy="773724"/>
          </a:xfrm>
          <a:prstGeom prst="rect">
            <a:avLst/>
          </a:prstGeom>
        </p:spPr>
      </p:pic>
      <p:pic>
        <p:nvPicPr>
          <p:cNvPr id="5" name="圖片 4"/>
          <p:cNvPicPr>
            <a:picLocks noChangeAspect="1"/>
          </p:cNvPicPr>
          <p:nvPr/>
        </p:nvPicPr>
        <p:blipFill>
          <a:blip r:embed="rId3">
            <a:clrChange>
              <a:clrFrom>
                <a:srgbClr val="FFFFFF"/>
              </a:clrFrom>
              <a:clrTo>
                <a:srgbClr val="FFFFFF">
                  <a:alpha val="0"/>
                </a:srgbClr>
              </a:clrTo>
            </a:clrChange>
            <a:duotone>
              <a:prstClr val="black"/>
              <a:srgbClr val="FF0000">
                <a:tint val="45000"/>
                <a:satMod val="400000"/>
              </a:srgbClr>
            </a:duotone>
          </a:blip>
          <a:stretch>
            <a:fillRect/>
          </a:stretch>
        </p:blipFill>
        <p:spPr>
          <a:xfrm>
            <a:off x="2042771" y="4392455"/>
            <a:ext cx="2040424" cy="443980"/>
          </a:xfrm>
          <a:prstGeom prst="rect">
            <a:avLst/>
          </a:prstGeom>
        </p:spPr>
      </p:pic>
      <p:pic>
        <p:nvPicPr>
          <p:cNvPr id="6" name="圖片 5"/>
          <p:cNvPicPr>
            <a:picLocks noChangeAspect="1"/>
          </p:cNvPicPr>
          <p:nvPr/>
        </p:nvPicPr>
        <p:blipFill>
          <a:blip r:embed="rId4">
            <a:clrChange>
              <a:clrFrom>
                <a:srgbClr val="FFFFFF"/>
              </a:clrFrom>
              <a:clrTo>
                <a:srgbClr val="FFFFFF">
                  <a:alpha val="0"/>
                </a:srgbClr>
              </a:clrTo>
            </a:clrChange>
          </a:blip>
          <a:stretch>
            <a:fillRect/>
          </a:stretch>
        </p:blipFill>
        <p:spPr>
          <a:xfrm>
            <a:off x="4505697" y="4439731"/>
            <a:ext cx="3128756" cy="349427"/>
          </a:xfrm>
          <a:prstGeom prst="rect">
            <a:avLst/>
          </a:prstGeom>
        </p:spPr>
      </p:pic>
    </p:spTree>
    <p:extLst>
      <p:ext uri="{BB962C8B-B14F-4D97-AF65-F5344CB8AC3E}">
        <p14:creationId xmlns:p14="http://schemas.microsoft.com/office/powerpoint/2010/main" val="1830595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85800"/>
            <a:ext cx="8147248" cy="914400"/>
          </a:xfrm>
        </p:spPr>
        <p:txBody>
          <a:bodyPr/>
          <a:lstStyle/>
          <a:p>
            <a:r>
              <a:rPr lang="en-US" altLang="zh-TW" dirty="0" smtClean="0"/>
              <a:t>Rationality </a:t>
            </a:r>
            <a:r>
              <a:rPr lang="en-US" altLang="zh-TW" dirty="0"/>
              <a:t>of O</a:t>
            </a:r>
            <a:r>
              <a:rPr lang="en-US" altLang="zh-TW" dirty="0" smtClean="0"/>
              <a:t>nline Learning </a:t>
            </a:r>
            <a:r>
              <a:rPr lang="en-US" altLang="zh-TW" dirty="0" err="1" smtClean="0"/>
              <a:t>Algo</a:t>
            </a:r>
            <a:r>
              <a:rPr lang="en-US" altLang="zh-TW" dirty="0" smtClean="0"/>
              <a:t>.</a:t>
            </a:r>
            <a:endParaRPr lang="zh-TW" altLang="en-US" dirty="0"/>
          </a:p>
        </p:txBody>
      </p:sp>
      <p:sp>
        <p:nvSpPr>
          <p:cNvPr id="3" name="內容版面配置區 2"/>
          <p:cNvSpPr>
            <a:spLocks noGrp="1"/>
          </p:cNvSpPr>
          <p:nvPr>
            <p:ph idx="1"/>
          </p:nvPr>
        </p:nvSpPr>
        <p:spPr/>
        <p:txBody>
          <a:bodyPr/>
          <a:lstStyle/>
          <a:p>
            <a:r>
              <a:rPr lang="en-US" altLang="zh-TW" dirty="0" smtClean="0"/>
              <a:t>From </a:t>
            </a:r>
            <a:r>
              <a:rPr lang="en-US" altLang="zh-TW" dirty="0"/>
              <a:t>a networking aspect, each packet is a new sample, thus the training dataset continues to grow indeﬁnitely</a:t>
            </a:r>
            <a:r>
              <a:rPr lang="en-US" altLang="zh-TW" dirty="0" smtClean="0"/>
              <a:t>.</a:t>
            </a:r>
          </a:p>
          <a:p>
            <a:r>
              <a:rPr lang="en-US" altLang="zh-TW" dirty="0" smtClean="0"/>
              <a:t>Advantages of SGD:</a:t>
            </a:r>
          </a:p>
          <a:p>
            <a:pPr lvl="1"/>
            <a:r>
              <a:rPr lang="en-US" altLang="zh-TW" dirty="0" smtClean="0">
                <a:solidFill>
                  <a:srgbClr val="3E5F7A"/>
                </a:solidFill>
              </a:rPr>
              <a:t>Its computation </a:t>
            </a:r>
            <a:r>
              <a:rPr lang="en-US" altLang="zh-TW" dirty="0">
                <a:solidFill>
                  <a:srgbClr val="3E5F7A"/>
                </a:solidFill>
              </a:rPr>
              <a:t>speed </a:t>
            </a:r>
            <a:r>
              <a:rPr lang="en-US" altLang="zh-TW" dirty="0" smtClean="0">
                <a:solidFill>
                  <a:srgbClr val="3E5F7A"/>
                </a:solidFill>
              </a:rPr>
              <a:t>outperforms </a:t>
            </a:r>
            <a:r>
              <a:rPr lang="en-US" altLang="zh-TW" dirty="0">
                <a:solidFill>
                  <a:srgbClr val="3E5F7A"/>
                </a:solidFill>
              </a:rPr>
              <a:t>batch </a:t>
            </a:r>
            <a:r>
              <a:rPr lang="en-US" altLang="zh-TW" dirty="0" smtClean="0">
                <a:solidFill>
                  <a:srgbClr val="3E5F7A"/>
                </a:solidFill>
              </a:rPr>
              <a:t>learning’s</a:t>
            </a:r>
          </a:p>
          <a:p>
            <a:pPr lvl="1"/>
            <a:r>
              <a:rPr lang="en-US" altLang="zh-TW" dirty="0" smtClean="0">
                <a:solidFill>
                  <a:srgbClr val="3E5F7A"/>
                </a:solidFill>
              </a:rPr>
              <a:t>More adaptive to network changing over time</a:t>
            </a:r>
          </a:p>
          <a:p>
            <a:pPr lvl="1"/>
            <a:r>
              <a:rPr lang="en-US" altLang="zh-TW" dirty="0" smtClean="0">
                <a:solidFill>
                  <a:srgbClr val="3E5F7A"/>
                </a:solidFill>
              </a:rPr>
              <a:t>More possibly jump to deeper local minimum</a:t>
            </a:r>
          </a:p>
          <a:p>
            <a:endParaRPr lang="zh-TW" altLang="en-US" dirty="0"/>
          </a:p>
        </p:txBody>
      </p:sp>
    </p:spTree>
    <p:extLst>
      <p:ext uri="{BB962C8B-B14F-4D97-AF65-F5344CB8AC3E}">
        <p14:creationId xmlns:p14="http://schemas.microsoft.com/office/powerpoint/2010/main" val="272323851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Learning Rate Adaptation</a:t>
            </a:r>
            <a:endParaRPr lang="zh-TW" altLang="en-US" dirty="0"/>
          </a:p>
        </p:txBody>
      </p:sp>
      <p:sp>
        <p:nvSpPr>
          <p:cNvPr id="3" name="內容版面配置區 2"/>
          <p:cNvSpPr>
            <a:spLocks noGrp="1"/>
          </p:cNvSpPr>
          <p:nvPr>
            <p:ph idx="1"/>
          </p:nvPr>
        </p:nvSpPr>
        <p:spPr>
          <a:xfrm>
            <a:off x="457200" y="1905000"/>
            <a:ext cx="8077200" cy="4836368"/>
          </a:xfrm>
        </p:spPr>
        <p:txBody>
          <a:bodyPr/>
          <a:lstStyle/>
          <a:p>
            <a:r>
              <a:rPr lang="en-US" altLang="zh-TW" dirty="0" smtClean="0"/>
              <a:t>The learning rate </a:t>
            </a:r>
            <a:r>
              <a:rPr lang="el-GR" altLang="zh-TW" dirty="0" smtClean="0"/>
              <a:t>λ </a:t>
            </a:r>
            <a:r>
              <a:rPr lang="en-US" altLang="zh-TW" dirty="0" smtClean="0"/>
              <a:t>affects </a:t>
            </a:r>
            <a:r>
              <a:rPr lang="en-US" altLang="zh-TW" dirty="0"/>
              <a:t>the learning speed and how fast the </a:t>
            </a:r>
            <a:r>
              <a:rPr lang="en-US" altLang="zh-TW" dirty="0" smtClean="0"/>
              <a:t>gradient descent converges</a:t>
            </a:r>
          </a:p>
          <a:p>
            <a:r>
              <a:rPr lang="en-US" altLang="zh-TW" dirty="0" smtClean="0"/>
              <a:t>ALAP </a:t>
            </a:r>
          </a:p>
          <a:p>
            <a:endParaRPr lang="en-US" altLang="zh-TW" dirty="0" smtClean="0"/>
          </a:p>
          <a:p>
            <a:r>
              <a:rPr lang="en-US" altLang="zh-TW" dirty="0"/>
              <a:t>s-ALAP with smoothed gradient </a:t>
            </a:r>
            <a:r>
              <a:rPr lang="en-US" altLang="zh-TW" dirty="0" smtClean="0"/>
              <a:t>descent</a:t>
            </a:r>
          </a:p>
          <a:p>
            <a:endParaRPr lang="en-US" altLang="zh-TW" dirty="0" smtClean="0"/>
          </a:p>
          <a:p>
            <a:r>
              <a:rPr lang="en-US" altLang="zh-TW" dirty="0" smtClean="0"/>
              <a:t>Extension </a:t>
            </a:r>
            <a:r>
              <a:rPr lang="en-US" altLang="zh-TW" dirty="0"/>
              <a:t>of SGD with momentum term</a:t>
            </a:r>
            <a:endParaRPr lang="en-US" altLang="zh-TW" dirty="0" smtClean="0"/>
          </a:p>
          <a:p>
            <a:endParaRPr lang="en-US" altLang="zh-TW" dirty="0"/>
          </a:p>
          <a:p>
            <a:endParaRPr lang="zh-TW" altLang="en-US" dirty="0"/>
          </a:p>
        </p:txBody>
      </p:sp>
      <p:pic>
        <p:nvPicPr>
          <p:cNvPr id="8" name="圖片 7"/>
          <p:cNvPicPr>
            <a:picLocks noChangeAspect="1"/>
          </p:cNvPicPr>
          <p:nvPr/>
        </p:nvPicPr>
        <p:blipFill>
          <a:blip r:embed="rId2">
            <a:clrChange>
              <a:clrFrom>
                <a:srgbClr val="FFFFFF"/>
              </a:clrFrom>
              <a:clrTo>
                <a:srgbClr val="FFFFFF">
                  <a:alpha val="0"/>
                </a:srgbClr>
              </a:clrTo>
            </a:clrChange>
          </a:blip>
          <a:stretch>
            <a:fillRect/>
          </a:stretch>
        </p:blipFill>
        <p:spPr>
          <a:xfrm>
            <a:off x="2267744" y="3428844"/>
            <a:ext cx="3522303" cy="393860"/>
          </a:xfrm>
          <a:prstGeom prst="rect">
            <a:avLst/>
          </a:prstGeom>
        </p:spPr>
      </p:pic>
      <p:pic>
        <p:nvPicPr>
          <p:cNvPr id="9" name="圖片 8"/>
          <p:cNvPicPr>
            <a:picLocks noChangeAspect="1"/>
          </p:cNvPicPr>
          <p:nvPr/>
        </p:nvPicPr>
        <p:blipFill>
          <a:blip r:embed="rId3">
            <a:clrChange>
              <a:clrFrom>
                <a:srgbClr val="FFFFFF"/>
              </a:clrFrom>
              <a:clrTo>
                <a:srgbClr val="FFFFFF">
                  <a:alpha val="0"/>
                </a:srgbClr>
              </a:clrTo>
            </a:clrChange>
          </a:blip>
          <a:stretch>
            <a:fillRect/>
          </a:stretch>
        </p:blipFill>
        <p:spPr>
          <a:xfrm>
            <a:off x="2267744" y="4812604"/>
            <a:ext cx="3522303" cy="783235"/>
          </a:xfrm>
          <a:prstGeom prst="rect">
            <a:avLst/>
          </a:prstGeom>
        </p:spPr>
      </p:pic>
      <p:pic>
        <p:nvPicPr>
          <p:cNvPr id="11" name="圖片 10"/>
          <p:cNvPicPr>
            <a:picLocks noChangeAspect="1"/>
          </p:cNvPicPr>
          <p:nvPr/>
        </p:nvPicPr>
        <p:blipFill>
          <a:blip r:embed="rId4">
            <a:clrChange>
              <a:clrFrom>
                <a:srgbClr val="FFFFFF"/>
              </a:clrFrom>
              <a:clrTo>
                <a:srgbClr val="FFFFFF">
                  <a:alpha val="0"/>
                </a:srgbClr>
              </a:clrTo>
            </a:clrChange>
          </a:blip>
          <a:stretch>
            <a:fillRect/>
          </a:stretch>
        </p:blipFill>
        <p:spPr>
          <a:xfrm>
            <a:off x="2270444" y="6240079"/>
            <a:ext cx="2782662" cy="379116"/>
          </a:xfrm>
          <a:prstGeom prst="rect">
            <a:avLst/>
          </a:prstGeom>
        </p:spPr>
      </p:pic>
      <p:sp>
        <p:nvSpPr>
          <p:cNvPr id="12" name="文字方塊 11"/>
          <p:cNvSpPr txBox="1"/>
          <p:nvPr/>
        </p:nvSpPr>
        <p:spPr>
          <a:xfrm>
            <a:off x="6022103" y="6249863"/>
            <a:ext cx="1287532" cy="369332"/>
          </a:xfrm>
          <a:prstGeom prst="rect">
            <a:avLst/>
          </a:prstGeom>
          <a:noFill/>
        </p:spPr>
        <p:txBody>
          <a:bodyPr wrap="none" rtlCol="0">
            <a:spAutoFit/>
          </a:bodyPr>
          <a:lstStyle/>
          <a:p>
            <a:r>
              <a:rPr lang="en-US" altLang="zh-TW" dirty="0" smtClean="0">
                <a:solidFill>
                  <a:srgbClr val="353333"/>
                </a:solidFill>
              </a:rPr>
              <a:t>, 0 </a:t>
            </a:r>
            <a:r>
              <a:rPr lang="en-US" altLang="zh-TW" dirty="0">
                <a:solidFill>
                  <a:srgbClr val="353333"/>
                </a:solidFill>
              </a:rPr>
              <a:t>&lt; m &lt; 1</a:t>
            </a:r>
            <a:endParaRPr lang="zh-TW" altLang="en-US" dirty="0">
              <a:solidFill>
                <a:srgbClr val="353333"/>
              </a:solidFill>
            </a:endParaRPr>
          </a:p>
        </p:txBody>
      </p:sp>
      <p:sp>
        <p:nvSpPr>
          <p:cNvPr id="10" name="文字方塊 9"/>
          <p:cNvSpPr txBox="1"/>
          <p:nvPr/>
        </p:nvSpPr>
        <p:spPr>
          <a:xfrm>
            <a:off x="2267744" y="3933803"/>
            <a:ext cx="5976664" cy="307777"/>
          </a:xfrm>
          <a:prstGeom prst="rect">
            <a:avLst/>
          </a:prstGeom>
          <a:noFill/>
        </p:spPr>
        <p:txBody>
          <a:bodyPr wrap="square" rtlCol="0">
            <a:spAutoFit/>
          </a:bodyPr>
          <a:lstStyle/>
          <a:p>
            <a:r>
              <a:rPr lang="en-US" altLang="zh-TW" sz="1400" dirty="0" smtClean="0">
                <a:solidFill>
                  <a:srgbClr val="353333"/>
                </a:solidFill>
              </a:rPr>
              <a:t>q </a:t>
            </a:r>
            <a:r>
              <a:rPr lang="en-US" altLang="zh-TW" sz="1400" dirty="0">
                <a:solidFill>
                  <a:srgbClr val="353333"/>
                </a:solidFill>
              </a:rPr>
              <a:t>is meta learning </a:t>
            </a:r>
            <a:r>
              <a:rPr lang="en-US" altLang="zh-TW" sz="1400" dirty="0" smtClean="0">
                <a:solidFill>
                  <a:srgbClr val="353333"/>
                </a:solidFill>
              </a:rPr>
              <a:t>rate which </a:t>
            </a:r>
            <a:r>
              <a:rPr lang="en-US" altLang="zh-TW" sz="1400" dirty="0">
                <a:solidFill>
                  <a:srgbClr val="353333"/>
                </a:solidFill>
              </a:rPr>
              <a:t>controls the step </a:t>
            </a:r>
            <a:r>
              <a:rPr lang="en-US" altLang="zh-TW" sz="1400" dirty="0" smtClean="0">
                <a:solidFill>
                  <a:srgbClr val="353333"/>
                </a:solidFill>
              </a:rPr>
              <a:t>size of </a:t>
            </a:r>
            <a:r>
              <a:rPr lang="en-US" altLang="zh-TW" sz="1400" dirty="0">
                <a:solidFill>
                  <a:srgbClr val="353333"/>
                </a:solidFill>
              </a:rPr>
              <a:t>learning rate update</a:t>
            </a:r>
            <a:endParaRPr lang="zh-TW" altLang="en-US" sz="1400" dirty="0">
              <a:solidFill>
                <a:srgbClr val="353333"/>
              </a:solidFill>
            </a:endParaRPr>
          </a:p>
        </p:txBody>
      </p:sp>
    </p:spTree>
    <p:extLst>
      <p:ext uri="{BB962C8B-B14F-4D97-AF65-F5344CB8AC3E}">
        <p14:creationId xmlns:p14="http://schemas.microsoft.com/office/powerpoint/2010/main" val="903433865"/>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85800"/>
            <a:ext cx="8651304" cy="914400"/>
          </a:xfrm>
        </p:spPr>
        <p:txBody>
          <a:bodyPr/>
          <a:lstStyle/>
          <a:p>
            <a:r>
              <a:rPr lang="en-US" altLang="zh-TW" dirty="0"/>
              <a:t>Online Learning Algorithm Evaluation</a:t>
            </a:r>
            <a:endParaRPr lang="zh-TW" altLang="en-US" dirty="0"/>
          </a:p>
        </p:txBody>
      </p:sp>
      <p:sp>
        <p:nvSpPr>
          <p:cNvPr id="3" name="內容版面配置區 2"/>
          <p:cNvSpPr>
            <a:spLocks noGrp="1"/>
          </p:cNvSpPr>
          <p:nvPr>
            <p:ph idx="1"/>
          </p:nvPr>
        </p:nvSpPr>
        <p:spPr/>
        <p:txBody>
          <a:bodyPr/>
          <a:lstStyle/>
          <a:p>
            <a:r>
              <a:rPr lang="en-US" altLang="zh-TW" dirty="0" smtClean="0"/>
              <a:t>Packet traces of 54 nodes, sending rate 30 B/0.1s for 1 hour</a:t>
            </a:r>
          </a:p>
          <a:p>
            <a:r>
              <a:rPr lang="en-US" altLang="zh-TW" dirty="0" smtClean="0"/>
              <a:t>Record seq. no., RSSI, LQI</a:t>
            </a:r>
          </a:p>
          <a:p>
            <a:r>
              <a:rPr lang="en-US" altLang="zh-TW" dirty="0" smtClean="0"/>
              <a:t>Define </a:t>
            </a:r>
            <a:r>
              <a:rPr lang="en-US" altLang="zh-TW" dirty="0"/>
              <a:t>prediction accuracy as the ratio of the correctly predicted high quality periods to the total number of </a:t>
            </a:r>
            <a:r>
              <a:rPr lang="en-US" altLang="zh-TW" dirty="0" smtClean="0"/>
              <a:t>predictions </a:t>
            </a:r>
            <a:r>
              <a:rPr lang="en-US" altLang="zh-TW" dirty="0"/>
              <a:t>made</a:t>
            </a:r>
            <a:endParaRPr lang="zh-TW" altLang="en-US" dirty="0"/>
          </a:p>
        </p:txBody>
      </p:sp>
      <p:pic>
        <p:nvPicPr>
          <p:cNvPr id="4" name="圖片 3"/>
          <p:cNvPicPr>
            <a:picLocks noChangeAspect="1"/>
          </p:cNvPicPr>
          <p:nvPr/>
        </p:nvPicPr>
        <p:blipFill>
          <a:blip r:embed="rId3">
            <a:clrChange>
              <a:clrFrom>
                <a:srgbClr val="FFFFFF"/>
              </a:clrFrom>
              <a:clrTo>
                <a:srgbClr val="FFFFFF">
                  <a:alpha val="0"/>
                </a:srgbClr>
              </a:clrTo>
            </a:clrChange>
          </a:blip>
          <a:stretch>
            <a:fillRect/>
          </a:stretch>
        </p:blipFill>
        <p:spPr>
          <a:xfrm>
            <a:off x="659414" y="5229200"/>
            <a:ext cx="7848872" cy="1605142"/>
          </a:xfrm>
          <a:prstGeom prst="rect">
            <a:avLst/>
          </a:prstGeom>
        </p:spPr>
      </p:pic>
    </p:spTree>
    <p:extLst>
      <p:ext uri="{BB962C8B-B14F-4D97-AF65-F5344CB8AC3E}">
        <p14:creationId xmlns:p14="http://schemas.microsoft.com/office/powerpoint/2010/main" val="335405807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Further Analyses</a:t>
            </a:r>
            <a:endParaRPr lang="zh-TW" altLang="en-US" dirty="0"/>
          </a:p>
        </p:txBody>
      </p:sp>
      <p:sp>
        <p:nvSpPr>
          <p:cNvPr id="3" name="內容版面配置區 2"/>
          <p:cNvSpPr>
            <a:spLocks noGrp="1"/>
          </p:cNvSpPr>
          <p:nvPr>
            <p:ph idx="1"/>
          </p:nvPr>
        </p:nvSpPr>
        <p:spPr/>
        <p:txBody>
          <a:bodyPr/>
          <a:lstStyle/>
          <a:p>
            <a:pPr>
              <a:buFont typeface="Arial" panose="020B0604020202020204" pitchFamily="34" charset="0"/>
              <a:buChar char="•"/>
            </a:pPr>
            <a:r>
              <a:rPr lang="en-US" altLang="zh-TW" sz="1800" dirty="0"/>
              <a:t>TP: both the model output and the actual PRR are high </a:t>
            </a:r>
            <a:r>
              <a:rPr lang="en-US" altLang="zh-TW" sz="1800" b="1" dirty="0"/>
              <a:t>(Good link)</a:t>
            </a:r>
          </a:p>
          <a:p>
            <a:pPr>
              <a:buFont typeface="Arial" panose="020B0604020202020204" pitchFamily="34" charset="0"/>
              <a:buChar char="•"/>
            </a:pPr>
            <a:r>
              <a:rPr lang="en-US" altLang="zh-TW" sz="1800" dirty="0"/>
              <a:t>TN: the output and the target PRR are both low</a:t>
            </a:r>
          </a:p>
          <a:p>
            <a:pPr>
              <a:buFont typeface="Arial" panose="020B0604020202020204" pitchFamily="34" charset="0"/>
              <a:buChar char="•"/>
            </a:pPr>
            <a:r>
              <a:rPr lang="en-US" altLang="zh-TW" sz="1800" dirty="0"/>
              <a:t>FP: the output is high whereas the actual target PRR is low</a:t>
            </a:r>
          </a:p>
          <a:p>
            <a:pPr>
              <a:buFont typeface="Arial" panose="020B0604020202020204" pitchFamily="34" charset="0"/>
              <a:buChar char="•"/>
            </a:pPr>
            <a:r>
              <a:rPr lang="en-US" altLang="zh-TW" sz="1800" dirty="0"/>
              <a:t>FN: the output is low whereas the actual target is high</a:t>
            </a:r>
          </a:p>
          <a:p>
            <a:endParaRPr lang="zh-TW" altLang="en-US" sz="1800" dirty="0"/>
          </a:p>
        </p:txBody>
      </p:sp>
      <p:pic>
        <p:nvPicPr>
          <p:cNvPr id="4" name="圖片 3"/>
          <p:cNvPicPr>
            <a:picLocks noChangeAspect="1"/>
          </p:cNvPicPr>
          <p:nvPr/>
        </p:nvPicPr>
        <p:blipFill>
          <a:blip r:embed="rId3">
            <a:clrChange>
              <a:clrFrom>
                <a:srgbClr val="FFFFFF"/>
              </a:clrFrom>
              <a:clrTo>
                <a:srgbClr val="FFFFFF">
                  <a:alpha val="0"/>
                </a:srgbClr>
              </a:clrTo>
            </a:clrChange>
          </a:blip>
          <a:stretch>
            <a:fillRect/>
          </a:stretch>
        </p:blipFill>
        <p:spPr>
          <a:xfrm>
            <a:off x="251520" y="3779732"/>
            <a:ext cx="8676456" cy="3078268"/>
          </a:xfrm>
          <a:prstGeom prst="rect">
            <a:avLst/>
          </a:prstGeom>
        </p:spPr>
      </p:pic>
    </p:spTree>
    <p:extLst>
      <p:ext uri="{BB962C8B-B14F-4D97-AF65-F5344CB8AC3E}">
        <p14:creationId xmlns:p14="http://schemas.microsoft.com/office/powerpoint/2010/main" val="190724916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Further Analyses</a:t>
            </a:r>
            <a:endParaRPr lang="zh-TW" altLang="en-US" dirty="0"/>
          </a:p>
        </p:txBody>
      </p:sp>
      <p:sp>
        <p:nvSpPr>
          <p:cNvPr id="3" name="內容版面配置區 2"/>
          <p:cNvSpPr>
            <a:spLocks noGrp="1"/>
          </p:cNvSpPr>
          <p:nvPr>
            <p:ph idx="1"/>
          </p:nvPr>
        </p:nvSpPr>
        <p:spPr/>
        <p:txBody>
          <a:bodyPr/>
          <a:lstStyle/>
          <a:p>
            <a:pPr marL="457200" indent="-457200">
              <a:buFont typeface="Arial" panose="020B0604020202020204" pitchFamily="34" charset="0"/>
              <a:buChar char="•"/>
            </a:pPr>
            <a:r>
              <a:rPr lang="en-US" altLang="zh-TW" sz="1800" dirty="0"/>
              <a:t>A rigid model for Batch can not adjust to the changing network conditions</a:t>
            </a:r>
          </a:p>
          <a:p>
            <a:pPr marL="457200" indent="-457200">
              <a:buFont typeface="Arial" panose="020B0604020202020204" pitchFamily="34" charset="0"/>
              <a:buChar char="•"/>
            </a:pPr>
            <a:r>
              <a:rPr lang="en-US" altLang="zh-TW" sz="1800" dirty="0"/>
              <a:t>Around 0.9, WMEWMA many FN mistakes because it converges to a lower average link PRR</a:t>
            </a:r>
          </a:p>
          <a:p>
            <a:pPr marL="457200" indent="-457200">
              <a:buFont typeface="Arial" panose="020B0604020202020204" pitchFamily="34" charset="0"/>
              <a:buChar char="•"/>
            </a:pPr>
            <a:r>
              <a:rPr lang="en-US" altLang="zh-TW" sz="1800" dirty="0"/>
              <a:t>Below 0.5, less bursts exceeding very high quality</a:t>
            </a:r>
          </a:p>
          <a:p>
            <a:endParaRPr lang="zh-TW" altLang="en-US" sz="1800" dirty="0"/>
          </a:p>
        </p:txBody>
      </p:sp>
      <p:pic>
        <p:nvPicPr>
          <p:cNvPr id="4" name="圖片 3"/>
          <p:cNvPicPr>
            <a:picLocks noChangeAspect="1"/>
          </p:cNvPicPr>
          <p:nvPr/>
        </p:nvPicPr>
        <p:blipFill>
          <a:blip r:embed="rId3">
            <a:clrChange>
              <a:clrFrom>
                <a:srgbClr val="FFFFFF"/>
              </a:clrFrom>
              <a:clrTo>
                <a:srgbClr val="FFFFFF">
                  <a:alpha val="0"/>
                </a:srgbClr>
              </a:clrTo>
            </a:clrChange>
          </a:blip>
          <a:stretch>
            <a:fillRect/>
          </a:stretch>
        </p:blipFill>
        <p:spPr>
          <a:xfrm>
            <a:off x="251520" y="3779732"/>
            <a:ext cx="8676456" cy="3078268"/>
          </a:xfrm>
          <a:prstGeom prst="rect">
            <a:avLst/>
          </a:prstGeom>
        </p:spPr>
      </p:pic>
    </p:spTree>
    <p:extLst>
      <p:ext uri="{BB962C8B-B14F-4D97-AF65-F5344CB8AC3E}">
        <p14:creationId xmlns:p14="http://schemas.microsoft.com/office/powerpoint/2010/main" val="145687461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Convergence Speed</a:t>
            </a:r>
            <a:endParaRPr lang="zh-TW" altLang="en-US" dirty="0"/>
          </a:p>
        </p:txBody>
      </p:sp>
      <p:sp>
        <p:nvSpPr>
          <p:cNvPr id="3" name="內容版面配置區 2"/>
          <p:cNvSpPr>
            <a:spLocks noGrp="1"/>
          </p:cNvSpPr>
          <p:nvPr>
            <p:ph idx="1"/>
          </p:nvPr>
        </p:nvSpPr>
        <p:spPr>
          <a:xfrm>
            <a:off x="457200" y="1905000"/>
            <a:ext cx="8363272" cy="4495800"/>
          </a:xfrm>
        </p:spPr>
        <p:txBody>
          <a:bodyPr/>
          <a:lstStyle/>
          <a:p>
            <a:r>
              <a:rPr lang="en-US" altLang="zh-TW" dirty="0" smtClean="0"/>
              <a:t>The </a:t>
            </a:r>
            <a:r>
              <a:rPr lang="en-US" altLang="zh-TW" dirty="0"/>
              <a:t>solid line represents </a:t>
            </a:r>
            <a:r>
              <a:rPr lang="en-US" altLang="zh-TW" dirty="0" smtClean="0"/>
              <a:t>the </a:t>
            </a:r>
            <a:r>
              <a:rPr lang="en-US" altLang="zh-TW" dirty="0"/>
              <a:t>absolute difference between the actual packet reception (</a:t>
            </a:r>
            <a:r>
              <a:rPr lang="en-US" altLang="zh-TW" dirty="0" smtClean="0"/>
              <a:t>1/0)</a:t>
            </a:r>
            <a:r>
              <a:rPr lang="zh-TW" altLang="en-US" dirty="0" smtClean="0"/>
              <a:t> </a:t>
            </a:r>
            <a:r>
              <a:rPr lang="en-US" altLang="zh-TW" dirty="0" smtClean="0"/>
              <a:t>and </a:t>
            </a:r>
            <a:r>
              <a:rPr lang="en-US" altLang="zh-TW" dirty="0"/>
              <a:t>the model </a:t>
            </a:r>
            <a:r>
              <a:rPr lang="en-US" altLang="zh-TW" dirty="0" smtClean="0"/>
              <a:t>output</a:t>
            </a:r>
          </a:p>
          <a:p>
            <a:r>
              <a:rPr lang="en-US" altLang="zh-TW" dirty="0" smtClean="0"/>
              <a:t>On </a:t>
            </a:r>
            <a:r>
              <a:rPr lang="en-US" altLang="zh-TW" dirty="0"/>
              <a:t>average, SGD with s-ALAP needs 25 </a:t>
            </a:r>
            <a:r>
              <a:rPr lang="en-US" altLang="zh-TW" dirty="0" smtClean="0"/>
              <a:t>± 4 </a:t>
            </a:r>
            <a:r>
              <a:rPr lang="en-US" altLang="zh-TW" dirty="0"/>
              <a:t>packets to reduce prediction error to below 5%.</a:t>
            </a:r>
            <a:endParaRPr lang="zh-TW" altLang="en-US" dirty="0"/>
          </a:p>
        </p:txBody>
      </p:sp>
      <p:pic>
        <p:nvPicPr>
          <p:cNvPr id="4" name="圖片 3"/>
          <p:cNvPicPr>
            <a:picLocks noChangeAspect="1"/>
          </p:cNvPicPr>
          <p:nvPr/>
        </p:nvPicPr>
        <p:blipFill>
          <a:blip r:embed="rId3">
            <a:clrChange>
              <a:clrFrom>
                <a:srgbClr val="FFFFFF"/>
              </a:clrFrom>
              <a:clrTo>
                <a:srgbClr val="FFFFFF">
                  <a:alpha val="0"/>
                </a:srgbClr>
              </a:clrTo>
            </a:clrChange>
          </a:blip>
          <a:stretch>
            <a:fillRect/>
          </a:stretch>
        </p:blipFill>
        <p:spPr>
          <a:xfrm>
            <a:off x="2051720" y="4854825"/>
            <a:ext cx="4614565" cy="1976566"/>
          </a:xfrm>
          <a:prstGeom prst="rect">
            <a:avLst/>
          </a:prstGeom>
        </p:spPr>
      </p:pic>
      <p:sp>
        <p:nvSpPr>
          <p:cNvPr id="5" name="文字方塊 4"/>
          <p:cNvSpPr txBox="1"/>
          <p:nvPr/>
        </p:nvSpPr>
        <p:spPr>
          <a:xfrm>
            <a:off x="6732240" y="5013176"/>
            <a:ext cx="1313180" cy="646331"/>
          </a:xfrm>
          <a:prstGeom prst="rect">
            <a:avLst/>
          </a:prstGeom>
          <a:noFill/>
        </p:spPr>
        <p:txBody>
          <a:bodyPr wrap="none" rtlCol="0">
            <a:spAutoFit/>
          </a:bodyPr>
          <a:lstStyle/>
          <a:p>
            <a:r>
              <a:rPr lang="en-US" altLang="zh-TW" dirty="0" smtClean="0"/>
              <a:t>0: </a:t>
            </a:r>
            <a:r>
              <a:rPr lang="en-US" altLang="zh-TW" dirty="0"/>
              <a:t>lost</a:t>
            </a:r>
            <a:endParaRPr lang="en-US" altLang="zh-TW" dirty="0" smtClean="0"/>
          </a:p>
          <a:p>
            <a:r>
              <a:rPr lang="en-US" altLang="zh-TW" dirty="0" smtClean="0"/>
              <a:t>1: </a:t>
            </a:r>
            <a:r>
              <a:rPr lang="en-US" altLang="zh-TW" dirty="0"/>
              <a:t>received</a:t>
            </a:r>
            <a:endParaRPr lang="zh-TW" altLang="en-US" dirty="0"/>
          </a:p>
        </p:txBody>
      </p:sp>
    </p:spTree>
    <p:extLst>
      <p:ext uri="{BB962C8B-B14F-4D97-AF65-F5344CB8AC3E}">
        <p14:creationId xmlns:p14="http://schemas.microsoft.com/office/powerpoint/2010/main" val="420320696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Summary</a:t>
            </a:r>
            <a:endParaRPr lang="zh-TW" altLang="en-US" dirty="0"/>
          </a:p>
        </p:txBody>
      </p:sp>
      <p:sp>
        <p:nvSpPr>
          <p:cNvPr id="3" name="內容版面配置區 2"/>
          <p:cNvSpPr>
            <a:spLocks noGrp="1"/>
          </p:cNvSpPr>
          <p:nvPr>
            <p:ph idx="1"/>
          </p:nvPr>
        </p:nvSpPr>
        <p:spPr/>
        <p:txBody>
          <a:bodyPr/>
          <a:lstStyle/>
          <a:p>
            <a:r>
              <a:rPr lang="en-US" altLang="zh-TW" dirty="0"/>
              <a:t>LR based </a:t>
            </a:r>
            <a:r>
              <a:rPr lang="en-US" altLang="zh-TW" dirty="0" smtClean="0"/>
              <a:t>models </a:t>
            </a:r>
            <a:r>
              <a:rPr lang="en-US" altLang="zh-TW" dirty="0"/>
              <a:t>using PRR and LQI values can predict the </a:t>
            </a:r>
            <a:r>
              <a:rPr lang="en-US" altLang="zh-TW" dirty="0" smtClean="0"/>
              <a:t>instantaneous PRR </a:t>
            </a:r>
            <a:r>
              <a:rPr lang="en-US" altLang="zh-TW" dirty="0"/>
              <a:t>in the near future signiﬁcantly better than </a:t>
            </a:r>
            <a:r>
              <a:rPr lang="en-US" altLang="zh-TW" dirty="0" smtClean="0"/>
              <a:t>WMEWMA for </a:t>
            </a:r>
            <a:r>
              <a:rPr lang="en-US" altLang="zh-TW" dirty="0"/>
              <a:t>intermediate </a:t>
            </a:r>
            <a:r>
              <a:rPr lang="en-US" altLang="zh-TW" dirty="0" smtClean="0"/>
              <a:t>links</a:t>
            </a:r>
          </a:p>
          <a:p>
            <a:r>
              <a:rPr lang="en-US" altLang="zh-TW" dirty="0"/>
              <a:t>With SGD and s-ALAP, the model is able to adapt to individual links </a:t>
            </a:r>
            <a:r>
              <a:rPr lang="en-US" altLang="zh-TW" dirty="0" smtClean="0"/>
              <a:t>and network </a:t>
            </a:r>
            <a:r>
              <a:rPr lang="en-US" altLang="zh-TW" dirty="0"/>
              <a:t>dynamics in around 2 to 3 seconds without </a:t>
            </a:r>
            <a:r>
              <a:rPr lang="en-US" altLang="zh-TW" dirty="0" smtClean="0"/>
              <a:t>prior data </a:t>
            </a:r>
            <a:r>
              <a:rPr lang="en-US" altLang="zh-TW" dirty="0"/>
              <a:t>collection or </a:t>
            </a:r>
            <a:r>
              <a:rPr lang="en-US" altLang="zh-TW" dirty="0" smtClean="0"/>
              <a:t>training</a:t>
            </a:r>
            <a:endParaRPr lang="zh-TW" altLang="en-US" dirty="0"/>
          </a:p>
        </p:txBody>
      </p:sp>
    </p:spTree>
    <p:extLst>
      <p:ext uri="{BB962C8B-B14F-4D97-AF65-F5344CB8AC3E}">
        <p14:creationId xmlns:p14="http://schemas.microsoft.com/office/powerpoint/2010/main" val="152123660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en-US" altLang="zh-TW" dirty="0" smtClean="0"/>
          </a:p>
          <a:p>
            <a:pPr marL="0" indent="0" algn="ctr">
              <a:buNone/>
            </a:pPr>
            <a:endParaRPr lang="en-US" altLang="zh-TW" dirty="0" smtClean="0"/>
          </a:p>
          <a:p>
            <a:pPr marL="0" indent="0" algn="ctr">
              <a:buNone/>
            </a:pPr>
            <a:endParaRPr lang="en-US" altLang="zh-TW" sz="1200" dirty="0" smtClean="0"/>
          </a:p>
          <a:p>
            <a:pPr marL="0" indent="0" algn="ctr">
              <a:buNone/>
            </a:pPr>
            <a:r>
              <a:rPr lang="en-US" altLang="zh-TW" dirty="0" smtClean="0"/>
              <a:t>Any question?</a:t>
            </a:r>
            <a:endParaRPr lang="zh-TW" altLang="en-US" dirty="0"/>
          </a:p>
        </p:txBody>
      </p:sp>
    </p:spTree>
    <p:extLst>
      <p:ext uri="{BB962C8B-B14F-4D97-AF65-F5344CB8AC3E}">
        <p14:creationId xmlns:p14="http://schemas.microsoft.com/office/powerpoint/2010/main" val="3495550880"/>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群組 31"/>
          <p:cNvGrpSpPr/>
          <p:nvPr/>
        </p:nvGrpSpPr>
        <p:grpSpPr>
          <a:xfrm>
            <a:off x="5342856" y="3645024"/>
            <a:ext cx="3621632" cy="2442646"/>
            <a:chOff x="5342856" y="3645024"/>
            <a:chExt cx="3621632" cy="2442646"/>
          </a:xfrm>
        </p:grpSpPr>
        <p:cxnSp>
          <p:nvCxnSpPr>
            <p:cNvPr id="15" name="直線單箭頭接點 14"/>
            <p:cNvCxnSpPr>
              <a:stCxn id="8" idx="1"/>
              <a:endCxn id="5" idx="6"/>
            </p:cNvCxnSpPr>
            <p:nvPr/>
          </p:nvCxnSpPr>
          <p:spPr bwMode="auto">
            <a:xfrm flipH="1" flipV="1">
              <a:off x="6558205" y="4347934"/>
              <a:ext cx="726263" cy="162418"/>
            </a:xfrm>
            <a:prstGeom prst="straightConnector1">
              <a:avLst/>
            </a:prstGeom>
            <a:solidFill>
              <a:schemeClr val="accent1"/>
            </a:solidFill>
            <a:ln w="127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直線單箭頭接點 17"/>
            <p:cNvCxnSpPr>
              <a:stCxn id="9" idx="0"/>
              <a:endCxn id="8" idx="4"/>
            </p:cNvCxnSpPr>
            <p:nvPr/>
          </p:nvCxnSpPr>
          <p:spPr bwMode="auto">
            <a:xfrm flipV="1">
              <a:off x="7457073" y="4903714"/>
              <a:ext cx="0" cy="595536"/>
            </a:xfrm>
            <a:prstGeom prst="straightConnector1">
              <a:avLst/>
            </a:prstGeom>
            <a:solidFill>
              <a:schemeClr val="accent1"/>
            </a:solidFill>
            <a:ln w="127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橢圓 4"/>
            <p:cNvSpPr/>
            <p:nvPr/>
          </p:nvSpPr>
          <p:spPr bwMode="auto">
            <a:xfrm>
              <a:off x="6116996" y="4131910"/>
              <a:ext cx="441209" cy="432048"/>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chemeClr val="tx1"/>
                  </a:solidFill>
                  <a:effectLst/>
                  <a:latin typeface="Arial" panose="020B0604020202020204" pitchFamily="34" charset="0"/>
                </a:rPr>
                <a:t>R</a:t>
              </a:r>
              <a:endParaRPr kumimoji="0" lang="zh-TW"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6" name="橢圓 5"/>
            <p:cNvSpPr/>
            <p:nvPr/>
          </p:nvSpPr>
          <p:spPr bwMode="auto">
            <a:xfrm>
              <a:off x="6191905" y="5185762"/>
              <a:ext cx="429148" cy="458316"/>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chemeClr val="tx1"/>
                  </a:solidFill>
                  <a:effectLst/>
                  <a:latin typeface="Arial" panose="020B0604020202020204" pitchFamily="34" charset="0"/>
                </a:rPr>
                <a:t>P</a:t>
              </a:r>
              <a:endParaRPr kumimoji="0" lang="zh-TW"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8" name="橢圓 7"/>
            <p:cNvSpPr/>
            <p:nvPr/>
          </p:nvSpPr>
          <p:spPr bwMode="auto">
            <a:xfrm>
              <a:off x="7212973" y="4442862"/>
              <a:ext cx="488199" cy="460852"/>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chemeClr val="tx1"/>
                  </a:solidFill>
                  <a:effectLst/>
                  <a:latin typeface="Arial" panose="020B0604020202020204" pitchFamily="34" charset="0"/>
                </a:rPr>
                <a:t>O</a:t>
              </a:r>
              <a:endParaRPr kumimoji="0" lang="zh-TW"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9" name="橢圓 8"/>
            <p:cNvSpPr/>
            <p:nvPr/>
          </p:nvSpPr>
          <p:spPr bwMode="auto">
            <a:xfrm>
              <a:off x="7212974" y="5499250"/>
              <a:ext cx="488198" cy="43286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chemeClr val="tx1"/>
                  </a:solidFill>
                  <a:effectLst/>
                  <a:latin typeface="Arial" panose="020B0604020202020204" pitchFamily="34" charset="0"/>
                </a:rPr>
                <a:t>S</a:t>
              </a:r>
              <a:endParaRPr kumimoji="0" lang="zh-TW" altLang="en-US" sz="1800" b="0" i="0" u="none" strike="noStrike" cap="none" normalizeH="0" baseline="0" dirty="0" smtClean="0">
                <a:ln>
                  <a:noFill/>
                </a:ln>
                <a:solidFill>
                  <a:schemeClr val="tx1"/>
                </a:solidFill>
                <a:effectLst/>
                <a:latin typeface="Arial" panose="020B0604020202020204" pitchFamily="34" charset="0"/>
              </a:endParaRPr>
            </a:p>
          </p:txBody>
        </p:sp>
        <p:cxnSp>
          <p:nvCxnSpPr>
            <p:cNvPr id="11" name="直線單箭頭接點 10"/>
            <p:cNvCxnSpPr>
              <a:stCxn id="9" idx="2"/>
              <a:endCxn id="6" idx="5"/>
            </p:cNvCxnSpPr>
            <p:nvPr/>
          </p:nvCxnSpPr>
          <p:spPr bwMode="auto">
            <a:xfrm flipH="1" flipV="1">
              <a:off x="6558206" y="5576959"/>
              <a:ext cx="654768" cy="138721"/>
            </a:xfrm>
            <a:prstGeom prst="straightConnector1">
              <a:avLst/>
            </a:prstGeom>
            <a:solidFill>
              <a:schemeClr val="accent1"/>
            </a:solidFill>
            <a:ln w="381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直線單箭頭接點 11"/>
            <p:cNvCxnSpPr>
              <a:stCxn id="6" idx="1"/>
              <a:endCxn id="5" idx="4"/>
            </p:cNvCxnSpPr>
            <p:nvPr/>
          </p:nvCxnSpPr>
          <p:spPr bwMode="auto">
            <a:xfrm flipV="1">
              <a:off x="6254752" y="4563958"/>
              <a:ext cx="82849" cy="688923"/>
            </a:xfrm>
            <a:prstGeom prst="straightConnector1">
              <a:avLst/>
            </a:prstGeom>
            <a:solidFill>
              <a:schemeClr val="accent1"/>
            </a:solidFill>
            <a:ln w="381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文字方塊 36"/>
            <p:cNvSpPr txBox="1"/>
            <p:nvPr/>
          </p:nvSpPr>
          <p:spPr>
            <a:xfrm>
              <a:off x="6574017" y="5718338"/>
              <a:ext cx="710451" cy="369332"/>
            </a:xfrm>
            <a:prstGeom prst="rect">
              <a:avLst/>
            </a:prstGeom>
            <a:noFill/>
          </p:spPr>
          <p:txBody>
            <a:bodyPr wrap="none" rtlCol="0">
              <a:spAutoFit/>
            </a:bodyPr>
            <a:lstStyle/>
            <a:p>
              <a:r>
                <a:rPr lang="en-US" altLang="zh-TW" dirty="0" smtClean="0"/>
                <a:t>C</a:t>
              </a:r>
              <a:r>
                <a:rPr lang="en-US" altLang="zh-TW" baseline="-25000" dirty="0"/>
                <a:t>S</a:t>
              </a:r>
              <a:r>
                <a:rPr lang="zh-TW" altLang="en-US" baseline="-25000" dirty="0" smtClean="0"/>
                <a:t>→</a:t>
              </a:r>
              <a:r>
                <a:rPr lang="en-US" altLang="zh-TW" baseline="-25000" dirty="0" smtClean="0"/>
                <a:t>P</a:t>
              </a:r>
              <a:endParaRPr lang="zh-TW" altLang="en-US" baseline="-25000" dirty="0"/>
            </a:p>
          </p:txBody>
        </p:sp>
        <p:sp>
          <p:nvSpPr>
            <p:cNvPr id="38" name="文字方塊 37"/>
            <p:cNvSpPr txBox="1"/>
            <p:nvPr/>
          </p:nvSpPr>
          <p:spPr>
            <a:xfrm>
              <a:off x="7499263" y="4977518"/>
              <a:ext cx="728084" cy="369332"/>
            </a:xfrm>
            <a:prstGeom prst="rect">
              <a:avLst/>
            </a:prstGeom>
            <a:noFill/>
          </p:spPr>
          <p:txBody>
            <a:bodyPr wrap="none" rtlCol="0">
              <a:spAutoFit/>
            </a:bodyPr>
            <a:lstStyle/>
            <a:p>
              <a:r>
                <a:rPr lang="en-US" altLang="zh-TW" dirty="0" smtClean="0"/>
                <a:t>C</a:t>
              </a:r>
              <a:r>
                <a:rPr lang="en-US" altLang="zh-TW" baseline="-25000" dirty="0"/>
                <a:t>S</a:t>
              </a:r>
              <a:r>
                <a:rPr lang="zh-TW" altLang="en-US" baseline="-25000" dirty="0" smtClean="0"/>
                <a:t>→</a:t>
              </a:r>
              <a:r>
                <a:rPr lang="en-US" altLang="zh-TW" baseline="-25000" dirty="0" smtClean="0"/>
                <a:t>O</a:t>
              </a:r>
              <a:endParaRPr lang="zh-TW" altLang="en-US" baseline="-25000" dirty="0"/>
            </a:p>
          </p:txBody>
        </p:sp>
        <p:sp>
          <p:nvSpPr>
            <p:cNvPr id="39" name="文字方塊 38"/>
            <p:cNvSpPr txBox="1"/>
            <p:nvPr/>
          </p:nvSpPr>
          <p:spPr>
            <a:xfrm>
              <a:off x="5779688" y="4720854"/>
              <a:ext cx="453970" cy="369332"/>
            </a:xfrm>
            <a:prstGeom prst="rect">
              <a:avLst/>
            </a:prstGeom>
            <a:noFill/>
          </p:spPr>
          <p:txBody>
            <a:bodyPr wrap="none" rtlCol="0">
              <a:spAutoFit/>
            </a:bodyPr>
            <a:lstStyle/>
            <a:p>
              <a:r>
                <a:rPr lang="en-US" altLang="zh-TW" dirty="0" smtClean="0"/>
                <a:t>C</a:t>
              </a:r>
              <a:r>
                <a:rPr lang="en-US" altLang="zh-TW" baseline="-25000" dirty="0" smtClean="0"/>
                <a:t>P</a:t>
              </a:r>
              <a:endParaRPr lang="zh-TW" altLang="en-US" baseline="-25000" dirty="0"/>
            </a:p>
          </p:txBody>
        </p:sp>
        <p:sp>
          <p:nvSpPr>
            <p:cNvPr id="40" name="文字方塊 39"/>
            <p:cNvSpPr txBox="1"/>
            <p:nvPr/>
          </p:nvSpPr>
          <p:spPr>
            <a:xfrm>
              <a:off x="6812864" y="4053739"/>
              <a:ext cx="471604" cy="369332"/>
            </a:xfrm>
            <a:prstGeom prst="rect">
              <a:avLst/>
            </a:prstGeom>
            <a:noFill/>
          </p:spPr>
          <p:txBody>
            <a:bodyPr wrap="none" rtlCol="0">
              <a:spAutoFit/>
            </a:bodyPr>
            <a:lstStyle/>
            <a:p>
              <a:r>
                <a:rPr lang="en-US" altLang="zh-TW" dirty="0" smtClean="0"/>
                <a:t>C</a:t>
              </a:r>
              <a:r>
                <a:rPr lang="en-US" altLang="zh-TW" baseline="-25000" dirty="0" smtClean="0"/>
                <a:t>O</a:t>
              </a:r>
              <a:endParaRPr lang="zh-TW" altLang="en-US" baseline="-25000" dirty="0"/>
            </a:p>
          </p:txBody>
        </p:sp>
        <p:sp>
          <p:nvSpPr>
            <p:cNvPr id="42" name="文字方塊 41"/>
            <p:cNvSpPr txBox="1"/>
            <p:nvPr/>
          </p:nvSpPr>
          <p:spPr>
            <a:xfrm>
              <a:off x="7629165" y="4279746"/>
              <a:ext cx="1159293" cy="646331"/>
            </a:xfrm>
            <a:prstGeom prst="rect">
              <a:avLst/>
            </a:prstGeom>
            <a:noFill/>
          </p:spPr>
          <p:txBody>
            <a:bodyPr wrap="none" rtlCol="0">
              <a:spAutoFit/>
            </a:bodyPr>
            <a:lstStyle/>
            <a:p>
              <a:r>
                <a:rPr lang="en-US" altLang="zh-TW" dirty="0" smtClean="0"/>
                <a:t>Predictor</a:t>
              </a:r>
            </a:p>
            <a:p>
              <a:pPr algn="ctr"/>
              <a:r>
                <a:rPr lang="en-US" altLang="zh-TW" dirty="0" smtClean="0"/>
                <a:t>(receiver)</a:t>
              </a:r>
              <a:endParaRPr lang="zh-TW" altLang="en-US" dirty="0"/>
            </a:p>
          </p:txBody>
        </p:sp>
        <p:sp>
          <p:nvSpPr>
            <p:cNvPr id="43" name="文字方塊 42"/>
            <p:cNvSpPr txBox="1"/>
            <p:nvPr/>
          </p:nvSpPr>
          <p:spPr>
            <a:xfrm>
              <a:off x="7709771" y="5414920"/>
              <a:ext cx="928459" cy="369332"/>
            </a:xfrm>
            <a:prstGeom prst="rect">
              <a:avLst/>
            </a:prstGeom>
            <a:noFill/>
          </p:spPr>
          <p:txBody>
            <a:bodyPr wrap="none" rtlCol="0">
              <a:spAutoFit/>
            </a:bodyPr>
            <a:lstStyle/>
            <a:p>
              <a:r>
                <a:rPr lang="en-US" altLang="zh-TW" dirty="0" smtClean="0"/>
                <a:t>Sender</a:t>
              </a:r>
              <a:endParaRPr lang="zh-TW" altLang="en-US" dirty="0"/>
            </a:p>
          </p:txBody>
        </p:sp>
        <p:sp>
          <p:nvSpPr>
            <p:cNvPr id="50" name="文字方塊 49"/>
            <p:cNvSpPr txBox="1"/>
            <p:nvPr/>
          </p:nvSpPr>
          <p:spPr>
            <a:xfrm>
              <a:off x="5342856" y="3645024"/>
              <a:ext cx="3621632" cy="369332"/>
            </a:xfrm>
            <a:prstGeom prst="rect">
              <a:avLst/>
            </a:prstGeom>
            <a:noFill/>
          </p:spPr>
          <p:txBody>
            <a:bodyPr wrap="none" rtlCol="0">
              <a:spAutoFit/>
            </a:bodyPr>
            <a:lstStyle/>
            <a:p>
              <a:r>
                <a:rPr lang="en-US" altLang="zh-TW" dirty="0"/>
                <a:t>Temporary Parent Announcement</a:t>
              </a:r>
              <a:endParaRPr lang="zh-TW" altLang="en-US" dirty="0"/>
            </a:p>
          </p:txBody>
        </p:sp>
      </p:grpSp>
      <p:sp>
        <p:nvSpPr>
          <p:cNvPr id="2" name="標題 1"/>
          <p:cNvSpPr>
            <a:spLocks noGrp="1"/>
          </p:cNvSpPr>
          <p:nvPr>
            <p:ph type="title"/>
          </p:nvPr>
        </p:nvSpPr>
        <p:spPr/>
        <p:txBody>
          <a:bodyPr/>
          <a:lstStyle/>
          <a:p>
            <a:r>
              <a:rPr lang="en-US" altLang="zh-TW" dirty="0"/>
              <a:t>System Design</a:t>
            </a:r>
            <a:endParaRPr lang="zh-TW" altLang="en-US" dirty="0"/>
          </a:p>
        </p:txBody>
      </p:sp>
      <p:sp>
        <p:nvSpPr>
          <p:cNvPr id="3" name="內容版面配置區 2"/>
          <p:cNvSpPr>
            <a:spLocks noGrp="1"/>
          </p:cNvSpPr>
          <p:nvPr>
            <p:ph idx="1"/>
          </p:nvPr>
        </p:nvSpPr>
        <p:spPr/>
        <p:txBody>
          <a:bodyPr/>
          <a:lstStyle/>
          <a:p>
            <a:r>
              <a:rPr lang="en-US" altLang="zh-TW" dirty="0" smtClean="0"/>
              <a:t>Receiver </a:t>
            </a:r>
            <a:r>
              <a:rPr lang="en-US" altLang="zh-TW" dirty="0"/>
              <a:t>initiated: </a:t>
            </a:r>
            <a:r>
              <a:rPr lang="en-US" altLang="zh-TW" dirty="0" smtClean="0"/>
              <a:t>TALENT </a:t>
            </a:r>
            <a:r>
              <a:rPr lang="en-US" altLang="zh-TW" dirty="0"/>
              <a:t>works in an </a:t>
            </a:r>
            <a:r>
              <a:rPr lang="en-US" altLang="zh-TW" dirty="0" smtClean="0"/>
              <a:t>overhearing node (receiver) </a:t>
            </a:r>
            <a:r>
              <a:rPr lang="en-US" altLang="zh-TW" dirty="0"/>
              <a:t>and notiﬁes the sender if a better path is </a:t>
            </a:r>
            <a:r>
              <a:rPr lang="en-US" altLang="zh-TW" dirty="0" smtClean="0"/>
              <a:t>available </a:t>
            </a:r>
            <a:endParaRPr lang="zh-TW" altLang="en-US" dirty="0"/>
          </a:p>
        </p:txBody>
      </p:sp>
      <p:pic>
        <p:nvPicPr>
          <p:cNvPr id="4" name="圖片 3"/>
          <p:cNvPicPr>
            <a:picLocks noChangeAspect="1"/>
          </p:cNvPicPr>
          <p:nvPr/>
        </p:nvPicPr>
        <p:blipFill>
          <a:blip r:embed="rId3">
            <a:clrChange>
              <a:clrFrom>
                <a:srgbClr val="FFFFFF"/>
              </a:clrFrom>
              <a:clrTo>
                <a:srgbClr val="FFFFFF">
                  <a:alpha val="0"/>
                </a:srgbClr>
              </a:clrTo>
            </a:clrChange>
          </a:blip>
          <a:stretch>
            <a:fillRect/>
          </a:stretch>
        </p:blipFill>
        <p:spPr>
          <a:xfrm>
            <a:off x="33468" y="3892894"/>
            <a:ext cx="5118437" cy="2959021"/>
          </a:xfrm>
          <a:prstGeom prst="rect">
            <a:avLst/>
          </a:prstGeom>
        </p:spPr>
      </p:pic>
      <p:sp>
        <p:nvSpPr>
          <p:cNvPr id="41" name="文字方塊 40"/>
          <p:cNvSpPr txBox="1"/>
          <p:nvPr/>
        </p:nvSpPr>
        <p:spPr>
          <a:xfrm>
            <a:off x="5797309" y="6237312"/>
            <a:ext cx="2596032" cy="369332"/>
          </a:xfrm>
          <a:prstGeom prst="rect">
            <a:avLst/>
          </a:prstGeom>
          <a:noFill/>
        </p:spPr>
        <p:txBody>
          <a:bodyPr wrap="none" rtlCol="0">
            <a:spAutoFit/>
          </a:bodyPr>
          <a:lstStyle/>
          <a:p>
            <a:r>
              <a:rPr lang="pl-PL" altLang="zh-TW" dirty="0" smtClean="0"/>
              <a:t>C</a:t>
            </a:r>
            <a:r>
              <a:rPr lang="pl-PL" altLang="zh-TW" baseline="-25000" dirty="0" smtClean="0"/>
              <a:t>S→O</a:t>
            </a:r>
            <a:r>
              <a:rPr lang="en-US" altLang="zh-TW" dirty="0" smtClean="0"/>
              <a:t> </a:t>
            </a:r>
            <a:r>
              <a:rPr lang="pl-PL" altLang="zh-TW" dirty="0" smtClean="0"/>
              <a:t>+</a:t>
            </a:r>
            <a:r>
              <a:rPr lang="en-US" altLang="zh-TW" dirty="0" smtClean="0"/>
              <a:t> </a:t>
            </a:r>
            <a:r>
              <a:rPr lang="pl-PL" altLang="zh-TW" dirty="0" smtClean="0"/>
              <a:t>C</a:t>
            </a:r>
            <a:r>
              <a:rPr lang="pl-PL" altLang="zh-TW" baseline="-25000" dirty="0" smtClean="0"/>
              <a:t>O</a:t>
            </a:r>
            <a:r>
              <a:rPr lang="pl-PL" altLang="zh-TW" dirty="0" smtClean="0"/>
              <a:t> &gt;</a:t>
            </a:r>
            <a:r>
              <a:rPr lang="en-US" altLang="zh-TW" dirty="0" smtClean="0"/>
              <a:t> </a:t>
            </a:r>
            <a:r>
              <a:rPr lang="pl-PL" altLang="zh-TW" dirty="0" smtClean="0"/>
              <a:t>C</a:t>
            </a:r>
            <a:r>
              <a:rPr lang="pl-PL" altLang="zh-TW" baseline="-25000" dirty="0" smtClean="0"/>
              <a:t>S→P</a:t>
            </a:r>
            <a:r>
              <a:rPr lang="pl-PL" altLang="zh-TW" dirty="0" smtClean="0"/>
              <a:t> +</a:t>
            </a:r>
            <a:r>
              <a:rPr lang="zh-TW" altLang="en-US" dirty="0" smtClean="0"/>
              <a:t> </a:t>
            </a:r>
            <a:r>
              <a:rPr lang="pl-PL" altLang="zh-TW" dirty="0" smtClean="0"/>
              <a:t>C</a:t>
            </a:r>
            <a:r>
              <a:rPr lang="pl-PL" altLang="zh-TW" baseline="-25000" dirty="0" smtClean="0"/>
              <a:t>P</a:t>
            </a:r>
            <a:endParaRPr lang="en-US" altLang="zh-TW" baseline="-25000" dirty="0" smtClean="0"/>
          </a:p>
        </p:txBody>
      </p:sp>
      <p:sp>
        <p:nvSpPr>
          <p:cNvPr id="44" name="文字方塊 43"/>
          <p:cNvSpPr txBox="1"/>
          <p:nvPr/>
        </p:nvSpPr>
        <p:spPr>
          <a:xfrm>
            <a:off x="5128821" y="6343276"/>
            <a:ext cx="2256195" cy="307777"/>
          </a:xfrm>
          <a:prstGeom prst="rect">
            <a:avLst/>
          </a:prstGeom>
          <a:noFill/>
        </p:spPr>
        <p:txBody>
          <a:bodyPr wrap="none" rtlCol="0">
            <a:spAutoFit/>
          </a:bodyPr>
          <a:lstStyle/>
          <a:p>
            <a:r>
              <a:rPr lang="en-US" altLang="zh-TW" sz="1400" dirty="0" smtClean="0">
                <a:solidFill>
                  <a:srgbClr val="FF0000"/>
                </a:solidFill>
              </a:rPr>
              <a:t>2. </a:t>
            </a:r>
            <a:r>
              <a:rPr lang="pl-PL" altLang="zh-TW" sz="1400" dirty="0" smtClean="0">
                <a:solidFill>
                  <a:srgbClr val="FF0000"/>
                </a:solidFill>
              </a:rPr>
              <a:t>C</a:t>
            </a:r>
            <a:r>
              <a:rPr lang="pl-PL" altLang="zh-TW" sz="1400" baseline="-25000" dirty="0" smtClean="0">
                <a:solidFill>
                  <a:srgbClr val="FF0000"/>
                </a:solidFill>
              </a:rPr>
              <a:t>S</a:t>
            </a:r>
            <a:r>
              <a:rPr lang="pl-PL" altLang="zh-TW" sz="1400" baseline="-25000" dirty="0">
                <a:solidFill>
                  <a:srgbClr val="FF0000"/>
                </a:solidFill>
              </a:rPr>
              <a:t>→P</a:t>
            </a:r>
            <a:r>
              <a:rPr lang="en-US" altLang="zh-TW" sz="1400" dirty="0">
                <a:solidFill>
                  <a:srgbClr val="FF0000"/>
                </a:solidFill>
              </a:rPr>
              <a:t> </a:t>
            </a:r>
            <a:r>
              <a:rPr lang="pl-PL" altLang="zh-TW" sz="1400" dirty="0">
                <a:solidFill>
                  <a:srgbClr val="FF0000"/>
                </a:solidFill>
              </a:rPr>
              <a:t>+</a:t>
            </a:r>
            <a:r>
              <a:rPr lang="zh-TW" altLang="en-US" sz="1400" dirty="0">
                <a:solidFill>
                  <a:srgbClr val="FF0000"/>
                </a:solidFill>
              </a:rPr>
              <a:t> </a:t>
            </a:r>
            <a:r>
              <a:rPr lang="pl-PL" altLang="zh-TW" sz="1400" dirty="0">
                <a:solidFill>
                  <a:srgbClr val="FF0000"/>
                </a:solidFill>
              </a:rPr>
              <a:t>C</a:t>
            </a:r>
            <a:r>
              <a:rPr lang="pl-PL" altLang="zh-TW" sz="1400" baseline="-25000" dirty="0">
                <a:solidFill>
                  <a:srgbClr val="FF0000"/>
                </a:solidFill>
              </a:rPr>
              <a:t>P</a:t>
            </a:r>
            <a:r>
              <a:rPr lang="pl-PL" altLang="zh-TW" sz="1400" dirty="0">
                <a:solidFill>
                  <a:srgbClr val="FF0000"/>
                </a:solidFill>
              </a:rPr>
              <a:t> </a:t>
            </a:r>
            <a:r>
              <a:rPr lang="en-US" altLang="zh-TW" sz="1400" dirty="0">
                <a:solidFill>
                  <a:srgbClr val="FF0000"/>
                </a:solidFill>
              </a:rPr>
              <a:t>&gt; </a:t>
            </a:r>
            <a:r>
              <a:rPr lang="pl-PL" altLang="zh-TW" sz="1400" dirty="0">
                <a:solidFill>
                  <a:srgbClr val="FF0000"/>
                </a:solidFill>
              </a:rPr>
              <a:t>C</a:t>
            </a:r>
            <a:r>
              <a:rPr lang="pl-PL" altLang="zh-TW" sz="1400" baseline="-25000" dirty="0">
                <a:solidFill>
                  <a:srgbClr val="FF0000"/>
                </a:solidFill>
              </a:rPr>
              <a:t>S→O</a:t>
            </a:r>
            <a:r>
              <a:rPr lang="pl-PL" altLang="zh-TW" sz="1400" dirty="0">
                <a:solidFill>
                  <a:srgbClr val="FF0000"/>
                </a:solidFill>
              </a:rPr>
              <a:t> +</a:t>
            </a:r>
            <a:r>
              <a:rPr lang="en-US" altLang="zh-TW" sz="1400" dirty="0">
                <a:solidFill>
                  <a:srgbClr val="FF0000"/>
                </a:solidFill>
              </a:rPr>
              <a:t> </a:t>
            </a:r>
            <a:r>
              <a:rPr lang="pl-PL" altLang="zh-TW" sz="1400" dirty="0" smtClean="0">
                <a:solidFill>
                  <a:srgbClr val="FF0000"/>
                </a:solidFill>
              </a:rPr>
              <a:t>C</a:t>
            </a:r>
            <a:r>
              <a:rPr lang="pl-PL" altLang="zh-TW" sz="1400" baseline="-25000" dirty="0" smtClean="0">
                <a:solidFill>
                  <a:srgbClr val="FF0000"/>
                </a:solidFill>
              </a:rPr>
              <a:t>O</a:t>
            </a:r>
            <a:endParaRPr lang="zh-TW" altLang="en-US" sz="1400" dirty="0">
              <a:solidFill>
                <a:srgbClr val="FF0000"/>
              </a:solidFill>
            </a:endParaRPr>
          </a:p>
        </p:txBody>
      </p:sp>
      <p:cxnSp>
        <p:nvCxnSpPr>
          <p:cNvPr id="45" name="直線單箭頭接點 44"/>
          <p:cNvCxnSpPr/>
          <p:nvPr/>
        </p:nvCxnSpPr>
        <p:spPr bwMode="auto">
          <a:xfrm flipH="1" flipV="1">
            <a:off x="6544074" y="4343882"/>
            <a:ext cx="726263" cy="162418"/>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線單箭頭接點 45"/>
          <p:cNvCxnSpPr/>
          <p:nvPr/>
        </p:nvCxnSpPr>
        <p:spPr bwMode="auto">
          <a:xfrm flipV="1">
            <a:off x="7463337" y="4888645"/>
            <a:ext cx="0" cy="595536"/>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2" name="文字方塊 51"/>
          <p:cNvSpPr txBox="1"/>
          <p:nvPr/>
        </p:nvSpPr>
        <p:spPr>
          <a:xfrm>
            <a:off x="6859023" y="6589273"/>
            <a:ext cx="1512874" cy="276999"/>
          </a:xfrm>
          <a:prstGeom prst="rect">
            <a:avLst/>
          </a:prstGeom>
          <a:noFill/>
        </p:spPr>
        <p:txBody>
          <a:bodyPr wrap="square" rtlCol="0">
            <a:spAutoFit/>
          </a:bodyPr>
          <a:lstStyle/>
          <a:p>
            <a:r>
              <a:rPr lang="en-US" altLang="zh-TW" sz="1200" dirty="0" smtClean="0">
                <a:solidFill>
                  <a:srgbClr val="FF0000"/>
                </a:solidFill>
              </a:rPr>
              <a:t>Set to min. value: 1</a:t>
            </a:r>
            <a:endParaRPr lang="zh-TW" altLang="en-US" sz="1200" dirty="0">
              <a:solidFill>
                <a:srgbClr val="FF0000"/>
              </a:solidFill>
            </a:endParaRPr>
          </a:p>
        </p:txBody>
      </p:sp>
      <p:cxnSp>
        <p:nvCxnSpPr>
          <p:cNvPr id="54" name="直線單箭頭接點 53"/>
          <p:cNvCxnSpPr>
            <a:stCxn id="52" idx="1"/>
          </p:cNvCxnSpPr>
          <p:nvPr/>
        </p:nvCxnSpPr>
        <p:spPr bwMode="auto">
          <a:xfrm flipH="1" flipV="1">
            <a:off x="6692794" y="6597352"/>
            <a:ext cx="166229" cy="130421"/>
          </a:xfrm>
          <a:prstGeom prst="straightConnector1">
            <a:avLst/>
          </a:prstGeom>
          <a:solidFill>
            <a:schemeClr val="accent1"/>
          </a:solidFill>
          <a:ln w="190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文字方塊 25"/>
          <p:cNvSpPr txBox="1"/>
          <p:nvPr/>
        </p:nvSpPr>
        <p:spPr>
          <a:xfrm>
            <a:off x="5109774" y="6053315"/>
            <a:ext cx="1703090" cy="307777"/>
          </a:xfrm>
          <a:prstGeom prst="rect">
            <a:avLst/>
          </a:prstGeom>
          <a:noFill/>
        </p:spPr>
        <p:txBody>
          <a:bodyPr wrap="square" rtlCol="0">
            <a:spAutoFit/>
          </a:bodyPr>
          <a:lstStyle/>
          <a:p>
            <a:r>
              <a:rPr lang="en-US" altLang="zh-TW" sz="1400" dirty="0" smtClean="0">
                <a:solidFill>
                  <a:srgbClr val="FF0000"/>
                </a:solidFill>
              </a:rPr>
              <a:t>1. Pred. Out. &gt; 0.5</a:t>
            </a:r>
            <a:endParaRPr lang="zh-TW" altLang="en-US" sz="1400" dirty="0">
              <a:solidFill>
                <a:srgbClr val="FF0000"/>
              </a:solidFill>
            </a:endParaRPr>
          </a:p>
        </p:txBody>
      </p:sp>
    </p:spTree>
    <p:extLst>
      <p:ext uri="{BB962C8B-B14F-4D97-AF65-F5344CB8AC3E}">
        <p14:creationId xmlns:p14="http://schemas.microsoft.com/office/powerpoint/2010/main" val="34165323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4" grpId="0"/>
      <p:bldP spid="52"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Predictor </a:t>
            </a:r>
            <a:r>
              <a:rPr lang="en-US" altLang="zh-TW" dirty="0"/>
              <a:t>Implementation</a:t>
            </a:r>
            <a:endParaRPr lang="zh-TW" altLang="en-US" dirty="0"/>
          </a:p>
        </p:txBody>
      </p:sp>
      <p:sp>
        <p:nvSpPr>
          <p:cNvPr id="3" name="內容版面配置區 2"/>
          <p:cNvSpPr>
            <a:spLocks noGrp="1"/>
          </p:cNvSpPr>
          <p:nvPr>
            <p:ph idx="1"/>
          </p:nvPr>
        </p:nvSpPr>
        <p:spPr>
          <a:xfrm>
            <a:off x="457200" y="1628800"/>
            <a:ext cx="8077200" cy="4495800"/>
          </a:xfrm>
        </p:spPr>
        <p:txBody>
          <a:bodyPr/>
          <a:lstStyle/>
          <a:p>
            <a:r>
              <a:rPr lang="en-US" altLang="zh-TW" dirty="0"/>
              <a:t>Prediction </a:t>
            </a:r>
            <a:r>
              <a:rPr lang="en-US" altLang="zh-TW" dirty="0" smtClean="0"/>
              <a:t>calculation</a:t>
            </a:r>
          </a:p>
          <a:p>
            <a:pPr lvl="1"/>
            <a:r>
              <a:rPr lang="en-US" altLang="zh-TW" dirty="0" smtClean="0"/>
              <a:t>Logistic </a:t>
            </a:r>
            <a:r>
              <a:rPr lang="en-US" altLang="zh-TW" dirty="0"/>
              <a:t>regression </a:t>
            </a:r>
            <a:r>
              <a:rPr lang="en-US" altLang="zh-TW" dirty="0" smtClean="0"/>
              <a:t>model</a:t>
            </a:r>
          </a:p>
          <a:p>
            <a:pPr lvl="1"/>
            <a:r>
              <a:rPr lang="en-US" altLang="zh-TW" dirty="0"/>
              <a:t>LQI of overheard packets and the estimated </a:t>
            </a:r>
            <a:r>
              <a:rPr lang="en-US" altLang="zh-TW" dirty="0" smtClean="0"/>
              <a:t>PRR (from </a:t>
            </a:r>
            <a:r>
              <a:rPr lang="en-US" altLang="zh-TW" dirty="0"/>
              <a:t>4B) of the </a:t>
            </a:r>
            <a:r>
              <a:rPr lang="en-US" altLang="zh-TW" dirty="0" smtClean="0"/>
              <a:t>link as the input</a:t>
            </a:r>
            <a:endParaRPr lang="en-US" altLang="zh-TW" dirty="0"/>
          </a:p>
          <a:p>
            <a:r>
              <a:rPr lang="en-US" altLang="zh-TW" dirty="0" smtClean="0"/>
              <a:t> </a:t>
            </a:r>
            <a:r>
              <a:rPr lang="en-US" altLang="zh-TW" dirty="0"/>
              <a:t>W</a:t>
            </a:r>
            <a:r>
              <a:rPr lang="en-US" altLang="zh-TW" dirty="0" smtClean="0"/>
              <a:t>eight </a:t>
            </a:r>
            <a:r>
              <a:rPr lang="en-US" altLang="zh-TW" dirty="0"/>
              <a:t>update</a:t>
            </a:r>
            <a:endParaRPr lang="zh-TW" altLang="en-US" dirty="0"/>
          </a:p>
        </p:txBody>
      </p:sp>
      <p:pic>
        <p:nvPicPr>
          <p:cNvPr id="4" name="圖片 3"/>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3635896" y="3678106"/>
            <a:ext cx="3240359" cy="3158385"/>
          </a:xfrm>
          <a:prstGeom prst="rect">
            <a:avLst/>
          </a:prstGeom>
        </p:spPr>
      </p:pic>
    </p:spTree>
    <p:extLst>
      <p:ext uri="{BB962C8B-B14F-4D97-AF65-F5344CB8AC3E}">
        <p14:creationId xmlns:p14="http://schemas.microsoft.com/office/powerpoint/2010/main" val="50326820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528" y="188640"/>
            <a:ext cx="8712968" cy="914400"/>
          </a:xfrm>
        </p:spPr>
        <p:txBody>
          <a:bodyPr/>
          <a:lstStyle/>
          <a:p>
            <a:r>
              <a:rPr lang="en-US" altLang="zh-TW" dirty="0"/>
              <a:t>Integration to Existing Network Stack</a:t>
            </a:r>
            <a:endParaRPr lang="zh-TW" altLang="en-US" dirty="0"/>
          </a:p>
        </p:txBody>
      </p:sp>
      <p:sp>
        <p:nvSpPr>
          <p:cNvPr id="3" name="內容版面配置區 2"/>
          <p:cNvSpPr>
            <a:spLocks noGrp="1"/>
          </p:cNvSpPr>
          <p:nvPr>
            <p:ph idx="1"/>
          </p:nvPr>
        </p:nvSpPr>
        <p:spPr>
          <a:xfrm>
            <a:off x="323528" y="1268760"/>
            <a:ext cx="8712968" cy="5422304"/>
          </a:xfrm>
        </p:spPr>
        <p:txBody>
          <a:bodyPr/>
          <a:lstStyle/>
          <a:p>
            <a:r>
              <a:rPr lang="en-US" altLang="zh-TW" sz="2400" dirty="0" smtClean="0"/>
              <a:t>Routing </a:t>
            </a:r>
            <a:r>
              <a:rPr lang="en-US" altLang="zh-TW" sz="2400" dirty="0"/>
              <a:t>stability of TALENT and CTP </a:t>
            </a:r>
            <a:r>
              <a:rPr lang="en-US" altLang="zh-TW" sz="2400" dirty="0" smtClean="0"/>
              <a:t>integration</a:t>
            </a:r>
          </a:p>
          <a:p>
            <a:pPr lvl="1"/>
            <a:r>
              <a:rPr lang="en-US" altLang="zh-TW" sz="2000" dirty="0"/>
              <a:t>TALENT should not send any TP </a:t>
            </a:r>
            <a:r>
              <a:rPr lang="en-US" altLang="zh-TW" sz="2000" dirty="0" smtClean="0"/>
              <a:t>notiﬁcation </a:t>
            </a:r>
            <a:r>
              <a:rPr lang="en-US" altLang="zh-TW" sz="2000" dirty="0"/>
              <a:t>as the path cost itself is not </a:t>
            </a:r>
            <a:r>
              <a:rPr lang="en-US" altLang="zh-TW" sz="2000" dirty="0" smtClean="0"/>
              <a:t>stabilized</a:t>
            </a:r>
          </a:p>
          <a:p>
            <a:r>
              <a:rPr lang="en-US" altLang="zh-TW" sz="2400" dirty="0"/>
              <a:t>Broken links between the sender and the </a:t>
            </a:r>
            <a:r>
              <a:rPr lang="en-US" altLang="zh-TW" sz="2400" dirty="0" smtClean="0"/>
              <a:t>TP</a:t>
            </a:r>
          </a:p>
          <a:p>
            <a:pPr lvl="1"/>
            <a:r>
              <a:rPr lang="en-US" altLang="zh-TW" sz="2000" dirty="0" smtClean="0"/>
              <a:t>Wait for CTP’s update – slow</a:t>
            </a:r>
          </a:p>
          <a:p>
            <a:pPr lvl="1"/>
            <a:r>
              <a:rPr lang="en-US" altLang="zh-TW" sz="2000" dirty="0" smtClean="0"/>
              <a:t>Set TP loss threshold (miss 5 TP’s ACKs) – quick</a:t>
            </a:r>
          </a:p>
          <a:p>
            <a:r>
              <a:rPr lang="en-US" altLang="zh-TW" sz="2400" dirty="0" smtClean="0"/>
              <a:t>Obsolete predictions under low traffic rate</a:t>
            </a:r>
          </a:p>
          <a:p>
            <a:pPr lvl="1"/>
            <a:r>
              <a:rPr lang="en-US" altLang="zh-TW" sz="2000" dirty="0" smtClean="0"/>
              <a:t>Invalid prediction after 1 second of the previous update</a:t>
            </a:r>
          </a:p>
          <a:p>
            <a:pPr lvl="1"/>
            <a:r>
              <a:rPr lang="en-US" altLang="zh-TW" sz="2000" dirty="0" smtClean="0"/>
              <a:t>Still send to TP and use </a:t>
            </a:r>
            <a:r>
              <a:rPr lang="en-US" altLang="zh-TW" sz="2000" dirty="0"/>
              <a:t>TP loss threshold </a:t>
            </a:r>
            <a:r>
              <a:rPr lang="en-US" altLang="zh-TW" sz="2000" dirty="0" smtClean="0"/>
              <a:t>to protect</a:t>
            </a:r>
          </a:p>
          <a:p>
            <a:r>
              <a:rPr lang="en-US" altLang="zh-TW" sz="2400" dirty="0" smtClean="0"/>
              <a:t>On top of </a:t>
            </a:r>
            <a:r>
              <a:rPr lang="en-US" altLang="zh-TW" sz="2400" dirty="0" err="1" smtClean="0"/>
              <a:t>BoX</a:t>
            </a:r>
            <a:r>
              <a:rPr lang="en-US" altLang="zh-TW" sz="2400" dirty="0" smtClean="0"/>
              <a:t>-MAC, quite fit for LPL</a:t>
            </a:r>
          </a:p>
          <a:p>
            <a:pPr lvl="1"/>
            <a:r>
              <a:rPr lang="en-US" altLang="zh-TW" sz="2000" dirty="0" smtClean="0"/>
              <a:t>Periodical CCAs for overhearing-based operations</a:t>
            </a:r>
          </a:p>
          <a:p>
            <a:pPr lvl="1"/>
            <a:r>
              <a:rPr lang="en-US" altLang="zh-TW" sz="2000" dirty="0" smtClean="0"/>
              <a:t>No address check, so little overhead for non-overhearing node</a:t>
            </a:r>
            <a:endParaRPr lang="en-US" altLang="zh-TW" sz="2000" dirty="0"/>
          </a:p>
          <a:p>
            <a:pPr lvl="1"/>
            <a:r>
              <a:rPr lang="en-US" altLang="zh-TW" sz="2000" dirty="0" smtClean="0"/>
              <a:t>Hard to tune wake up interval, set 100ms </a:t>
            </a:r>
            <a:r>
              <a:rPr lang="en-US" altLang="zh-TW" sz="2000" dirty="0" err="1" smtClean="0"/>
              <a:t>emperiacally</a:t>
            </a:r>
            <a:endParaRPr lang="en-US" altLang="zh-TW" sz="2000" dirty="0" smtClean="0"/>
          </a:p>
        </p:txBody>
      </p:sp>
    </p:spTree>
    <p:extLst>
      <p:ext uri="{BB962C8B-B14F-4D97-AF65-F5344CB8AC3E}">
        <p14:creationId xmlns:p14="http://schemas.microsoft.com/office/powerpoint/2010/main" val="75791601"/>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Experimental Evaluation</a:t>
            </a:r>
            <a:endParaRPr lang="zh-TW" altLang="en-US" dirty="0"/>
          </a:p>
        </p:txBody>
      </p:sp>
      <p:sp>
        <p:nvSpPr>
          <p:cNvPr id="3" name="內容版面配置區 2"/>
          <p:cNvSpPr>
            <a:spLocks noGrp="1"/>
          </p:cNvSpPr>
          <p:nvPr>
            <p:ph idx="1"/>
          </p:nvPr>
        </p:nvSpPr>
        <p:spPr/>
        <p:txBody>
          <a:bodyPr/>
          <a:lstStyle/>
          <a:p>
            <a:r>
              <a:rPr lang="en-US" altLang="zh-TW" dirty="0" smtClean="0"/>
              <a:t>Metrics</a:t>
            </a:r>
          </a:p>
          <a:p>
            <a:pPr lvl="1"/>
            <a:r>
              <a:rPr lang="en-US" altLang="zh-TW" dirty="0" smtClean="0"/>
              <a:t>end-to-end </a:t>
            </a:r>
            <a:r>
              <a:rPr lang="en-US" altLang="zh-TW" dirty="0"/>
              <a:t>delivery </a:t>
            </a:r>
            <a:r>
              <a:rPr lang="en-US" altLang="zh-TW" dirty="0" smtClean="0"/>
              <a:t>cost</a:t>
            </a:r>
          </a:p>
          <a:p>
            <a:pPr lvl="2"/>
            <a:r>
              <a:rPr lang="en-US" altLang="zh-TW" dirty="0" smtClean="0"/>
              <a:t>the </a:t>
            </a:r>
            <a:r>
              <a:rPr lang="en-US" altLang="zh-TW" dirty="0"/>
              <a:t>total number of transmissions needed to </a:t>
            </a:r>
            <a:r>
              <a:rPr lang="en-US" altLang="zh-TW" dirty="0" smtClean="0"/>
              <a:t>deliver a </a:t>
            </a:r>
            <a:r>
              <a:rPr lang="en-US" altLang="zh-TW" dirty="0"/>
              <a:t>packet to the </a:t>
            </a:r>
            <a:r>
              <a:rPr lang="en-US" altLang="zh-TW" dirty="0" smtClean="0"/>
              <a:t>root (including retransmission times)</a:t>
            </a:r>
          </a:p>
          <a:p>
            <a:pPr lvl="1"/>
            <a:r>
              <a:rPr lang="en-US" altLang="zh-TW" dirty="0" smtClean="0"/>
              <a:t>loss rate</a:t>
            </a:r>
          </a:p>
          <a:p>
            <a:pPr lvl="2"/>
            <a:r>
              <a:rPr lang="en-US" altLang="zh-TW" dirty="0"/>
              <a:t>the percentage of </a:t>
            </a:r>
            <a:r>
              <a:rPr lang="en-US" altLang="zh-TW" dirty="0" smtClean="0"/>
              <a:t>packets sent </a:t>
            </a:r>
            <a:r>
              <a:rPr lang="en-US" altLang="zh-TW" dirty="0"/>
              <a:t>but never received at the root</a:t>
            </a:r>
            <a:endParaRPr lang="en-US" altLang="zh-TW" dirty="0" smtClean="0"/>
          </a:p>
          <a:p>
            <a:pPr lvl="1"/>
            <a:r>
              <a:rPr lang="en-US" altLang="zh-TW" dirty="0" smtClean="0"/>
              <a:t>path length</a:t>
            </a:r>
          </a:p>
          <a:p>
            <a:pPr lvl="2"/>
            <a:r>
              <a:rPr lang="en-US" altLang="zh-TW" dirty="0"/>
              <a:t>the number of hops in a delivery </a:t>
            </a:r>
            <a:r>
              <a:rPr lang="en-US" altLang="zh-TW" dirty="0" smtClean="0"/>
              <a:t>path</a:t>
            </a:r>
          </a:p>
          <a:p>
            <a:r>
              <a:rPr lang="en-US" altLang="zh-TW" dirty="0" smtClean="0"/>
              <a:t>Compared with state-of-the-art 4B, STLE, 4C</a:t>
            </a:r>
            <a:endParaRPr lang="zh-TW" altLang="en-US" dirty="0"/>
          </a:p>
        </p:txBody>
      </p:sp>
    </p:spTree>
    <p:extLst>
      <p:ext uri="{BB962C8B-B14F-4D97-AF65-F5344CB8AC3E}">
        <p14:creationId xmlns:p14="http://schemas.microsoft.com/office/powerpoint/2010/main" val="517932912"/>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Experimental Setup</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a:xfrm>
                <a:off x="457200" y="1700808"/>
                <a:ext cx="8077200" cy="4836368"/>
              </a:xfrm>
            </p:spPr>
            <p:txBody>
              <a:bodyPr/>
              <a:lstStyle/>
              <a:p>
                <a:r>
                  <a:rPr lang="en-US" altLang="zh-TW" dirty="0" smtClean="0"/>
                  <a:t>Testbed</a:t>
                </a:r>
              </a:p>
              <a:p>
                <a:pPr lvl="1"/>
                <a:r>
                  <a:rPr lang="en-US" altLang="zh-TW" dirty="0"/>
                  <a:t>The Local (</a:t>
                </a:r>
                <a:r>
                  <a:rPr lang="en-US" altLang="zh-TW" dirty="0" smtClean="0"/>
                  <a:t>54</a:t>
                </a:r>
                <a:r>
                  <a:rPr lang="zh-TW" altLang="en-US" dirty="0" smtClean="0"/>
                  <a:t> </a:t>
                </a:r>
                <a:r>
                  <a:rPr lang="en-US" altLang="zh-TW" dirty="0" smtClean="0"/>
                  <a:t>nodes, -25dBm), </a:t>
                </a:r>
                <a:r>
                  <a:rPr lang="en-US" altLang="zh-TW" dirty="0" err="1" smtClean="0"/>
                  <a:t>Motelab</a:t>
                </a:r>
                <a:r>
                  <a:rPr lang="en-US" altLang="zh-TW" dirty="0" smtClean="0"/>
                  <a:t>(47/180, 0) </a:t>
                </a:r>
                <a:r>
                  <a:rPr lang="en-US" altLang="zh-TW" dirty="0"/>
                  <a:t>and </a:t>
                </a:r>
                <a:r>
                  <a:rPr lang="en-US" altLang="zh-TW" dirty="0" err="1" smtClean="0"/>
                  <a:t>Indriya</a:t>
                </a:r>
                <a:r>
                  <a:rPr lang="en-US" altLang="zh-TW" dirty="0" smtClean="0"/>
                  <a:t> (127, 0) testbed</a:t>
                </a:r>
              </a:p>
              <a:p>
                <a:r>
                  <a:rPr lang="en-US" altLang="zh-TW" dirty="0" smtClean="0"/>
                  <a:t>Experiments – focused on </a:t>
                </a:r>
                <a:r>
                  <a:rPr lang="en-US" altLang="zh-TW" dirty="0" err="1" smtClean="0"/>
                  <a:t>bursty</a:t>
                </a:r>
                <a:r>
                  <a:rPr lang="en-US" altLang="zh-TW" dirty="0" smtClean="0"/>
                  <a:t> traffic</a:t>
                </a:r>
              </a:p>
              <a:p>
                <a:pPr lvl="1"/>
                <a:r>
                  <a:rPr lang="en-US" altLang="zh-TW" dirty="0" smtClean="0"/>
                  <a:t>Single sender</a:t>
                </a:r>
              </a:p>
              <a:p>
                <a:pPr lvl="1"/>
                <a:r>
                  <a:rPr lang="en-US" altLang="zh-TW" dirty="0"/>
                  <a:t>V</a:t>
                </a:r>
                <a:r>
                  <a:rPr lang="en-US" altLang="zh-TW" dirty="0" smtClean="0"/>
                  <a:t>ariable </a:t>
                </a:r>
                <a:r>
                  <a:rPr lang="en-US" altLang="zh-TW" dirty="0"/>
                  <a:t>sending </a:t>
                </a:r>
                <a:r>
                  <a:rPr lang="en-US" altLang="zh-TW" dirty="0" smtClean="0"/>
                  <a:t>rates</a:t>
                </a:r>
              </a:p>
              <a:p>
                <a:pPr lvl="1"/>
                <a:r>
                  <a:rPr lang="en-US" altLang="zh-TW" dirty="0" smtClean="0"/>
                  <a:t>Multiple sender</a:t>
                </a:r>
              </a:p>
              <a:p>
                <a:r>
                  <a:rPr lang="en-US" altLang="zh-TW" dirty="0"/>
                  <a:t>30-byte long data </a:t>
                </a:r>
                <a:r>
                  <a:rPr lang="en-US" altLang="zh-TW" dirty="0" smtClean="0"/>
                  <a:t>packets</a:t>
                </a:r>
              </a:p>
              <a:p>
                <a:r>
                  <a:rPr lang="en-US" altLang="zh-TW" dirty="0" smtClean="0"/>
                  <a:t>100</a:t>
                </a:r>
                <a:r>
                  <a:rPr lang="zh-TW" altLang="en-US" dirty="0" smtClean="0"/>
                  <a:t> </a:t>
                </a:r>
                <a14:m>
                  <m:oMath xmlns:m="http://schemas.openxmlformats.org/officeDocument/2006/math">
                    <m:r>
                      <a:rPr lang="en-US" altLang="zh-TW" i="1" smtClean="0">
                        <a:latin typeface="Cambria Math" panose="02040503050406030204" pitchFamily="18" charset="0"/>
                        <a:ea typeface="Cambria Math" panose="02040503050406030204" pitchFamily="18" charset="0"/>
                      </a:rPr>
                      <m:t>±</m:t>
                    </m:r>
                  </m:oMath>
                </a14:m>
                <a:r>
                  <a:rPr lang="en-US" altLang="zh-TW" dirty="0" smtClean="0"/>
                  <a:t> 50</a:t>
                </a:r>
                <a:r>
                  <a:rPr lang="zh-TW" altLang="en-US" dirty="0" smtClean="0"/>
                  <a:t> </a:t>
                </a:r>
                <a:r>
                  <a:rPr lang="en-US" altLang="zh-TW" dirty="0" smtClean="0"/>
                  <a:t>ms</a:t>
                </a:r>
                <a:r>
                  <a:rPr lang="zh-TW" altLang="en-US" dirty="0" smtClean="0"/>
                  <a:t> </a:t>
                </a:r>
                <a:r>
                  <a:rPr lang="en-US" altLang="zh-TW" dirty="0" smtClean="0"/>
                  <a:t>sending interval</a:t>
                </a:r>
              </a:p>
              <a:p>
                <a:r>
                  <a:rPr lang="en-US" altLang="zh-TW" dirty="0"/>
                  <a:t>6000 </a:t>
                </a:r>
                <a:r>
                  <a:rPr lang="en-US" altLang="zh-TW" dirty="0" err="1"/>
                  <a:t>packetsfor</a:t>
                </a:r>
                <a:r>
                  <a:rPr lang="en-US" altLang="zh-TW" dirty="0"/>
                  <a:t> </a:t>
                </a:r>
                <a:r>
                  <a:rPr lang="en-US" altLang="zh-TW" dirty="0" smtClean="0"/>
                  <a:t>each experiment</a:t>
                </a:r>
                <a:endParaRPr lang="zh-TW" altLang="en-US" dirty="0"/>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xfrm>
                <a:off x="457200" y="1700808"/>
                <a:ext cx="8077200" cy="4836368"/>
              </a:xfrm>
              <a:blipFill rotWithShape="0">
                <a:blip r:embed="rId2"/>
                <a:stretch>
                  <a:fillRect l="-1434" b="-10593"/>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395553842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Link Estimation with </a:t>
            </a:r>
            <a:r>
              <a:rPr lang="en-US" altLang="zh-TW" dirty="0" err="1"/>
              <a:t>Bursty</a:t>
            </a:r>
            <a:r>
              <a:rPr lang="en-US" altLang="zh-TW" dirty="0"/>
              <a:t> Trafﬁc</a:t>
            </a:r>
            <a:endParaRPr lang="zh-TW" altLang="en-US" dirty="0"/>
          </a:p>
        </p:txBody>
      </p:sp>
      <p:sp>
        <p:nvSpPr>
          <p:cNvPr id="3" name="內容版面配置區 2"/>
          <p:cNvSpPr>
            <a:spLocks noGrp="1"/>
          </p:cNvSpPr>
          <p:nvPr>
            <p:ph idx="1"/>
          </p:nvPr>
        </p:nvSpPr>
        <p:spPr>
          <a:xfrm>
            <a:off x="457200" y="1905000"/>
            <a:ext cx="8291264" cy="4495800"/>
          </a:xfrm>
        </p:spPr>
        <p:txBody>
          <a:bodyPr/>
          <a:lstStyle/>
          <a:p>
            <a:r>
              <a:rPr lang="en-US" altLang="zh-TW" dirty="0" smtClean="0"/>
              <a:t>Simple network</a:t>
            </a:r>
          </a:p>
          <a:p>
            <a:r>
              <a:rPr lang="en-US" altLang="zh-TW" dirty="0" smtClean="0"/>
              <a:t>TALENT, 4B </a:t>
            </a:r>
            <a:r>
              <a:rPr lang="en-US" altLang="zh-TW" dirty="0"/>
              <a:t>with </a:t>
            </a:r>
            <a:r>
              <a:rPr lang="en-US" altLang="zh-TW" dirty="0" smtClean="0"/>
              <a:t>WMEWMA (α </a:t>
            </a:r>
            <a:r>
              <a:rPr lang="en-US" altLang="zh-TW" dirty="0"/>
              <a:t>= 0.9</a:t>
            </a:r>
            <a:r>
              <a:rPr lang="en-US" altLang="zh-TW" dirty="0" smtClean="0"/>
              <a:t>): </a:t>
            </a:r>
            <a:r>
              <a:rPr lang="en-US" altLang="zh-TW" dirty="0"/>
              <a:t>“stable </a:t>
            </a:r>
            <a:r>
              <a:rPr lang="en-US" altLang="zh-TW" dirty="0" smtClean="0"/>
              <a:t>4B” and 4B </a:t>
            </a:r>
            <a:r>
              <a:rPr lang="en-US" altLang="zh-TW" dirty="0"/>
              <a:t>(</a:t>
            </a:r>
            <a:r>
              <a:rPr lang="en-US" altLang="zh-TW" dirty="0" smtClean="0"/>
              <a:t>α </a:t>
            </a:r>
            <a:r>
              <a:rPr lang="en-US" altLang="zh-TW" dirty="0"/>
              <a:t>= </a:t>
            </a:r>
            <a:r>
              <a:rPr lang="en-US" altLang="zh-TW" dirty="0" smtClean="0"/>
              <a:t>0.1): </a:t>
            </a:r>
            <a:r>
              <a:rPr lang="en-US" altLang="zh-TW" dirty="0"/>
              <a:t>“reactive </a:t>
            </a:r>
            <a:r>
              <a:rPr lang="en-US" altLang="zh-TW" dirty="0" smtClean="0"/>
              <a:t>4B”</a:t>
            </a:r>
            <a:endParaRPr lang="zh-TW" altLang="en-US" dirty="0"/>
          </a:p>
        </p:txBody>
      </p:sp>
      <p:pic>
        <p:nvPicPr>
          <p:cNvPr id="4" name="圖片 3"/>
          <p:cNvPicPr>
            <a:picLocks noChangeAspect="1"/>
          </p:cNvPicPr>
          <p:nvPr/>
        </p:nvPicPr>
        <p:blipFill>
          <a:blip r:embed="rId3">
            <a:clrChange>
              <a:clrFrom>
                <a:srgbClr val="FFFFFF"/>
              </a:clrFrom>
              <a:clrTo>
                <a:srgbClr val="FFFFFF">
                  <a:alpha val="0"/>
                </a:srgbClr>
              </a:clrTo>
            </a:clrChange>
          </a:blip>
          <a:stretch>
            <a:fillRect/>
          </a:stretch>
        </p:blipFill>
        <p:spPr>
          <a:xfrm>
            <a:off x="553616" y="3789040"/>
            <a:ext cx="7884368" cy="2836765"/>
          </a:xfrm>
          <a:prstGeom prst="rect">
            <a:avLst/>
          </a:prstGeom>
        </p:spPr>
      </p:pic>
      <p:sp>
        <p:nvSpPr>
          <p:cNvPr id="5" name="文字方塊 4"/>
          <p:cNvSpPr txBox="1"/>
          <p:nvPr/>
        </p:nvSpPr>
        <p:spPr>
          <a:xfrm>
            <a:off x="374760" y="6592996"/>
            <a:ext cx="8301696" cy="292388"/>
          </a:xfrm>
          <a:prstGeom prst="rect">
            <a:avLst/>
          </a:prstGeom>
          <a:noFill/>
        </p:spPr>
        <p:txBody>
          <a:bodyPr wrap="none" rtlCol="0">
            <a:spAutoFit/>
          </a:bodyPr>
          <a:lstStyle/>
          <a:p>
            <a:r>
              <a:rPr lang="en-US" altLang="zh-TW" sz="1300" dirty="0"/>
              <a:t> The path length and the delivery cost of 4B (stable and reactive) and TALENT during a 5 minutes </a:t>
            </a:r>
            <a:r>
              <a:rPr lang="en-US" altLang="zh-TW" sz="1300" dirty="0" smtClean="0"/>
              <a:t>experiment</a:t>
            </a:r>
            <a:endParaRPr lang="zh-TW" altLang="en-US" sz="1300" dirty="0"/>
          </a:p>
        </p:txBody>
      </p:sp>
      <p:sp>
        <p:nvSpPr>
          <p:cNvPr id="6" name="橢圓 5"/>
          <p:cNvSpPr/>
          <p:nvPr/>
        </p:nvSpPr>
        <p:spPr bwMode="auto">
          <a:xfrm>
            <a:off x="3779912" y="2060848"/>
            <a:ext cx="504056" cy="432048"/>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chemeClr val="tx1"/>
                </a:solidFill>
                <a:effectLst/>
                <a:latin typeface="Arial" panose="020B0604020202020204" pitchFamily="34" charset="0"/>
              </a:rPr>
              <a:t>S</a:t>
            </a:r>
            <a:endParaRPr kumimoji="0" lang="zh-TW"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7" name="橢圓 6"/>
          <p:cNvSpPr/>
          <p:nvPr/>
        </p:nvSpPr>
        <p:spPr bwMode="auto">
          <a:xfrm>
            <a:off x="4525608" y="2060848"/>
            <a:ext cx="622456" cy="432048"/>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altLang="zh-TW" dirty="0" smtClean="0"/>
              <a:t>F</a:t>
            </a:r>
            <a:r>
              <a:rPr lang="en-US" altLang="zh-TW" baseline="-25000" dirty="0" smtClean="0"/>
              <a:t>1</a:t>
            </a:r>
            <a:endParaRPr kumimoji="0" lang="zh-TW" altLang="en-US" sz="1800" b="0" i="0" u="none" strike="noStrike" cap="none" normalizeH="0" baseline="-25000" dirty="0" smtClean="0">
              <a:ln>
                <a:noFill/>
              </a:ln>
              <a:solidFill>
                <a:schemeClr val="tx1"/>
              </a:solidFill>
              <a:effectLst/>
            </a:endParaRPr>
          </a:p>
        </p:txBody>
      </p:sp>
      <p:sp>
        <p:nvSpPr>
          <p:cNvPr id="8" name="橢圓 7"/>
          <p:cNvSpPr/>
          <p:nvPr/>
        </p:nvSpPr>
        <p:spPr bwMode="auto">
          <a:xfrm>
            <a:off x="5389704" y="2060848"/>
            <a:ext cx="622456" cy="432048"/>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altLang="zh-TW" dirty="0" smtClean="0"/>
              <a:t>F</a:t>
            </a:r>
            <a:r>
              <a:rPr lang="en-US" altLang="zh-TW" baseline="-25000" dirty="0"/>
              <a:t>2</a:t>
            </a:r>
            <a:endParaRPr kumimoji="0" lang="zh-TW" altLang="en-US" sz="1800" b="0" i="0" u="none" strike="noStrike" cap="none" normalizeH="0" baseline="-25000" dirty="0" smtClean="0">
              <a:ln>
                <a:noFill/>
              </a:ln>
              <a:solidFill>
                <a:schemeClr val="tx1"/>
              </a:solidFill>
              <a:effectLst/>
            </a:endParaRPr>
          </a:p>
        </p:txBody>
      </p:sp>
      <p:sp>
        <p:nvSpPr>
          <p:cNvPr id="9" name="橢圓 8"/>
          <p:cNvSpPr/>
          <p:nvPr/>
        </p:nvSpPr>
        <p:spPr bwMode="auto">
          <a:xfrm>
            <a:off x="6253800" y="2065783"/>
            <a:ext cx="622456" cy="432048"/>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altLang="zh-TW" dirty="0" smtClean="0"/>
              <a:t>F</a:t>
            </a:r>
            <a:r>
              <a:rPr lang="en-US" altLang="zh-TW" baseline="-25000" dirty="0"/>
              <a:t>3</a:t>
            </a:r>
            <a:endParaRPr kumimoji="0" lang="zh-TW" altLang="en-US" sz="1800" b="0" i="0" u="none" strike="noStrike" cap="none" normalizeH="0" baseline="-25000" dirty="0" smtClean="0">
              <a:ln>
                <a:noFill/>
              </a:ln>
              <a:solidFill>
                <a:schemeClr val="tx1"/>
              </a:solidFill>
              <a:effectLst/>
            </a:endParaRPr>
          </a:p>
        </p:txBody>
      </p:sp>
      <p:sp>
        <p:nvSpPr>
          <p:cNvPr id="11" name="橢圓 10"/>
          <p:cNvSpPr/>
          <p:nvPr/>
        </p:nvSpPr>
        <p:spPr bwMode="auto">
          <a:xfrm>
            <a:off x="7117896" y="2060848"/>
            <a:ext cx="504056" cy="432048"/>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altLang="zh-TW" dirty="0"/>
              <a:t>R</a:t>
            </a:r>
            <a:endParaRPr kumimoji="0" lang="zh-TW" altLang="en-US" sz="1800" b="0" i="0" u="none" strike="noStrike" cap="none" normalizeH="0" baseline="0" dirty="0" smtClean="0">
              <a:ln>
                <a:noFill/>
              </a:ln>
              <a:solidFill>
                <a:schemeClr val="tx1"/>
              </a:solidFill>
              <a:effectLst/>
              <a:latin typeface="Arial" panose="020B0604020202020204" pitchFamily="34" charset="0"/>
            </a:endParaRPr>
          </a:p>
        </p:txBody>
      </p:sp>
      <p:cxnSp>
        <p:nvCxnSpPr>
          <p:cNvPr id="13" name="直線單箭頭接點 12"/>
          <p:cNvCxnSpPr>
            <a:stCxn id="6" idx="6"/>
            <a:endCxn id="7" idx="2"/>
          </p:cNvCxnSpPr>
          <p:nvPr/>
        </p:nvCxnSpPr>
        <p:spPr bwMode="auto">
          <a:xfrm>
            <a:off x="4283968" y="2276872"/>
            <a:ext cx="241640" cy="0"/>
          </a:xfrm>
          <a:prstGeom prst="straightConnector1">
            <a:avLst/>
          </a:prstGeom>
          <a:solidFill>
            <a:schemeClr val="accent1"/>
          </a:solidFill>
          <a:ln w="190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線單箭頭接點 15"/>
          <p:cNvCxnSpPr>
            <a:stCxn id="7" idx="6"/>
            <a:endCxn id="8" idx="2"/>
          </p:cNvCxnSpPr>
          <p:nvPr/>
        </p:nvCxnSpPr>
        <p:spPr bwMode="auto">
          <a:xfrm>
            <a:off x="5148064" y="2276872"/>
            <a:ext cx="241640" cy="0"/>
          </a:xfrm>
          <a:prstGeom prst="straightConnector1">
            <a:avLst/>
          </a:prstGeom>
          <a:solidFill>
            <a:schemeClr val="accent1"/>
          </a:solidFill>
          <a:ln w="190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直線單箭頭接點 17"/>
          <p:cNvCxnSpPr>
            <a:stCxn id="8" idx="6"/>
            <a:endCxn id="9" idx="2"/>
          </p:cNvCxnSpPr>
          <p:nvPr/>
        </p:nvCxnSpPr>
        <p:spPr bwMode="auto">
          <a:xfrm>
            <a:off x="6012160" y="2276872"/>
            <a:ext cx="241640" cy="4935"/>
          </a:xfrm>
          <a:prstGeom prst="straightConnector1">
            <a:avLst/>
          </a:prstGeom>
          <a:solidFill>
            <a:schemeClr val="accent1"/>
          </a:solidFill>
          <a:ln w="190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線單箭頭接點 19"/>
          <p:cNvCxnSpPr>
            <a:stCxn id="9" idx="6"/>
            <a:endCxn id="11" idx="2"/>
          </p:cNvCxnSpPr>
          <p:nvPr/>
        </p:nvCxnSpPr>
        <p:spPr bwMode="auto">
          <a:xfrm flipV="1">
            <a:off x="6876256" y="2276872"/>
            <a:ext cx="241640" cy="4935"/>
          </a:xfrm>
          <a:prstGeom prst="straightConnector1">
            <a:avLst/>
          </a:prstGeom>
          <a:solidFill>
            <a:schemeClr val="accent1"/>
          </a:solidFill>
          <a:ln w="190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弧形接點 21"/>
          <p:cNvCxnSpPr>
            <a:stCxn id="6" idx="0"/>
            <a:endCxn id="11" idx="0"/>
          </p:cNvCxnSpPr>
          <p:nvPr/>
        </p:nvCxnSpPr>
        <p:spPr bwMode="auto">
          <a:xfrm rot="5400000" flipH="1" flipV="1">
            <a:off x="5700932" y="391856"/>
            <a:ext cx="12700" cy="3337984"/>
          </a:xfrm>
          <a:prstGeom prst="curvedConnector3">
            <a:avLst>
              <a:gd name="adj1" fmla="val 3309228"/>
            </a:avLst>
          </a:prstGeom>
          <a:solidFill>
            <a:schemeClr val="accent1"/>
          </a:solidFill>
          <a:ln w="19050" cap="flat" cmpd="sng" algn="ctr">
            <a:solidFill>
              <a:srgbClr val="FF0000"/>
            </a:solidFill>
            <a:prstDash val="sys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文字方塊 23"/>
          <p:cNvSpPr txBox="1"/>
          <p:nvPr/>
        </p:nvSpPr>
        <p:spPr>
          <a:xfrm>
            <a:off x="4424781" y="1412776"/>
            <a:ext cx="2552302" cy="307777"/>
          </a:xfrm>
          <a:prstGeom prst="rect">
            <a:avLst/>
          </a:prstGeom>
          <a:noFill/>
        </p:spPr>
        <p:txBody>
          <a:bodyPr wrap="none" rtlCol="0">
            <a:spAutoFit/>
          </a:bodyPr>
          <a:lstStyle/>
          <a:p>
            <a:r>
              <a:rPr lang="en-US" altLang="zh-TW" sz="1400" dirty="0" smtClean="0"/>
              <a:t>Short path, but various quality</a:t>
            </a:r>
            <a:endParaRPr lang="zh-TW" altLang="en-US" sz="1400" dirty="0"/>
          </a:p>
        </p:txBody>
      </p:sp>
      <p:sp>
        <p:nvSpPr>
          <p:cNvPr id="25" name="文字方塊 24"/>
          <p:cNvSpPr txBox="1"/>
          <p:nvPr/>
        </p:nvSpPr>
        <p:spPr>
          <a:xfrm>
            <a:off x="4643592" y="1805156"/>
            <a:ext cx="2114681" cy="307777"/>
          </a:xfrm>
          <a:prstGeom prst="rect">
            <a:avLst/>
          </a:prstGeom>
          <a:noFill/>
        </p:spPr>
        <p:txBody>
          <a:bodyPr wrap="none" rtlCol="0">
            <a:spAutoFit/>
          </a:bodyPr>
          <a:lstStyle/>
          <a:p>
            <a:r>
              <a:rPr lang="en-US" altLang="zh-TW" sz="1400" dirty="0" smtClean="0"/>
              <a:t>Long path with good link</a:t>
            </a:r>
            <a:endParaRPr lang="zh-TW" altLang="en-US" sz="1400" dirty="0"/>
          </a:p>
        </p:txBody>
      </p:sp>
    </p:spTree>
    <p:extLst>
      <p:ext uri="{BB962C8B-B14F-4D97-AF65-F5344CB8AC3E}">
        <p14:creationId xmlns:p14="http://schemas.microsoft.com/office/powerpoint/2010/main" val="260229215"/>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Why 4B does not switch back?</a:t>
            </a:r>
            <a:r>
              <a:rPr lang="zh-TW" altLang="en-US" dirty="0"/>
              <a:t> </a:t>
            </a:r>
          </a:p>
        </p:txBody>
      </p:sp>
      <p:sp>
        <p:nvSpPr>
          <p:cNvPr id="3" name="內容版面配置區 2"/>
          <p:cNvSpPr>
            <a:spLocks noGrp="1"/>
          </p:cNvSpPr>
          <p:nvPr>
            <p:ph idx="1"/>
          </p:nvPr>
        </p:nvSpPr>
        <p:spPr/>
        <p:txBody>
          <a:bodyPr/>
          <a:lstStyle/>
          <a:p>
            <a:r>
              <a:rPr lang="en-US" altLang="zh-TW" dirty="0" smtClean="0"/>
              <a:t>4B </a:t>
            </a:r>
            <a:r>
              <a:rPr lang="en-US" altLang="zh-TW" dirty="0"/>
              <a:t>only rely on CTP using EWMA to </a:t>
            </a:r>
            <a:r>
              <a:rPr lang="en-US" altLang="zh-TW" dirty="0" smtClean="0"/>
              <a:t>update</a:t>
            </a:r>
          </a:p>
          <a:p>
            <a:r>
              <a:rPr lang="en-US" altLang="zh-TW" dirty="0" smtClean="0"/>
              <a:t>Exponentially-growing sparse </a:t>
            </a:r>
            <a:r>
              <a:rPr lang="en-US" altLang="zh-TW" dirty="0"/>
              <a:t>beacon packets and reactive EWMA </a:t>
            </a:r>
            <a:r>
              <a:rPr lang="en-US" altLang="zh-TW" dirty="0" smtClean="0"/>
              <a:t>filter </a:t>
            </a:r>
            <a:r>
              <a:rPr lang="en-US" altLang="zh-TW" dirty="0"/>
              <a:t>(α = </a:t>
            </a:r>
            <a:r>
              <a:rPr lang="en-US" altLang="zh-TW" dirty="0" smtClean="0"/>
              <a:t>0.1)</a:t>
            </a:r>
          </a:p>
          <a:p>
            <a:r>
              <a:rPr lang="en-US" altLang="zh-TW" dirty="0" smtClean="0"/>
              <a:t>The </a:t>
            </a:r>
            <a:r>
              <a:rPr lang="en-US" altLang="zh-TW" dirty="0"/>
              <a:t>estimation is hard to </a:t>
            </a:r>
            <a:r>
              <a:rPr lang="en-US" altLang="zh-TW" dirty="0" smtClean="0"/>
              <a:t>adjusted </a:t>
            </a:r>
            <a:r>
              <a:rPr lang="en-US" altLang="zh-TW" dirty="0"/>
              <a:t>to use the shorter path </a:t>
            </a:r>
            <a:r>
              <a:rPr lang="en-US" altLang="zh-TW" dirty="0" smtClean="0"/>
              <a:t>again</a:t>
            </a:r>
          </a:p>
          <a:p>
            <a:r>
              <a:rPr lang="en-US" altLang="zh-TW" dirty="0">
                <a:solidFill>
                  <a:srgbClr val="FF4F4F"/>
                </a:solidFill>
              </a:rPr>
              <a:t>TALENT constantly and actively indicate an available high quality period to CTP for switching back to the shorter </a:t>
            </a:r>
            <a:r>
              <a:rPr lang="en-US" altLang="zh-TW" dirty="0" smtClean="0">
                <a:solidFill>
                  <a:srgbClr val="FF4F4F"/>
                </a:solidFill>
              </a:rPr>
              <a:t>path</a:t>
            </a:r>
            <a:endParaRPr lang="en-US" altLang="zh-TW" dirty="0">
              <a:solidFill>
                <a:srgbClr val="FF4F4F"/>
              </a:solidFill>
            </a:endParaRPr>
          </a:p>
        </p:txBody>
      </p:sp>
    </p:spTree>
    <p:extLst>
      <p:ext uri="{BB962C8B-B14F-4D97-AF65-F5344CB8AC3E}">
        <p14:creationId xmlns:p14="http://schemas.microsoft.com/office/powerpoint/2010/main" val="633301178"/>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Path Length vs. Delivery </a:t>
            </a:r>
            <a:r>
              <a:rPr lang="en-US" altLang="zh-TW" dirty="0" smtClean="0"/>
              <a:t>Cost</a:t>
            </a:r>
            <a:endParaRPr lang="zh-TW" altLang="en-US" dirty="0"/>
          </a:p>
        </p:txBody>
      </p:sp>
      <mc:AlternateContent xmlns:mc="http://schemas.openxmlformats.org/markup-compatibility/2006" xmlns:a14="http://schemas.microsoft.com/office/drawing/2010/main">
        <mc:Choice Requires="a14">
          <p:sp>
            <p:nvSpPr>
              <p:cNvPr id="3" name="內容版面配置區 2"/>
              <p:cNvSpPr>
                <a:spLocks noGrp="1"/>
              </p:cNvSpPr>
              <p:nvPr>
                <p:ph idx="1"/>
              </p:nvPr>
            </p:nvSpPr>
            <p:spPr>
              <a:xfrm>
                <a:off x="251520" y="1905000"/>
                <a:ext cx="8803916" cy="4495800"/>
              </a:xfrm>
            </p:spPr>
            <p:txBody>
              <a:bodyPr/>
              <a:lstStyle/>
              <a:p>
                <a:r>
                  <a:rPr lang="en-US" altLang="zh-TW" sz="2300" dirty="0" smtClean="0"/>
                  <a:t>Trade </a:t>
                </a:r>
                <a:r>
                  <a:rPr lang="en-US" altLang="zh-TW" sz="2300" dirty="0"/>
                  <a:t>off between a longer path with </a:t>
                </a:r>
                <a:r>
                  <a:rPr lang="en-US" altLang="zh-TW" sz="2300" dirty="0" smtClean="0"/>
                  <a:t>stable high </a:t>
                </a:r>
                <a:r>
                  <a:rPr lang="en-US" altLang="zh-TW" sz="2300" dirty="0"/>
                  <a:t>quality links and a shorter path </a:t>
                </a:r>
                <a:r>
                  <a:rPr lang="en-US" altLang="zh-TW" sz="2300" dirty="0" smtClean="0"/>
                  <a:t>with unstable intermediate quality</a:t>
                </a:r>
              </a:p>
              <a:p>
                <a:pPr marL="0" indent="0" algn="ctr">
                  <a:buNone/>
                </a:pPr>
                <a:r>
                  <a:rPr lang="en-US" altLang="zh-TW" sz="2000" dirty="0" smtClean="0">
                    <a:solidFill>
                      <a:srgbClr val="0070C0"/>
                    </a:solidFill>
                  </a:rPr>
                  <a:t>End-to-end </a:t>
                </a:r>
                <a:r>
                  <a:rPr lang="en-US" altLang="zh-TW" sz="2000" dirty="0">
                    <a:solidFill>
                      <a:srgbClr val="0070C0"/>
                    </a:solidFill>
                  </a:rPr>
                  <a:t>delivery </a:t>
                </a:r>
                <a:r>
                  <a:rPr lang="en-US" altLang="zh-TW" sz="2000" dirty="0" smtClean="0">
                    <a:solidFill>
                      <a:srgbClr val="0070C0"/>
                    </a:solidFill>
                  </a:rPr>
                  <a:t>cost </a:t>
                </a:r>
                <a14:m>
                  <m:oMath xmlns:m="http://schemas.openxmlformats.org/officeDocument/2006/math">
                    <m:r>
                      <a:rPr lang="en-US" altLang="zh-TW" sz="2000" i="1" smtClean="0">
                        <a:solidFill>
                          <a:srgbClr val="0070C0"/>
                        </a:solidFill>
                        <a:latin typeface="Cambria Math" panose="02040503050406030204" pitchFamily="18" charset="0"/>
                        <a:ea typeface="Cambria Math" panose="02040503050406030204" pitchFamily="18" charset="0"/>
                      </a:rPr>
                      <m:t>=</m:t>
                    </m:r>
                  </m:oMath>
                </a14:m>
                <a:r>
                  <a:rPr lang="en-US" altLang="zh-TW" sz="2000" dirty="0" smtClean="0">
                    <a:solidFill>
                      <a:srgbClr val="0070C0"/>
                    </a:solidFill>
                  </a:rPr>
                  <a:t> hop </a:t>
                </a:r>
                <a:r>
                  <a:rPr lang="en-US" altLang="zh-TW" sz="2000" dirty="0">
                    <a:solidFill>
                      <a:srgbClr val="0070C0"/>
                    </a:solidFill>
                  </a:rPr>
                  <a:t>count </a:t>
                </a:r>
                <a:r>
                  <a:rPr lang="en-US" altLang="zh-TW" sz="2000" dirty="0" smtClean="0">
                    <a:solidFill>
                      <a:srgbClr val="0070C0"/>
                    </a:solidFill>
                  </a:rPr>
                  <a:t>(path length) </a:t>
                </a:r>
                <a14:m>
                  <m:oMath xmlns:m="http://schemas.openxmlformats.org/officeDocument/2006/math">
                    <m:r>
                      <a:rPr lang="en-US" altLang="zh-TW" sz="2000" i="1" smtClean="0">
                        <a:solidFill>
                          <a:srgbClr val="0070C0"/>
                        </a:solidFill>
                        <a:latin typeface="Cambria Math" panose="02040503050406030204" pitchFamily="18" charset="0"/>
                        <a:ea typeface="Cambria Math" panose="02040503050406030204" pitchFamily="18" charset="0"/>
                      </a:rPr>
                      <m:t>×</m:t>
                    </m:r>
                  </m:oMath>
                </a14:m>
                <a:r>
                  <a:rPr lang="en-US" altLang="zh-TW" sz="2000" dirty="0" smtClean="0">
                    <a:solidFill>
                      <a:srgbClr val="0070C0"/>
                    </a:solidFill>
                  </a:rPr>
                  <a:t> </a:t>
                </a:r>
                <a:r>
                  <a:rPr lang="en-US" altLang="zh-TW" sz="2000" dirty="0">
                    <a:solidFill>
                      <a:srgbClr val="0070C0"/>
                    </a:solidFill>
                  </a:rPr>
                  <a:t>the cost per </a:t>
                </a:r>
                <a:r>
                  <a:rPr lang="en-US" altLang="zh-TW" sz="2000" dirty="0" smtClean="0">
                    <a:solidFill>
                      <a:srgbClr val="0070C0"/>
                    </a:solidFill>
                  </a:rPr>
                  <a:t>hop</a:t>
                </a:r>
              </a:p>
              <a:p>
                <a:pPr marL="0" indent="0">
                  <a:buNone/>
                </a:pPr>
                <a:r>
                  <a:rPr lang="en-US" altLang="zh-TW" sz="2000" dirty="0"/>
                  <a:t>If                                                      , TALENT achieves lower cost than </a:t>
                </a:r>
                <a:r>
                  <a:rPr lang="en-US" altLang="zh-TW" sz="2000" dirty="0" smtClean="0"/>
                  <a:t>4B</a:t>
                </a:r>
              </a:p>
              <a:p>
                <a:r>
                  <a:rPr lang="en-US" altLang="zh-TW" sz="2000" dirty="0" smtClean="0"/>
                  <a:t>The </a:t>
                </a:r>
                <a:r>
                  <a:rPr lang="en-US" altLang="zh-TW" sz="2000" dirty="0"/>
                  <a:t>majority were above the line x = y, </a:t>
                </a:r>
                <a:r>
                  <a:rPr lang="en-US" altLang="zh-TW" sz="2000" dirty="0" smtClean="0"/>
                  <a:t>except poorly </a:t>
                </a:r>
                <a:r>
                  <a:rPr lang="en-US" altLang="zh-TW" sz="2000" dirty="0"/>
                  <a:t>connected network or sudden link quality changes</a:t>
                </a:r>
                <a:endParaRPr lang="zh-TW" altLang="en-US" dirty="0"/>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xfrm>
                <a:off x="251520" y="1905000"/>
                <a:ext cx="8803916" cy="4495800"/>
              </a:xfrm>
              <a:blipFill rotWithShape="0">
                <a:blip r:embed="rId3"/>
                <a:stretch>
                  <a:fillRect l="-900" t="-136"/>
                </a:stretch>
              </a:blipFill>
            </p:spPr>
            <p:txBody>
              <a:bodyPr/>
              <a:lstStyle/>
              <a:p>
                <a:r>
                  <a:rPr lang="zh-TW" altLang="en-US">
                    <a:noFill/>
                  </a:rPr>
                  <a:t> </a:t>
                </a:r>
              </a:p>
            </p:txBody>
          </p:sp>
        </mc:Fallback>
      </mc:AlternateContent>
      <p:pic>
        <p:nvPicPr>
          <p:cNvPr id="4" name="圖片 3"/>
          <p:cNvPicPr>
            <a:picLocks noChangeAspect="1"/>
          </p:cNvPicPr>
          <p:nvPr/>
        </p:nvPicPr>
        <p:blipFill>
          <a:blip r:embed="rId4">
            <a:clrChange>
              <a:clrFrom>
                <a:srgbClr val="FFFFFF"/>
              </a:clrFrom>
              <a:clrTo>
                <a:srgbClr val="FFFFFF">
                  <a:alpha val="0"/>
                </a:srgbClr>
              </a:clrTo>
            </a:clrChange>
          </a:blip>
          <a:stretch>
            <a:fillRect/>
          </a:stretch>
        </p:blipFill>
        <p:spPr>
          <a:xfrm>
            <a:off x="179512" y="4710018"/>
            <a:ext cx="8875924" cy="1979761"/>
          </a:xfrm>
          <a:prstGeom prst="rect">
            <a:avLst/>
          </a:prstGeom>
        </p:spPr>
      </p:pic>
      <p:pic>
        <p:nvPicPr>
          <p:cNvPr id="6" name="圖片 5"/>
          <p:cNvPicPr>
            <a:picLocks noChangeAspect="1"/>
          </p:cNvPicPr>
          <p:nvPr/>
        </p:nvPicPr>
        <p:blipFill>
          <a:blip r:embed="rId5"/>
          <a:stretch>
            <a:fillRect/>
          </a:stretch>
        </p:blipFill>
        <p:spPr>
          <a:xfrm>
            <a:off x="675797" y="3356992"/>
            <a:ext cx="3945386" cy="387094"/>
          </a:xfrm>
          <a:prstGeom prst="rect">
            <a:avLst/>
          </a:prstGeom>
        </p:spPr>
      </p:pic>
    </p:spTree>
    <p:extLst>
      <p:ext uri="{BB962C8B-B14F-4D97-AF65-F5344CB8AC3E}">
        <p14:creationId xmlns:p14="http://schemas.microsoft.com/office/powerpoint/2010/main" val="3089048416"/>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9512" y="685800"/>
            <a:ext cx="8712968" cy="914400"/>
          </a:xfrm>
        </p:spPr>
        <p:txBody>
          <a:bodyPr/>
          <a:lstStyle/>
          <a:p>
            <a:r>
              <a:rPr lang="en-US" altLang="zh-TW" dirty="0"/>
              <a:t>End-to-End Delivery </a:t>
            </a:r>
            <a:r>
              <a:rPr lang="en-US" altLang="zh-TW" dirty="0" smtClean="0"/>
              <a:t>Cost &amp; Loss Rate</a:t>
            </a:r>
            <a:endParaRPr lang="zh-TW" altLang="en-US" dirty="0"/>
          </a:p>
        </p:txBody>
      </p:sp>
      <p:sp>
        <p:nvSpPr>
          <p:cNvPr id="3" name="內容版面配置區 2"/>
          <p:cNvSpPr>
            <a:spLocks noGrp="1"/>
          </p:cNvSpPr>
          <p:nvPr>
            <p:ph idx="1"/>
          </p:nvPr>
        </p:nvSpPr>
        <p:spPr/>
        <p:txBody>
          <a:bodyPr/>
          <a:lstStyle/>
          <a:p>
            <a:pPr marL="0" indent="0">
              <a:buNone/>
            </a:pPr>
            <a:endParaRPr lang="en-US" altLang="zh-TW" dirty="0" smtClean="0"/>
          </a:p>
        </p:txBody>
      </p:sp>
      <p:pic>
        <p:nvPicPr>
          <p:cNvPr id="5" name="圖片 4"/>
          <p:cNvPicPr>
            <a:picLocks noChangeAspect="1"/>
          </p:cNvPicPr>
          <p:nvPr/>
        </p:nvPicPr>
        <p:blipFill>
          <a:blip r:embed="rId3">
            <a:clrChange>
              <a:clrFrom>
                <a:srgbClr val="FFFFFF"/>
              </a:clrFrom>
              <a:clrTo>
                <a:srgbClr val="FFFFFF">
                  <a:alpha val="0"/>
                </a:srgbClr>
              </a:clrTo>
            </a:clrChange>
          </a:blip>
          <a:stretch>
            <a:fillRect/>
          </a:stretch>
        </p:blipFill>
        <p:spPr>
          <a:xfrm>
            <a:off x="35496" y="2060848"/>
            <a:ext cx="4320000" cy="1952041"/>
          </a:xfrm>
          <a:prstGeom prst="rect">
            <a:avLst/>
          </a:prstGeom>
        </p:spPr>
      </p:pic>
      <p:pic>
        <p:nvPicPr>
          <p:cNvPr id="6" name="圖片 5"/>
          <p:cNvPicPr>
            <a:picLocks noChangeAspect="1"/>
          </p:cNvPicPr>
          <p:nvPr/>
        </p:nvPicPr>
        <p:blipFill>
          <a:blip r:embed="rId4">
            <a:clrChange>
              <a:clrFrom>
                <a:srgbClr val="FFFFFF"/>
              </a:clrFrom>
              <a:clrTo>
                <a:srgbClr val="FFFFFF">
                  <a:alpha val="0"/>
                </a:srgbClr>
              </a:clrTo>
            </a:clrChange>
          </a:blip>
          <a:stretch>
            <a:fillRect/>
          </a:stretch>
        </p:blipFill>
        <p:spPr>
          <a:xfrm>
            <a:off x="4769610" y="1988840"/>
            <a:ext cx="4320000" cy="2045135"/>
          </a:xfrm>
          <a:prstGeom prst="rect">
            <a:avLst/>
          </a:prstGeom>
        </p:spPr>
      </p:pic>
      <p:pic>
        <p:nvPicPr>
          <p:cNvPr id="7" name="圖片 6"/>
          <p:cNvPicPr>
            <a:picLocks noChangeAspect="1"/>
          </p:cNvPicPr>
          <p:nvPr/>
        </p:nvPicPr>
        <p:blipFill>
          <a:blip r:embed="rId5">
            <a:clrChange>
              <a:clrFrom>
                <a:srgbClr val="FFFFFF"/>
              </a:clrFrom>
              <a:clrTo>
                <a:srgbClr val="FFFFFF">
                  <a:alpha val="0"/>
                </a:srgbClr>
              </a:clrTo>
            </a:clrChange>
          </a:blip>
          <a:stretch>
            <a:fillRect/>
          </a:stretch>
        </p:blipFill>
        <p:spPr>
          <a:xfrm>
            <a:off x="2335800" y="4348055"/>
            <a:ext cx="4320000" cy="2033273"/>
          </a:xfrm>
          <a:prstGeom prst="rect">
            <a:avLst/>
          </a:prstGeom>
        </p:spPr>
      </p:pic>
      <p:sp>
        <p:nvSpPr>
          <p:cNvPr id="8" name="文字方塊 7"/>
          <p:cNvSpPr txBox="1"/>
          <p:nvPr/>
        </p:nvSpPr>
        <p:spPr>
          <a:xfrm>
            <a:off x="1393481" y="3951459"/>
            <a:ext cx="1604029" cy="369332"/>
          </a:xfrm>
          <a:prstGeom prst="rect">
            <a:avLst/>
          </a:prstGeom>
          <a:noFill/>
        </p:spPr>
        <p:txBody>
          <a:bodyPr wrap="none" rtlCol="0">
            <a:spAutoFit/>
          </a:bodyPr>
          <a:lstStyle/>
          <a:p>
            <a:r>
              <a:rPr lang="en-US" altLang="zh-TW" dirty="0" smtClean="0"/>
              <a:t>Local Testbed</a:t>
            </a:r>
            <a:endParaRPr lang="zh-TW" altLang="en-US" dirty="0"/>
          </a:p>
        </p:txBody>
      </p:sp>
      <p:sp>
        <p:nvSpPr>
          <p:cNvPr id="9" name="文字方塊 8"/>
          <p:cNvSpPr txBox="1"/>
          <p:nvPr/>
        </p:nvSpPr>
        <p:spPr>
          <a:xfrm>
            <a:off x="5954471" y="3950511"/>
            <a:ext cx="1950277" cy="369332"/>
          </a:xfrm>
          <a:prstGeom prst="rect">
            <a:avLst/>
          </a:prstGeom>
          <a:noFill/>
        </p:spPr>
        <p:txBody>
          <a:bodyPr wrap="none" rtlCol="0">
            <a:spAutoFit/>
          </a:bodyPr>
          <a:lstStyle/>
          <a:p>
            <a:r>
              <a:rPr lang="en-US" altLang="zh-TW" dirty="0" err="1"/>
              <a:t>MoteLab</a:t>
            </a:r>
            <a:r>
              <a:rPr lang="en-US" altLang="zh-TW" dirty="0"/>
              <a:t> </a:t>
            </a:r>
            <a:r>
              <a:rPr lang="en-US" altLang="zh-TW" dirty="0" smtClean="0"/>
              <a:t>Testbed</a:t>
            </a:r>
            <a:endParaRPr lang="zh-TW" altLang="en-US" dirty="0"/>
          </a:p>
        </p:txBody>
      </p:sp>
      <p:sp>
        <p:nvSpPr>
          <p:cNvPr id="10" name="文字方塊 9"/>
          <p:cNvSpPr txBox="1"/>
          <p:nvPr/>
        </p:nvSpPr>
        <p:spPr>
          <a:xfrm>
            <a:off x="3623253" y="6455944"/>
            <a:ext cx="1745093" cy="369332"/>
          </a:xfrm>
          <a:prstGeom prst="rect">
            <a:avLst/>
          </a:prstGeom>
          <a:noFill/>
        </p:spPr>
        <p:txBody>
          <a:bodyPr wrap="none" rtlCol="0">
            <a:spAutoFit/>
          </a:bodyPr>
          <a:lstStyle/>
          <a:p>
            <a:r>
              <a:rPr lang="en-US" altLang="zh-TW" dirty="0" err="1"/>
              <a:t>Indriya</a:t>
            </a:r>
            <a:r>
              <a:rPr lang="en-US" altLang="zh-TW" dirty="0"/>
              <a:t> </a:t>
            </a:r>
            <a:r>
              <a:rPr lang="en-US" altLang="zh-TW" dirty="0" smtClean="0"/>
              <a:t>Testbed</a:t>
            </a:r>
            <a:endParaRPr lang="zh-TW" altLang="en-US" dirty="0"/>
          </a:p>
        </p:txBody>
      </p:sp>
      <p:sp>
        <p:nvSpPr>
          <p:cNvPr id="11" name="文字方塊 10"/>
          <p:cNvSpPr txBox="1"/>
          <p:nvPr/>
        </p:nvSpPr>
        <p:spPr>
          <a:xfrm>
            <a:off x="2460626" y="1636372"/>
            <a:ext cx="4070345" cy="369332"/>
          </a:xfrm>
          <a:prstGeom prst="rect">
            <a:avLst/>
          </a:prstGeom>
          <a:noFill/>
        </p:spPr>
        <p:txBody>
          <a:bodyPr wrap="none" rtlCol="0">
            <a:spAutoFit/>
          </a:bodyPr>
          <a:lstStyle/>
          <a:p>
            <a:r>
              <a:rPr lang="en-US" altLang="zh-TW" dirty="0" smtClean="0"/>
              <a:t>X-axis mark is the experiment number</a:t>
            </a:r>
            <a:endParaRPr lang="zh-TW" altLang="en-US" dirty="0"/>
          </a:p>
        </p:txBody>
      </p:sp>
    </p:spTree>
    <p:extLst>
      <p:ext uri="{BB962C8B-B14F-4D97-AF65-F5344CB8AC3E}">
        <p14:creationId xmlns:p14="http://schemas.microsoft.com/office/powerpoint/2010/main" val="3340118200"/>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85800"/>
            <a:ext cx="8147248" cy="914400"/>
          </a:xfrm>
        </p:spPr>
        <p:txBody>
          <a:bodyPr/>
          <a:lstStyle/>
          <a:p>
            <a:r>
              <a:rPr lang="en-US" altLang="zh-TW" dirty="0"/>
              <a:t>Variable Rate and Multiple Senders</a:t>
            </a:r>
            <a:endParaRPr lang="zh-TW" altLang="en-US" dirty="0"/>
          </a:p>
        </p:txBody>
      </p:sp>
      <p:sp>
        <p:nvSpPr>
          <p:cNvPr id="3" name="內容版面配置區 2"/>
          <p:cNvSpPr>
            <a:spLocks noGrp="1"/>
          </p:cNvSpPr>
          <p:nvPr>
            <p:ph idx="1"/>
          </p:nvPr>
        </p:nvSpPr>
        <p:spPr>
          <a:xfrm>
            <a:off x="457200" y="1905000"/>
            <a:ext cx="8147248" cy="4495800"/>
          </a:xfrm>
        </p:spPr>
        <p:txBody>
          <a:bodyPr/>
          <a:lstStyle/>
          <a:p>
            <a:endParaRPr lang="zh-TW" altLang="en-US" dirty="0"/>
          </a:p>
        </p:txBody>
      </p:sp>
      <p:pic>
        <p:nvPicPr>
          <p:cNvPr id="5" name="圖片 4"/>
          <p:cNvPicPr>
            <a:picLocks noChangeAspect="1"/>
          </p:cNvPicPr>
          <p:nvPr/>
        </p:nvPicPr>
        <p:blipFill>
          <a:blip r:embed="rId3"/>
          <a:stretch>
            <a:fillRect/>
          </a:stretch>
        </p:blipFill>
        <p:spPr>
          <a:xfrm>
            <a:off x="2335799" y="2071281"/>
            <a:ext cx="4320000" cy="1960053"/>
          </a:xfrm>
          <a:prstGeom prst="rect">
            <a:avLst/>
          </a:prstGeom>
        </p:spPr>
      </p:pic>
      <p:pic>
        <p:nvPicPr>
          <p:cNvPr id="6" name="圖片 5"/>
          <p:cNvPicPr>
            <a:picLocks noChangeAspect="1"/>
          </p:cNvPicPr>
          <p:nvPr/>
        </p:nvPicPr>
        <p:blipFill>
          <a:blip r:embed="rId4"/>
          <a:stretch>
            <a:fillRect/>
          </a:stretch>
        </p:blipFill>
        <p:spPr>
          <a:xfrm>
            <a:off x="2335799" y="4437112"/>
            <a:ext cx="4320000" cy="1948788"/>
          </a:xfrm>
          <a:prstGeom prst="rect">
            <a:avLst/>
          </a:prstGeom>
        </p:spPr>
      </p:pic>
      <p:sp>
        <p:nvSpPr>
          <p:cNvPr id="7" name="文字方塊 6"/>
          <p:cNvSpPr txBox="1"/>
          <p:nvPr/>
        </p:nvSpPr>
        <p:spPr>
          <a:xfrm>
            <a:off x="3579281" y="6385900"/>
            <a:ext cx="1903085" cy="369332"/>
          </a:xfrm>
          <a:prstGeom prst="rect">
            <a:avLst/>
          </a:prstGeom>
          <a:noFill/>
        </p:spPr>
        <p:txBody>
          <a:bodyPr wrap="none" rtlCol="0">
            <a:spAutoFit/>
          </a:bodyPr>
          <a:lstStyle/>
          <a:p>
            <a:r>
              <a:rPr lang="en-US" altLang="zh-TW" dirty="0" smtClean="0"/>
              <a:t>Multiple Senders</a:t>
            </a:r>
            <a:endParaRPr lang="zh-TW" altLang="en-US" dirty="0"/>
          </a:p>
        </p:txBody>
      </p:sp>
      <p:sp>
        <p:nvSpPr>
          <p:cNvPr id="8" name="文字方塊 7"/>
          <p:cNvSpPr txBox="1"/>
          <p:nvPr/>
        </p:nvSpPr>
        <p:spPr>
          <a:xfrm>
            <a:off x="3678908" y="4067780"/>
            <a:ext cx="1633781" cy="369332"/>
          </a:xfrm>
          <a:prstGeom prst="rect">
            <a:avLst/>
          </a:prstGeom>
          <a:noFill/>
        </p:spPr>
        <p:txBody>
          <a:bodyPr wrap="none" rtlCol="0">
            <a:spAutoFit/>
          </a:bodyPr>
          <a:lstStyle/>
          <a:p>
            <a:r>
              <a:rPr lang="en-US" altLang="zh-TW" dirty="0" smtClean="0"/>
              <a:t>Single Sender</a:t>
            </a:r>
            <a:endParaRPr lang="zh-TW" altLang="en-US" dirty="0"/>
          </a:p>
        </p:txBody>
      </p:sp>
      <p:sp>
        <p:nvSpPr>
          <p:cNvPr id="9" name="文字方塊 8"/>
          <p:cNvSpPr txBox="1"/>
          <p:nvPr/>
        </p:nvSpPr>
        <p:spPr>
          <a:xfrm>
            <a:off x="1020888" y="1683726"/>
            <a:ext cx="7019870" cy="369332"/>
          </a:xfrm>
          <a:prstGeom prst="rect">
            <a:avLst/>
          </a:prstGeom>
          <a:noFill/>
        </p:spPr>
        <p:txBody>
          <a:bodyPr wrap="none" rtlCol="0">
            <a:spAutoFit/>
          </a:bodyPr>
          <a:lstStyle/>
          <a:p>
            <a:r>
              <a:rPr lang="en-US" altLang="zh-TW" dirty="0" smtClean="0"/>
              <a:t>X-axis marks represent 6 various randomized inter-packet intervals</a:t>
            </a:r>
            <a:endParaRPr lang="zh-TW" altLang="en-US" dirty="0"/>
          </a:p>
        </p:txBody>
      </p:sp>
    </p:spTree>
    <p:extLst>
      <p:ext uri="{BB962C8B-B14F-4D97-AF65-F5344CB8AC3E}">
        <p14:creationId xmlns:p14="http://schemas.microsoft.com/office/powerpoint/2010/main" val="3173042443"/>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Conclusion</a:t>
            </a:r>
            <a:endParaRPr lang="zh-TW" altLang="en-US" dirty="0"/>
          </a:p>
        </p:txBody>
      </p:sp>
      <p:sp>
        <p:nvSpPr>
          <p:cNvPr id="3" name="內容版面配置區 2"/>
          <p:cNvSpPr>
            <a:spLocks noGrp="1"/>
          </p:cNvSpPr>
          <p:nvPr>
            <p:ph idx="1"/>
          </p:nvPr>
        </p:nvSpPr>
        <p:spPr/>
        <p:txBody>
          <a:bodyPr/>
          <a:lstStyle/>
          <a:p>
            <a:r>
              <a:rPr lang="en-US" altLang="zh-TW" dirty="0" smtClean="0"/>
              <a:t>Provide an online learning algorithm to predict link quality in the near future and adapt to network dynamics</a:t>
            </a:r>
          </a:p>
          <a:p>
            <a:r>
              <a:rPr lang="en-US" altLang="zh-TW" dirty="0" smtClean="0"/>
              <a:t>Not clear analyses for the last </a:t>
            </a:r>
            <a:r>
              <a:rPr lang="en-US" altLang="zh-TW" dirty="0" err="1" smtClean="0"/>
              <a:t>twoparts</a:t>
            </a:r>
            <a:endParaRPr lang="en-US" altLang="zh-TW" dirty="0" smtClean="0"/>
          </a:p>
          <a:p>
            <a:r>
              <a:rPr lang="en-US" altLang="zh-TW" dirty="0" smtClean="0"/>
              <a:t>Little improving over state-of-the-art link estimators</a:t>
            </a:r>
          </a:p>
          <a:p>
            <a:r>
              <a:rPr lang="en-US" altLang="zh-TW" dirty="0" smtClean="0"/>
              <a:t>Well organized structure and easy to read</a:t>
            </a:r>
            <a:endParaRPr lang="zh-TW" altLang="en-US" dirty="0"/>
          </a:p>
        </p:txBody>
      </p:sp>
    </p:spTree>
    <p:extLst>
      <p:ext uri="{BB962C8B-B14F-4D97-AF65-F5344CB8AC3E}">
        <p14:creationId xmlns:p14="http://schemas.microsoft.com/office/powerpoint/2010/main" val="3519421196"/>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Cloud skipper design template">
  <a:themeElements>
    <a:clrScheme name="Cloud skipper design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loud skipper design template">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Cloud skipper design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oud skipper design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oud skipper design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oud skipper design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oud skipper design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oud skipper design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oud skipper design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OOFile" ma:contentTypeID="0x0101006025706CF4CD034688BEBAE97A2E701D020200C3831ACA17D8814887A164412888521E" ma:contentTypeVersion="7" ma:contentTypeDescription="Create a new document." ma:contentTypeScope="" ma:versionID="ed1fea5d08807278759d338940aa9e8f">
  <xsd:schema xmlns:xsd="http://www.w3.org/2001/XMLSchema" xmlns:xs="http://www.w3.org/2001/XMLSchema" xmlns:p="http://schemas.microsoft.com/office/2006/metadata/properties" xmlns:ns2="145c5697-5eb5-440b-b2f1-a8273fb59250" targetNamespace="http://schemas.microsoft.com/office/2006/metadata/properties" ma:root="true" ma:fieldsID="174e4b03d57b3d621fa064bbab783e99" ns2:_="">
    <xsd:import namespace="145c5697-5eb5-440b-b2f1-a8273fb59250"/>
    <xsd:element name="properties">
      <xsd:complexType>
        <xsd:sequence>
          <xsd:element name="documentManagement">
            <xsd:complexType>
              <xsd:all>
                <xsd:element ref="ns2:AssetId" minOccurs="0"/>
                <xsd:element ref="ns2:AuthoringAssetId" minOccurs="0"/>
                <xsd:element ref="ns2:AssetType" minOccurs="0"/>
                <xsd:element ref="ns2:Markets" minOccurs="0"/>
                <xsd:element ref="ns2:NumericAssetId" minOccurs="0"/>
                <xsd:element ref="ns2:AppV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5c5697-5eb5-440b-b2f1-a8273fb59250" elementFormDefault="qualified">
    <xsd:import namespace="http://schemas.microsoft.com/office/2006/documentManagement/types"/>
    <xsd:import namespace="http://schemas.microsoft.com/office/infopath/2007/PartnerControls"/>
    <xsd:element name="AssetId" ma:index="8" nillable="true" ma:displayName="AssetId" ma:indexed="true" ma:internalName="AssetId" ma:readOnly="false">
      <xsd:simpleType>
        <xsd:restriction base="dms:Text"/>
      </xsd:simpleType>
    </xsd:element>
    <xsd:element name="AuthoringAssetId" ma:index="9" nillable="true" ma:displayName="AuthoringAssetId" ma:indexed="true" ma:internalName="AuthoringAssetId" ma:readOnly="false">
      <xsd:simpleType>
        <xsd:restriction base="dms:Text"/>
      </xsd:simpleType>
    </xsd:element>
    <xsd:element name="AssetType" ma:index="10" nillable="true" ma:displayName="AssetType" ma:internalName="AssetType" ma:readOnly="false">
      <xsd:simpleType>
        <xsd:restriction base="dms:Text"/>
      </xsd:simpleType>
    </xsd:element>
    <xsd:element name="Markets" ma:index="11" nillable="true" ma:displayName="Markets" ma:internalName="Markets" ma:readOnly="false">
      <xsd:simpleType>
        <xsd:restriction base="dms:Text"/>
      </xsd:simpleType>
    </xsd:element>
    <xsd:element name="NumericAssetId" ma:index="12" nillable="true" ma:displayName="NumericAssetId" ma:indexed="true" ma:internalName="NumericAssetId" ma:readOnly="false">
      <xsd:simpleType>
        <xsd:restriction base="dms:Unknown"/>
      </xsd:simpleType>
    </xsd:element>
    <xsd:element name="AppVer" ma:index="13" nillable="true" ma:displayName="AppVer" ma:internalName="AppVer" ma:readOnly="fals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umericAssetId xmlns="145c5697-5eb5-440b-b2f1-a8273fb59250" xsi:nil="true"/>
    <AssetType xmlns="145c5697-5eb5-440b-b2f1-a8273fb59250">TP</AssetType>
    <Markets xmlns="145c5697-5eb5-440b-b2f1-a8273fb59250" xsi:nil="true"/>
    <AppVer xmlns="145c5697-5eb5-440b-b2f1-a8273fb59250" xsi:nil="true"/>
    <AuthoringAssetId xmlns="145c5697-5eb5-440b-b2f1-a8273fb59250">TP006256168</AuthoringAssetId>
    <AssetId xmlns="145c5697-5eb5-440b-b2f1-a8273fb59250">TS006256168</AssetId>
  </documentManagement>
</p:properti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56C5EC90-5650-46CA-9F87-9EF564EBD0CB}">
  <ds:schemaRefs>
    <ds:schemaRef ds:uri="http://schemas.microsoft.com/sharepoint/v3/contenttype/forms"/>
  </ds:schemaRefs>
</ds:datastoreItem>
</file>

<file path=customXml/itemProps2.xml><?xml version="1.0" encoding="utf-8"?>
<ds:datastoreItem xmlns:ds="http://schemas.openxmlformats.org/officeDocument/2006/customXml" ds:itemID="{507D7905-A8BE-4A2F-9F5A-30F4713DA7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5c5697-5eb5-440b-b2f1-a8273fb592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FF38202-B3A7-4EE1-8190-95BA91F78EF1}">
  <ds:schemaRefs>
    <ds:schemaRef ds:uri="http://schemas.microsoft.com/office/2006/documentManagement/types"/>
    <ds:schemaRef ds:uri="http://purl.org/dc/dcmitype/"/>
    <ds:schemaRef ds:uri="http://schemas.microsoft.com/office/infopath/2007/PartnerControls"/>
    <ds:schemaRef ds:uri="http://www.w3.org/XML/1998/namespace"/>
    <ds:schemaRef ds:uri="http://schemas.openxmlformats.org/package/2006/metadata/core-properties"/>
    <ds:schemaRef ds:uri="http://purl.org/dc/elements/1.1/"/>
    <ds:schemaRef ds:uri="145c5697-5eb5-440b-b2f1-a8273fb59250"/>
    <ds:schemaRef ds:uri="http://schemas.microsoft.com/office/2006/metadata/properties"/>
    <ds:schemaRef ds:uri="http://purl.org/dc/terms/"/>
  </ds:schemaRefs>
</ds:datastoreItem>
</file>

<file path=customXml/itemProps4.xml><?xml version="1.0" encoding="utf-8"?>
<ds:datastoreItem xmlns:ds="http://schemas.openxmlformats.org/officeDocument/2006/customXml" ds:itemID="{17BBCFFE-2963-4EA4-8708-7E1DE14F2215}">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TS006256168</Template>
  <TotalTime>1118</TotalTime>
  <Words>2551</Words>
  <Application>Microsoft Office PowerPoint</Application>
  <PresentationFormat>화면 슬라이드 쇼(4:3)</PresentationFormat>
  <Paragraphs>285</Paragraphs>
  <Slides>30</Slides>
  <Notes>16</Notes>
  <HiddenSlides>0</HiddenSlides>
  <MMClips>0</MMClips>
  <ScaleCrop>false</ScaleCrop>
  <HeadingPairs>
    <vt:vector size="4" baseType="variant">
      <vt:variant>
        <vt:lpstr>테마</vt:lpstr>
      </vt:variant>
      <vt:variant>
        <vt:i4>1</vt:i4>
      </vt:variant>
      <vt:variant>
        <vt:lpstr>슬라이드 제목</vt:lpstr>
      </vt:variant>
      <vt:variant>
        <vt:i4>30</vt:i4>
      </vt:variant>
    </vt:vector>
  </HeadingPairs>
  <TitlesOfParts>
    <vt:vector size="31" baseType="lpstr">
      <vt:lpstr>Cloud skipper design template</vt:lpstr>
      <vt:lpstr>TALENT: Temporal Adaptive Link Estimator with No Training</vt:lpstr>
      <vt:lpstr>Outline</vt:lpstr>
      <vt:lpstr>Introduction</vt:lpstr>
      <vt:lpstr>Indicator of Wireless Link Quality</vt:lpstr>
      <vt:lpstr>Problem using PRR-based Metrics</vt:lpstr>
      <vt:lpstr>Reasons for a Estimator or Predictor</vt:lpstr>
      <vt:lpstr>Modeling</vt:lpstr>
      <vt:lpstr>Problem Definition</vt:lpstr>
      <vt:lpstr>Modeling Method</vt:lpstr>
      <vt:lpstr>Modeling Method</vt:lpstr>
      <vt:lpstr>Learning the weights</vt:lpstr>
      <vt:lpstr>Rationality of Online Learning Algo.</vt:lpstr>
      <vt:lpstr>Learning Rate Adaptation</vt:lpstr>
      <vt:lpstr>Online Learning Algorithm Evaluation</vt:lpstr>
      <vt:lpstr>Further Analyses</vt:lpstr>
      <vt:lpstr>Further Analyses</vt:lpstr>
      <vt:lpstr>Convergence Speed</vt:lpstr>
      <vt:lpstr>Summary</vt:lpstr>
      <vt:lpstr>PowerPoint 프레젠테이션</vt:lpstr>
      <vt:lpstr>System Design</vt:lpstr>
      <vt:lpstr>Predictor Implementation</vt:lpstr>
      <vt:lpstr>Integration to Existing Network Stack</vt:lpstr>
      <vt:lpstr>Experimental Evaluation</vt:lpstr>
      <vt:lpstr>Experimental Setup</vt:lpstr>
      <vt:lpstr>Link Estimation with Bursty Trafﬁc</vt:lpstr>
      <vt:lpstr>Why 4B does not switch back? </vt:lpstr>
      <vt:lpstr>Path Length vs. Delivery Cost</vt:lpstr>
      <vt:lpstr>End-to-End Delivery Cost &amp; Loss Rate</vt:lpstr>
      <vt:lpstr>Variable Rate and Multiple Senders</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Presentation</dc:title>
  <dc:creator>alldreamp</dc:creator>
  <cp:lastModifiedBy>최인엽</cp:lastModifiedBy>
  <cp:revision>451</cp:revision>
  <cp:lastPrinted>1601-01-01T00:00:00Z</cp:lastPrinted>
  <dcterms:created xsi:type="dcterms:W3CDTF">2013-02-27T16:17:08Z</dcterms:created>
  <dcterms:modified xsi:type="dcterms:W3CDTF">2013-05-10T08:06:45Z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kets">
    <vt:lpwstr/>
  </property>
  <property fmtid="{D5CDD505-2E9C-101B-9397-08002B2CF9AE}" pid="3" name="AssetType">
    <vt:lpwstr>TP</vt:lpwstr>
  </property>
  <property fmtid="{D5CDD505-2E9C-101B-9397-08002B2CF9AE}" pid="4" name="TPInstallLocation">
    <vt:lpwstr>{My Templates}</vt:lpwstr>
  </property>
  <property fmtid="{D5CDD505-2E9C-101B-9397-08002B2CF9AE}" pid="5" name="PrimaryImageGen">
    <vt:lpwstr>1</vt:lpwstr>
  </property>
  <property fmtid="{D5CDD505-2E9C-101B-9397-08002B2CF9AE}" pid="6" name="TPCommandLine">
    <vt:lpwstr>{PP} /n {FilePath}</vt:lpwstr>
  </property>
  <property fmtid="{D5CDD505-2E9C-101B-9397-08002B2CF9AE}" pid="7" name="ContentTypeId">
    <vt:lpwstr>0x0101006025706CF4CD034688BEBAE97A2E701D020200C3831ACA17D8814887A164412888521E</vt:lpwstr>
  </property>
  <property fmtid="{D5CDD505-2E9C-101B-9397-08002B2CF9AE}" pid="8" name="display_urn:schemas-microsoft-com:office:office#APAuthor">
    <vt:lpwstr>REDMOND\cynvey</vt:lpwstr>
  </property>
  <property fmtid="{D5CDD505-2E9C-101B-9397-08002B2CF9AE}" pid="9" name="APAuthor">
    <vt:lpwstr>191</vt:lpwstr>
  </property>
  <property fmtid="{D5CDD505-2E9C-101B-9397-08002B2CF9AE}" pid="10" name="IsDeleted">
    <vt:lpwstr>0</vt:lpwstr>
  </property>
  <property fmtid="{D5CDD505-2E9C-101B-9397-08002B2CF9AE}" pid="11" name="Milestone">
    <vt:lpwstr>Continuous</vt:lpwstr>
  </property>
  <property fmtid="{D5CDD505-2E9C-101B-9397-08002B2CF9AE}" pid="12" name="ShowIn">
    <vt:lpwstr>Show everywhere</vt:lpwstr>
  </property>
  <property fmtid="{D5CDD505-2E9C-101B-9397-08002B2CF9AE}" pid="13" name="UANotes">
    <vt:lpwstr>399466L. LEGACY FROM TOW. . updated design and some updates to text. SEO Pilot 2008</vt:lpwstr>
  </property>
  <property fmtid="{D5CDD505-2E9C-101B-9397-08002B2CF9AE}" pid="14" name="TemplateStatus">
    <vt:lpwstr>Complete</vt:lpwstr>
  </property>
  <property fmtid="{D5CDD505-2E9C-101B-9397-08002B2CF9AE}" pid="15" name="TPAppVersion">
    <vt:lpwstr>11</vt:lpwstr>
  </property>
  <property fmtid="{D5CDD505-2E9C-101B-9397-08002B2CF9AE}" pid="16" name="AssetId">
    <vt:lpwstr>TS006256168</vt:lpwstr>
  </property>
  <property fmtid="{D5CDD505-2E9C-101B-9397-08002B2CF9AE}" pid="17" name="IsSearchable">
    <vt:lpwstr>0</vt:lpwstr>
  </property>
  <property fmtid="{D5CDD505-2E9C-101B-9397-08002B2CF9AE}" pid="18" name="NumericId">
    <vt:lpwstr>-1.00000000000000</vt:lpwstr>
  </property>
  <property fmtid="{D5CDD505-2E9C-101B-9397-08002B2CF9AE}" pid="19" name="PublishTargets">
    <vt:lpwstr>OfficeOnline</vt:lpwstr>
  </property>
  <property fmtid="{D5CDD505-2E9C-101B-9397-08002B2CF9AE}" pid="20" name="TPLaunchHelpLinkType">
    <vt:lpwstr>Template</vt:lpwstr>
  </property>
  <property fmtid="{D5CDD505-2E9C-101B-9397-08002B2CF9AE}" pid="21" name="TPFriendlyName">
    <vt:lpwstr>Employee training presentation</vt:lpwstr>
  </property>
  <property fmtid="{D5CDD505-2E9C-101B-9397-08002B2CF9AE}" pid="22" name="display_urn:schemas-microsoft-com:office:office#APEditor">
    <vt:lpwstr>REDMOND\v-luannv</vt:lpwstr>
  </property>
  <property fmtid="{D5CDD505-2E9C-101B-9397-08002B2CF9AE}" pid="23" name="APEditor">
    <vt:lpwstr>92</vt:lpwstr>
  </property>
  <property fmtid="{D5CDD505-2E9C-101B-9397-08002B2CF9AE}" pid="24" name="Provider">
    <vt:lpwstr>EY006220130</vt:lpwstr>
  </property>
  <property fmtid="{D5CDD505-2E9C-101B-9397-08002B2CF9AE}" pid="25" name="SourceTitle">
    <vt:lpwstr>Employee training presentation</vt:lpwstr>
  </property>
  <property fmtid="{D5CDD505-2E9C-101B-9397-08002B2CF9AE}" pid="26" name="TPApplication">
    <vt:lpwstr>PowerPoint</vt:lpwstr>
  </property>
  <property fmtid="{D5CDD505-2E9C-101B-9397-08002B2CF9AE}" pid="27" name="TPLaunchHelpLink">
    <vt:lpwstr/>
  </property>
  <property fmtid="{D5CDD505-2E9C-101B-9397-08002B2CF9AE}" pid="28" name="OpenTemplate">
    <vt:lpwstr>1</vt:lpwstr>
  </property>
  <property fmtid="{D5CDD505-2E9C-101B-9397-08002B2CF9AE}" pid="29" name="UALocRecommendation">
    <vt:lpwstr>Localize</vt:lpwstr>
  </property>
  <property fmtid="{D5CDD505-2E9C-101B-9397-08002B2CF9AE}" pid="30" name="Applications">
    <vt:lpwstr>79;#Template 12;#64;#PowerPoint 2003;#184;#Office 2000;#182;#Office XP;#65;#Microsoft Office PowerPoint 2007</vt:lpwstr>
  </property>
  <property fmtid="{D5CDD505-2E9C-101B-9397-08002B2CF9AE}" pid="31" name="PublishStatusLookup">
    <vt:lpwstr>258176</vt:lpwstr>
  </property>
  <property fmtid="{D5CDD505-2E9C-101B-9397-08002B2CF9AE}" pid="32" name="TPComponent">
    <vt:lpwstr>PPTFiles</vt:lpwstr>
  </property>
  <property fmtid="{D5CDD505-2E9C-101B-9397-08002B2CF9AE}" pid="33" name="TPNamespace">
    <vt:lpwstr>POWERPNT</vt:lpwstr>
  </property>
  <property fmtid="{D5CDD505-2E9C-101B-9397-08002B2CF9AE}" pid="34" name="TPClientViewer">
    <vt:lpwstr>Microsoft Office PowerPoint</vt:lpwstr>
  </property>
  <property fmtid="{D5CDD505-2E9C-101B-9397-08002B2CF9AE}" pid="35" name="APTrustLevel">
    <vt:lpwstr>1.00000000000000</vt:lpwstr>
  </property>
  <property fmtid="{D5CDD505-2E9C-101B-9397-08002B2CF9AE}" pid="36" name="TrustLevel">
    <vt:lpwstr>Microsoft Managed Content</vt:lpwstr>
  </property>
  <property fmtid="{D5CDD505-2E9C-101B-9397-08002B2CF9AE}" pid="37" name="Content Type">
    <vt:lpwstr>OOFile</vt:lpwstr>
  </property>
  <property fmtid="{D5CDD505-2E9C-101B-9397-08002B2CF9AE}" pid="38" name="AuthoringAssetId">
    <vt:lpwstr>TP006256168</vt:lpwstr>
  </property>
  <property fmtid="{D5CDD505-2E9C-101B-9397-08002B2CF9AE}" pid="39" name="NumericAssetId">
    <vt:lpwstr/>
  </property>
  <property fmtid="{D5CDD505-2E9C-101B-9397-08002B2CF9AE}" pid="40" name="AppVer">
    <vt:lpwstr/>
  </property>
</Properties>
</file>