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7" r:id="rId4"/>
    <p:sldId id="266" r:id="rId5"/>
    <p:sldId id="258" r:id="rId6"/>
    <p:sldId id="263" r:id="rId7"/>
    <p:sldId id="264" r:id="rId8"/>
    <p:sldId id="261" r:id="rId9"/>
    <p:sldId id="262" r:id="rId10"/>
    <p:sldId id="265" r:id="rId11"/>
    <p:sldId id="268" r:id="rId12"/>
    <p:sldId id="269" r:id="rId13"/>
    <p:sldId id="270" r:id="rId14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0" d="100"/>
          <a:sy n="80" d="100"/>
        </p:scale>
        <p:origin x="-78" y="-6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2013-07-09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2013-07-09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2013-07-09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2013-07-09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2013-07-09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2013-07-09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2013-07-09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2013-07-09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2013-07-09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2013-07-09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2013-07-09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30EDBD-1C2D-4C1E-B459-B60219FAB484}" type="datetimeFigureOut">
              <a:rPr lang="ko-KR" altLang="en-US" smtClean="0"/>
              <a:t>2013-07-09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 dirty="0" smtClean="0"/>
              <a:t>TC</a:t>
            </a:r>
            <a:r>
              <a:rPr lang="en-US" altLang="ko-KR" dirty="0" smtClean="0"/>
              <a:t>P</a:t>
            </a:r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ko-KR" dirty="0" smtClean="0"/>
              <a:t>12</a:t>
            </a:r>
            <a:r>
              <a:rPr lang="ko-KR" altLang="en-US" dirty="0" smtClean="0"/>
              <a:t>강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0626178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Transmission Control Protocol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ko-KR" dirty="0" smtClean="0"/>
              <a:t>Most frequently used transport </a:t>
            </a:r>
            <a:r>
              <a:rPr lang="en-US" altLang="ko-KR" dirty="0" smtClean="0"/>
              <a:t>layer </a:t>
            </a:r>
            <a:r>
              <a:rPr lang="en-US" altLang="ko-KR" dirty="0" smtClean="0"/>
              <a:t>protocol</a:t>
            </a:r>
          </a:p>
          <a:p>
            <a:pPr lvl="1"/>
            <a:r>
              <a:rPr lang="en-US" altLang="ko-KR" dirty="0" smtClean="0"/>
              <a:t>The most complex Internet protocol</a:t>
            </a:r>
            <a:endParaRPr lang="en-US" altLang="ko-KR" dirty="0" smtClean="0"/>
          </a:p>
          <a:p>
            <a:endParaRPr lang="en-US" altLang="ko-KR" dirty="0" smtClean="0"/>
          </a:p>
          <a:p>
            <a:r>
              <a:rPr lang="en-US" altLang="ko-KR" dirty="0" smtClean="0"/>
              <a:t>Service model and characteristics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Connection-oriented 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Reliable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In-order delivery</a:t>
            </a:r>
          </a:p>
          <a:p>
            <a:pPr lvl="1"/>
            <a:r>
              <a:rPr lang="en-US" altLang="ko-KR" dirty="0" smtClean="0"/>
              <a:t>Full-duplex</a:t>
            </a:r>
            <a:endParaRPr lang="en-US" altLang="ko-KR" dirty="0" smtClean="0"/>
          </a:p>
        </p:txBody>
      </p:sp>
    </p:spTree>
    <p:extLst>
      <p:ext uri="{BB962C8B-B14F-4D97-AF65-F5344CB8AC3E}">
        <p14:creationId xmlns:p14="http://schemas.microsoft.com/office/powerpoint/2010/main" val="25743034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TCP service model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Connection-oriented: data exchange possible only after “connection” is set up</a:t>
            </a:r>
          </a:p>
          <a:p>
            <a:r>
              <a:rPr lang="en-US" altLang="ko-KR" dirty="0" smtClean="0"/>
              <a:t>Reliable: retransmission will be done if data packet is not acknowledged</a:t>
            </a:r>
          </a:p>
          <a:p>
            <a:r>
              <a:rPr lang="en-US" altLang="ko-KR" dirty="0" smtClean="0"/>
              <a:t>In-order delivery: in the order the user process provided</a:t>
            </a:r>
          </a:p>
          <a:p>
            <a:r>
              <a:rPr lang="en-US" altLang="ko-KR" dirty="0" smtClean="0"/>
              <a:t>Full-duplex: two data channels are open in one connection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5289118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TCP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altLang="ko-KR" dirty="0" smtClean="0"/>
              <a:t>TCP sees user data as a stream of bytes</a:t>
            </a:r>
          </a:p>
          <a:p>
            <a:pPr lvl="1"/>
            <a:r>
              <a:rPr lang="en-US" altLang="ko-KR" dirty="0" smtClean="0"/>
              <a:t>No predetermined boundaries</a:t>
            </a:r>
          </a:p>
          <a:p>
            <a:pPr lvl="1"/>
            <a:r>
              <a:rPr lang="en-US" altLang="ko-KR" dirty="0" smtClean="0"/>
              <a:t>Segmentation is performed by TCP</a:t>
            </a:r>
          </a:p>
          <a:p>
            <a:pPr lvl="2"/>
            <a:r>
              <a:rPr lang="en-US" altLang="ko-KR" dirty="0" smtClean="0"/>
              <a:t>Each packet is called “segment”</a:t>
            </a:r>
          </a:p>
          <a:p>
            <a:r>
              <a:rPr lang="en-US" altLang="ko-KR" dirty="0" smtClean="0"/>
              <a:t>Segment size can be adjusted by PMTU discovery</a:t>
            </a:r>
          </a:p>
          <a:p>
            <a:pPr lvl="1"/>
            <a:r>
              <a:rPr lang="en-US" altLang="ko-KR" dirty="0" smtClean="0"/>
              <a:t>ICMP notifies TCP if ICMP error (packet too big but DF set) arrives</a:t>
            </a:r>
          </a:p>
          <a:p>
            <a:r>
              <a:rPr lang="en-US" altLang="ko-KR" dirty="0" smtClean="0"/>
              <a:t>Maximum segment size (MSS) = MTU - 40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2401104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TCP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altLang="ko-KR" dirty="0" smtClean="0"/>
              <a:t>TCP header format = 20 bytes + options (max 40 bytes)</a:t>
            </a:r>
          </a:p>
          <a:p>
            <a:pPr lvl="1"/>
            <a:r>
              <a:rPr lang="en-US" altLang="ko-KR" dirty="0" smtClean="0"/>
              <a:t>Source port, </a:t>
            </a:r>
            <a:r>
              <a:rPr lang="en-US" altLang="ko-KR" dirty="0" err="1" smtClean="0"/>
              <a:t>dest</a:t>
            </a:r>
            <a:r>
              <a:rPr lang="en-US" altLang="ko-KR" dirty="0" smtClean="0"/>
              <a:t> port</a:t>
            </a:r>
          </a:p>
          <a:p>
            <a:pPr lvl="1"/>
            <a:r>
              <a:rPr lang="en-US" altLang="ko-KR" dirty="0" smtClean="0"/>
              <a:t>Sequence number</a:t>
            </a:r>
          </a:p>
          <a:p>
            <a:pPr lvl="1"/>
            <a:r>
              <a:rPr lang="en-US" altLang="ko-KR" dirty="0" err="1" smtClean="0"/>
              <a:t>Ack</a:t>
            </a:r>
            <a:r>
              <a:rPr lang="en-US" altLang="ko-KR" dirty="0" smtClean="0"/>
              <a:t> number</a:t>
            </a:r>
          </a:p>
          <a:p>
            <a:pPr lvl="1"/>
            <a:r>
              <a:rPr lang="en-US" altLang="ko-KR" dirty="0" smtClean="0"/>
              <a:t>Header length (</a:t>
            </a:r>
            <a:r>
              <a:rPr lang="en-US" altLang="ko-KR" dirty="0" smtClean="0"/>
              <a:t>In units of 4 bytes)</a:t>
            </a:r>
          </a:p>
          <a:p>
            <a:pPr lvl="1"/>
            <a:r>
              <a:rPr lang="en-US" altLang="ko-KR" dirty="0" smtClean="0"/>
              <a:t>8 flags</a:t>
            </a:r>
          </a:p>
          <a:p>
            <a:pPr lvl="1"/>
            <a:r>
              <a:rPr lang="en-US" altLang="ko-KR" dirty="0" smtClean="0"/>
              <a:t>Window size</a:t>
            </a:r>
          </a:p>
          <a:p>
            <a:pPr lvl="1"/>
            <a:r>
              <a:rPr lang="en-US" altLang="ko-KR" dirty="0" smtClean="0"/>
              <a:t>Checksum </a:t>
            </a:r>
          </a:p>
          <a:p>
            <a:pPr lvl="1"/>
            <a:r>
              <a:rPr lang="en-US" altLang="ko-KR" dirty="0" smtClean="0"/>
              <a:t>Urgent pointer</a:t>
            </a:r>
          </a:p>
          <a:p>
            <a:pPr lvl="1"/>
            <a:r>
              <a:rPr lang="en-US" altLang="ko-KR" dirty="0" smtClean="0"/>
              <a:t>Options</a:t>
            </a:r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13646245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Sequence number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Each byte has one 32-bit number</a:t>
            </a:r>
          </a:p>
          <a:p>
            <a:r>
              <a:rPr lang="en-US" altLang="ko-KR" dirty="0" smtClean="0"/>
              <a:t>SYN and FIN segments consume a sequence number</a:t>
            </a:r>
          </a:p>
          <a:p>
            <a:r>
              <a:rPr lang="en-US" altLang="ko-KR" dirty="0" smtClean="0"/>
              <a:t>“Randomly chosen”</a:t>
            </a:r>
          </a:p>
          <a:p>
            <a:pPr lvl="1"/>
            <a:r>
              <a:rPr lang="en-US" altLang="ko-KR" dirty="0" smtClean="0"/>
              <a:t>So that no one can guess</a:t>
            </a:r>
          </a:p>
          <a:p>
            <a:pPr lvl="1"/>
            <a:r>
              <a:rPr lang="en-US" altLang="ko-KR" dirty="0" smtClean="0"/>
              <a:t>Security reason</a:t>
            </a:r>
          </a:p>
          <a:p>
            <a:pPr lvl="2"/>
            <a:r>
              <a:rPr lang="en-US" altLang="ko-KR" dirty="0" smtClean="0"/>
              <a:t>Hijacking possible if the choice is guessed</a:t>
            </a:r>
          </a:p>
          <a:p>
            <a:r>
              <a:rPr lang="en-US" altLang="ko-KR" dirty="0" smtClean="0"/>
              <a:t>The first byte in each segment 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8739527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Acknowledgement number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If x is ACK number, it means</a:t>
            </a:r>
          </a:p>
          <a:p>
            <a:pPr lvl="1"/>
            <a:r>
              <a:rPr lang="en-US" altLang="ko-KR" dirty="0" smtClean="0"/>
              <a:t>The receiver has up to (x-1) bytes, so expects x next</a:t>
            </a:r>
          </a:p>
          <a:p>
            <a:pPr lvl="1"/>
            <a:r>
              <a:rPr lang="en-US" altLang="ko-KR" dirty="0" smtClean="0"/>
              <a:t>X-1 is the sequence number of the last consecutive bytes the receiver has got</a:t>
            </a:r>
          </a:p>
          <a:p>
            <a:r>
              <a:rPr lang="en-US" altLang="ko-KR" dirty="0" smtClean="0"/>
              <a:t>TCP sender can flush up to (x-1) in the sending socket buffer upon ACK(x)</a:t>
            </a:r>
          </a:p>
          <a:p>
            <a:pPr lvl="1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3599920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Header length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Like in IP</a:t>
            </a:r>
          </a:p>
          <a:p>
            <a:r>
              <a:rPr lang="en-US" altLang="ko-KR" dirty="0" smtClean="0"/>
              <a:t>Basic TCP header is 20 bytes</a:t>
            </a:r>
          </a:p>
          <a:p>
            <a:pPr lvl="1"/>
            <a:r>
              <a:rPr lang="en-US" altLang="ko-KR" dirty="0" smtClean="0"/>
              <a:t>“5”</a:t>
            </a:r>
          </a:p>
          <a:p>
            <a:pPr lvl="1"/>
            <a:r>
              <a:rPr lang="en-US" altLang="ko-KR" dirty="0" smtClean="0"/>
              <a:t>Options can come after this</a:t>
            </a:r>
          </a:p>
          <a:p>
            <a:pPr lvl="1"/>
            <a:r>
              <a:rPr lang="en-US" altLang="ko-KR" dirty="0" smtClean="0"/>
              <a:t>TCP options are very useful</a:t>
            </a:r>
            <a:endParaRPr lang="en-US" altLang="ko-KR" dirty="0" smtClean="0"/>
          </a:p>
          <a:p>
            <a:pPr lvl="2"/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3704266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Flags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ko-KR" dirty="0" smtClean="0"/>
              <a:t>CWR, ECE: congestion control use</a:t>
            </a:r>
          </a:p>
          <a:p>
            <a:r>
              <a:rPr lang="en-US" altLang="ko-KR" dirty="0" smtClean="0"/>
              <a:t>URG: urgent pointer, means there are urgent bytes came into the byte stream</a:t>
            </a:r>
          </a:p>
          <a:p>
            <a:r>
              <a:rPr lang="en-US" altLang="ko-KR" dirty="0" smtClean="0"/>
              <a:t>ACK: always on except in the first SYN segment</a:t>
            </a:r>
          </a:p>
          <a:p>
            <a:r>
              <a:rPr lang="en-US" altLang="ko-KR" dirty="0" smtClean="0"/>
              <a:t>PSH: “push”, today it only means that there is no data byte in the sending socket buffer after this segment (i.e. not functional)</a:t>
            </a:r>
          </a:p>
          <a:p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2206368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Flags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ko-KR" dirty="0" smtClean="0"/>
              <a:t>RST: “reset”, kills the TCP connection</a:t>
            </a:r>
          </a:p>
          <a:p>
            <a:pPr lvl="1"/>
            <a:r>
              <a:rPr lang="en-US" altLang="ko-KR" dirty="0" smtClean="0"/>
              <a:t>Not really a reset (going back to the initial state)</a:t>
            </a:r>
          </a:p>
          <a:p>
            <a:r>
              <a:rPr lang="en-US" altLang="ko-KR" dirty="0" smtClean="0"/>
              <a:t>SYN: “synchronize”</a:t>
            </a:r>
            <a:r>
              <a:rPr lang="ko-KR" altLang="en-US" dirty="0"/>
              <a:t> </a:t>
            </a:r>
            <a:r>
              <a:rPr lang="en-US" altLang="ko-KR" dirty="0" smtClean="0"/>
              <a:t>3 pieces of information to establish the connection</a:t>
            </a:r>
          </a:p>
          <a:p>
            <a:pPr lvl="1"/>
            <a:r>
              <a:rPr lang="en-US" altLang="ko-KR" dirty="0" smtClean="0"/>
              <a:t>Later in connection set up</a:t>
            </a:r>
          </a:p>
          <a:p>
            <a:r>
              <a:rPr lang="en-US" altLang="ko-KR" dirty="0" smtClean="0"/>
              <a:t>FIN: “finish”</a:t>
            </a:r>
          </a:p>
          <a:p>
            <a:pPr lvl="1"/>
            <a:r>
              <a:rPr lang="en-US" altLang="ko-KR" dirty="0" smtClean="0"/>
              <a:t>Hangs up the connection in a graceful manner</a:t>
            </a:r>
          </a:p>
        </p:txBody>
      </p:sp>
    </p:spTree>
    <p:extLst>
      <p:ext uri="{BB962C8B-B14F-4D97-AF65-F5344CB8AC3E}">
        <p14:creationId xmlns:p14="http://schemas.microsoft.com/office/powerpoint/2010/main" val="37163173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Window size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Actually it is the available receive socket buffer space</a:t>
            </a:r>
          </a:p>
          <a:p>
            <a:pPr lvl="1"/>
            <a:r>
              <a:rPr lang="en-US" altLang="ko-KR" dirty="0" smtClean="0"/>
              <a:t>For flow control</a:t>
            </a:r>
          </a:p>
          <a:p>
            <a:r>
              <a:rPr lang="en-US" altLang="ko-KR" dirty="0" smtClean="0"/>
              <a:t>Must be interpreted with respect to the ACK number</a:t>
            </a:r>
          </a:p>
          <a:p>
            <a:pPr lvl="1"/>
            <a:r>
              <a:rPr lang="en-US" altLang="ko-KR" dirty="0" smtClean="0"/>
              <a:t>E.g. 3500 bytes from ACK number 12780</a:t>
            </a:r>
          </a:p>
        </p:txBody>
      </p:sp>
    </p:spTree>
    <p:extLst>
      <p:ext uri="{BB962C8B-B14F-4D97-AF65-F5344CB8AC3E}">
        <p14:creationId xmlns:p14="http://schemas.microsoft.com/office/powerpoint/2010/main" val="17789024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TCP checksum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The Internet checksum</a:t>
            </a:r>
          </a:p>
          <a:p>
            <a:r>
              <a:rPr lang="en-US" altLang="ko-KR" dirty="0" smtClean="0"/>
              <a:t>Covers the entire TCP segment</a:t>
            </a:r>
          </a:p>
          <a:p>
            <a:pPr lvl="1"/>
            <a:r>
              <a:rPr lang="en-US" altLang="ko-KR" dirty="0" smtClean="0"/>
              <a:t>Header</a:t>
            </a:r>
          </a:p>
          <a:p>
            <a:pPr lvl="1"/>
            <a:r>
              <a:rPr lang="en-US" altLang="ko-KR" dirty="0" smtClean="0"/>
              <a:t>Body</a:t>
            </a:r>
          </a:p>
          <a:p>
            <a:r>
              <a:rPr lang="en-US" altLang="ko-KR" dirty="0" smtClean="0"/>
              <a:t>As in UDP, uses “pseudo-header”</a:t>
            </a:r>
          </a:p>
          <a:p>
            <a:r>
              <a:rPr lang="en-US" altLang="ko-KR" dirty="0" smtClean="0"/>
              <a:t>Mandatory in TCP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69350440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Urgent pointer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ko-KR" dirty="0" smtClean="0"/>
              <a:t>Points at the last byte of the urgent data in the byte stream</a:t>
            </a:r>
          </a:p>
          <a:p>
            <a:pPr lvl="1"/>
            <a:r>
              <a:rPr lang="en-US" altLang="ko-KR" dirty="0" smtClean="0"/>
              <a:t>Offset to the position</a:t>
            </a:r>
          </a:p>
          <a:p>
            <a:r>
              <a:rPr lang="en-US" altLang="ko-KR" dirty="0" smtClean="0"/>
              <a:t>In TCP, urgent data cannot preempt preceding normal data</a:t>
            </a:r>
          </a:p>
          <a:p>
            <a:pPr lvl="1"/>
            <a:r>
              <a:rPr lang="en-US" altLang="ko-KR" dirty="0" smtClean="0"/>
              <a:t>They should be served in the same way as other normal bytes</a:t>
            </a:r>
          </a:p>
          <a:p>
            <a:r>
              <a:rPr lang="en-US" altLang="ko-KR" dirty="0" smtClean="0"/>
              <a:t>TCP does not know what kind of urgent data it is; it just knows it’s urgent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39751525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877</TotalTime>
  <Words>519</Words>
  <Application>Microsoft Office PowerPoint</Application>
  <PresentationFormat>화면 슬라이드 쇼(4:3)</PresentationFormat>
  <Paragraphs>84</Paragraphs>
  <Slides>13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13</vt:i4>
      </vt:variant>
    </vt:vector>
  </HeadingPairs>
  <TitlesOfParts>
    <vt:vector size="14" baseType="lpstr">
      <vt:lpstr>Office 테마</vt:lpstr>
      <vt:lpstr>TCP</vt:lpstr>
      <vt:lpstr>Transmission Control Protocol</vt:lpstr>
      <vt:lpstr>TCP service model</vt:lpstr>
      <vt:lpstr>TCP</vt:lpstr>
      <vt:lpstr>TCP</vt:lpstr>
      <vt:lpstr>Sequence number</vt:lpstr>
      <vt:lpstr>Acknowledgement number</vt:lpstr>
      <vt:lpstr>Header length</vt:lpstr>
      <vt:lpstr>Flags</vt:lpstr>
      <vt:lpstr>Flags</vt:lpstr>
      <vt:lpstr>Window size</vt:lpstr>
      <vt:lpstr>TCP checksum</vt:lpstr>
      <vt:lpstr>Urgent pointer</vt:lpstr>
    </vt:vector>
  </TitlesOfParts>
  <Company>R&amp;D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Internet Protocol (IP)</dc:title>
  <dc:creator>Microsoft Corporation</dc:creator>
  <cp:lastModifiedBy>Hyogon Kim</cp:lastModifiedBy>
  <cp:revision>424</cp:revision>
  <dcterms:created xsi:type="dcterms:W3CDTF">2006-10-05T04:04:58Z</dcterms:created>
  <dcterms:modified xsi:type="dcterms:W3CDTF">2013-07-09T07:17:41Z</dcterms:modified>
</cp:coreProperties>
</file>