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8"/>
  </p:notesMasterIdLst>
  <p:sldIdLst>
    <p:sldId id="256" r:id="rId2"/>
    <p:sldId id="407" r:id="rId3"/>
    <p:sldId id="408" r:id="rId4"/>
    <p:sldId id="409" r:id="rId5"/>
    <p:sldId id="410" r:id="rId6"/>
    <p:sldId id="411" r:id="rId7"/>
    <p:sldId id="412" r:id="rId8"/>
    <p:sldId id="414" r:id="rId9"/>
    <p:sldId id="413" r:id="rId10"/>
    <p:sldId id="415" r:id="rId11"/>
    <p:sldId id="416" r:id="rId12"/>
    <p:sldId id="417" r:id="rId13"/>
    <p:sldId id="418" r:id="rId14"/>
    <p:sldId id="419" r:id="rId15"/>
    <p:sldId id="420" r:id="rId16"/>
    <p:sldId id="421" r:id="rId1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84F2D-3B6A-4378-90CB-99F2C77D5BC4}" type="datetimeFigureOut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92662-18D4-4833-A69C-227A9AB15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78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722" y="1122363"/>
            <a:ext cx="10104698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>
                <a:solidFill>
                  <a:srgbClr val="00206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56DC4D54-7714-4EA8-BFF3-F29257992404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1304" y="229028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0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9"/>
            <a:ext cx="10515600" cy="861791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spcAft>
                <a:spcPts val="1200"/>
              </a:spcAft>
              <a:defRPr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spcAft>
                <a:spcPts val="600"/>
              </a:spcAft>
              <a:buFont typeface="Wingdings" panose="05000000000000000000" pitchFamily="2" charset="2"/>
              <a:buChar char="v"/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spcAft>
                <a:spcPts val="600"/>
              </a:spcAft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altLang="ko-KR" dirty="0" smtClean="0"/>
              <a:t>COSE441 Internet Protocols, 2023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341" y="229811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AAE0-7095-405F-BED0-6F65E278891C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6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B0F4-D9DD-406E-BAC0-736A0C94C46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5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DD6A-B15A-407A-95D5-B2AAF87DB59F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5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B22FA-C945-4DF4-899C-95BDF738FEE1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D2C2-84E7-4C85-8845-8044F2FF1F4A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6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4409-61FB-43A7-B79C-6AA01925A675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8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9F57-567E-4A1C-A227-AC7390FBDB2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9ADC-3E61-4589-8F05-0DC2EB8E3CD0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5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CBCBC-A46D-4A3F-A154-7750B358C73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240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C172-9B6D-4EBA-8625-9E9F573D9976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0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err="1" smtClean="0"/>
              <a:t>HyperText</a:t>
            </a:r>
            <a:r>
              <a:rPr lang="en-US" altLang="ko-KR" dirty="0" smtClean="0"/>
              <a:t> Transfer Protocol (HTTP)</a:t>
            </a:r>
            <a:endParaRPr lang="ko-KR" altLang="en-US" dirty="0"/>
          </a:p>
        </p:txBody>
      </p:sp>
      <p:sp>
        <p:nvSpPr>
          <p:cNvPr id="10" name="부제목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20</a:t>
            </a:r>
            <a:r>
              <a:rPr lang="ko-KR" altLang="en-US" dirty="0" smtClean="0"/>
              <a:t>장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65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20.7 HTTP/2 – </a:t>
            </a:r>
            <a:r>
              <a:rPr lang="ko-KR" altLang="en-US" dirty="0" smtClean="0"/>
              <a:t>프레임 타입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/>
          <a:lstStyle/>
          <a:p>
            <a:r>
              <a:rPr lang="en-US" altLang="ko-KR" dirty="0" smtClean="0"/>
              <a:t>DATA </a:t>
            </a:r>
            <a:r>
              <a:rPr lang="ko-KR" altLang="en-US" dirty="0" smtClean="0"/>
              <a:t>프레임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HTTP </a:t>
            </a:r>
            <a:r>
              <a:rPr lang="ko-KR" altLang="en-US" dirty="0" smtClean="0"/>
              <a:t>요청 및 응답의 </a:t>
            </a:r>
            <a:r>
              <a:rPr lang="en-US" altLang="ko-KR" dirty="0" smtClean="0"/>
              <a:t>body</a:t>
            </a:r>
            <a:r>
              <a:rPr lang="ko-KR" altLang="en-US" dirty="0" smtClean="0"/>
              <a:t> 운반</a:t>
            </a:r>
            <a:endParaRPr lang="en-US" altLang="ko-KR" dirty="0" smtClean="0"/>
          </a:p>
          <a:p>
            <a:pPr lvl="1">
              <a:spcBef>
                <a:spcPts val="0"/>
              </a:spcBef>
            </a:pPr>
            <a:r>
              <a:rPr lang="en-US" altLang="ko-KR" dirty="0" smtClean="0"/>
              <a:t>End Stream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이 프레임으로 데이터 배달 끝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각 </a:t>
            </a:r>
            <a:r>
              <a:rPr lang="en-US" altLang="ko-KR" dirty="0" smtClean="0">
                <a:sym typeface="Wingdings" panose="05000000000000000000" pitchFamily="2" charset="2"/>
              </a:rPr>
              <a:t>(</a:t>
            </a:r>
            <a:r>
              <a:rPr lang="ko-KR" altLang="en-US" dirty="0" smtClean="0">
                <a:sym typeface="Wingdings" panose="05000000000000000000" pitchFamily="2" charset="2"/>
              </a:rPr>
              <a:t>요청</a:t>
            </a:r>
            <a:r>
              <a:rPr lang="en-US" altLang="ko-KR" dirty="0">
                <a:sym typeface="Wingdings" panose="05000000000000000000" pitchFamily="2" charset="2"/>
              </a:rPr>
              <a:t>,</a:t>
            </a:r>
            <a:r>
              <a:rPr lang="ko-KR" altLang="en-US" dirty="0" smtClean="0">
                <a:sym typeface="Wingdings" panose="05000000000000000000" pitchFamily="2" charset="2"/>
              </a:rPr>
              <a:t>응답</a:t>
            </a:r>
            <a:r>
              <a:rPr lang="en-US" altLang="ko-KR" dirty="0" smtClean="0">
                <a:sym typeface="Wingdings" panose="05000000000000000000" pitchFamily="2" charset="2"/>
              </a:rPr>
              <a:t>)</a:t>
            </a:r>
            <a:r>
              <a:rPr lang="ko-KR" altLang="en-US" dirty="0" smtClean="0">
                <a:sym typeface="Wingdings" panose="05000000000000000000" pitchFamily="2" charset="2"/>
              </a:rPr>
              <a:t>마다 별도의 스트림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>
              <a:spcBef>
                <a:spcPts val="0"/>
              </a:spcBef>
            </a:pPr>
            <a:r>
              <a:rPr lang="en-US" altLang="ko-KR" dirty="0" smtClean="0">
                <a:sym typeface="Wingdings" panose="05000000000000000000" pitchFamily="2" charset="2"/>
              </a:rPr>
              <a:t>Stream ID  </a:t>
            </a:r>
            <a:r>
              <a:rPr lang="ko-KR" altLang="en-US" dirty="0" smtClean="0">
                <a:sym typeface="Wingdings" panose="05000000000000000000" pitchFamily="2" charset="2"/>
              </a:rPr>
              <a:t>클라이언트는 </a:t>
            </a:r>
            <a:r>
              <a:rPr lang="en-US" altLang="ko-KR" dirty="0" smtClean="0">
                <a:sym typeface="Wingdings" panose="05000000000000000000" pitchFamily="2" charset="2"/>
              </a:rPr>
              <a:t>1, 3, 5, … </a:t>
            </a:r>
            <a:r>
              <a:rPr lang="ko-KR" altLang="en-US" dirty="0" smtClean="0">
                <a:sym typeface="Wingdings" panose="05000000000000000000" pitchFamily="2" charset="2"/>
              </a:rPr>
              <a:t>순으로 사용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</a:t>
            </a:fld>
            <a:endParaRPr lang="ko-KR" altLang="en-US"/>
          </a:p>
        </p:txBody>
      </p:sp>
      <p:pic>
        <p:nvPicPr>
          <p:cNvPr id="1025" name="_x285811568" descr="EMB00003cf045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279" y="2655558"/>
            <a:ext cx="4730063" cy="335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_x276499840" descr="EMB0000122445e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97912"/>
            <a:ext cx="5822887" cy="2479051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_x276499280" descr="EMB0000122445f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279" y="868100"/>
            <a:ext cx="489585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직선 화살표 연결선 10"/>
          <p:cNvCxnSpPr/>
          <p:nvPr/>
        </p:nvCxnSpPr>
        <p:spPr>
          <a:xfrm>
            <a:off x="7843520" y="1606287"/>
            <a:ext cx="0" cy="1126753"/>
          </a:xfrm>
          <a:prstGeom prst="straightConnector1">
            <a:avLst/>
          </a:prstGeom>
          <a:ln w="41275">
            <a:solidFill>
              <a:srgbClr val="FF0000"/>
            </a:solidFill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19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20.7 HTTP/2 – </a:t>
            </a:r>
            <a:r>
              <a:rPr lang="ko-KR" altLang="en-US" dirty="0" smtClean="0"/>
              <a:t>프레임 타입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/>
          <a:lstStyle/>
          <a:p>
            <a:r>
              <a:rPr lang="en-US" altLang="ko-KR" dirty="0" smtClean="0"/>
              <a:t>HEADERS </a:t>
            </a:r>
            <a:r>
              <a:rPr lang="ko-KR" altLang="en-US" dirty="0" smtClean="0"/>
              <a:t>프레임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스트림 </a:t>
            </a:r>
            <a:r>
              <a:rPr lang="en-US" altLang="ko-KR" dirty="0" smtClean="0"/>
              <a:t>open</a:t>
            </a:r>
          </a:p>
          <a:p>
            <a:pPr lvl="1"/>
            <a:r>
              <a:rPr lang="en-US" altLang="ko-KR" dirty="0" smtClean="0"/>
              <a:t>HPACK </a:t>
            </a:r>
            <a:r>
              <a:rPr lang="ko-KR" altLang="en-US" dirty="0" err="1" smtClean="0"/>
              <a:t>인코딩된</a:t>
            </a:r>
            <a:r>
              <a:rPr lang="ko-KR" altLang="en-US" dirty="0" smtClean="0"/>
              <a:t> </a:t>
            </a:r>
            <a:r>
              <a:rPr lang="en-US" altLang="ko-KR" dirty="0" smtClean="0"/>
              <a:t>HTTP </a:t>
            </a:r>
            <a:r>
              <a:rPr lang="ko-KR" altLang="en-US" dirty="0" smtClean="0"/>
              <a:t>헤더 블록 </a:t>
            </a:r>
            <a:r>
              <a:rPr lang="en-US" altLang="ko-KR" dirty="0" smtClean="0"/>
              <a:t>fragment </a:t>
            </a:r>
            <a:r>
              <a:rPr lang="ko-KR" altLang="en-US" dirty="0" smtClean="0"/>
              <a:t>운반</a:t>
            </a:r>
            <a:endParaRPr lang="en-US" altLang="ko-KR" dirty="0" smtClean="0"/>
          </a:p>
          <a:p>
            <a:pPr lvl="1">
              <a:spcBef>
                <a:spcPts val="0"/>
              </a:spcBef>
            </a:pPr>
            <a:r>
              <a:rPr lang="en-US" altLang="ko-KR" dirty="0" smtClean="0"/>
              <a:t>Priority </a:t>
            </a:r>
            <a:r>
              <a:rPr lang="en-US" altLang="ko-KR" dirty="0" smtClean="0">
                <a:sym typeface="Wingdings" panose="05000000000000000000" pitchFamily="2" charset="2"/>
              </a:rPr>
              <a:t> Exclusive, Dependency, Weight </a:t>
            </a:r>
            <a:r>
              <a:rPr lang="ko-KR" altLang="en-US" dirty="0" err="1" smtClean="0">
                <a:sym typeface="Wingdings" panose="05000000000000000000" pitchFamily="2" charset="2"/>
              </a:rPr>
              <a:t>유의미</a:t>
            </a:r>
            <a:endParaRPr lang="en-US" altLang="ko-KR" dirty="0" smtClean="0"/>
          </a:p>
          <a:p>
            <a:pPr lvl="1">
              <a:spcBef>
                <a:spcPts val="0"/>
              </a:spcBef>
            </a:pPr>
            <a:r>
              <a:rPr lang="en-US" altLang="ko-KR" dirty="0" smtClean="0"/>
              <a:t>End Headers </a:t>
            </a:r>
            <a:r>
              <a:rPr lang="en-US" altLang="ko-KR" dirty="0" smtClean="0">
                <a:sym typeface="Wingdings" panose="05000000000000000000" pitchFamily="2" charset="2"/>
              </a:rPr>
              <a:t> CONTINUATION </a:t>
            </a:r>
            <a:r>
              <a:rPr lang="ko-KR" altLang="en-US" dirty="0" smtClean="0">
                <a:sym typeface="Wingdings" panose="05000000000000000000" pitchFamily="2" charset="2"/>
              </a:rPr>
              <a:t>불필요</a:t>
            </a:r>
            <a:endParaRPr lang="en-US" altLang="ko-KR" dirty="0" smtClean="0"/>
          </a:p>
          <a:p>
            <a:pPr lvl="1">
              <a:spcBef>
                <a:spcPts val="0"/>
              </a:spcBef>
            </a:pPr>
            <a:r>
              <a:rPr lang="en-US" altLang="ko-KR" dirty="0" smtClean="0"/>
              <a:t>Stream Dependency</a:t>
            </a:r>
          </a:p>
          <a:p>
            <a:pPr lvl="2"/>
            <a:r>
              <a:rPr lang="ko-KR" altLang="en-US" dirty="0" smtClean="0"/>
              <a:t>어느 스트림의 자식인가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Exclusive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부모 스트림의 유일한 자식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Weight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실제 우선순위 값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3</a:t>
            </a:fld>
            <a:endParaRPr lang="ko-KR" altLang="en-US"/>
          </a:p>
        </p:txBody>
      </p:sp>
      <p:pic>
        <p:nvPicPr>
          <p:cNvPr id="1025" name="_x285811568" descr="EMB00003cf045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498" y="156266"/>
            <a:ext cx="3602302" cy="255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_x276499360" descr="EMB0000122445f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384" y="2991315"/>
            <a:ext cx="5313096" cy="336503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58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20.8 </a:t>
            </a:r>
            <a:r>
              <a:rPr lang="en-US" altLang="ko-KR" dirty="0" smtClean="0"/>
              <a:t>HTTP/2 </a:t>
            </a:r>
            <a:r>
              <a:rPr lang="ko-KR" altLang="en-US" dirty="0" smtClean="0"/>
              <a:t>스트림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4475480" cy="4741568"/>
          </a:xfrm>
        </p:spPr>
        <p:txBody>
          <a:bodyPr>
            <a:normAutofit lnSpcReduction="10000"/>
          </a:bodyPr>
          <a:lstStyle/>
          <a:p>
            <a:r>
              <a:rPr lang="ko-KR" altLang="en-US" dirty="0" smtClean="0"/>
              <a:t>논리적인 양방향 데이터 전달 흐름</a:t>
            </a:r>
            <a:endParaRPr lang="en-US" altLang="ko-KR" dirty="0" smtClean="0"/>
          </a:p>
          <a:p>
            <a:r>
              <a:rPr lang="ko-KR" altLang="en-US" dirty="0" smtClean="0"/>
              <a:t>요청 </a:t>
            </a:r>
            <a:r>
              <a:rPr lang="ko-KR" altLang="en-US" dirty="0" err="1" smtClean="0"/>
              <a:t>멀티플렉싱을</a:t>
            </a:r>
            <a:r>
              <a:rPr lang="ko-KR" altLang="en-US" dirty="0" smtClean="0"/>
              <a:t> 가능케 함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하나의 연결에 여러 스트림 동시 진행 가능</a:t>
            </a:r>
            <a:endParaRPr lang="en-US" altLang="ko-KR" dirty="0" smtClean="0"/>
          </a:p>
          <a:p>
            <a:pPr lvl="1">
              <a:spcBef>
                <a:spcPts val="0"/>
              </a:spcBef>
            </a:pPr>
            <a:r>
              <a:rPr lang="ko-KR" altLang="en-US" dirty="0" smtClean="0"/>
              <a:t>스트림들은 독립</a:t>
            </a:r>
            <a:endParaRPr lang="en-US" altLang="ko-KR" dirty="0" smtClean="0"/>
          </a:p>
          <a:p>
            <a:pPr lvl="1">
              <a:spcBef>
                <a:spcPts val="0"/>
              </a:spcBef>
            </a:pPr>
            <a:r>
              <a:rPr lang="ko-KR" altLang="en-US" dirty="0" smtClean="0"/>
              <a:t>스트림 내에서는 패킷 순서 존중</a:t>
            </a:r>
            <a:endParaRPr lang="en-US" altLang="ko-KR" dirty="0" smtClean="0"/>
          </a:p>
          <a:p>
            <a:r>
              <a:rPr lang="ko-KR" altLang="en-US" dirty="0" smtClean="0"/>
              <a:t>클라이언트 시작 스트림에    홀수 </a:t>
            </a:r>
            <a:r>
              <a:rPr lang="en-US" altLang="ko-KR" dirty="0" smtClean="0"/>
              <a:t>ID </a:t>
            </a:r>
            <a:r>
              <a:rPr lang="ko-KR" altLang="en-US" dirty="0" smtClean="0"/>
              <a:t>부여 </a:t>
            </a:r>
            <a:r>
              <a:rPr lang="en-US" altLang="ko-KR" dirty="0" smtClean="0">
                <a:sym typeface="Wingdings" panose="05000000000000000000" pitchFamily="2" charset="2"/>
              </a:rPr>
              <a:t> 2 </a:t>
            </a:r>
            <a:r>
              <a:rPr lang="ko-KR" altLang="en-US" dirty="0" smtClean="0">
                <a:sym typeface="Wingdings" panose="05000000000000000000" pitchFamily="2" charset="2"/>
              </a:rPr>
              <a:t>씩 증가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Cf. 0</a:t>
            </a:r>
            <a:r>
              <a:rPr lang="ko-KR" altLang="en-US" dirty="0" smtClean="0">
                <a:sym typeface="Wingdings" panose="05000000000000000000" pitchFamily="2" charset="2"/>
              </a:rPr>
              <a:t>번은 연결 제어 용도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4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051" y="256423"/>
            <a:ext cx="6821829" cy="612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22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20.7 HTTP/2 – </a:t>
            </a:r>
            <a:r>
              <a:rPr lang="ko-KR" altLang="en-US" dirty="0" smtClean="0"/>
              <a:t>프레임 타입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/>
          <a:lstStyle/>
          <a:p>
            <a:r>
              <a:rPr lang="en-US" altLang="ko-KR" dirty="0" smtClean="0"/>
              <a:t>PRIORITY </a:t>
            </a:r>
            <a:r>
              <a:rPr lang="ko-KR" altLang="en-US" dirty="0" smtClean="0"/>
              <a:t>프레임</a:t>
            </a:r>
            <a:endParaRPr lang="en-US" altLang="ko-KR" dirty="0" smtClean="0"/>
          </a:p>
          <a:p>
            <a:pPr lvl="1"/>
            <a:r>
              <a:rPr lang="ko-KR" altLang="en-US" dirty="0" err="1" smtClean="0"/>
              <a:t>전송자가</a:t>
            </a:r>
            <a:r>
              <a:rPr lang="ko-KR" altLang="en-US" dirty="0" smtClean="0"/>
              <a:t> </a:t>
            </a:r>
            <a:r>
              <a:rPr lang="en-US" altLang="ko-KR" dirty="0" smtClean="0"/>
              <a:t>peer</a:t>
            </a:r>
            <a:r>
              <a:rPr lang="ko-KR" altLang="en-US" dirty="0" smtClean="0"/>
              <a:t>에게 스트림의 우선순위 설정 부탁</a:t>
            </a:r>
            <a:endParaRPr lang="en-US" altLang="ko-KR" dirty="0" smtClean="0"/>
          </a:p>
          <a:p>
            <a:r>
              <a:rPr lang="en-US" altLang="ko-KR" dirty="0" smtClean="0"/>
              <a:t>RST_STREAM </a:t>
            </a:r>
            <a:r>
              <a:rPr lang="ko-KR" altLang="en-US" dirty="0" smtClean="0"/>
              <a:t>프레임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스트림 즉각 종료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이유는 </a:t>
            </a:r>
            <a:r>
              <a:rPr lang="en-US" altLang="ko-KR" dirty="0" smtClean="0"/>
              <a:t>32</a:t>
            </a:r>
            <a:r>
              <a:rPr lang="ko-KR" altLang="en-US" dirty="0" smtClean="0"/>
              <a:t>비트 에러 코드에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CANCEL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ko-KR" altLang="en-US" dirty="0">
                <a:sym typeface="Wingdings" panose="05000000000000000000" pitchFamily="2" charset="2"/>
              </a:rPr>
              <a:t>더 이상 필요 없어 끊겠다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5</a:t>
            </a:fld>
            <a:endParaRPr lang="ko-KR" altLang="en-US"/>
          </a:p>
        </p:txBody>
      </p:sp>
      <p:pic>
        <p:nvPicPr>
          <p:cNvPr id="1025" name="_x285811568" descr="EMB00003cf045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498" y="156266"/>
            <a:ext cx="3602302" cy="255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_x276502080" descr="EMB00001224463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039" y="3553091"/>
            <a:ext cx="5602003" cy="1785303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41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20.7 HTTP/2 – </a:t>
            </a:r>
            <a:r>
              <a:rPr lang="ko-KR" altLang="en-US" dirty="0" smtClean="0"/>
              <a:t>프레임 타입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/>
          <a:lstStyle/>
          <a:p>
            <a:r>
              <a:rPr lang="en-US" altLang="ko-KR" dirty="0" smtClean="0"/>
              <a:t>SETTINGS </a:t>
            </a:r>
            <a:r>
              <a:rPr lang="ko-KR" altLang="en-US" dirty="0" smtClean="0"/>
              <a:t>프레임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양 말단의 </a:t>
            </a:r>
            <a:r>
              <a:rPr lang="ko-KR" altLang="en-US" dirty="0" err="1" smtClean="0"/>
              <a:t>파라미터</a:t>
            </a:r>
            <a:r>
              <a:rPr lang="ko-KR" altLang="en-US" dirty="0" smtClean="0"/>
              <a:t> 설정 </a:t>
            </a:r>
            <a:r>
              <a:rPr lang="en-US" altLang="ko-KR" dirty="0" smtClean="0"/>
              <a:t>(“setting”) </a:t>
            </a:r>
            <a:r>
              <a:rPr lang="ko-KR" altLang="en-US" dirty="0" smtClean="0"/>
              <a:t>통고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HPACK </a:t>
            </a:r>
            <a:r>
              <a:rPr lang="ko-KR" altLang="en-US" dirty="0" smtClean="0"/>
              <a:t>용 테이블 크기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동시 사용 가능한 스트림 수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스트림 흐름 제어를 위한 윈도우 크기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프레임 최대 크기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전체 연결에 적용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스트림 단위 </a:t>
            </a:r>
            <a:r>
              <a:rPr lang="ko-KR" altLang="en-US" dirty="0" err="1" smtClean="0"/>
              <a:t>파라미터</a:t>
            </a:r>
            <a:r>
              <a:rPr lang="ko-KR" altLang="en-US" dirty="0" smtClean="0"/>
              <a:t> 아님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연결 중간에 보낼 수도 있음</a:t>
            </a:r>
            <a:endParaRPr lang="en-US" altLang="ko-KR" dirty="0" smtClean="0"/>
          </a:p>
          <a:p>
            <a:pPr lvl="2"/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6</a:t>
            </a:fld>
            <a:endParaRPr lang="ko-KR" altLang="en-US"/>
          </a:p>
        </p:txBody>
      </p:sp>
      <p:pic>
        <p:nvPicPr>
          <p:cNvPr id="1025" name="_x285811568" descr="EMB00003cf045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498" y="156266"/>
            <a:ext cx="3602302" cy="255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_x276501600" descr="EMB00001224464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199" y="3037839"/>
            <a:ext cx="5257815" cy="3139123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87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20.7 HTTP/2 – </a:t>
            </a:r>
            <a:r>
              <a:rPr lang="ko-KR" altLang="en-US" dirty="0" smtClean="0"/>
              <a:t>프레임 타입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/>
          <a:lstStyle/>
          <a:p>
            <a:r>
              <a:rPr lang="en-US" altLang="ko-KR" dirty="0" smtClean="0"/>
              <a:t>PING </a:t>
            </a:r>
            <a:r>
              <a:rPr lang="ko-KR" altLang="en-US" dirty="0" smtClean="0"/>
              <a:t>프레임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최소 </a:t>
            </a:r>
            <a:r>
              <a:rPr lang="en-US" altLang="ko-KR" dirty="0" smtClean="0"/>
              <a:t>RTT </a:t>
            </a:r>
            <a:r>
              <a:rPr lang="ko-KR" altLang="en-US" dirty="0" smtClean="0"/>
              <a:t>측정 </a:t>
            </a:r>
            <a:r>
              <a:rPr lang="en-US" altLang="ko-KR" dirty="0" smtClean="0"/>
              <a:t>or</a:t>
            </a:r>
            <a:r>
              <a:rPr lang="ko-KR" altLang="en-US" dirty="0"/>
              <a:t> </a:t>
            </a:r>
            <a:r>
              <a:rPr lang="ko-KR" altLang="en-US" dirty="0" smtClean="0"/>
              <a:t>연결이 살아있는지 확인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전체 연결에 관한 것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ACK </a:t>
            </a:r>
            <a:r>
              <a:rPr lang="ko-KR" altLang="en-US" dirty="0" smtClean="0"/>
              <a:t>플래그</a:t>
            </a:r>
            <a:r>
              <a:rPr lang="en-US" altLang="ko-KR" dirty="0" smtClean="0"/>
              <a:t>=0</a:t>
            </a:r>
            <a:r>
              <a:rPr lang="ko-KR" altLang="en-US" dirty="0" smtClean="0"/>
              <a:t>인 </a:t>
            </a:r>
            <a:r>
              <a:rPr lang="en-US" altLang="ko-KR" dirty="0" smtClean="0"/>
              <a:t>PING</a:t>
            </a:r>
            <a:r>
              <a:rPr lang="ko-KR" altLang="en-US" dirty="0" smtClean="0"/>
              <a:t>을 받으면 </a:t>
            </a:r>
            <a:r>
              <a:rPr lang="en-US" altLang="ko-KR" dirty="0" smtClean="0"/>
              <a:t>ACK=1</a:t>
            </a:r>
            <a:r>
              <a:rPr lang="ko-KR" altLang="en-US" dirty="0" smtClean="0"/>
              <a:t>로 </a:t>
            </a:r>
            <a:r>
              <a:rPr lang="en-US" altLang="ko-KR" dirty="0" smtClean="0"/>
              <a:t>PING</a:t>
            </a:r>
          </a:p>
          <a:p>
            <a:pPr lvl="2"/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7</a:t>
            </a:fld>
            <a:endParaRPr lang="ko-KR" altLang="en-US"/>
          </a:p>
        </p:txBody>
      </p:sp>
      <p:pic>
        <p:nvPicPr>
          <p:cNvPr id="1025" name="_x285811568" descr="EMB00003cf045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498" y="156266"/>
            <a:ext cx="3602302" cy="255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_x276501920" descr="EMB00001224464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89" y="5039677"/>
            <a:ext cx="5481822" cy="37592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4197" y="3806179"/>
            <a:ext cx="5924550" cy="204787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8067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20.7 HTTP/2 – </a:t>
            </a:r>
            <a:r>
              <a:rPr lang="ko-KR" altLang="en-US" dirty="0" smtClean="0"/>
              <a:t>프레임 타입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/>
          <a:lstStyle/>
          <a:p>
            <a:r>
              <a:rPr lang="en-US" altLang="ko-KR" dirty="0" smtClean="0"/>
              <a:t>GOAWAY </a:t>
            </a:r>
            <a:r>
              <a:rPr lang="ko-KR" altLang="en-US" dirty="0" smtClean="0"/>
              <a:t>프레임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HTTP/2 </a:t>
            </a:r>
            <a:r>
              <a:rPr lang="ko-KR" altLang="en-US" dirty="0" smtClean="0"/>
              <a:t>연결 자체 끊음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Cf. RST_STREAM</a:t>
            </a:r>
          </a:p>
          <a:p>
            <a:pPr lvl="1"/>
            <a:r>
              <a:rPr lang="ko-KR" altLang="en-US" dirty="0" smtClean="0"/>
              <a:t>에러 상황</a:t>
            </a:r>
            <a:r>
              <a:rPr lang="en-US" altLang="ko-KR" dirty="0"/>
              <a:t> </a:t>
            </a:r>
            <a:r>
              <a:rPr lang="ko-KR" altLang="en-US" dirty="0" smtClean="0"/>
              <a:t>또는</a:t>
            </a:r>
            <a:r>
              <a:rPr lang="en-US" altLang="ko-KR" dirty="0" smtClean="0"/>
              <a:t> </a:t>
            </a:r>
            <a:r>
              <a:rPr lang="ko-KR" altLang="en-US" dirty="0" smtClean="0"/>
              <a:t>정상적 연결 종료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Last Stream ID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이 이상 높은 숫자의 </a:t>
            </a:r>
            <a:r>
              <a:rPr lang="en-US" altLang="ko-KR" dirty="0" smtClean="0">
                <a:sym typeface="Wingdings" panose="05000000000000000000" pitchFamily="2" charset="2"/>
              </a:rPr>
              <a:t>Stream ID </a:t>
            </a:r>
            <a:r>
              <a:rPr lang="ko-KR" altLang="en-US" dirty="0" smtClean="0">
                <a:sym typeface="Wingdings" panose="05000000000000000000" pitchFamily="2" charset="2"/>
              </a:rPr>
              <a:t>만드는 것 금지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8</a:t>
            </a:fld>
            <a:endParaRPr lang="ko-KR" altLang="en-US"/>
          </a:p>
        </p:txBody>
      </p:sp>
      <p:pic>
        <p:nvPicPr>
          <p:cNvPr id="1025" name="_x285811568" descr="EMB00003cf045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498" y="156266"/>
            <a:ext cx="3602302" cy="255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961452"/>
            <a:ext cx="5886450" cy="223837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37" y="3980183"/>
            <a:ext cx="5800725" cy="22098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7778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20.7 HTTP/2 – </a:t>
            </a:r>
            <a:r>
              <a:rPr lang="ko-KR" altLang="en-US" dirty="0" smtClean="0"/>
              <a:t>프레임 타입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/>
          <a:lstStyle/>
          <a:p>
            <a:r>
              <a:rPr lang="en-US" altLang="ko-KR" dirty="0" smtClean="0"/>
              <a:t>WINDOW_UPDATE </a:t>
            </a:r>
            <a:r>
              <a:rPr lang="ko-KR" altLang="en-US" dirty="0" smtClean="0"/>
              <a:t>프레임</a:t>
            </a:r>
            <a:r>
              <a:rPr lang="en-US" altLang="ko-KR" dirty="0" smtClean="0"/>
              <a:t>	</a:t>
            </a:r>
          </a:p>
          <a:p>
            <a:pPr lvl="1">
              <a:spcBef>
                <a:spcPts val="0"/>
              </a:spcBef>
            </a:pPr>
            <a:r>
              <a:rPr lang="ko-KR" altLang="en-US" dirty="0" smtClean="0"/>
              <a:t>스트림 별 윈도우</a:t>
            </a:r>
            <a:endParaRPr lang="en-US" altLang="ko-KR" dirty="0" smtClean="0"/>
          </a:p>
          <a:p>
            <a:pPr lvl="1">
              <a:spcBef>
                <a:spcPts val="0"/>
              </a:spcBef>
            </a:pPr>
            <a:r>
              <a:rPr lang="ko-KR" altLang="en-US" dirty="0" smtClean="0"/>
              <a:t>전체 연결 단위 윈도우 </a:t>
            </a:r>
            <a:r>
              <a:rPr lang="en-US" altLang="ko-KR" dirty="0" smtClean="0"/>
              <a:t>(Stream ID 0)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9</a:t>
            </a:fld>
            <a:endParaRPr lang="ko-KR" altLang="en-US"/>
          </a:p>
        </p:txBody>
      </p:sp>
      <p:pic>
        <p:nvPicPr>
          <p:cNvPr id="1025" name="_x285811568" descr="EMB00003cf045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498" y="156266"/>
            <a:ext cx="3602302" cy="255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625" y="4556125"/>
            <a:ext cx="6457950" cy="180022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23" y="2702587"/>
            <a:ext cx="6410325" cy="181927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98754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20.7 HTTP/2 – </a:t>
            </a:r>
            <a:r>
              <a:rPr lang="ko-KR" altLang="en-US" dirty="0" smtClean="0"/>
              <a:t>프레임 타입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/>
          <a:lstStyle/>
          <a:p>
            <a:r>
              <a:rPr lang="en-US" altLang="ko-KR" dirty="0" smtClean="0"/>
              <a:t>CONTINUATION </a:t>
            </a:r>
            <a:r>
              <a:rPr lang="ko-KR" altLang="en-US" dirty="0" smtClean="0"/>
              <a:t>프레임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헤더 블록 </a:t>
            </a:r>
            <a:r>
              <a:rPr lang="en-US" altLang="ko-KR" dirty="0" smtClean="0"/>
              <a:t>fragment</a:t>
            </a:r>
            <a:r>
              <a:rPr lang="ko-KR" altLang="en-US" dirty="0" smtClean="0"/>
              <a:t>들을 다음 패킷에서 계속 전송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10</a:t>
            </a:fld>
            <a:endParaRPr lang="ko-KR" altLang="en-US"/>
          </a:p>
        </p:txBody>
      </p:sp>
      <p:pic>
        <p:nvPicPr>
          <p:cNvPr id="1025" name="_x285811568" descr="EMB00003cf045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498" y="156266"/>
            <a:ext cx="3602302" cy="255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934" y="3486605"/>
            <a:ext cx="4804946" cy="289518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25" y="3077030"/>
            <a:ext cx="10725150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32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20.9 </a:t>
            </a:r>
            <a:r>
              <a:rPr lang="en-US" altLang="ko-KR" dirty="0" smtClean="0"/>
              <a:t>HTTP/2 </a:t>
            </a:r>
            <a:r>
              <a:rPr lang="ko-KR" altLang="en-US" dirty="0" smtClean="0"/>
              <a:t>연결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지속성 </a:t>
            </a:r>
            <a:r>
              <a:rPr lang="en-US" altLang="ko-KR" dirty="0" smtClean="0"/>
              <a:t>(persistent)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/>
              <a:t>서버의</a:t>
            </a:r>
            <a:r>
              <a:rPr lang="en-US" altLang="ko-KR" dirty="0" smtClean="0"/>
              <a:t> </a:t>
            </a:r>
            <a:r>
              <a:rPr lang="ko-KR" altLang="en-US" dirty="0" smtClean="0"/>
              <a:t>한 소켓 </a:t>
            </a:r>
            <a:r>
              <a:rPr lang="en-US" altLang="ko-KR" dirty="0" smtClean="0"/>
              <a:t>(IP, </a:t>
            </a:r>
            <a:r>
              <a:rPr lang="ko-KR" altLang="en-US" dirty="0" smtClean="0"/>
              <a:t>포트</a:t>
            </a:r>
            <a:r>
              <a:rPr lang="en-US" altLang="ko-KR" dirty="0" smtClean="0"/>
              <a:t>)</a:t>
            </a:r>
            <a:r>
              <a:rPr lang="ko-KR" altLang="en-US" dirty="0" smtClean="0"/>
              <a:t>에 하나 이상의 연결 금지</a:t>
            </a:r>
            <a:endParaRPr lang="en-US" altLang="ko-KR" dirty="0" smtClean="0"/>
          </a:p>
          <a:p>
            <a:r>
              <a:rPr lang="ko-KR" altLang="en-US" dirty="0" smtClean="0"/>
              <a:t>교체 가능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스트림 </a:t>
            </a:r>
            <a:r>
              <a:rPr lang="en-US" altLang="ko-KR" dirty="0" smtClean="0"/>
              <a:t>ID </a:t>
            </a:r>
            <a:r>
              <a:rPr lang="ko-KR" altLang="en-US" dirty="0" smtClean="0"/>
              <a:t>소진</a:t>
            </a:r>
            <a:r>
              <a:rPr lang="en-US" altLang="ko-KR" dirty="0" smtClean="0"/>
              <a:t>, TLS </a:t>
            </a:r>
            <a:r>
              <a:rPr lang="ko-KR" altLang="en-US" dirty="0" smtClean="0"/>
              <a:t>연결에 키 갱신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에러</a:t>
            </a:r>
            <a:endParaRPr lang="en-US" altLang="ko-KR" dirty="0" smtClean="0"/>
          </a:p>
          <a:p>
            <a:r>
              <a:rPr lang="ko-KR" altLang="en-US" dirty="0" smtClean="0"/>
              <a:t>연결 서문 </a:t>
            </a:r>
            <a:r>
              <a:rPr lang="en-US" altLang="ko-KR" dirty="0" smtClean="0"/>
              <a:t>(preface</a:t>
            </a:r>
            <a:r>
              <a:rPr lang="en-US" altLang="ko-KR" dirty="0" smtClean="0"/>
              <a:t>) </a:t>
            </a:r>
            <a:r>
              <a:rPr lang="en-US" altLang="ko-KR" dirty="0" smtClean="0">
                <a:sym typeface="Wingdings" panose="05000000000000000000" pitchFamily="2" charset="2"/>
              </a:rPr>
              <a:t> “HTTP/2</a:t>
            </a:r>
            <a:r>
              <a:rPr lang="ko-KR" altLang="en-US" dirty="0" smtClean="0">
                <a:sym typeface="Wingdings" panose="05000000000000000000" pitchFamily="2" charset="2"/>
              </a:rPr>
              <a:t>를 사용하기 원한다</a:t>
            </a:r>
            <a:r>
              <a:rPr lang="en-US" altLang="ko-KR" dirty="0" smtClean="0">
                <a:sym typeface="Wingdings" panose="05000000000000000000" pitchFamily="2" charset="2"/>
              </a:rPr>
              <a:t>”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클라이언트</a:t>
            </a:r>
            <a:r>
              <a:rPr lang="en-US" altLang="ko-KR" dirty="0" smtClean="0"/>
              <a:t>:</a:t>
            </a:r>
          </a:p>
          <a:p>
            <a:pPr lvl="1"/>
            <a:r>
              <a:rPr lang="en-US" altLang="ko-KR" dirty="0" smtClean="0"/>
              <a:t>SETTINGS </a:t>
            </a:r>
            <a:r>
              <a:rPr lang="ko-KR" altLang="en-US" dirty="0" smtClean="0"/>
              <a:t>프레임이 따라 나와야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서버는 </a:t>
            </a:r>
            <a:r>
              <a:rPr lang="en-US" altLang="ko-KR" dirty="0" smtClean="0"/>
              <a:t>SETTINGS </a:t>
            </a:r>
            <a:r>
              <a:rPr lang="ko-KR" altLang="en-US" dirty="0" smtClean="0"/>
              <a:t>프레임으로 응답</a:t>
            </a:r>
            <a:endParaRPr lang="en-US" altLang="ko-KR" dirty="0" smtClean="0"/>
          </a:p>
          <a:p>
            <a:r>
              <a:rPr lang="en-US" altLang="ko-KR" dirty="0" smtClean="0"/>
              <a:t>TLS 1.2 </a:t>
            </a:r>
            <a:r>
              <a:rPr lang="ko-KR" altLang="en-US" dirty="0" smtClean="0"/>
              <a:t>이상의 버전 의무적으로 사용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11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322" y="3763623"/>
            <a:ext cx="3800475" cy="62865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62770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20.10 HTTP/3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TCP </a:t>
            </a:r>
            <a:r>
              <a:rPr lang="ko-KR" altLang="en-US" dirty="0" smtClean="0"/>
              <a:t>대신 </a:t>
            </a:r>
            <a:r>
              <a:rPr lang="en-US" altLang="ko-KR" dirty="0" smtClean="0"/>
              <a:t>QUIC</a:t>
            </a:r>
            <a:r>
              <a:rPr lang="ko-KR" altLang="en-US" dirty="0" smtClean="0"/>
              <a:t>을 트랜스포트 프로토콜로 사용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Q “UDP” IC </a:t>
            </a:r>
            <a:r>
              <a:rPr lang="en-US" altLang="ko-KR" dirty="0" smtClean="0">
                <a:sym typeface="Wingdings" panose="05000000000000000000" pitchFamily="2" charset="2"/>
              </a:rPr>
              <a:t> bye </a:t>
            </a:r>
            <a:r>
              <a:rPr lang="en-US" altLang="ko-KR" dirty="0" err="1" smtClean="0">
                <a:sym typeface="Wingdings" panose="05000000000000000000" pitchFamily="2" charset="2"/>
              </a:rPr>
              <a:t>bye</a:t>
            </a:r>
            <a:r>
              <a:rPr lang="en-US" altLang="ko-KR" dirty="0" smtClean="0">
                <a:sym typeface="Wingdings" panose="05000000000000000000" pitchFamily="2" charset="2"/>
              </a:rPr>
              <a:t> TCP ~</a:t>
            </a:r>
            <a:endParaRPr lang="en-US" altLang="ko-KR" dirty="0" smtClean="0"/>
          </a:p>
          <a:p>
            <a:r>
              <a:rPr lang="en-US" altLang="ko-KR" dirty="0" smtClean="0"/>
              <a:t>QUIC</a:t>
            </a:r>
            <a:r>
              <a:rPr lang="ko-KR" altLang="en-US" dirty="0" smtClean="0"/>
              <a:t>에서 제공하는 </a:t>
            </a:r>
            <a:r>
              <a:rPr lang="en-US" altLang="ko-KR" dirty="0" smtClean="0"/>
              <a:t>features </a:t>
            </a:r>
            <a:r>
              <a:rPr lang="ko-KR" altLang="en-US" dirty="0" smtClean="0"/>
              <a:t>사용</a:t>
            </a:r>
            <a:endParaRPr lang="en-US" altLang="ko-KR" dirty="0" smtClean="0"/>
          </a:p>
          <a:p>
            <a:pPr lvl="1"/>
            <a:r>
              <a:rPr lang="ko-KR" altLang="en-US" dirty="0" err="1" smtClean="0"/>
              <a:t>스트림</a:t>
            </a:r>
            <a:r>
              <a:rPr lang="en-US" altLang="ko-KR" dirty="0" smtClean="0"/>
              <a:t>, </a:t>
            </a:r>
            <a:r>
              <a:rPr lang="ko-KR" altLang="en-US" dirty="0" smtClean="0"/>
              <a:t>흐름제어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스트림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멀티플렉싱</a:t>
            </a:r>
            <a:endParaRPr lang="en-US" altLang="ko-KR" dirty="0" smtClean="0"/>
          </a:p>
          <a:p>
            <a:r>
              <a:rPr lang="en-US" altLang="ko-KR" dirty="0" smtClean="0"/>
              <a:t>HPACK </a:t>
            </a:r>
            <a:r>
              <a:rPr lang="ko-KR" altLang="en-US" dirty="0" smtClean="0"/>
              <a:t>대신 </a:t>
            </a:r>
            <a:r>
              <a:rPr lang="en-US" altLang="ko-KR" dirty="0" smtClean="0"/>
              <a:t>QPACK</a:t>
            </a:r>
          </a:p>
          <a:p>
            <a:pPr lvl="1"/>
            <a:r>
              <a:rPr lang="en-US" altLang="ko-KR" dirty="0" smtClean="0"/>
              <a:t>HPACK</a:t>
            </a:r>
            <a:r>
              <a:rPr lang="ko-KR" altLang="en-US" dirty="0" smtClean="0"/>
              <a:t>에서는 압축된 헤더 섹션들이 </a:t>
            </a:r>
            <a:r>
              <a:rPr lang="ko-KR" altLang="en-US" dirty="0" err="1" smtClean="0"/>
              <a:t>스트림을</a:t>
            </a:r>
            <a:r>
              <a:rPr lang="ko-KR" altLang="en-US" dirty="0" smtClean="0"/>
              <a:t> 불문하고 순서대로 배달되어야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압축은 </a:t>
            </a:r>
            <a:r>
              <a:rPr lang="ko-KR" altLang="en-US" dirty="0" err="1" smtClean="0"/>
              <a:t>스트림</a:t>
            </a:r>
            <a:r>
              <a:rPr lang="ko-KR" altLang="en-US" dirty="0" smtClean="0"/>
              <a:t> 단위가 아니라 연결 단위로 작동</a:t>
            </a:r>
            <a:r>
              <a:rPr lang="en-US" altLang="ko-KR" dirty="0" smtClean="0"/>
              <a:t>!</a:t>
            </a:r>
          </a:p>
          <a:p>
            <a:pPr lvl="1"/>
            <a:r>
              <a:rPr lang="ko-KR" altLang="en-US" dirty="0" err="1" smtClean="0"/>
              <a:t>멀티플렉싱을</a:t>
            </a:r>
            <a:r>
              <a:rPr lang="ko-KR" altLang="en-US" dirty="0" smtClean="0"/>
              <a:t> 지원하는 </a:t>
            </a:r>
            <a:r>
              <a:rPr lang="en-US" altLang="ko-KR" dirty="0" smtClean="0"/>
              <a:t>QUIC</a:t>
            </a:r>
            <a:r>
              <a:rPr lang="ko-KR" altLang="en-US" dirty="0" smtClean="0"/>
              <a:t>에서는 </a:t>
            </a:r>
            <a:r>
              <a:rPr lang="ko-KR" altLang="en-US" dirty="0" err="1" smtClean="0"/>
              <a:t>스트림</a:t>
            </a:r>
            <a:r>
              <a:rPr lang="ko-KR" altLang="en-US" dirty="0" smtClean="0"/>
              <a:t> 간 프레임 배달 순서 미정의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QPACK</a:t>
            </a:r>
            <a:r>
              <a:rPr lang="ko-KR" altLang="en-US" dirty="0" smtClean="0"/>
              <a:t>에서는 </a:t>
            </a:r>
            <a:r>
              <a:rPr lang="ko-KR" altLang="en-US" dirty="0" smtClean="0"/>
              <a:t>상태 일치 </a:t>
            </a:r>
            <a:r>
              <a:rPr lang="en-US" altLang="ko-KR" dirty="0" smtClean="0"/>
              <a:t>(state synchronization)</a:t>
            </a:r>
            <a:r>
              <a:rPr lang="ko-KR" altLang="en-US" dirty="0"/>
              <a:t> </a:t>
            </a:r>
            <a:r>
              <a:rPr lang="ko-KR" altLang="en-US" dirty="0" smtClean="0"/>
              <a:t>메커니즘을 통해 이점을 해결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353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20.10 HTTP/3 – </a:t>
            </a:r>
            <a:r>
              <a:rPr lang="ko-KR" altLang="en-US" dirty="0" smtClean="0"/>
              <a:t>연결 관리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URL</a:t>
            </a:r>
            <a:r>
              <a:rPr lang="ko-KR" altLang="en-US" dirty="0" smtClean="0"/>
              <a:t> </a:t>
            </a:r>
            <a:r>
              <a:rPr lang="en-US" altLang="ko-KR" dirty="0" smtClean="0"/>
              <a:t>scheme</a:t>
            </a:r>
            <a:r>
              <a:rPr lang="ko-KR" altLang="en-US" dirty="0" smtClean="0"/>
              <a:t>이 </a:t>
            </a:r>
            <a:r>
              <a:rPr lang="en-US" altLang="ko-KR" dirty="0" smtClean="0"/>
              <a:t>“</a:t>
            </a:r>
            <a:r>
              <a:rPr lang="en-US" altLang="ko-KR" dirty="0" smtClean="0"/>
              <a:t>http” </a:t>
            </a:r>
            <a:r>
              <a:rPr lang="en-US" altLang="ko-KR" dirty="0" smtClean="0">
                <a:sym typeface="Wingdings" panose="05000000000000000000" pitchFamily="2" charset="2"/>
              </a:rPr>
              <a:t> origin </a:t>
            </a:r>
            <a:r>
              <a:rPr lang="ko-KR" altLang="en-US" dirty="0" smtClean="0">
                <a:sym typeface="Wingdings" panose="05000000000000000000" pitchFamily="2" charset="2"/>
              </a:rPr>
              <a:t>서버가 </a:t>
            </a:r>
            <a:r>
              <a:rPr lang="en-US" altLang="ko-KR" dirty="0" smtClean="0">
                <a:sym typeface="Wingdings" panose="05000000000000000000" pitchFamily="2" charset="2"/>
              </a:rPr>
              <a:t>TCP </a:t>
            </a:r>
            <a:r>
              <a:rPr lang="ko-KR" altLang="en-US" dirty="0" smtClean="0">
                <a:sym typeface="Wingdings" panose="05000000000000000000" pitchFamily="2" charset="2"/>
              </a:rPr>
              <a:t>연결 사용 </a:t>
            </a:r>
            <a:r>
              <a:rPr lang="en-US" altLang="ko-KR" dirty="0" smtClean="0">
                <a:sym typeface="Wingdings" panose="05000000000000000000" pitchFamily="2" charset="2"/>
              </a:rPr>
              <a:t> HTTP/3 </a:t>
            </a:r>
            <a:r>
              <a:rPr lang="ko-KR" altLang="en-US" dirty="0" smtClean="0">
                <a:sym typeface="Wingdings" panose="05000000000000000000" pitchFamily="2" charset="2"/>
              </a:rPr>
              <a:t>사용 불가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/>
              <a:t>URL</a:t>
            </a:r>
            <a:r>
              <a:rPr lang="ko-KR" altLang="en-US" dirty="0" smtClean="0"/>
              <a:t> </a:t>
            </a:r>
            <a:r>
              <a:rPr lang="en-US" altLang="ko-KR" dirty="0" smtClean="0"/>
              <a:t>scheme</a:t>
            </a:r>
            <a:r>
              <a:rPr lang="ko-KR" altLang="en-US" dirty="0" smtClean="0"/>
              <a:t>이 </a:t>
            </a:r>
            <a:r>
              <a:rPr lang="en-US" altLang="ko-KR" dirty="0" smtClean="0"/>
              <a:t>“https” </a:t>
            </a:r>
            <a:r>
              <a:rPr lang="en-US" altLang="ko-KR" dirty="0" smtClean="0">
                <a:sym typeface="Wingdings" panose="05000000000000000000" pitchFamily="2" charset="2"/>
              </a:rPr>
              <a:t> HTTP/3 </a:t>
            </a:r>
            <a:r>
              <a:rPr lang="ko-KR" altLang="en-US" dirty="0" smtClean="0">
                <a:sym typeface="Wingdings" panose="05000000000000000000" pitchFamily="2" charset="2"/>
              </a:rPr>
              <a:t>사용 가능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TLS </a:t>
            </a:r>
            <a:r>
              <a:rPr lang="ko-KR" altLang="en-US" dirty="0" err="1" smtClean="0"/>
              <a:t>핸드쉐이크에서</a:t>
            </a:r>
            <a:r>
              <a:rPr lang="ko-KR" altLang="en-US" dirty="0" smtClean="0"/>
              <a:t> </a:t>
            </a:r>
            <a:r>
              <a:rPr lang="en-US" altLang="ko-KR" dirty="0" smtClean="0"/>
              <a:t>ALPN </a:t>
            </a:r>
            <a:r>
              <a:rPr lang="ko-KR" altLang="en-US" dirty="0" err="1" smtClean="0"/>
              <a:t>익스텐션에</a:t>
            </a:r>
            <a:r>
              <a:rPr lang="ko-KR" altLang="en-US" dirty="0" smtClean="0"/>
              <a:t> </a:t>
            </a:r>
            <a:r>
              <a:rPr lang="en-US" altLang="ko-KR" dirty="0" smtClean="0"/>
              <a:t>h3 </a:t>
            </a:r>
            <a:r>
              <a:rPr lang="ko-KR" altLang="en-US" dirty="0" smtClean="0"/>
              <a:t>토큰 사용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13</a:t>
            </a:fld>
            <a:endParaRPr lang="ko-KR" altLang="en-US"/>
          </a:p>
        </p:txBody>
      </p:sp>
      <p:pic>
        <p:nvPicPr>
          <p:cNvPr id="1025" name="_x414030072" descr="EMB0002e35808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714" y="4092575"/>
            <a:ext cx="5483603" cy="1504661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439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20.10 HTTP/3 – </a:t>
            </a:r>
            <a:r>
              <a:rPr lang="ko-KR" altLang="en-US" dirty="0" smtClean="0"/>
              <a:t>연결 관리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지속성 연결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서버의 </a:t>
            </a:r>
            <a:r>
              <a:rPr lang="en-US" altLang="ko-KR" dirty="0" smtClean="0"/>
              <a:t>(IP </a:t>
            </a:r>
            <a:r>
              <a:rPr lang="ko-KR" altLang="en-US" dirty="0" smtClean="0"/>
              <a:t>주소</a:t>
            </a:r>
            <a:r>
              <a:rPr lang="en-US" altLang="ko-KR" dirty="0" smtClean="0"/>
              <a:t>, </a:t>
            </a:r>
            <a:r>
              <a:rPr lang="ko-KR" altLang="en-US" dirty="0" smtClean="0"/>
              <a:t>포트</a:t>
            </a:r>
            <a:r>
              <a:rPr lang="en-US" altLang="ko-KR" dirty="0" smtClean="0"/>
              <a:t>)</a:t>
            </a:r>
            <a:r>
              <a:rPr lang="ko-KR" altLang="en-US" dirty="0" smtClean="0"/>
              <a:t>에 대해 여러 </a:t>
            </a:r>
            <a:r>
              <a:rPr lang="en-US" altLang="ko-KR" dirty="0" smtClean="0"/>
              <a:t>HTTP/3 </a:t>
            </a:r>
            <a:r>
              <a:rPr lang="ko-KR" altLang="en-US" dirty="0" smtClean="0"/>
              <a:t>연결 생성 금지</a:t>
            </a:r>
            <a:endParaRPr lang="en-US" altLang="ko-KR" dirty="0" smtClean="0"/>
          </a:p>
          <a:p>
            <a:r>
              <a:rPr lang="en-US" altLang="ko-KR" dirty="0" smtClean="0"/>
              <a:t>HTTP/3 </a:t>
            </a:r>
            <a:r>
              <a:rPr lang="ko-KR" altLang="en-US" dirty="0" smtClean="0"/>
              <a:t>연결 종료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Idle timeout</a:t>
            </a:r>
            <a:r>
              <a:rPr lang="ko-KR" altLang="en-US" dirty="0" smtClean="0"/>
              <a:t>에 의해 </a:t>
            </a:r>
            <a:r>
              <a:rPr lang="en-US" altLang="ko-KR" dirty="0" smtClean="0"/>
              <a:t>QUIC</a:t>
            </a:r>
            <a:r>
              <a:rPr lang="ko-KR" altLang="en-US" dirty="0" smtClean="0"/>
              <a:t>이 끊어지는 경우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더 이상 필요하지 않은 경우 </a:t>
            </a:r>
            <a:r>
              <a:rPr lang="en-US" altLang="ko-KR" dirty="0" smtClean="0"/>
              <a:t>GOAWAY </a:t>
            </a:r>
            <a:r>
              <a:rPr lang="ko-KR" altLang="en-US" dirty="0" smtClean="0"/>
              <a:t>프레임을 상대방에게 전송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에러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8284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20.11 HTTP/3 – </a:t>
            </a:r>
            <a:r>
              <a:rPr lang="ko-KR" altLang="en-US" dirty="0" err="1" smtClean="0"/>
              <a:t>스트림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요청 </a:t>
            </a:r>
            <a:r>
              <a:rPr lang="ko-KR" altLang="en-US" dirty="0" err="1" smtClean="0"/>
              <a:t>멀티플렉싱에</a:t>
            </a:r>
            <a:r>
              <a:rPr lang="ko-KR" altLang="en-US" dirty="0" smtClean="0"/>
              <a:t> </a:t>
            </a:r>
            <a:r>
              <a:rPr lang="en-US" altLang="ko-KR" dirty="0" smtClean="0"/>
              <a:t>QUIC </a:t>
            </a:r>
            <a:r>
              <a:rPr lang="ko-KR" altLang="en-US" dirty="0" err="1" smtClean="0"/>
              <a:t>스트림</a:t>
            </a:r>
            <a:r>
              <a:rPr lang="ko-KR" altLang="en-US" dirty="0" smtClean="0"/>
              <a:t> 사용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각 요청</a:t>
            </a:r>
            <a:r>
              <a:rPr lang="en-US" altLang="ko-KR" dirty="0" smtClean="0"/>
              <a:t>-</a:t>
            </a:r>
            <a:r>
              <a:rPr lang="ko-KR" altLang="en-US" dirty="0" smtClean="0"/>
              <a:t>응답에 한 개의 </a:t>
            </a:r>
            <a:r>
              <a:rPr lang="en-US" altLang="ko-KR" dirty="0" smtClean="0"/>
              <a:t>QUIC </a:t>
            </a:r>
            <a:r>
              <a:rPr lang="ko-KR" altLang="en-US" dirty="0" err="1" smtClean="0"/>
              <a:t>스트림</a:t>
            </a:r>
            <a:r>
              <a:rPr lang="ko-KR" altLang="en-US" dirty="0" smtClean="0"/>
              <a:t> 사용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일회용 </a:t>
            </a:r>
            <a:r>
              <a:rPr lang="en-US" altLang="ko-KR" dirty="0" smtClean="0">
                <a:sym typeface="Wingdings" panose="05000000000000000000" pitchFamily="2" charset="2"/>
              </a:rPr>
              <a:t>“</a:t>
            </a:r>
            <a:r>
              <a:rPr lang="ko-KR" altLang="en-US" dirty="0" smtClean="0">
                <a:sym typeface="Wingdings" panose="05000000000000000000" pitchFamily="2" charset="2"/>
              </a:rPr>
              <a:t>요청 </a:t>
            </a:r>
            <a:r>
              <a:rPr lang="ko-KR" altLang="en-US" dirty="0" err="1" smtClean="0">
                <a:sym typeface="Wingdings" panose="05000000000000000000" pitchFamily="2" charset="2"/>
              </a:rPr>
              <a:t>스트림</a:t>
            </a:r>
            <a:r>
              <a:rPr lang="en-US" altLang="ko-KR" dirty="0" smtClean="0">
                <a:sym typeface="Wingdings" panose="05000000000000000000" pitchFamily="2" charset="2"/>
              </a:rPr>
              <a:t>(request stream)”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QUIC </a:t>
            </a:r>
            <a:r>
              <a:rPr lang="ko-KR" altLang="en-US" dirty="0" err="1" smtClean="0">
                <a:sym typeface="Wingdings" panose="05000000000000000000" pitchFamily="2" charset="2"/>
              </a:rPr>
              <a:t>스트림</a:t>
            </a:r>
            <a:r>
              <a:rPr lang="ko-KR" altLang="en-US" dirty="0" smtClean="0">
                <a:sym typeface="Wingdings" panose="05000000000000000000" pitchFamily="2" charset="2"/>
              </a:rPr>
              <a:t> </a:t>
            </a:r>
            <a:r>
              <a:rPr lang="en-US" altLang="ko-KR" dirty="0" smtClean="0">
                <a:sym typeface="Wingdings" panose="05000000000000000000" pitchFamily="2" charset="2"/>
              </a:rPr>
              <a:t>ID = 0, 4, 8, … (</a:t>
            </a:r>
            <a:r>
              <a:rPr lang="ko-KR" altLang="en-US" dirty="0" smtClean="0">
                <a:sym typeface="Wingdings" panose="05000000000000000000" pitchFamily="2" charset="2"/>
              </a:rPr>
              <a:t>양방향</a:t>
            </a:r>
            <a:r>
              <a:rPr lang="en-US" altLang="ko-KR" dirty="0" smtClean="0">
                <a:sym typeface="Wingdings" panose="05000000000000000000" pitchFamily="2" charset="2"/>
              </a:rPr>
              <a:t>, client-initiated)</a:t>
            </a: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pPr lvl="1"/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매 순간 최</a:t>
            </a:r>
            <a:r>
              <a:rPr lang="ko-KR" altLang="en-US" dirty="0">
                <a:sym typeface="Wingdings" panose="05000000000000000000" pitchFamily="2" charset="2"/>
              </a:rPr>
              <a:t>대</a:t>
            </a:r>
            <a:r>
              <a:rPr lang="ko-KR" altLang="en-US" dirty="0" smtClean="0">
                <a:sym typeface="Wingdings" panose="05000000000000000000" pitchFamily="2" charset="2"/>
              </a:rPr>
              <a:t> </a:t>
            </a:r>
            <a:r>
              <a:rPr lang="en-US" altLang="ko-KR" dirty="0" smtClean="0">
                <a:sym typeface="Wingdings" panose="05000000000000000000" pitchFamily="2" charset="2"/>
              </a:rPr>
              <a:t>100 </a:t>
            </a:r>
            <a:r>
              <a:rPr lang="ko-KR" altLang="en-US" dirty="0" smtClean="0">
                <a:sym typeface="Wingdings" panose="05000000000000000000" pitchFamily="2" charset="2"/>
              </a:rPr>
              <a:t>요청 </a:t>
            </a:r>
            <a:r>
              <a:rPr lang="ko-KR" altLang="en-US" dirty="0" err="1" smtClean="0">
                <a:sym typeface="Wingdings" panose="05000000000000000000" pitchFamily="2" charset="2"/>
              </a:rPr>
              <a:t>스트림</a:t>
            </a:r>
            <a:r>
              <a:rPr lang="ko-KR" altLang="en-US" dirty="0" smtClean="0">
                <a:sym typeface="Wingdings" panose="05000000000000000000" pitchFamily="2" charset="2"/>
              </a:rPr>
              <a:t> 지원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15</a:t>
            </a:fld>
            <a:endParaRPr lang="ko-KR" altLang="en-US"/>
          </a:p>
        </p:txBody>
      </p:sp>
      <p:pic>
        <p:nvPicPr>
          <p:cNvPr id="2049" name="_x414030216" descr="EMB0002e35808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695" y="4729108"/>
            <a:ext cx="5203767" cy="168022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54" y="3240155"/>
            <a:ext cx="10945091" cy="130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076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20.12 HTTP/3 – </a:t>
            </a:r>
            <a:r>
              <a:rPr lang="ko-KR" altLang="en-US" dirty="0" smtClean="0"/>
              <a:t>프레임 타입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435395"/>
            <a:ext cx="7169728" cy="4741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HTTP/2</a:t>
            </a:r>
            <a:r>
              <a:rPr lang="ko-KR" altLang="en-US" dirty="0" smtClean="0"/>
              <a:t>로부터 변화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삭제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PRIORITY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err="1" smtClean="0">
                <a:sym typeface="Wingdings" panose="05000000000000000000" pitchFamily="2" charset="2"/>
              </a:rPr>
              <a:t>스트림의</a:t>
            </a:r>
            <a:r>
              <a:rPr lang="ko-KR" altLang="en-US" dirty="0" smtClean="0">
                <a:sym typeface="Wingdings" panose="05000000000000000000" pitchFamily="2" charset="2"/>
              </a:rPr>
              <a:t> 우선 순위를 </a:t>
            </a:r>
            <a:r>
              <a:rPr lang="ko-KR" altLang="en-US" dirty="0" err="1" smtClean="0">
                <a:sym typeface="Wingdings" panose="05000000000000000000" pitchFamily="2" charset="2"/>
              </a:rPr>
              <a:t>피어에게</a:t>
            </a:r>
            <a:r>
              <a:rPr lang="ko-KR" altLang="en-US" dirty="0" smtClean="0">
                <a:sym typeface="Wingdings" panose="05000000000000000000" pitchFamily="2" charset="2"/>
              </a:rPr>
              <a:t> 알리지 않음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RST_STREAM  QUIC</a:t>
            </a:r>
            <a:r>
              <a:rPr lang="ko-KR" altLang="en-US" dirty="0" smtClean="0">
                <a:sym typeface="Wingdings" panose="05000000000000000000" pitchFamily="2" charset="2"/>
              </a:rPr>
              <a:t>이 </a:t>
            </a:r>
            <a:r>
              <a:rPr lang="ko-KR" altLang="en-US" dirty="0" err="1" smtClean="0">
                <a:sym typeface="Wingdings" panose="05000000000000000000" pitchFamily="2" charset="2"/>
              </a:rPr>
              <a:t>스트림</a:t>
            </a:r>
            <a:r>
              <a:rPr lang="ko-KR" altLang="en-US" dirty="0" smtClean="0">
                <a:sym typeface="Wingdings" panose="05000000000000000000" pitchFamily="2" charset="2"/>
              </a:rPr>
              <a:t> </a:t>
            </a:r>
            <a:r>
              <a:rPr lang="en-US" altLang="ko-KR" dirty="0" smtClean="0">
                <a:sym typeface="Wingdings" panose="05000000000000000000" pitchFamily="2" charset="2"/>
              </a:rPr>
              <a:t>lifecycle </a:t>
            </a:r>
            <a:r>
              <a:rPr lang="ko-KR" altLang="en-US" dirty="0" smtClean="0">
                <a:sym typeface="Wingdings" panose="05000000000000000000" pitchFamily="2" charset="2"/>
              </a:rPr>
              <a:t>관리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 </a:t>
            </a:r>
            <a:r>
              <a:rPr lang="en-US" altLang="ko-KR" dirty="0" smtClean="0">
                <a:sym typeface="Wingdings" panose="05000000000000000000" pitchFamily="2" charset="2"/>
              </a:rPr>
              <a:t>PING  QUIC</a:t>
            </a:r>
            <a:r>
              <a:rPr lang="ko-KR" altLang="en-US" dirty="0" smtClean="0">
                <a:sym typeface="Wingdings" panose="05000000000000000000" pitchFamily="2" charset="2"/>
              </a:rPr>
              <a:t>에서 유사 기능 구현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WINDOW_UPDATE  QUIC</a:t>
            </a:r>
            <a:r>
              <a:rPr lang="ko-KR" altLang="en-US" dirty="0" smtClean="0">
                <a:sym typeface="Wingdings" panose="05000000000000000000" pitchFamily="2" charset="2"/>
              </a:rPr>
              <a:t>에서 흐름 제어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CONTINUATION  HTTP/3</a:t>
            </a:r>
            <a:r>
              <a:rPr lang="ko-KR" altLang="en-US" dirty="0" smtClean="0">
                <a:sym typeface="Wingdings" panose="05000000000000000000" pitchFamily="2" charset="2"/>
              </a:rPr>
              <a:t>는 큰 프레임 크기 지원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세부 사항 변화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DATA</a:t>
            </a:r>
            <a:r>
              <a:rPr lang="ko-KR" altLang="en-US" dirty="0" smtClean="0">
                <a:sym typeface="Wingdings" panose="05000000000000000000" pitchFamily="2" charset="2"/>
              </a:rPr>
              <a:t>와 </a:t>
            </a:r>
            <a:r>
              <a:rPr lang="en-US" altLang="ko-KR" dirty="0" smtClean="0">
                <a:sym typeface="Wingdings" panose="05000000000000000000" pitchFamily="2" charset="2"/>
              </a:rPr>
              <a:t>HEADERS</a:t>
            </a:r>
            <a:r>
              <a:rPr lang="ko-KR" altLang="en-US" dirty="0" smtClean="0">
                <a:sym typeface="Wingdings" panose="05000000000000000000" pitchFamily="2" charset="2"/>
              </a:rPr>
              <a:t>는 </a:t>
            </a:r>
            <a:r>
              <a:rPr lang="ko-KR" altLang="en-US" dirty="0" err="1" smtClean="0">
                <a:sym typeface="Wingdings" panose="05000000000000000000" pitchFamily="2" charset="2"/>
              </a:rPr>
              <a:t>패딩</a:t>
            </a:r>
            <a:r>
              <a:rPr lang="ko-KR" altLang="en-US" dirty="0" smtClean="0">
                <a:sym typeface="Wingdings" panose="05000000000000000000" pitchFamily="2" charset="2"/>
              </a:rPr>
              <a:t> 미사용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SETTTINGS</a:t>
            </a:r>
            <a:r>
              <a:rPr lang="ko-KR" altLang="en-US" dirty="0" smtClean="0">
                <a:sym typeface="Wingdings" panose="05000000000000000000" pitchFamily="2" charset="2"/>
              </a:rPr>
              <a:t>는 연결 초기에만 사용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GOAWAY</a:t>
            </a:r>
            <a:r>
              <a:rPr lang="ko-KR" altLang="en-US" dirty="0" smtClean="0">
                <a:sym typeface="Wingdings" panose="05000000000000000000" pitchFamily="2" charset="2"/>
              </a:rPr>
              <a:t>는 에러 코드 미포함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pic>
        <p:nvPicPr>
          <p:cNvPr id="4097" name="_x414029208" descr="EMB0002e358082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32"/>
          <a:stretch/>
        </p:blipFill>
        <p:spPr bwMode="auto">
          <a:xfrm>
            <a:off x="8204200" y="2240205"/>
            <a:ext cx="3805382" cy="274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786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5150</TotalTime>
  <Words>764</Words>
  <Application>Microsoft Office PowerPoint</Application>
  <PresentationFormat>와이드스크린</PresentationFormat>
  <Paragraphs>156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2" baseType="lpstr">
      <vt:lpstr>맑은 고딕</vt:lpstr>
      <vt:lpstr>Arial</vt:lpstr>
      <vt:lpstr>Calibri</vt:lpstr>
      <vt:lpstr>Calibri Light</vt:lpstr>
      <vt:lpstr>Wingdings</vt:lpstr>
      <vt:lpstr>Office Theme</vt:lpstr>
      <vt:lpstr>HyperText Transfer Protocol (HTTP)</vt:lpstr>
      <vt:lpstr>20.7 HTTP/2 – 프레임 타입</vt:lpstr>
      <vt:lpstr>20.7 HTTP/2 – 프레임 타입</vt:lpstr>
      <vt:lpstr>20.8 HTTP/2 스트림</vt:lpstr>
      <vt:lpstr>20.7 HTTP/2 – 프레임 타입</vt:lpstr>
      <vt:lpstr>20.7 HTTP/2 – 프레임 타입</vt:lpstr>
      <vt:lpstr>20.7 HTTP/2 – 프레임 타입</vt:lpstr>
      <vt:lpstr>20.7 HTTP/2 – 프레임 타입</vt:lpstr>
      <vt:lpstr>20.7 HTTP/2 – 프레임 타입</vt:lpstr>
      <vt:lpstr>20.7 HTTP/2 – 프레임 타입</vt:lpstr>
      <vt:lpstr>20.9 HTTP/2 연결</vt:lpstr>
      <vt:lpstr>20.10 HTTP/3</vt:lpstr>
      <vt:lpstr>20.10 HTTP/3 – 연결 관리</vt:lpstr>
      <vt:lpstr>20.10 HTTP/3 – 연결 관리</vt:lpstr>
      <vt:lpstr>20.11 HTTP/3 – 스트림</vt:lpstr>
      <vt:lpstr>20.12 HTTP/3 – 프레임 타입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김효곤[ 교수 / 컴퓨터학과 ]</dc:creator>
  <cp:lastModifiedBy>samsung</cp:lastModifiedBy>
  <cp:revision>2075</cp:revision>
  <dcterms:created xsi:type="dcterms:W3CDTF">2022-12-30T23:03:05Z</dcterms:created>
  <dcterms:modified xsi:type="dcterms:W3CDTF">2023-06-08T03:09:51Z</dcterms:modified>
</cp:coreProperties>
</file>