
<file path=[Content_Types].xml><?xml version="1.0" encoding="utf-8"?>
<Types xmlns="http://schemas.openxmlformats.org/package/2006/content-types">
  <Default Extension="wmf" ContentType="image/wmf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emf" ContentType="image/emf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Masters/slideMaster33.xml" ContentType="application/vnd.openxmlformats-officedocument.presentationml.slideMaster+xml"/>
  <Override PartName="/ppt/slideMasters/slideMaster34.xml" ContentType="application/vnd.openxmlformats-officedocument.presentationml.slideMaster+xml"/>
  <Override PartName="/ppt/slideMasters/slideMaster35.xml" ContentType="application/vnd.openxmlformats-officedocument.presentationml.slideMaster+xml"/>
  <Override PartName="/ppt/slideMasters/slideMaster36.xml" ContentType="application/vnd.openxmlformats-officedocument.presentationml.slideMaster+xml"/>
  <Override PartName="/ppt/slideMasters/slideMaster37.xml" ContentType="application/vnd.openxmlformats-officedocument.presentationml.slideMaster+xml"/>
  <Override PartName="/ppt/slideMasters/slideMaster38.xml" ContentType="application/vnd.openxmlformats-officedocument.presentationml.slideMaster+xml"/>
  <Override PartName="/ppt/slideMasters/slideMaster39.xml" ContentType="application/vnd.openxmlformats-officedocument.presentationml.slideMaster+xml"/>
  <Override PartName="/ppt/slideMasters/slideMaster40.xml" ContentType="application/vnd.openxmlformats-officedocument.presentationml.slideMaster+xml"/>
  <Override PartName="/ppt/slideMasters/slideMaster41.xml" ContentType="application/vnd.openxmlformats-officedocument.presentationml.slideMaster+xml"/>
  <Override PartName="/ppt/slideMasters/slideMaster42.xml" ContentType="application/vnd.openxmlformats-officedocument.presentationml.slideMaster+xml"/>
  <Override PartName="/ppt/slideMasters/slideMaster43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50"/>
    <p:sldId id="257" r:id="rId51"/>
    <p:sldId id="258" r:id="rId52"/>
    <p:sldId id="259" r:id="rId53"/>
    <p:sldId id="260" r:id="rId54"/>
    <p:sldId id="261" r:id="rId55"/>
    <p:sldId id="262" r:id="rId56"/>
    <p:sldId id="263" r:id="rId57"/>
    <p:sldId id="264" r:id="rId58"/>
    <p:sldId id="265" r:id="rId59"/>
    <p:sldId id="266" r:id="rId60"/>
    <p:sldId id="267" r:id="rId61"/>
    <p:sldId id="268" r:id="rId62"/>
    <p:sldId id="269" r:id="rId63"/>
    <p:sldId id="270" r:id="rId64"/>
    <p:sldId id="271" r:id="rId65"/>
    <p:sldId id="272" r:id="rId66"/>
    <p:sldId id="273" r:id="rId67"/>
    <p:sldId id="274" r:id="rId68"/>
    <p:sldId id="275" r:id="rId69"/>
    <p:sldId id="276" r:id="rId70"/>
    <p:sldId id="277" r:id="rId71"/>
    <p:sldId id="278" r:id="rId72"/>
    <p:sldId id="279" r:id="rId73"/>
  </p:sldIdLst>
  <p:notesMasterIdLst>
    <p:notesMasterId r:id="rId4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45" Type="http://schemas.openxmlformats.org/officeDocument/2006/relationships/notesMaster" Target="notesMasters/notesMaster1.xml"/><Relationship Id="rId46" Type="http://schemas.openxmlformats.org/officeDocument/2006/relationships/presProps" Target="presProps.xml"/><Relationship Id="rId47" Type="http://schemas.openxmlformats.org/officeDocument/2006/relationships/viewProps" Target="viewProps.xml"/><Relationship Id="rId48" Type="http://schemas.openxmlformats.org/officeDocument/2006/relationships/theme" Target="theme/theme1.xml"/><Relationship Id="rId49" Type="http://schemas.openxmlformats.org/officeDocument/2006/relationships/tableStyles" Target="tableStyles.xml"/><Relationship Id="rId50" Type="http://schemas.openxmlformats.org/officeDocument/2006/relationships/slide" Target="slides/slide1.xml"/><Relationship Id="rId51" Type="http://schemas.openxmlformats.org/officeDocument/2006/relationships/slide" Target="slides/slide2.xml"/><Relationship Id="rId52" Type="http://schemas.openxmlformats.org/officeDocument/2006/relationships/slide" Target="slides/slide3.xml"/><Relationship Id="rId53" Type="http://schemas.openxmlformats.org/officeDocument/2006/relationships/slide" Target="slides/slide4.xml"/><Relationship Id="rId54" Type="http://schemas.openxmlformats.org/officeDocument/2006/relationships/slide" Target="slides/slide5.xml"/><Relationship Id="rId55" Type="http://schemas.openxmlformats.org/officeDocument/2006/relationships/slide" Target="slides/slide6.xml"/><Relationship Id="rId56" Type="http://schemas.openxmlformats.org/officeDocument/2006/relationships/slide" Target="slides/slide7.xml"/><Relationship Id="rId57" Type="http://schemas.openxmlformats.org/officeDocument/2006/relationships/slide" Target="slides/slide8.xml"/><Relationship Id="rId58" Type="http://schemas.openxmlformats.org/officeDocument/2006/relationships/slide" Target="slides/slide9.xml"/><Relationship Id="rId59" Type="http://schemas.openxmlformats.org/officeDocument/2006/relationships/slide" Target="slides/slide10.xml"/><Relationship Id="rId60" Type="http://schemas.openxmlformats.org/officeDocument/2006/relationships/slide" Target="slides/slide11.xml"/><Relationship Id="rId61" Type="http://schemas.openxmlformats.org/officeDocument/2006/relationships/slide" Target="slides/slide12.xml"/><Relationship Id="rId62" Type="http://schemas.openxmlformats.org/officeDocument/2006/relationships/slide" Target="slides/slide13.xml"/><Relationship Id="rId63" Type="http://schemas.openxmlformats.org/officeDocument/2006/relationships/slide" Target="slides/slide14.xml"/><Relationship Id="rId64" Type="http://schemas.openxmlformats.org/officeDocument/2006/relationships/slide" Target="slides/slide15.xml"/><Relationship Id="rId65" Type="http://schemas.openxmlformats.org/officeDocument/2006/relationships/slide" Target="slides/slide16.xml"/><Relationship Id="rId66" Type="http://schemas.openxmlformats.org/officeDocument/2006/relationships/slide" Target="slides/slide17.xml"/><Relationship Id="rId67" Type="http://schemas.openxmlformats.org/officeDocument/2006/relationships/slide" Target="slides/slide18.xml"/><Relationship Id="rId68" Type="http://schemas.openxmlformats.org/officeDocument/2006/relationships/slide" Target="slides/slide19.xml"/><Relationship Id="rId69" Type="http://schemas.openxmlformats.org/officeDocument/2006/relationships/slide" Target="slides/slide20.xml"/><Relationship Id="rId70" Type="http://schemas.openxmlformats.org/officeDocument/2006/relationships/slide" Target="slides/slide21.xml"/><Relationship Id="rId71" Type="http://schemas.openxmlformats.org/officeDocument/2006/relationships/slide" Target="slides/slide22.xml"/><Relationship Id="rId72" Type="http://schemas.openxmlformats.org/officeDocument/2006/relationships/slide" Target="slides/slide23.xml"/><Relationship Id="rId73" Type="http://schemas.openxmlformats.org/officeDocument/2006/relationships/slide" Target="slides/slide24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07_0.png"/><Relationship Id="rId3" Type="http://schemas.openxmlformats.org/officeDocument/2006/relationships/image" Target="../media/s07_1.png"/><Relationship Id="rId4" Type="http://schemas.openxmlformats.org/officeDocument/2006/relationships/image" Target="../media/s07_2.png"/><Relationship Id="rId5" Type="http://schemas.openxmlformats.org/officeDocument/2006/relationships/image" Target="../media/s07_3.png"/><Relationship Id="rId6" Type="http://schemas.openxmlformats.org/officeDocument/2006/relationships/image" Target="../media/s08_0.png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11_0.png"/><Relationship Id="rId3" Type="http://schemas.openxmlformats.org/officeDocument/2006/relationships/image" Target="../media/s12_0_fix.png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15_0.png"/><Relationship Id="rId3" Type="http://schemas.openxmlformats.org/officeDocument/2006/relationships/image" Target="../media/s15_1.png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17_0.png"/><Relationship Id="rId3" Type="http://schemas.openxmlformats.org/officeDocument/2006/relationships/image" Target="../media/s18_0.png"/><Relationship Id="rId4" Type="http://schemas.openxmlformats.org/officeDocument/2006/relationships/image" Target="../media/s20_0.png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22_0.png"/><Relationship Id="rId3" Type="http://schemas.openxmlformats.org/officeDocument/2006/relationships/image" Target="../media/s22_1.png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23_0_fix.png"/><Relationship Id="rId3" Type="http://schemas.openxmlformats.org/officeDocument/2006/relationships/image" Target="../media/s24_0.png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26_0.png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28_0.png"/><Relationship Id="rId3" Type="http://schemas.openxmlformats.org/officeDocument/2006/relationships/image" Target="../media/s28_1.png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29_0.png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30_0.png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33_0.png"/><Relationship Id="rId3" Type="http://schemas.openxmlformats.org/officeDocument/2006/relationships/image" Target="../media/s33_1.png"/></Relationships>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35_0.png"/></Relationships>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37_0.png"/><Relationship Id="rId3" Type="http://schemas.openxmlformats.org/officeDocument/2006/relationships/image" Target="../media/s37_1.png"/></Relationships>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39_0.png"/></Relationships>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41_0.png"/><Relationship Id="rId3" Type="http://schemas.openxmlformats.org/officeDocument/2006/relationships/image" Target="../media/s41_1.png"/></Relationships>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44_0.png"/><Relationship Id="rId3" Type="http://schemas.openxmlformats.org/officeDocument/2006/relationships/image" Target="../media/s44_1.png"/></Relationships>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42_0.png"/><Relationship Id="rId3" Type="http://schemas.openxmlformats.org/officeDocument/2006/relationships/image" Target="../media/s45_0_fm.png"/></Relationships>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47_0.png"/><Relationship Id="rId3" Type="http://schemas.openxmlformats.org/officeDocument/2006/relationships/image" Target="../media/s47_1.png"/></Relationships>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s://pysdr.org/content/digital_modulation.html" TargetMode="External"/><Relationship Id="rId3" Type="http://schemas.openxmlformats.org/officeDocument/2006/relationships/hyperlink" Target="https://pysdr.org/content/pulse_shaping.html" TargetMode="External"/><Relationship Id="rId4" Type="http://schemas.openxmlformats.org/officeDocument/2006/relationships/hyperlink" Target="https://www.salimwireless.com/2022/06/constellation-diagram-of-ask-psk-fsk.html" TargetMode="External"/><Relationship Id="rId5" Type="http://schemas.openxmlformats.org/officeDocument/2006/relationships/hyperlink" Target="https://www.salimwireless.com/2025/06/m-ary-qam-simulator.html" TargetMode="External"/><Relationship Id="rId6" Type="http://schemas.openxmlformats.org/officeDocument/2006/relationships/hyperlink" Target="http://websdr.ewi.utwente.nl:8901/" TargetMode="External"/><Relationship Id="rId7" Type="http://schemas.openxmlformats.org/officeDocument/2006/relationships/hyperlink" Target="https://academo.org/demos/amplitude-modulation/" TargetMode="External"/><Relationship Id="rId8" Type="http://schemas.openxmlformats.org/officeDocument/2006/relationships/hyperlink" Target="https://en.wikipedia.org/wiki/Carson_bandwidth_rule" TargetMode="External"/><Relationship Id="rId9" Type="http://schemas.openxmlformats.org/officeDocument/2006/relationships/hyperlink" Target="https://www.allaboutcircuits.com/technical-articles/three-methods-for-estimating-the-transmission-bandwidth-of-fm-signals/" TargetMode="External"/><Relationship Id="rId10" Type="http://schemas.openxmlformats.org/officeDocument/2006/relationships/hyperlink" Target="https://www.fmsystems-inc.com/carsons-rule-calculating-fm-modulation-bandwidth/" TargetMode="External"/><Relationship Id="rId11" Type="http://schemas.openxmlformats.org/officeDocument/2006/relationships/hyperlink" Target="https://en.wikipedia.org/wiki/Medium_wave" TargetMode="External"/><Relationship Id="rId12" Type="http://schemas.openxmlformats.org/officeDocument/2006/relationships/hyperlink" Target="https://en.wikipedia.org/wiki/AM_expanded_band" TargetMode="External"/><Relationship Id="rId13" Type="http://schemas.openxmlformats.org/officeDocument/2006/relationships/hyperlink" Target="http://websdr.ewi.utwente.nl:8901/" TargetMode="External"/><Relationship Id="rId14" Type="http://schemas.openxmlformats.org/officeDocument/2006/relationships/hyperlink" Target="https://academo.org/demos/amplitude-modulation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11826210" cy="6492240"/>
          </a:xfrm>
          <a:prstGeom prst="roundRect">
            <a:avLst>
              <a:gd name="adj" fmla="val 300"/>
            </a:avLst>
          </a:prstGeom>
          <a:solidFill>
            <a:srgbClr val="1D3A47"/>
          </a:solidFill>
          <a:ln w="12700">
            <a:solidFill>
              <a:srgbClr val="1D3A47"/>
            </a:solidFill>
          </a:ln>
        </p:spPr>
      </p:sp>
      <p:sp>
        <p:nvSpPr>
          <p:cNvPr id="3" name="Shape 3"/>
          <p:cNvSpPr/>
          <p:nvPr/>
        </p:nvSpPr>
        <p:spPr>
          <a:xfrm>
            <a:off x="749808" y="1600200"/>
            <a:ext cx="860098" cy="274320"/>
          </a:xfrm>
          <a:prstGeom prst="roundRect">
            <a:avLst>
              <a:gd name="adj" fmla="val 25000"/>
            </a:avLst>
          </a:prstGeom>
          <a:solidFill>
            <a:srgbClr val="E2A03F"/>
          </a:solidFill>
          <a:ln w="12700">
            <a:solidFill>
              <a:srgbClr val="E2A03F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749808" y="1600200"/>
            <a:ext cx="860098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5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749808" y="2057400"/>
            <a:ext cx="10692354" cy="9601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Analog Transmission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749808" y="3063240"/>
            <a:ext cx="10692354" cy="4114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800" dirty="0">
                <a:solidFill>
                  <a:srgbClr val="5CC8C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on a carrier, and signals moved into the band you were given</a:t>
            </a:r>
          </a:p>
        </p:txBody>
      </p:sp>
      <p:sp>
        <p:nvSpPr>
          <p:cNvPr id="7" name="Text 7"/>
          <p:cNvSpPr txBox="1"/>
          <p:nvPr/>
        </p:nvSpPr>
        <p:spPr>
          <a:xfrm>
            <a:off x="749808" y="3886200"/>
            <a:ext cx="10692354" cy="1064016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C4D6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Forouzan, Data Communications and Networking, 5th ed., Chapter 5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C4D6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5.1 Digital-to-analog: ASK, FSK, PSK, QAM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C4D6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5.2 Analog-to-analog: AM, FM, PM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C4D6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Textbook figures; printed errors corrected and listed on the errata slide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5849097" cy="1704096"/>
          </a:xfrm>
          <a:prstGeom prst="roundRect">
            <a:avLst>
              <a:gd name="adj" fmla="val 1341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41429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41429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5.1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834918" y="310896"/>
            <a:ext cx="506904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Digital-to-analog conversion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310896" y="694944"/>
            <a:ext cx="5593065" cy="1064016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Digital data → one carrier parameter changed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ASK: amplitude, FSK: frequency, PSK: phase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QAM: amplitude + phase, every modern modem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numbers: bits per signal element, Hz per baud</a:t>
            </a:r>
          </a:p>
        </p:txBody>
      </p:sp>
      <p:sp>
        <p:nvSpPr>
          <p:cNvPr id="7" name="Shape 7"/>
          <p:cNvSpPr/>
          <p:nvPr/>
        </p:nvSpPr>
        <p:spPr>
          <a:xfrm>
            <a:off x="6159993" y="182880"/>
            <a:ext cx="5849097" cy="1704096"/>
          </a:xfrm>
          <a:prstGeom prst="roundRect">
            <a:avLst>
              <a:gd name="adj" fmla="val 1341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8" name="Shape 8"/>
          <p:cNvSpPr/>
          <p:nvPr/>
        </p:nvSpPr>
        <p:spPr>
          <a:xfrm>
            <a:off x="6288009" y="310896"/>
            <a:ext cx="41429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6288009" y="310896"/>
            <a:ext cx="41429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5.2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6812031" y="310896"/>
            <a:ext cx="506904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Analog-to-analog conversion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6288009" y="694944"/>
            <a:ext cx="5593065" cy="1064016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Analog signal → shifted to a new band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AM, FM, PM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Purpose: relocation, not conversion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station: same audio, own RF slot</a:t>
            </a:r>
          </a:p>
        </p:txBody>
      </p:sp>
      <p:sp>
        <p:nvSpPr>
          <p:cNvPr id="12" name="Shape 12"/>
          <p:cNvSpPr/>
          <p:nvPr/>
        </p:nvSpPr>
        <p:spPr>
          <a:xfrm>
            <a:off x="182880" y="2014992"/>
            <a:ext cx="11826210" cy="2236104"/>
          </a:xfrm>
          <a:prstGeom prst="roundRect">
            <a:avLst>
              <a:gd name="adj" fmla="val 1022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3" name="Shape 13"/>
          <p:cNvSpPr/>
          <p:nvPr/>
        </p:nvSpPr>
        <p:spPr>
          <a:xfrm>
            <a:off x="310896" y="2143008"/>
            <a:ext cx="823522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4" name="Text 14"/>
          <p:cNvSpPr txBox="1"/>
          <p:nvPr/>
        </p:nvSpPr>
        <p:spPr>
          <a:xfrm>
            <a:off x="310896" y="2143008"/>
            <a:ext cx="823522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5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1244146" y="2143008"/>
            <a:ext cx="10636928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we are</a:t>
            </a:r>
          </a:p>
        </p:txBody>
      </p:sp>
      <p:sp>
        <p:nvSpPr>
          <p:cNvPr id="16" name="Text 16"/>
          <p:cNvSpPr txBox="1"/>
          <p:nvPr/>
        </p:nvSpPr>
        <p:spPr>
          <a:xfrm>
            <a:off x="310896" y="2527056"/>
            <a:ext cx="11570178" cy="159602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4: low-pass channel, passes down to 0 Hz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Most channels band-pass: radio, voice band, cable TV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line code power near 0 Hz → unusable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carrier moves the power into the window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Physical layer of Wi-Fi, LTE and NR, cable modems, satellite TV, Bluetooth, radio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MCS table of any of these = Section 5.1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5264187" cy="2013097"/>
          </a:xfrm>
          <a:prstGeom prst="roundRect">
            <a:avLst>
              <a:gd name="adj" fmla="val 1136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421309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421309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5-1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841933" y="310896"/>
            <a:ext cx="4477118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Digital-to-analog conversion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310896" y="694944"/>
            <a:ext cx="5008155" cy="1064016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Carrier: sine wave, three knobs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peak amplitude, frequency, phase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knob: ASK, FSK, PSK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Two knobs, amplitude + phase: QAM, dominant</a:t>
            </a:r>
          </a:p>
        </p:txBody>
      </p:sp>
      <p:sp>
        <p:nvSpPr>
          <p:cNvPr id="7" name="Shape 7"/>
          <p:cNvSpPr/>
          <p:nvPr/>
        </p:nvSpPr>
        <p:spPr>
          <a:xfrm>
            <a:off x="5575083" y="182880"/>
            <a:ext cx="6434006" cy="2013097"/>
          </a:xfrm>
          <a:prstGeom prst="roundRect">
            <a:avLst>
              <a:gd name="adj" fmla="val 1136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8" name="Shape 8"/>
          <p:cNvSpPr/>
          <p:nvPr/>
        </p:nvSpPr>
        <p:spPr>
          <a:xfrm>
            <a:off x="5703099" y="310896"/>
            <a:ext cx="83765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5703099" y="310896"/>
            <a:ext cx="83765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5.1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6650477" y="310896"/>
            <a:ext cx="5230596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Digital-to-analog conversion</a:t>
            </a:r>
          </a:p>
        </p:txBody>
      </p:sp>
      <p:pic>
        <p:nvPicPr>
          <p:cNvPr id="11" name="Imag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3948" y="694944"/>
            <a:ext cx="4415073" cy="1373017"/>
          </a:xfrm>
          <a:prstGeom prst="rect">
            <a:avLst/>
          </a:prstGeom>
        </p:spPr>
      </p:pic>
      <p:pic>
        <p:nvPicPr>
          <p:cNvPr id="12" name="Imag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3099" y="1000594"/>
            <a:ext cx="880849" cy="361004"/>
          </a:xfrm>
          <a:prstGeom prst="rect">
            <a:avLst/>
          </a:prstGeom>
        </p:spPr>
      </p:pic>
      <p:pic>
        <p:nvPicPr>
          <p:cNvPr id="13" name="Imag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99021" y="1072794"/>
            <a:ext cx="882052" cy="361004"/>
          </a:xfrm>
          <a:prstGeom prst="rect">
            <a:avLst/>
          </a:prstGeom>
        </p:spPr>
      </p:pic>
      <p:pic>
        <p:nvPicPr>
          <p:cNvPr id="14" name="Imag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62981" y="845363"/>
            <a:ext cx="1649786" cy="588435"/>
          </a:xfrm>
          <a:prstGeom prst="rect">
            <a:avLst/>
          </a:prstGeom>
        </p:spPr>
      </p:pic>
      <p:sp>
        <p:nvSpPr>
          <p:cNvPr id="15" name="Shape 15"/>
          <p:cNvSpPr/>
          <p:nvPr/>
        </p:nvSpPr>
        <p:spPr>
          <a:xfrm>
            <a:off x="182880" y="2323993"/>
            <a:ext cx="7018916" cy="2964662"/>
          </a:xfrm>
          <a:prstGeom prst="roundRect">
            <a:avLst>
              <a:gd name="adj" fmla="val 771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6" name="Shape 16"/>
          <p:cNvSpPr/>
          <p:nvPr/>
        </p:nvSpPr>
        <p:spPr>
          <a:xfrm>
            <a:off x="310896" y="2452009"/>
            <a:ext cx="83765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7" name="Text 17"/>
          <p:cNvSpPr txBox="1"/>
          <p:nvPr/>
        </p:nvSpPr>
        <p:spPr>
          <a:xfrm>
            <a:off x="310896" y="2452009"/>
            <a:ext cx="83765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5.2</a:t>
            </a:r>
          </a:p>
        </p:txBody>
      </p:sp>
      <p:sp>
        <p:nvSpPr>
          <p:cNvPr id="18" name="Text 18"/>
          <p:cNvSpPr txBox="1"/>
          <p:nvPr/>
        </p:nvSpPr>
        <p:spPr>
          <a:xfrm>
            <a:off x="1258274" y="2452009"/>
            <a:ext cx="5815506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Types of digital-to-analog conversion</a:t>
            </a:r>
          </a:p>
        </p:txBody>
      </p:sp>
      <p:pic>
        <p:nvPicPr>
          <p:cNvPr id="19" name="Image 1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0896" y="2836057"/>
            <a:ext cx="6762884" cy="2324582"/>
          </a:xfrm>
          <a:prstGeom prst="rect">
            <a:avLst/>
          </a:prstGeom>
        </p:spPr>
      </p:pic>
      <p:sp>
        <p:nvSpPr>
          <p:cNvPr id="20" name="Shape 20"/>
          <p:cNvSpPr/>
          <p:nvPr/>
        </p:nvSpPr>
        <p:spPr>
          <a:xfrm>
            <a:off x="7329812" y="2323993"/>
            <a:ext cx="4679277" cy="2964662"/>
          </a:xfrm>
          <a:prstGeom prst="roundRect">
            <a:avLst>
              <a:gd name="adj" fmla="val 771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21" name="Shape 21"/>
          <p:cNvSpPr/>
          <p:nvPr/>
        </p:nvSpPr>
        <p:spPr>
          <a:xfrm>
            <a:off x="7457828" y="2452009"/>
            <a:ext cx="41429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22" name="Text 22"/>
          <p:cNvSpPr txBox="1"/>
          <p:nvPr/>
        </p:nvSpPr>
        <p:spPr>
          <a:xfrm>
            <a:off x="7457828" y="2452009"/>
            <a:ext cx="41429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5.1</a:t>
            </a:r>
          </a:p>
        </p:txBody>
      </p:sp>
      <p:sp>
        <p:nvSpPr>
          <p:cNvPr id="23" name="Text 23"/>
          <p:cNvSpPr txBox="1"/>
          <p:nvPr/>
        </p:nvSpPr>
        <p:spPr>
          <a:xfrm>
            <a:off x="7981850" y="2452009"/>
            <a:ext cx="389922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a carrier</a:t>
            </a:r>
          </a:p>
        </p:txBody>
      </p:sp>
      <p:sp>
        <p:nvSpPr>
          <p:cNvPr id="24" name="Text 24"/>
          <p:cNvSpPr txBox="1"/>
          <p:nvPr/>
        </p:nvSpPr>
        <p:spPr>
          <a:xfrm>
            <a:off x="7457828" y="2836057"/>
            <a:ext cx="4423245" cy="1064016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Band-pass channel: only a window around fc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Modulation: data spectrum placed around fc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Choice of fc = choice of spectrum slot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basis of spectrum sharing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5849097" cy="2502108"/>
          </a:xfrm>
          <a:prstGeom prst="roundRect">
            <a:avLst>
              <a:gd name="adj" fmla="val 914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5.1.1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940834" y="310896"/>
            <a:ext cx="4963127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element vs. signal element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310896" y="694944"/>
            <a:ext cx="5593065" cy="186202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element: bit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Signal element: shortest constant piece of carrier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N: bit rate (bps), S: baud rate (baud)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 = N × (1/r), r = log2 L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L: number of distinct signal elements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Analog transmission: S ≤ N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Larger r → lower S → less bandwidth</a:t>
            </a:r>
          </a:p>
        </p:txBody>
      </p:sp>
      <p:sp>
        <p:nvSpPr>
          <p:cNvPr id="7" name="Shape 7"/>
          <p:cNvSpPr/>
          <p:nvPr/>
        </p:nvSpPr>
        <p:spPr>
          <a:xfrm>
            <a:off x="6159993" y="182880"/>
            <a:ext cx="5849097" cy="2502108"/>
          </a:xfrm>
          <a:prstGeom prst="roundRect">
            <a:avLst>
              <a:gd name="adj" fmla="val 914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8" name="Shape 8"/>
          <p:cNvSpPr/>
          <p:nvPr/>
        </p:nvSpPr>
        <p:spPr>
          <a:xfrm>
            <a:off x="6288009" y="310896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6288009" y="310896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5.1.1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6917947" y="310896"/>
            <a:ext cx="4963127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Bandwidth and carrier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6288009" y="694944"/>
            <a:ext cx="5593065" cy="159602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 proportional to S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FSK: + carrier spacing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Carrier: high-frequency sine, receiver tuned to it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Modulation (shift keying): amplitude, frequency, or phase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Spectrum location: set by fc, not by data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Analogy: baud = vehicle, bit = passenger</a:t>
            </a:r>
          </a:p>
        </p:txBody>
      </p:sp>
      <p:sp>
        <p:nvSpPr>
          <p:cNvPr id="12" name="Shape 12"/>
          <p:cNvSpPr/>
          <p:nvPr/>
        </p:nvSpPr>
        <p:spPr>
          <a:xfrm>
            <a:off x="182880" y="2813004"/>
            <a:ext cx="5849097" cy="2333376"/>
          </a:xfrm>
          <a:prstGeom prst="roundRect">
            <a:avLst>
              <a:gd name="adj" fmla="val 980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3" name="Shape 13"/>
          <p:cNvSpPr/>
          <p:nvPr/>
        </p:nvSpPr>
        <p:spPr>
          <a:xfrm>
            <a:off x="310896" y="2941020"/>
            <a:ext cx="971973" cy="256032"/>
          </a:xfrm>
          <a:prstGeom prst="roundRect">
            <a:avLst>
              <a:gd name="adj" fmla="val 25000"/>
            </a:avLst>
          </a:prstGeom>
          <a:solidFill>
            <a:srgbClr val="E2A03F"/>
          </a:solidFill>
          <a:ln w="12700">
            <a:solidFill>
              <a:srgbClr val="E2A03F"/>
            </a:solidFill>
          </a:ln>
        </p:spPr>
      </p:sp>
      <p:sp>
        <p:nvSpPr>
          <p:cNvPr id="14" name="Text 14"/>
          <p:cNvSpPr txBox="1"/>
          <p:nvPr/>
        </p:nvSpPr>
        <p:spPr>
          <a:xfrm>
            <a:off x="310896" y="2941020"/>
            <a:ext cx="97197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 5.1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1392597" y="2941020"/>
            <a:ext cx="451136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Bit rate from baud rate</a:t>
            </a:r>
          </a:p>
        </p:txBody>
      </p:sp>
      <p:sp>
        <p:nvSpPr>
          <p:cNvPr id="16" name="Text 16"/>
          <p:cNvSpPr txBox="1"/>
          <p:nvPr/>
        </p:nvSpPr>
        <p:spPr>
          <a:xfrm>
            <a:off x="310896" y="3325068"/>
            <a:ext cx="5593065" cy="26600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 = 4, S = 1000 baud → N?</a:t>
            </a:r>
          </a:p>
        </p:txBody>
      </p:sp>
      <p:pic>
        <p:nvPicPr>
          <p:cNvPr id="17" name="Image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896" y="3682512"/>
            <a:ext cx="5593065" cy="457035"/>
          </a:xfrm>
          <a:prstGeom prst="rect">
            <a:avLst/>
          </a:prstGeom>
        </p:spPr>
      </p:pic>
      <p:sp>
        <p:nvSpPr>
          <p:cNvPr id="18" name="Shape 18"/>
          <p:cNvSpPr/>
          <p:nvPr/>
        </p:nvSpPr>
        <p:spPr>
          <a:xfrm>
            <a:off x="6159993" y="2813004"/>
            <a:ext cx="5849097" cy="2333376"/>
          </a:xfrm>
          <a:prstGeom prst="roundRect">
            <a:avLst>
              <a:gd name="adj" fmla="val 980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9" name="Shape 19"/>
          <p:cNvSpPr/>
          <p:nvPr/>
        </p:nvSpPr>
        <p:spPr>
          <a:xfrm>
            <a:off x="6288009" y="2941020"/>
            <a:ext cx="971973" cy="256032"/>
          </a:xfrm>
          <a:prstGeom prst="roundRect">
            <a:avLst>
              <a:gd name="adj" fmla="val 25000"/>
            </a:avLst>
          </a:prstGeom>
          <a:solidFill>
            <a:srgbClr val="E2A03F"/>
          </a:solidFill>
          <a:ln w="12700">
            <a:solidFill>
              <a:srgbClr val="E2A03F"/>
            </a:solidFill>
          </a:ln>
        </p:spPr>
      </p:sp>
      <p:sp>
        <p:nvSpPr>
          <p:cNvPr id="20" name="Text 20"/>
          <p:cNvSpPr txBox="1"/>
          <p:nvPr/>
        </p:nvSpPr>
        <p:spPr>
          <a:xfrm>
            <a:off x="6288009" y="2941020"/>
            <a:ext cx="97197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 5.2</a:t>
            </a:r>
          </a:p>
        </p:txBody>
      </p:sp>
      <p:sp>
        <p:nvSpPr>
          <p:cNvPr id="21" name="Text 21"/>
          <p:cNvSpPr txBox="1"/>
          <p:nvPr/>
        </p:nvSpPr>
        <p:spPr>
          <a:xfrm>
            <a:off x="7369709" y="2941020"/>
            <a:ext cx="451136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Bits per element and levels</a:t>
            </a:r>
          </a:p>
        </p:txBody>
      </p:sp>
      <p:sp>
        <p:nvSpPr>
          <p:cNvPr id="22" name="Text 22"/>
          <p:cNvSpPr txBox="1"/>
          <p:nvPr/>
        </p:nvSpPr>
        <p:spPr>
          <a:xfrm>
            <a:off x="6288009" y="3325068"/>
            <a:ext cx="5593065" cy="53200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 = 8000 bps, S = 1000 baud → r, L?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printed: 8000/10,000 → corrected: 8000/1000</a:t>
            </a:r>
          </a:p>
        </p:txBody>
      </p:sp>
      <p:pic>
        <p:nvPicPr>
          <p:cNvPr id="23" name="Image 2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5726" y="3948516"/>
            <a:ext cx="4537631" cy="106984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6784952" cy="3443072"/>
          </a:xfrm>
          <a:prstGeom prst="roundRect">
            <a:avLst>
              <a:gd name="adj" fmla="val 664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83765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83765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5.3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1258274" y="310896"/>
            <a:ext cx="5581542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Binary amplitude shift keying</a:t>
            </a:r>
          </a:p>
        </p:txBody>
      </p:sp>
      <p:pic>
        <p:nvPicPr>
          <p:cNvPr id="6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896" y="694944"/>
            <a:ext cx="6528920" cy="2802992"/>
          </a:xfrm>
          <a:prstGeom prst="rect">
            <a:avLst/>
          </a:prstGeom>
        </p:spPr>
      </p:pic>
      <p:sp>
        <p:nvSpPr>
          <p:cNvPr id="7" name="Shape 7"/>
          <p:cNvSpPr/>
          <p:nvPr/>
        </p:nvSpPr>
        <p:spPr>
          <a:xfrm>
            <a:off x="7095848" y="182880"/>
            <a:ext cx="4913241" cy="3443072"/>
          </a:xfrm>
          <a:prstGeom prst="roundRect">
            <a:avLst>
              <a:gd name="adj" fmla="val 664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8" name="Shape 8"/>
          <p:cNvSpPr/>
          <p:nvPr/>
        </p:nvSpPr>
        <p:spPr>
          <a:xfrm>
            <a:off x="7223864" y="310896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7223864" y="310896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5.1.2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7853802" y="310896"/>
            <a:ext cx="4027271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Amplitude shift keying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7223864" y="694944"/>
            <a:ext cx="4657209" cy="212803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Amplitude varies, frequency and phase fixed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Binary ASK = on-off keying (OOK)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levels: 0 and full carrier amplitude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Multilevel ASK: only inside QAM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Uses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433 MHz car keys, garage remotes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RFID tags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short-reach optical links, laser on/off</a:t>
            </a:r>
          </a:p>
        </p:txBody>
      </p:sp>
      <p:sp>
        <p:nvSpPr>
          <p:cNvPr id="12" name="Shape 12"/>
          <p:cNvSpPr/>
          <p:nvPr/>
        </p:nvSpPr>
        <p:spPr>
          <a:xfrm>
            <a:off x="182880" y="3753968"/>
            <a:ext cx="4211350" cy="2893891"/>
          </a:xfrm>
          <a:prstGeom prst="roundRect">
            <a:avLst>
              <a:gd name="adj" fmla="val 790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3" name="Shape 13"/>
          <p:cNvSpPr/>
          <p:nvPr/>
        </p:nvSpPr>
        <p:spPr>
          <a:xfrm>
            <a:off x="310896" y="3881984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4" name="Text 14"/>
          <p:cNvSpPr txBox="1"/>
          <p:nvPr/>
        </p:nvSpPr>
        <p:spPr>
          <a:xfrm>
            <a:off x="310896" y="3881984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5.1.2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940834" y="3881984"/>
            <a:ext cx="332538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Bandwidth of ASK</a:t>
            </a:r>
          </a:p>
        </p:txBody>
      </p:sp>
      <p:sp>
        <p:nvSpPr>
          <p:cNvPr id="16" name="Text 16"/>
          <p:cNvSpPr txBox="1"/>
          <p:nvPr/>
        </p:nvSpPr>
        <p:spPr>
          <a:xfrm>
            <a:off x="310896" y="4266032"/>
            <a:ext cx="3955318" cy="53200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 = (1 + d) × S, centred on fc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 ≤ B ≤ 2S</a:t>
            </a:r>
          </a:p>
        </p:txBody>
      </p:sp>
      <p:pic>
        <p:nvPicPr>
          <p:cNvPr id="17" name="Imag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2555" y="4889480"/>
            <a:ext cx="2032000" cy="1630363"/>
          </a:xfrm>
          <a:prstGeom prst="rect">
            <a:avLst/>
          </a:prstGeom>
        </p:spPr>
      </p:pic>
      <p:sp>
        <p:nvSpPr>
          <p:cNvPr id="18" name="Shape 18"/>
          <p:cNvSpPr/>
          <p:nvPr/>
        </p:nvSpPr>
        <p:spPr>
          <a:xfrm>
            <a:off x="4522246" y="3753968"/>
            <a:ext cx="7486844" cy="2893891"/>
          </a:xfrm>
          <a:prstGeom prst="roundRect">
            <a:avLst>
              <a:gd name="adj" fmla="val 790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9" name="Shape 19"/>
          <p:cNvSpPr/>
          <p:nvPr/>
        </p:nvSpPr>
        <p:spPr>
          <a:xfrm>
            <a:off x="4650262" y="3881984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20" name="Text 20"/>
          <p:cNvSpPr txBox="1"/>
          <p:nvPr/>
        </p:nvSpPr>
        <p:spPr>
          <a:xfrm>
            <a:off x="4650262" y="3881984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5.1.2</a:t>
            </a:r>
          </a:p>
        </p:txBody>
      </p:sp>
      <p:sp>
        <p:nvSpPr>
          <p:cNvPr id="21" name="Text 21"/>
          <p:cNvSpPr txBox="1"/>
          <p:nvPr/>
        </p:nvSpPr>
        <p:spPr>
          <a:xfrm>
            <a:off x="5280200" y="3881984"/>
            <a:ext cx="660087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d is</a:t>
            </a:r>
          </a:p>
        </p:txBody>
      </p:sp>
      <p:sp>
        <p:nvSpPr>
          <p:cNvPr id="22" name="Text 22"/>
          <p:cNvSpPr txBox="1"/>
          <p:nvPr/>
        </p:nvSpPr>
        <p:spPr>
          <a:xfrm>
            <a:off x="4650262" y="4266032"/>
            <a:ext cx="7230812" cy="159602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Undefined in the book: excess bandwidth of the pulse shape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 = 0: ideal sinc pulse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exactly S Hz, rings forever in time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 &lt; d ≤ 1: raised-cosine roll-off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 pulses, more bandwidth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Wi-Fi, LTE, NR: small d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6434006" cy="2430504"/>
          </a:xfrm>
          <a:prstGeom prst="roundRect">
            <a:avLst>
              <a:gd name="adj" fmla="val 941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83765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83765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5.4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1258274" y="310896"/>
            <a:ext cx="5230596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Implementation of binary ASK</a:t>
            </a:r>
          </a:p>
        </p:txBody>
      </p:sp>
      <p:pic>
        <p:nvPicPr>
          <p:cNvPr id="6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896" y="694944"/>
            <a:ext cx="6177974" cy="1790424"/>
          </a:xfrm>
          <a:prstGeom prst="rect">
            <a:avLst/>
          </a:prstGeom>
        </p:spPr>
      </p:pic>
      <p:sp>
        <p:nvSpPr>
          <p:cNvPr id="7" name="Shape 7"/>
          <p:cNvSpPr/>
          <p:nvPr/>
        </p:nvSpPr>
        <p:spPr>
          <a:xfrm>
            <a:off x="6744902" y="182880"/>
            <a:ext cx="5264187" cy="2430504"/>
          </a:xfrm>
          <a:prstGeom prst="roundRect">
            <a:avLst>
              <a:gd name="adj" fmla="val 941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8" name="Shape 8"/>
          <p:cNvSpPr/>
          <p:nvPr/>
        </p:nvSpPr>
        <p:spPr>
          <a:xfrm>
            <a:off x="6872918" y="310896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6872918" y="310896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5.1.2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7502856" y="310896"/>
            <a:ext cx="4378217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Implementation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6872918" y="694944"/>
            <a:ext cx="5008155" cy="13300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Unipolar NRZ (1 V / 0 V) × carrier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1: carrier on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0: carrier off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multiplier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cheapest transmitter in the chapter</a:t>
            </a:r>
          </a:p>
        </p:txBody>
      </p:sp>
      <p:sp>
        <p:nvSpPr>
          <p:cNvPr id="12" name="Shape 12"/>
          <p:cNvSpPr/>
          <p:nvPr/>
        </p:nvSpPr>
        <p:spPr>
          <a:xfrm>
            <a:off x="182880" y="2741400"/>
            <a:ext cx="5849097" cy="2931990"/>
          </a:xfrm>
          <a:prstGeom prst="roundRect">
            <a:avLst>
              <a:gd name="adj" fmla="val 780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3" name="Shape 13"/>
          <p:cNvSpPr/>
          <p:nvPr/>
        </p:nvSpPr>
        <p:spPr>
          <a:xfrm>
            <a:off x="310896" y="2869416"/>
            <a:ext cx="971973" cy="256032"/>
          </a:xfrm>
          <a:prstGeom prst="roundRect">
            <a:avLst>
              <a:gd name="adj" fmla="val 25000"/>
            </a:avLst>
          </a:prstGeom>
          <a:solidFill>
            <a:srgbClr val="E2A03F"/>
          </a:solidFill>
          <a:ln w="12700">
            <a:solidFill>
              <a:srgbClr val="E2A03F"/>
            </a:solidFill>
          </a:ln>
        </p:spPr>
      </p:sp>
      <p:sp>
        <p:nvSpPr>
          <p:cNvPr id="14" name="Text 14"/>
          <p:cNvSpPr txBox="1"/>
          <p:nvPr/>
        </p:nvSpPr>
        <p:spPr>
          <a:xfrm>
            <a:off x="310896" y="2869416"/>
            <a:ext cx="97197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 5.3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1392597" y="2869416"/>
            <a:ext cx="451136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ASK in 200 to 300 kHz</a:t>
            </a:r>
          </a:p>
        </p:txBody>
      </p:sp>
      <p:sp>
        <p:nvSpPr>
          <p:cNvPr id="16" name="Text 16"/>
          <p:cNvSpPr txBox="1"/>
          <p:nvPr/>
        </p:nvSpPr>
        <p:spPr>
          <a:xfrm>
            <a:off x="310896" y="3253464"/>
            <a:ext cx="5593065" cy="53200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 = 100 kHz, d = 1, r = 1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fc = 250 kHz, band centre</a:t>
            </a:r>
          </a:p>
        </p:txBody>
      </p:sp>
      <p:pic>
        <p:nvPicPr>
          <p:cNvPr id="17" name="Imag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896" y="3876912"/>
            <a:ext cx="5593065" cy="322914"/>
          </a:xfrm>
          <a:prstGeom prst="rect">
            <a:avLst/>
          </a:prstGeom>
        </p:spPr>
      </p:pic>
      <p:sp>
        <p:nvSpPr>
          <p:cNvPr id="18" name="Shape 18"/>
          <p:cNvSpPr/>
          <p:nvPr/>
        </p:nvSpPr>
        <p:spPr>
          <a:xfrm>
            <a:off x="6159993" y="2741400"/>
            <a:ext cx="5849097" cy="2931990"/>
          </a:xfrm>
          <a:prstGeom prst="roundRect">
            <a:avLst>
              <a:gd name="adj" fmla="val 780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9" name="Shape 19"/>
          <p:cNvSpPr/>
          <p:nvPr/>
        </p:nvSpPr>
        <p:spPr>
          <a:xfrm>
            <a:off x="6288009" y="2869416"/>
            <a:ext cx="971973" cy="256032"/>
          </a:xfrm>
          <a:prstGeom prst="roundRect">
            <a:avLst>
              <a:gd name="adj" fmla="val 25000"/>
            </a:avLst>
          </a:prstGeom>
          <a:solidFill>
            <a:srgbClr val="E2A03F"/>
          </a:solidFill>
          <a:ln w="12700">
            <a:solidFill>
              <a:srgbClr val="E2A03F"/>
            </a:solidFill>
          </a:ln>
        </p:spPr>
      </p:sp>
      <p:sp>
        <p:nvSpPr>
          <p:cNvPr id="20" name="Text 20"/>
          <p:cNvSpPr txBox="1"/>
          <p:nvPr/>
        </p:nvSpPr>
        <p:spPr>
          <a:xfrm>
            <a:off x="6288009" y="2869416"/>
            <a:ext cx="97197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 5.4</a:t>
            </a:r>
          </a:p>
        </p:txBody>
      </p:sp>
      <p:sp>
        <p:nvSpPr>
          <p:cNvPr id="21" name="Text 21"/>
          <p:cNvSpPr txBox="1"/>
          <p:nvPr/>
        </p:nvSpPr>
        <p:spPr>
          <a:xfrm>
            <a:off x="7369709" y="2869416"/>
            <a:ext cx="451136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Full-duplex ASK, Figure 5.5</a:t>
            </a:r>
          </a:p>
        </p:txBody>
      </p:sp>
      <p:sp>
        <p:nvSpPr>
          <p:cNvPr id="22" name="Text 22"/>
          <p:cNvSpPr txBox="1"/>
          <p:nvPr/>
        </p:nvSpPr>
        <p:spPr>
          <a:xfrm>
            <a:off x="6288009" y="3253464"/>
            <a:ext cx="5593065" cy="53200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Two carriers: 2 × 50 kHz, 25 kbps each way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same layout as FDD uplink/downlink</a:t>
            </a:r>
          </a:p>
        </p:txBody>
      </p:sp>
      <p:pic>
        <p:nvPicPr>
          <p:cNvPr id="23" name="Image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5029" y="3876912"/>
            <a:ext cx="4899025" cy="166846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6434006" cy="3499989"/>
          </a:xfrm>
          <a:prstGeom prst="roundRect">
            <a:avLst>
              <a:gd name="adj" fmla="val 653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83765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83765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5.6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1258274" y="310896"/>
            <a:ext cx="5230596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Binary frequency shift keying</a:t>
            </a:r>
          </a:p>
        </p:txBody>
      </p:sp>
      <p:pic>
        <p:nvPicPr>
          <p:cNvPr id="6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896" y="694944"/>
            <a:ext cx="6177974" cy="2859909"/>
          </a:xfrm>
          <a:prstGeom prst="rect">
            <a:avLst/>
          </a:prstGeom>
        </p:spPr>
      </p:pic>
      <p:sp>
        <p:nvSpPr>
          <p:cNvPr id="7" name="Shape 7"/>
          <p:cNvSpPr/>
          <p:nvPr/>
        </p:nvSpPr>
        <p:spPr>
          <a:xfrm>
            <a:off x="6744902" y="182880"/>
            <a:ext cx="5264187" cy="3499989"/>
          </a:xfrm>
          <a:prstGeom prst="roundRect">
            <a:avLst>
              <a:gd name="adj" fmla="val 653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8" name="Shape 8"/>
          <p:cNvSpPr/>
          <p:nvPr/>
        </p:nvSpPr>
        <p:spPr>
          <a:xfrm>
            <a:off x="6872918" y="310896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6872918" y="310896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5.1.3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7502856" y="310896"/>
            <a:ext cx="4378217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Frequency shift keying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6872918" y="694944"/>
            <a:ext cx="5008155" cy="212803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Frequency varies per signal element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amplitude and phase fixed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BFSK: f1 for 0, f2 for 1, spacing 2Δf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= two OOK signals on two carriers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 = (1 + d) × S + 2Δf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least bandwidth-efficient scheme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Uses: Bluetooth, BLE (GFSK), caller ID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5.6 exaggerated: real spacing tiny</a:t>
            </a:r>
          </a:p>
        </p:txBody>
      </p:sp>
      <p:sp>
        <p:nvSpPr>
          <p:cNvPr id="12" name="Shape 12"/>
          <p:cNvSpPr/>
          <p:nvPr/>
        </p:nvSpPr>
        <p:spPr>
          <a:xfrm>
            <a:off x="182880" y="3810885"/>
            <a:ext cx="3509458" cy="2727642"/>
          </a:xfrm>
          <a:prstGeom prst="roundRect">
            <a:avLst>
              <a:gd name="adj" fmla="val 838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3" name="Shape 13"/>
          <p:cNvSpPr/>
          <p:nvPr/>
        </p:nvSpPr>
        <p:spPr>
          <a:xfrm>
            <a:off x="310896" y="3938901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4" name="Text 14"/>
          <p:cNvSpPr txBox="1"/>
          <p:nvPr/>
        </p:nvSpPr>
        <p:spPr>
          <a:xfrm>
            <a:off x="310896" y="3938901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5.1.3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940834" y="3938901"/>
            <a:ext cx="2623488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Bandwidth of BFSK</a:t>
            </a:r>
          </a:p>
        </p:txBody>
      </p:sp>
      <p:pic>
        <p:nvPicPr>
          <p:cNvPr id="16" name="Imag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753" y="4322949"/>
            <a:ext cx="2271713" cy="2087562"/>
          </a:xfrm>
          <a:prstGeom prst="rect">
            <a:avLst/>
          </a:prstGeom>
        </p:spPr>
      </p:pic>
      <p:sp>
        <p:nvSpPr>
          <p:cNvPr id="17" name="Shape 17"/>
          <p:cNvSpPr/>
          <p:nvPr/>
        </p:nvSpPr>
        <p:spPr>
          <a:xfrm>
            <a:off x="3820354" y="3810885"/>
            <a:ext cx="8188735" cy="2727642"/>
          </a:xfrm>
          <a:prstGeom prst="roundRect">
            <a:avLst>
              <a:gd name="adj" fmla="val 838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8" name="Shape 18"/>
          <p:cNvSpPr/>
          <p:nvPr/>
        </p:nvSpPr>
        <p:spPr>
          <a:xfrm>
            <a:off x="3948370" y="3938901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9" name="Text 19"/>
          <p:cNvSpPr txBox="1"/>
          <p:nvPr/>
        </p:nvSpPr>
        <p:spPr>
          <a:xfrm>
            <a:off x="3948370" y="3938901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5.1.3</a:t>
            </a:r>
          </a:p>
        </p:txBody>
      </p:sp>
      <p:sp>
        <p:nvSpPr>
          <p:cNvPr id="20" name="Text 20"/>
          <p:cNvSpPr txBox="1"/>
          <p:nvPr/>
        </p:nvSpPr>
        <p:spPr>
          <a:xfrm>
            <a:off x="4578308" y="3938901"/>
            <a:ext cx="7302766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Minimum spacing 2Δf</a:t>
            </a:r>
          </a:p>
        </p:txBody>
      </p:sp>
      <p:sp>
        <p:nvSpPr>
          <p:cNvPr id="21" name="Text 21"/>
          <p:cNvSpPr txBox="1"/>
          <p:nvPr/>
        </p:nvSpPr>
        <p:spPr>
          <a:xfrm>
            <a:off x="3948370" y="4322949"/>
            <a:ext cx="7932703" cy="159602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Book: min 2Δf = S, "can be shown"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Reason: tones orthogonal over one symbol T = 1/S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Noncoherent receiver, phase ignored: min S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book's value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Coherent receiver, phase tracked: min S/2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minimum shift keying (MSK); GMSK in GSM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6434006" cy="2209007"/>
          </a:xfrm>
          <a:prstGeom prst="roundRect">
            <a:avLst>
              <a:gd name="adj" fmla="val 1035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971973" cy="256032"/>
          </a:xfrm>
          <a:prstGeom prst="roundRect">
            <a:avLst>
              <a:gd name="adj" fmla="val 25000"/>
            </a:avLst>
          </a:prstGeom>
          <a:solidFill>
            <a:srgbClr val="E2A03F"/>
          </a:solidFill>
          <a:ln w="12700">
            <a:solidFill>
              <a:srgbClr val="E2A03F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97197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 5.5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1392597" y="310896"/>
            <a:ext cx="509627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FSK in the same 100 kHz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310896" y="694944"/>
            <a:ext cx="6177974" cy="1064016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 = 1, 2Δf = 50 kHz chosen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printed 2Δ with subscript f → corrected: 2Δf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ASK: 50 kbps, FSK: 25 kbps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 kHz spent on carrier spacing</a:t>
            </a:r>
          </a:p>
        </p:txBody>
      </p:sp>
      <p:pic>
        <p:nvPicPr>
          <p:cNvPr id="7" name="Imag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896" y="1850400"/>
            <a:ext cx="6177974" cy="413471"/>
          </a:xfrm>
          <a:prstGeom prst="rect">
            <a:avLst/>
          </a:prstGeom>
        </p:spPr>
      </p:pic>
      <p:sp>
        <p:nvSpPr>
          <p:cNvPr id="8" name="Shape 8"/>
          <p:cNvSpPr/>
          <p:nvPr/>
        </p:nvSpPr>
        <p:spPr>
          <a:xfrm>
            <a:off x="6744902" y="182880"/>
            <a:ext cx="5264187" cy="2209007"/>
          </a:xfrm>
          <a:prstGeom prst="roundRect">
            <a:avLst>
              <a:gd name="adj" fmla="val 1035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9" name="Shape 9"/>
          <p:cNvSpPr/>
          <p:nvPr/>
        </p:nvSpPr>
        <p:spPr>
          <a:xfrm>
            <a:off x="6872918" y="310896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0" name="Text 10"/>
          <p:cNvSpPr txBox="1"/>
          <p:nvPr/>
        </p:nvSpPr>
        <p:spPr>
          <a:xfrm>
            <a:off x="6872918" y="310896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5.1.3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7502856" y="310896"/>
            <a:ext cx="4378217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Noncoherent vs. coherent</a:t>
            </a:r>
          </a:p>
        </p:txBody>
      </p:sp>
      <p:sp>
        <p:nvSpPr>
          <p:cNvPr id="12" name="Text 12"/>
          <p:cNvSpPr txBox="1"/>
          <p:nvPr/>
        </p:nvSpPr>
        <p:spPr>
          <a:xfrm>
            <a:off x="6872918" y="694944"/>
            <a:ext cx="5008155" cy="13300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Noncoherent: two OOK modulators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phase jumps at boundaries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Coherent: one VCO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continuous phase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Continuous phase → less out-of-band energy</a:t>
            </a:r>
          </a:p>
        </p:txBody>
      </p:sp>
      <p:sp>
        <p:nvSpPr>
          <p:cNvPr id="13" name="Shape 13"/>
          <p:cNvSpPr/>
          <p:nvPr/>
        </p:nvSpPr>
        <p:spPr>
          <a:xfrm>
            <a:off x="182880" y="2519903"/>
            <a:ext cx="11826210" cy="3086417"/>
          </a:xfrm>
          <a:prstGeom prst="roundRect">
            <a:avLst>
              <a:gd name="adj" fmla="val 741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4" name="Shape 14"/>
          <p:cNvSpPr/>
          <p:nvPr/>
        </p:nvSpPr>
        <p:spPr>
          <a:xfrm>
            <a:off x="310896" y="2647919"/>
            <a:ext cx="83765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5" name="Text 15"/>
          <p:cNvSpPr txBox="1"/>
          <p:nvPr/>
        </p:nvSpPr>
        <p:spPr>
          <a:xfrm>
            <a:off x="310896" y="2647919"/>
            <a:ext cx="83765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5.7</a:t>
            </a:r>
          </a:p>
        </p:txBody>
      </p:sp>
      <p:sp>
        <p:nvSpPr>
          <p:cNvPr id="16" name="Text 16"/>
          <p:cNvSpPr txBox="1"/>
          <p:nvPr/>
        </p:nvSpPr>
        <p:spPr>
          <a:xfrm>
            <a:off x="1258274" y="2647919"/>
            <a:ext cx="10622799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Implementation of BFSK with a voltage-controlled oscillator</a:t>
            </a:r>
          </a:p>
        </p:txBody>
      </p:sp>
      <p:pic>
        <p:nvPicPr>
          <p:cNvPr id="17" name="Imag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2772" y="3031967"/>
            <a:ext cx="8226425" cy="2446337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5849097" cy="2236104"/>
          </a:xfrm>
          <a:prstGeom prst="roundRect">
            <a:avLst>
              <a:gd name="adj" fmla="val 1022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5.1.3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940834" y="310896"/>
            <a:ext cx="4963127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Multilevel FSK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310896" y="694944"/>
            <a:ext cx="5593065" cy="159602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 frequencies, log2 L bits per element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Neighbour spacing 2Δf ≥ 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 = (1 + d)S + (L - 1)·2Δf = (L + d)S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book's B = L × S: only for d = 0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Bandwidth traded for noise immunity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FT8 amateur mode: 8-FSK, 6.25 baud, below noise floor</a:t>
            </a:r>
          </a:p>
        </p:txBody>
      </p:sp>
      <p:sp>
        <p:nvSpPr>
          <p:cNvPr id="7" name="Shape 7"/>
          <p:cNvSpPr/>
          <p:nvPr/>
        </p:nvSpPr>
        <p:spPr>
          <a:xfrm>
            <a:off x="6159993" y="182880"/>
            <a:ext cx="5849097" cy="2236104"/>
          </a:xfrm>
          <a:prstGeom prst="roundRect">
            <a:avLst>
              <a:gd name="adj" fmla="val 1022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8" name="Shape 8"/>
          <p:cNvSpPr/>
          <p:nvPr/>
        </p:nvSpPr>
        <p:spPr>
          <a:xfrm>
            <a:off x="6288009" y="310896"/>
            <a:ext cx="971973" cy="256032"/>
          </a:xfrm>
          <a:prstGeom prst="roundRect">
            <a:avLst>
              <a:gd name="adj" fmla="val 25000"/>
            </a:avLst>
          </a:prstGeom>
          <a:solidFill>
            <a:srgbClr val="E2A03F"/>
          </a:solidFill>
          <a:ln w="12700">
            <a:solidFill>
              <a:srgbClr val="E2A03F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6288009" y="310896"/>
            <a:ext cx="97197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 5.6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7369709" y="310896"/>
            <a:ext cx="451136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8-FSK at 3 Mbps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6288009" y="694944"/>
            <a:ext cx="5593065" cy="13300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bits/element, 3 Mbps, fc = 10 MHz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 = 2^3 = 8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 = 1 Mbaud → spacing 1 MHz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 = 8 MHz (d = 0)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vs. QPSK, Example 5.7: 12 Mbps in 6 MHz</a:t>
            </a:r>
          </a:p>
        </p:txBody>
      </p:sp>
      <p:sp>
        <p:nvSpPr>
          <p:cNvPr id="12" name="Shape 12"/>
          <p:cNvSpPr/>
          <p:nvPr/>
        </p:nvSpPr>
        <p:spPr>
          <a:xfrm>
            <a:off x="182880" y="2547000"/>
            <a:ext cx="11826210" cy="2487930"/>
          </a:xfrm>
          <a:prstGeom prst="roundRect">
            <a:avLst>
              <a:gd name="adj" fmla="val 919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3" name="Shape 13"/>
          <p:cNvSpPr/>
          <p:nvPr/>
        </p:nvSpPr>
        <p:spPr>
          <a:xfrm>
            <a:off x="310896" y="2675016"/>
            <a:ext cx="83765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4" name="Text 14"/>
          <p:cNvSpPr txBox="1"/>
          <p:nvPr/>
        </p:nvSpPr>
        <p:spPr>
          <a:xfrm>
            <a:off x="310896" y="2675016"/>
            <a:ext cx="83765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5.8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1258274" y="2675016"/>
            <a:ext cx="10622799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Bandwidth of the MFSK signal in Example 5.6</a:t>
            </a:r>
          </a:p>
        </p:txBody>
      </p:sp>
      <p:pic>
        <p:nvPicPr>
          <p:cNvPr id="16" name="Imag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4866" y="3059064"/>
            <a:ext cx="7742238" cy="184785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6434006" cy="3218180"/>
          </a:xfrm>
          <a:prstGeom prst="roundRect">
            <a:avLst>
              <a:gd name="adj" fmla="val 710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83765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83765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5.9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1258274" y="310896"/>
            <a:ext cx="5230596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Binary phase shift keying</a:t>
            </a:r>
          </a:p>
        </p:txBody>
      </p:sp>
      <p:pic>
        <p:nvPicPr>
          <p:cNvPr id="6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921" y="694944"/>
            <a:ext cx="6003925" cy="2578100"/>
          </a:xfrm>
          <a:prstGeom prst="rect">
            <a:avLst/>
          </a:prstGeom>
        </p:spPr>
      </p:pic>
      <p:sp>
        <p:nvSpPr>
          <p:cNvPr id="7" name="Shape 7"/>
          <p:cNvSpPr/>
          <p:nvPr/>
        </p:nvSpPr>
        <p:spPr>
          <a:xfrm>
            <a:off x="6744902" y="182880"/>
            <a:ext cx="5264187" cy="3218180"/>
          </a:xfrm>
          <a:prstGeom prst="roundRect">
            <a:avLst>
              <a:gd name="adj" fmla="val 710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8" name="Shape 8"/>
          <p:cNvSpPr/>
          <p:nvPr/>
        </p:nvSpPr>
        <p:spPr>
          <a:xfrm>
            <a:off x="6872918" y="310896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6872918" y="310896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5.1.4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7502856" y="310896"/>
            <a:ext cx="4378217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Phase shift keying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6872918" y="694944"/>
            <a:ext cx="5008155" cy="186202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Phase varies, amplitude and frequency fixed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BPSK: 0° and 180°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carrier (FSK: two)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 = (1 + d) × S, same as ASK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Uses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GPS L1 C/A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IEEE 802.11b at 1 Mbps</a:t>
            </a:r>
          </a:p>
        </p:txBody>
      </p:sp>
      <p:sp>
        <p:nvSpPr>
          <p:cNvPr id="12" name="Shape 12"/>
          <p:cNvSpPr/>
          <p:nvPr/>
        </p:nvSpPr>
        <p:spPr>
          <a:xfrm>
            <a:off x="182880" y="3529076"/>
            <a:ext cx="4211350" cy="2529462"/>
          </a:xfrm>
          <a:prstGeom prst="roundRect">
            <a:avLst>
              <a:gd name="adj" fmla="val 904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3" name="Shape 13"/>
          <p:cNvSpPr/>
          <p:nvPr/>
        </p:nvSpPr>
        <p:spPr>
          <a:xfrm>
            <a:off x="310896" y="3657092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4" name="Text 14"/>
          <p:cNvSpPr txBox="1"/>
          <p:nvPr/>
        </p:nvSpPr>
        <p:spPr>
          <a:xfrm>
            <a:off x="310896" y="3657092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5.1.4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940834" y="3657092"/>
            <a:ext cx="332538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Bandwidth of BPSK</a:t>
            </a:r>
          </a:p>
        </p:txBody>
      </p:sp>
      <p:sp>
        <p:nvSpPr>
          <p:cNvPr id="16" name="Text 16"/>
          <p:cNvSpPr txBox="1"/>
          <p:nvPr/>
        </p:nvSpPr>
        <p:spPr>
          <a:xfrm>
            <a:off x="310896" y="4041140"/>
            <a:ext cx="3955318" cy="26600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= binary ASK, no carrier spacing</a:t>
            </a:r>
          </a:p>
        </p:txBody>
      </p:sp>
      <p:pic>
        <p:nvPicPr>
          <p:cNvPr id="17" name="Imag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2392" y="4398584"/>
            <a:ext cx="2092325" cy="1531938"/>
          </a:xfrm>
          <a:prstGeom prst="rect">
            <a:avLst/>
          </a:prstGeom>
        </p:spPr>
      </p:pic>
      <p:sp>
        <p:nvSpPr>
          <p:cNvPr id="18" name="Shape 18"/>
          <p:cNvSpPr/>
          <p:nvPr/>
        </p:nvSpPr>
        <p:spPr>
          <a:xfrm>
            <a:off x="4522246" y="3529076"/>
            <a:ext cx="7486844" cy="2529462"/>
          </a:xfrm>
          <a:prstGeom prst="roundRect">
            <a:avLst>
              <a:gd name="adj" fmla="val 904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9" name="Shape 19"/>
          <p:cNvSpPr/>
          <p:nvPr/>
        </p:nvSpPr>
        <p:spPr>
          <a:xfrm>
            <a:off x="4650262" y="3657092"/>
            <a:ext cx="879888" cy="256032"/>
          </a:xfrm>
          <a:prstGeom prst="roundRect">
            <a:avLst>
              <a:gd name="adj" fmla="val 25000"/>
            </a:avLst>
          </a:prstGeom>
          <a:solidFill>
            <a:srgbClr val="E2A03F"/>
          </a:solidFill>
          <a:ln w="12700">
            <a:solidFill>
              <a:srgbClr val="E2A03F"/>
            </a:solidFill>
          </a:ln>
        </p:spPr>
      </p:sp>
      <p:sp>
        <p:nvSpPr>
          <p:cNvPr id="20" name="Text 20"/>
          <p:cNvSpPr txBox="1"/>
          <p:nvPr/>
        </p:nvSpPr>
        <p:spPr>
          <a:xfrm>
            <a:off x="4650262" y="3657092"/>
            <a:ext cx="879888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Correction</a:t>
            </a:r>
          </a:p>
        </p:txBody>
      </p:sp>
      <p:sp>
        <p:nvSpPr>
          <p:cNvPr id="21" name="Text 21"/>
          <p:cNvSpPr txBox="1"/>
          <p:nvPr/>
        </p:nvSpPr>
        <p:spPr>
          <a:xfrm>
            <a:off x="5639877" y="3657092"/>
            <a:ext cx="6241196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PSK beats ASK in noise</a:t>
            </a:r>
          </a:p>
        </p:txBody>
      </p:sp>
      <p:sp>
        <p:nvSpPr>
          <p:cNvPr id="22" name="Text 22"/>
          <p:cNvSpPr txBox="1"/>
          <p:nvPr/>
        </p:nvSpPr>
        <p:spPr>
          <a:xfrm>
            <a:off x="4650262" y="4041140"/>
            <a:ext cx="7230812" cy="186202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Book: noise changes amplitude more easily than phase: wrong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noise = random vector, hits amplitude and phase alike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Real reason: distance between signal points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Equal average power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OOK: 0 and √2·A, BPSK: -A and +A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distance ratio √2 → power ratio 2 → 3 dB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BPSK: same error rate at half the power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6434006" cy="2601496"/>
          </a:xfrm>
          <a:prstGeom prst="roundRect">
            <a:avLst>
              <a:gd name="adj" fmla="val 879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90828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90828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5.10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1328908" y="310896"/>
            <a:ext cx="5159962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Implementation of BPSK</a:t>
            </a:r>
          </a:p>
        </p:txBody>
      </p:sp>
      <p:pic>
        <p:nvPicPr>
          <p:cNvPr id="6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896" y="694944"/>
            <a:ext cx="6177974" cy="1961416"/>
          </a:xfrm>
          <a:prstGeom prst="rect">
            <a:avLst/>
          </a:prstGeom>
        </p:spPr>
      </p:pic>
      <p:sp>
        <p:nvSpPr>
          <p:cNvPr id="7" name="Shape 7"/>
          <p:cNvSpPr/>
          <p:nvPr/>
        </p:nvSpPr>
        <p:spPr>
          <a:xfrm>
            <a:off x="6744902" y="182880"/>
            <a:ext cx="5264187" cy="2601496"/>
          </a:xfrm>
          <a:prstGeom prst="roundRect">
            <a:avLst>
              <a:gd name="adj" fmla="val 879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8" name="Shape 8"/>
          <p:cNvSpPr/>
          <p:nvPr/>
        </p:nvSpPr>
        <p:spPr>
          <a:xfrm>
            <a:off x="6872918" y="310896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6872918" y="310896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5.1.4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7502856" y="310896"/>
            <a:ext cx="4378217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Implementing BPSK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6872918" y="694944"/>
            <a:ext cx="5008155" cy="159602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Caption erratum: BASK → BPSK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ASK multiplier + polar NRZ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+V: phase 0°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-V: phase 180°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Same hardware and bandwidth as ASK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Cost vs. FSK: receiver must resolve phase</a:t>
            </a:r>
          </a:p>
        </p:txBody>
      </p:sp>
      <p:sp>
        <p:nvSpPr>
          <p:cNvPr id="12" name="Shape 12"/>
          <p:cNvSpPr/>
          <p:nvPr/>
        </p:nvSpPr>
        <p:spPr>
          <a:xfrm>
            <a:off x="182880" y="2912392"/>
            <a:ext cx="6434006" cy="1704096"/>
          </a:xfrm>
          <a:prstGeom prst="roundRect">
            <a:avLst>
              <a:gd name="adj" fmla="val 1341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3" name="Shape 13"/>
          <p:cNvSpPr/>
          <p:nvPr/>
        </p:nvSpPr>
        <p:spPr>
          <a:xfrm>
            <a:off x="310896" y="3040408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4" name="Text 14"/>
          <p:cNvSpPr txBox="1"/>
          <p:nvPr/>
        </p:nvSpPr>
        <p:spPr>
          <a:xfrm>
            <a:off x="310896" y="3040408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5.1.4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940834" y="3040408"/>
            <a:ext cx="5548037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BPSK → QPSK</a:t>
            </a:r>
          </a:p>
        </p:txBody>
      </p:sp>
      <p:sp>
        <p:nvSpPr>
          <p:cNvPr id="16" name="Text 16"/>
          <p:cNvSpPr txBox="1"/>
          <p:nvPr/>
        </p:nvSpPr>
        <p:spPr>
          <a:xfrm>
            <a:off x="310896" y="3424456"/>
            <a:ext cx="6177974" cy="1064016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Two BPSK: in-phase + quadrature (90°)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Serial-to-parallel: alternate bits per branch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Output: 4 phases, ±45°, ±135°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 = 4, r = 2</a:t>
            </a:r>
          </a:p>
        </p:txBody>
      </p:sp>
      <p:sp>
        <p:nvSpPr>
          <p:cNvPr id="17" name="Shape 17"/>
          <p:cNvSpPr/>
          <p:nvPr/>
        </p:nvSpPr>
        <p:spPr>
          <a:xfrm>
            <a:off x="6744902" y="2912392"/>
            <a:ext cx="5264187" cy="1704096"/>
          </a:xfrm>
          <a:prstGeom prst="roundRect">
            <a:avLst>
              <a:gd name="adj" fmla="val 1341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8" name="Shape 18"/>
          <p:cNvSpPr/>
          <p:nvPr/>
        </p:nvSpPr>
        <p:spPr>
          <a:xfrm>
            <a:off x="6872918" y="3040408"/>
            <a:ext cx="971973" cy="256032"/>
          </a:xfrm>
          <a:prstGeom prst="roundRect">
            <a:avLst>
              <a:gd name="adj" fmla="val 25000"/>
            </a:avLst>
          </a:prstGeom>
          <a:solidFill>
            <a:srgbClr val="E2A03F"/>
          </a:solidFill>
          <a:ln w="12700">
            <a:solidFill>
              <a:srgbClr val="E2A03F"/>
            </a:solidFill>
          </a:ln>
        </p:spPr>
      </p:sp>
      <p:sp>
        <p:nvSpPr>
          <p:cNvPr id="19" name="Text 19"/>
          <p:cNvSpPr txBox="1"/>
          <p:nvPr/>
        </p:nvSpPr>
        <p:spPr>
          <a:xfrm>
            <a:off x="6872918" y="3040408"/>
            <a:ext cx="97197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 5.7</a:t>
            </a:r>
          </a:p>
        </p:txBody>
      </p:sp>
      <p:sp>
        <p:nvSpPr>
          <p:cNvPr id="20" name="Text 20"/>
          <p:cNvSpPr txBox="1"/>
          <p:nvPr/>
        </p:nvSpPr>
        <p:spPr>
          <a:xfrm>
            <a:off x="7954619" y="3040408"/>
            <a:ext cx="392645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QPSK at 12 Mbps</a:t>
            </a:r>
          </a:p>
        </p:txBody>
      </p:sp>
      <p:sp>
        <p:nvSpPr>
          <p:cNvPr id="21" name="Text 21"/>
          <p:cNvSpPr txBox="1"/>
          <p:nvPr/>
        </p:nvSpPr>
        <p:spPr>
          <a:xfrm>
            <a:off x="6872918" y="3424456"/>
            <a:ext cx="5008155" cy="79801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 = 2 → S = 6 Mbaud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 = 0 → B = 6 MHz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BPSK: 12 MHz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6550988" cy="4901430"/>
          </a:xfrm>
          <a:prstGeom prst="roundRect">
            <a:avLst>
              <a:gd name="adj" fmla="val 466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901279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901279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5.11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1321903" y="310896"/>
            <a:ext cx="5283949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QPSK and its implementation</a:t>
            </a:r>
          </a:p>
        </p:txBody>
      </p:sp>
      <p:pic>
        <p:nvPicPr>
          <p:cNvPr id="6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896" y="694944"/>
            <a:ext cx="6294956" cy="4261350"/>
          </a:xfrm>
          <a:prstGeom prst="rect">
            <a:avLst/>
          </a:prstGeom>
        </p:spPr>
      </p:pic>
      <p:sp>
        <p:nvSpPr>
          <p:cNvPr id="7" name="Shape 7"/>
          <p:cNvSpPr/>
          <p:nvPr/>
        </p:nvSpPr>
        <p:spPr>
          <a:xfrm>
            <a:off x="6861884" y="182880"/>
            <a:ext cx="5147205" cy="4901430"/>
          </a:xfrm>
          <a:prstGeom prst="roundRect">
            <a:avLst>
              <a:gd name="adj" fmla="val 466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8" name="Shape 8"/>
          <p:cNvSpPr/>
          <p:nvPr/>
        </p:nvSpPr>
        <p:spPr>
          <a:xfrm>
            <a:off x="6989900" y="310896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6989900" y="310896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5.1.4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7619838" y="310896"/>
            <a:ext cx="4261235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QPSK is free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6989900" y="694944"/>
            <a:ext cx="4891173" cy="2394036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and Q orthogonal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cos × sin averages to 0 over a symbol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Receiver separates branches perfectly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2× BPSK rate, same band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same error rate per bit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Bit length T in → 2T per branch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half the frequency per branch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Uses: DVB-S, LTE and NR control channels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Same orthogonality → QAM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5147205" cy="5557684"/>
          </a:xfrm>
          <a:prstGeom prst="roundRect">
            <a:avLst>
              <a:gd name="adj" fmla="val 411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90828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90828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5.12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1328908" y="310896"/>
            <a:ext cx="3873161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of a constellation diagram</a:t>
            </a:r>
          </a:p>
        </p:txBody>
      </p:sp>
      <p:pic>
        <p:nvPicPr>
          <p:cNvPr id="6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3167" y="694944"/>
            <a:ext cx="2562322" cy="3162890"/>
          </a:xfrm>
          <a:prstGeom prst="rect">
            <a:avLst/>
          </a:prstGeom>
        </p:spPr>
      </p:pic>
      <p:pic>
        <p:nvPicPr>
          <p:cNvPr id="7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896" y="4271917"/>
            <a:ext cx="4891173" cy="1340631"/>
          </a:xfrm>
          <a:prstGeom prst="rect">
            <a:avLst/>
          </a:prstGeom>
        </p:spPr>
      </p:pic>
      <p:sp>
        <p:nvSpPr>
          <p:cNvPr id="8" name="Shape 8"/>
          <p:cNvSpPr/>
          <p:nvPr/>
        </p:nvSpPr>
        <p:spPr>
          <a:xfrm>
            <a:off x="5458101" y="182880"/>
            <a:ext cx="6550988" cy="5557684"/>
          </a:xfrm>
          <a:prstGeom prst="roundRect">
            <a:avLst>
              <a:gd name="adj" fmla="val 411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9" name="Shape 9"/>
          <p:cNvSpPr/>
          <p:nvPr/>
        </p:nvSpPr>
        <p:spPr>
          <a:xfrm>
            <a:off x="5586117" y="310896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0" name="Text 10"/>
          <p:cNvSpPr txBox="1"/>
          <p:nvPr/>
        </p:nvSpPr>
        <p:spPr>
          <a:xfrm>
            <a:off x="5586117" y="310896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5.1.4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6216055" y="310896"/>
            <a:ext cx="5665019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Reading a constellation</a:t>
            </a:r>
          </a:p>
        </p:txBody>
      </p:sp>
      <p:sp>
        <p:nvSpPr>
          <p:cNvPr id="12" name="Text 12"/>
          <p:cNvSpPr txBox="1"/>
          <p:nvPr/>
        </p:nvSpPr>
        <p:spPr>
          <a:xfrm>
            <a:off x="5586117" y="694944"/>
            <a:ext cx="6294956" cy="186202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Dot = signal element, label = its bits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x: in-phase amplitude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y: quadrature amplitude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Length: peak amplitude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Angle: phase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Distance between dots: what noise must overcome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Received cloud vs. spacing: SNR made visible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11826210" cy="2659380"/>
          </a:xfrm>
          <a:prstGeom prst="roundRect">
            <a:avLst>
              <a:gd name="adj" fmla="val 860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90828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90828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5.13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1328908" y="310896"/>
            <a:ext cx="10552165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Constellation diagrams for OOK, BPSK and QPSK</a:t>
            </a:r>
          </a:p>
        </p:txBody>
      </p:sp>
      <p:pic>
        <p:nvPicPr>
          <p:cNvPr id="6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8016" y="694944"/>
            <a:ext cx="8135937" cy="2019300"/>
          </a:xfrm>
          <a:prstGeom prst="rect">
            <a:avLst/>
          </a:prstGeom>
        </p:spPr>
      </p:pic>
      <p:sp>
        <p:nvSpPr>
          <p:cNvPr id="7" name="Shape 7"/>
          <p:cNvSpPr/>
          <p:nvPr/>
        </p:nvSpPr>
        <p:spPr>
          <a:xfrm>
            <a:off x="182880" y="2970276"/>
            <a:ext cx="5849097" cy="1970100"/>
          </a:xfrm>
          <a:prstGeom prst="roundRect">
            <a:avLst>
              <a:gd name="adj" fmla="val 1160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8" name="Shape 8"/>
          <p:cNvSpPr/>
          <p:nvPr/>
        </p:nvSpPr>
        <p:spPr>
          <a:xfrm>
            <a:off x="310896" y="3098292"/>
            <a:ext cx="971973" cy="256032"/>
          </a:xfrm>
          <a:prstGeom prst="roundRect">
            <a:avLst>
              <a:gd name="adj" fmla="val 25000"/>
            </a:avLst>
          </a:prstGeom>
          <a:solidFill>
            <a:srgbClr val="E2A03F"/>
          </a:solidFill>
          <a:ln w="12700">
            <a:solidFill>
              <a:srgbClr val="E2A03F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310896" y="3098292"/>
            <a:ext cx="97197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 5.8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1392597" y="3098292"/>
            <a:ext cx="451136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Three constellations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310896" y="3482340"/>
            <a:ext cx="5593065" cy="13300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OOK: in-phase only, points 0 and 1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BPSK: in-phase only, points -1 and +1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QPSK: I and Q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amplitude √2, phases ±45°, ±135°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scale by 1/√2 → amplitude 1</a:t>
            </a:r>
          </a:p>
        </p:txBody>
      </p:sp>
      <p:sp>
        <p:nvSpPr>
          <p:cNvPr id="12" name="Shape 12"/>
          <p:cNvSpPr/>
          <p:nvPr/>
        </p:nvSpPr>
        <p:spPr>
          <a:xfrm>
            <a:off x="6159993" y="2970276"/>
            <a:ext cx="5849097" cy="1970100"/>
          </a:xfrm>
          <a:prstGeom prst="roundRect">
            <a:avLst>
              <a:gd name="adj" fmla="val 1160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3" name="Shape 13"/>
          <p:cNvSpPr/>
          <p:nvPr/>
        </p:nvSpPr>
        <p:spPr>
          <a:xfrm>
            <a:off x="6288009" y="3098292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4" name="Text 14"/>
          <p:cNvSpPr txBox="1"/>
          <p:nvPr/>
        </p:nvSpPr>
        <p:spPr>
          <a:xfrm>
            <a:off x="6288009" y="3098292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5.1.4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6917947" y="3098292"/>
            <a:ext cx="4963127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they show</a:t>
            </a:r>
          </a:p>
        </p:txBody>
      </p:sp>
      <p:sp>
        <p:nvSpPr>
          <p:cNvPr id="16" name="Text 16"/>
          <p:cNvSpPr txBox="1"/>
          <p:nvPr/>
        </p:nvSpPr>
        <p:spPr>
          <a:xfrm>
            <a:off x="6288009" y="3482340"/>
            <a:ext cx="5593065" cy="1064016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OOK: one point wasted at the origin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BPSK: opposite side, 2× distance at same peak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QPSK: second orthogonal axis → second bit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loss of distance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11826210" cy="1970100"/>
          </a:xfrm>
          <a:prstGeom prst="roundRect">
            <a:avLst>
              <a:gd name="adj" fmla="val 1160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5.1.5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940834" y="310896"/>
            <a:ext cx="1094024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Quadrature amplitude modulation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310896" y="694944"/>
            <a:ext cx="11570178" cy="13300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PSK limit: phases crowd the circle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QAM: amplitude + phase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= multilevel ASK on I and on Q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Points fill the plane: farther apart than PSK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 = (1 + d) × S, as ASK and PSK</a:t>
            </a:r>
          </a:p>
        </p:txBody>
      </p:sp>
      <p:sp>
        <p:nvSpPr>
          <p:cNvPr id="7" name="Shape 7"/>
          <p:cNvSpPr/>
          <p:nvPr/>
        </p:nvSpPr>
        <p:spPr>
          <a:xfrm>
            <a:off x="182880" y="2280996"/>
            <a:ext cx="5849097" cy="3552007"/>
          </a:xfrm>
          <a:prstGeom prst="roundRect">
            <a:avLst>
              <a:gd name="adj" fmla="val 644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8" name="Shape 8"/>
          <p:cNvSpPr/>
          <p:nvPr/>
        </p:nvSpPr>
        <p:spPr>
          <a:xfrm>
            <a:off x="310896" y="2409012"/>
            <a:ext cx="90828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310896" y="2409012"/>
            <a:ext cx="90828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5.14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1328908" y="2409012"/>
            <a:ext cx="457505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4-QAM, parts a and b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310896" y="2793060"/>
            <a:ext cx="5593065" cy="53200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a. unipolar NRZ per carrier = OOK on both axes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b. polar NRZ per carrier = QPSK</a:t>
            </a:r>
          </a:p>
        </p:txBody>
      </p:sp>
      <p:pic>
        <p:nvPicPr>
          <p:cNvPr id="12" name="Imag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8578" y="3416508"/>
            <a:ext cx="4457700" cy="2022475"/>
          </a:xfrm>
          <a:prstGeom prst="rect">
            <a:avLst/>
          </a:prstGeom>
        </p:spPr>
      </p:pic>
      <p:sp>
        <p:nvSpPr>
          <p:cNvPr id="13" name="Shape 13"/>
          <p:cNvSpPr/>
          <p:nvPr/>
        </p:nvSpPr>
        <p:spPr>
          <a:xfrm>
            <a:off x="6159993" y="2280996"/>
            <a:ext cx="5849097" cy="3552007"/>
          </a:xfrm>
          <a:prstGeom prst="roundRect">
            <a:avLst>
              <a:gd name="adj" fmla="val 644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4" name="Shape 14"/>
          <p:cNvSpPr/>
          <p:nvPr/>
        </p:nvSpPr>
        <p:spPr>
          <a:xfrm>
            <a:off x="6288009" y="2409012"/>
            <a:ext cx="90828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5" name="Text 15"/>
          <p:cNvSpPr txBox="1"/>
          <p:nvPr/>
        </p:nvSpPr>
        <p:spPr>
          <a:xfrm>
            <a:off x="6288009" y="2409012"/>
            <a:ext cx="90828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5.14</a:t>
            </a:r>
          </a:p>
        </p:txBody>
      </p:sp>
      <p:sp>
        <p:nvSpPr>
          <p:cNvPr id="16" name="Text 16"/>
          <p:cNvSpPr txBox="1"/>
          <p:nvPr/>
        </p:nvSpPr>
        <p:spPr>
          <a:xfrm>
            <a:off x="7306021" y="2409012"/>
            <a:ext cx="457505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4-QAM and 16-QAM, parts c and d</a:t>
            </a:r>
          </a:p>
        </p:txBody>
      </p:sp>
      <p:sp>
        <p:nvSpPr>
          <p:cNvPr id="17" name="Text 17"/>
          <p:cNvSpPr txBox="1"/>
          <p:nvPr/>
        </p:nvSpPr>
        <p:spPr>
          <a:xfrm>
            <a:off x="6288009" y="2793060"/>
            <a:ext cx="5593065" cy="79801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c. two positive levels per carrier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d. 16-QAM: 4 levels per carrier, 4 × 4 = 16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book's "8 levels" counts both carriers</a:t>
            </a:r>
          </a:p>
        </p:txBody>
      </p:sp>
      <p:pic>
        <p:nvPicPr>
          <p:cNvPr id="18" name="Imag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5691" y="3682512"/>
            <a:ext cx="4457700" cy="202247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11826210" cy="4340609"/>
          </a:xfrm>
          <a:prstGeom prst="roundRect">
            <a:avLst>
              <a:gd name="adj" fmla="val 527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41429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41429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5.1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834918" y="310896"/>
            <a:ext cx="11046156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technology uses which scheme today</a:t>
            </a:r>
          </a:p>
        </p:txBody>
      </p:sp>
      <p:sp>
        <p:nvSpPr>
          <p:cNvPr id="6" name="Shape 6"/>
          <p:cNvSpPr/>
          <p:nvPr/>
        </p:nvSpPr>
        <p:spPr>
          <a:xfrm>
            <a:off x="310896" y="694944"/>
            <a:ext cx="1966930" cy="334308"/>
          </a:xfrm>
          <a:prstGeom prst="rect">
            <a:avLst/>
          </a:prstGeom>
          <a:solidFill>
            <a:srgbClr val="0F7A85"/>
          </a:solidFill>
          <a:ln w="6350">
            <a:solidFill>
              <a:srgbClr val="CFDCE0"/>
            </a:solidFill>
          </a:ln>
        </p:spPr>
      </p:sp>
      <p:sp>
        <p:nvSpPr>
          <p:cNvPr id="7" name="Text 7"/>
          <p:cNvSpPr txBox="1"/>
          <p:nvPr/>
        </p:nvSpPr>
        <p:spPr>
          <a:xfrm>
            <a:off x="374904" y="758952"/>
            <a:ext cx="1838914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Scheme</a:t>
            </a:r>
          </a:p>
        </p:txBody>
      </p:sp>
      <p:sp>
        <p:nvSpPr>
          <p:cNvPr id="8" name="Shape 8"/>
          <p:cNvSpPr/>
          <p:nvPr/>
        </p:nvSpPr>
        <p:spPr>
          <a:xfrm>
            <a:off x="2277826" y="694944"/>
            <a:ext cx="5206580" cy="334308"/>
          </a:xfrm>
          <a:prstGeom prst="rect">
            <a:avLst/>
          </a:prstGeom>
          <a:solidFill>
            <a:srgbClr val="0F7A85"/>
          </a:solidFill>
          <a:ln w="6350">
            <a:solidFill>
              <a:srgbClr val="CFDCE0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2341834" y="758952"/>
            <a:ext cx="5078564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Used in</a:t>
            </a:r>
          </a:p>
        </p:txBody>
      </p:sp>
      <p:sp>
        <p:nvSpPr>
          <p:cNvPr id="10" name="Shape 10"/>
          <p:cNvSpPr/>
          <p:nvPr/>
        </p:nvSpPr>
        <p:spPr>
          <a:xfrm>
            <a:off x="7484406" y="694944"/>
            <a:ext cx="4396667" cy="334308"/>
          </a:xfrm>
          <a:prstGeom prst="rect">
            <a:avLst/>
          </a:prstGeom>
          <a:solidFill>
            <a:srgbClr val="0F7A85"/>
          </a:solidFill>
          <a:ln w="6350">
            <a:solidFill>
              <a:srgbClr val="CFDCE0"/>
            </a:solidFill>
          </a:ln>
        </p:spPr>
      </p:sp>
      <p:sp>
        <p:nvSpPr>
          <p:cNvPr id="11" name="Text 11"/>
          <p:cNvSpPr txBox="1"/>
          <p:nvPr/>
        </p:nvSpPr>
        <p:spPr>
          <a:xfrm>
            <a:off x="7548414" y="758952"/>
            <a:ext cx="4268651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</a:t>
            </a:r>
          </a:p>
        </p:txBody>
      </p:sp>
      <p:sp>
        <p:nvSpPr>
          <p:cNvPr id="12" name="Shape 12"/>
          <p:cNvSpPr/>
          <p:nvPr/>
        </p:nvSpPr>
        <p:spPr>
          <a:xfrm>
            <a:off x="310896" y="1029252"/>
            <a:ext cx="1966930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13" name="Text 13"/>
          <p:cNvSpPr txBox="1"/>
          <p:nvPr/>
        </p:nvSpPr>
        <p:spPr>
          <a:xfrm>
            <a:off x="374904" y="1093260"/>
            <a:ext cx="1838914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OOK</a:t>
            </a:r>
          </a:p>
        </p:txBody>
      </p:sp>
      <p:sp>
        <p:nvSpPr>
          <p:cNvPr id="14" name="Shape 14"/>
          <p:cNvSpPr/>
          <p:nvPr/>
        </p:nvSpPr>
        <p:spPr>
          <a:xfrm>
            <a:off x="2277826" y="1029252"/>
            <a:ext cx="5206580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15" name="Text 15"/>
          <p:cNvSpPr txBox="1"/>
          <p:nvPr/>
        </p:nvSpPr>
        <p:spPr>
          <a:xfrm>
            <a:off x="2341834" y="1093260"/>
            <a:ext cx="5078564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433 MHz car keys, RFID, short-reach optical</a:t>
            </a:r>
          </a:p>
        </p:txBody>
      </p:sp>
      <p:sp>
        <p:nvSpPr>
          <p:cNvPr id="16" name="Shape 16"/>
          <p:cNvSpPr/>
          <p:nvPr/>
        </p:nvSpPr>
        <p:spPr>
          <a:xfrm>
            <a:off x="7484406" y="1029252"/>
            <a:ext cx="4396667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17" name="Text 17"/>
          <p:cNvSpPr txBox="1"/>
          <p:nvPr/>
        </p:nvSpPr>
        <p:spPr>
          <a:xfrm>
            <a:off x="7548414" y="1093260"/>
            <a:ext cx="4268651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cheapest receiver</a:t>
            </a:r>
          </a:p>
        </p:txBody>
      </p:sp>
      <p:sp>
        <p:nvSpPr>
          <p:cNvPr id="18" name="Shape 18"/>
          <p:cNvSpPr/>
          <p:nvPr/>
        </p:nvSpPr>
        <p:spPr>
          <a:xfrm>
            <a:off x="310896" y="1363561"/>
            <a:ext cx="1966930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19" name="Text 19"/>
          <p:cNvSpPr txBox="1"/>
          <p:nvPr/>
        </p:nvSpPr>
        <p:spPr>
          <a:xfrm>
            <a:off x="374904" y="1427569"/>
            <a:ext cx="1838914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BFSK, GFSK</a:t>
            </a:r>
          </a:p>
        </p:txBody>
      </p:sp>
      <p:sp>
        <p:nvSpPr>
          <p:cNvPr id="20" name="Shape 20"/>
          <p:cNvSpPr/>
          <p:nvPr/>
        </p:nvSpPr>
        <p:spPr>
          <a:xfrm>
            <a:off x="2277826" y="1363561"/>
            <a:ext cx="5206580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21" name="Text 21"/>
          <p:cNvSpPr txBox="1"/>
          <p:nvPr/>
        </p:nvSpPr>
        <p:spPr>
          <a:xfrm>
            <a:off x="2341834" y="1427569"/>
            <a:ext cx="5078564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Bluetooth, BLE, caller ID</a:t>
            </a:r>
          </a:p>
        </p:txBody>
      </p:sp>
      <p:sp>
        <p:nvSpPr>
          <p:cNvPr id="22" name="Shape 22"/>
          <p:cNvSpPr/>
          <p:nvPr/>
        </p:nvSpPr>
        <p:spPr>
          <a:xfrm>
            <a:off x="7484406" y="1363561"/>
            <a:ext cx="4396667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23" name="Text 23"/>
          <p:cNvSpPr txBox="1"/>
          <p:nvPr/>
        </p:nvSpPr>
        <p:spPr>
          <a:xfrm>
            <a:off x="7548414" y="1427569"/>
            <a:ext cx="4268651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constant envelope, cheap amplifier</a:t>
            </a:r>
          </a:p>
        </p:txBody>
      </p:sp>
      <p:sp>
        <p:nvSpPr>
          <p:cNvPr id="24" name="Shape 24"/>
          <p:cNvSpPr/>
          <p:nvPr/>
        </p:nvSpPr>
        <p:spPr>
          <a:xfrm>
            <a:off x="310896" y="1697869"/>
            <a:ext cx="1966930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25" name="Text 25"/>
          <p:cNvSpPr txBox="1"/>
          <p:nvPr/>
        </p:nvSpPr>
        <p:spPr>
          <a:xfrm>
            <a:off x="374904" y="1761877"/>
            <a:ext cx="1838914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GMSK</a:t>
            </a:r>
          </a:p>
        </p:txBody>
      </p:sp>
      <p:sp>
        <p:nvSpPr>
          <p:cNvPr id="26" name="Shape 26"/>
          <p:cNvSpPr/>
          <p:nvPr/>
        </p:nvSpPr>
        <p:spPr>
          <a:xfrm>
            <a:off x="2277826" y="1697869"/>
            <a:ext cx="5206580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27" name="Text 27"/>
          <p:cNvSpPr txBox="1"/>
          <p:nvPr/>
        </p:nvSpPr>
        <p:spPr>
          <a:xfrm>
            <a:off x="2341834" y="1761877"/>
            <a:ext cx="5078564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GSM voice</a:t>
            </a:r>
          </a:p>
        </p:txBody>
      </p:sp>
      <p:sp>
        <p:nvSpPr>
          <p:cNvPr id="28" name="Shape 28"/>
          <p:cNvSpPr/>
          <p:nvPr/>
        </p:nvSpPr>
        <p:spPr>
          <a:xfrm>
            <a:off x="7484406" y="1697869"/>
            <a:ext cx="4396667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29" name="Text 29"/>
          <p:cNvSpPr txBox="1"/>
          <p:nvPr/>
        </p:nvSpPr>
        <p:spPr>
          <a:xfrm>
            <a:off x="7548414" y="1761877"/>
            <a:ext cx="4268651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minimum spacing, compact spectrum</a:t>
            </a:r>
          </a:p>
        </p:txBody>
      </p:sp>
      <p:sp>
        <p:nvSpPr>
          <p:cNvPr id="30" name="Shape 30"/>
          <p:cNvSpPr/>
          <p:nvPr/>
        </p:nvSpPr>
        <p:spPr>
          <a:xfrm>
            <a:off x="310896" y="2032178"/>
            <a:ext cx="1966930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31" name="Text 31"/>
          <p:cNvSpPr txBox="1"/>
          <p:nvPr/>
        </p:nvSpPr>
        <p:spPr>
          <a:xfrm>
            <a:off x="374904" y="2096186"/>
            <a:ext cx="1838914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MFSK</a:t>
            </a:r>
          </a:p>
        </p:txBody>
      </p:sp>
      <p:sp>
        <p:nvSpPr>
          <p:cNvPr id="32" name="Shape 32"/>
          <p:cNvSpPr/>
          <p:nvPr/>
        </p:nvSpPr>
        <p:spPr>
          <a:xfrm>
            <a:off x="2277826" y="2032178"/>
            <a:ext cx="5206580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33" name="Text 33"/>
          <p:cNvSpPr txBox="1"/>
          <p:nvPr/>
        </p:nvSpPr>
        <p:spPr>
          <a:xfrm>
            <a:off x="2341834" y="2096186"/>
            <a:ext cx="5078564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FT8, weak-signal and deep-space links</a:t>
            </a:r>
          </a:p>
        </p:txBody>
      </p:sp>
      <p:sp>
        <p:nvSpPr>
          <p:cNvPr id="34" name="Shape 34"/>
          <p:cNvSpPr/>
          <p:nvPr/>
        </p:nvSpPr>
        <p:spPr>
          <a:xfrm>
            <a:off x="7484406" y="2032178"/>
            <a:ext cx="4396667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35" name="Text 35"/>
          <p:cNvSpPr txBox="1"/>
          <p:nvPr/>
        </p:nvSpPr>
        <p:spPr>
          <a:xfrm>
            <a:off x="7548414" y="2096186"/>
            <a:ext cx="4268651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decodes below the noise floor</a:t>
            </a:r>
          </a:p>
        </p:txBody>
      </p:sp>
      <p:sp>
        <p:nvSpPr>
          <p:cNvPr id="36" name="Shape 36"/>
          <p:cNvSpPr/>
          <p:nvPr/>
        </p:nvSpPr>
        <p:spPr>
          <a:xfrm>
            <a:off x="310896" y="2366486"/>
            <a:ext cx="1966930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37" name="Text 37"/>
          <p:cNvSpPr txBox="1"/>
          <p:nvPr/>
        </p:nvSpPr>
        <p:spPr>
          <a:xfrm>
            <a:off x="374904" y="2430494"/>
            <a:ext cx="1838914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BPSK</a:t>
            </a:r>
          </a:p>
        </p:txBody>
      </p:sp>
      <p:sp>
        <p:nvSpPr>
          <p:cNvPr id="38" name="Shape 38"/>
          <p:cNvSpPr/>
          <p:nvPr/>
        </p:nvSpPr>
        <p:spPr>
          <a:xfrm>
            <a:off x="2277826" y="2366486"/>
            <a:ext cx="5206580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39" name="Text 39"/>
          <p:cNvSpPr txBox="1"/>
          <p:nvPr/>
        </p:nvSpPr>
        <p:spPr>
          <a:xfrm>
            <a:off x="2341834" y="2430494"/>
            <a:ext cx="5078564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GPS L1 C/A, 802.11b 1 Mbps</a:t>
            </a:r>
          </a:p>
        </p:txBody>
      </p:sp>
      <p:sp>
        <p:nvSpPr>
          <p:cNvPr id="40" name="Shape 40"/>
          <p:cNvSpPr/>
          <p:nvPr/>
        </p:nvSpPr>
        <p:spPr>
          <a:xfrm>
            <a:off x="7484406" y="2366486"/>
            <a:ext cx="4396667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41" name="Text 41"/>
          <p:cNvSpPr txBox="1"/>
          <p:nvPr/>
        </p:nvSpPr>
        <p:spPr>
          <a:xfrm>
            <a:off x="7548414" y="2430494"/>
            <a:ext cx="4268651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most robust per watt</a:t>
            </a:r>
          </a:p>
        </p:txBody>
      </p:sp>
      <p:sp>
        <p:nvSpPr>
          <p:cNvPr id="42" name="Shape 42"/>
          <p:cNvSpPr/>
          <p:nvPr/>
        </p:nvSpPr>
        <p:spPr>
          <a:xfrm>
            <a:off x="310896" y="2700795"/>
            <a:ext cx="1966930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43" name="Text 43"/>
          <p:cNvSpPr txBox="1"/>
          <p:nvPr/>
        </p:nvSpPr>
        <p:spPr>
          <a:xfrm>
            <a:off x="374904" y="2764803"/>
            <a:ext cx="1838914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QPSK</a:t>
            </a:r>
          </a:p>
        </p:txBody>
      </p:sp>
      <p:sp>
        <p:nvSpPr>
          <p:cNvPr id="44" name="Shape 44"/>
          <p:cNvSpPr/>
          <p:nvPr/>
        </p:nvSpPr>
        <p:spPr>
          <a:xfrm>
            <a:off x="2277826" y="2700795"/>
            <a:ext cx="5206580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45" name="Text 45"/>
          <p:cNvSpPr txBox="1"/>
          <p:nvPr/>
        </p:nvSpPr>
        <p:spPr>
          <a:xfrm>
            <a:off x="2341834" y="2764803"/>
            <a:ext cx="5078564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DVB-S, LTE and NR control channels</a:t>
            </a:r>
          </a:p>
        </p:txBody>
      </p:sp>
      <p:sp>
        <p:nvSpPr>
          <p:cNvPr id="46" name="Shape 46"/>
          <p:cNvSpPr/>
          <p:nvPr/>
        </p:nvSpPr>
        <p:spPr>
          <a:xfrm>
            <a:off x="7484406" y="2700795"/>
            <a:ext cx="4396667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47" name="Text 47"/>
          <p:cNvSpPr txBox="1"/>
          <p:nvPr/>
        </p:nvSpPr>
        <p:spPr>
          <a:xfrm>
            <a:off x="7548414" y="2764803"/>
            <a:ext cx="4268651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2× BPSK rate, same robustness per bit</a:t>
            </a:r>
          </a:p>
        </p:txBody>
      </p:sp>
      <p:sp>
        <p:nvSpPr>
          <p:cNvPr id="48" name="Shape 48"/>
          <p:cNvSpPr/>
          <p:nvPr/>
        </p:nvSpPr>
        <p:spPr>
          <a:xfrm>
            <a:off x="310896" y="3035103"/>
            <a:ext cx="1966930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49" name="Text 49"/>
          <p:cNvSpPr txBox="1"/>
          <p:nvPr/>
        </p:nvSpPr>
        <p:spPr>
          <a:xfrm>
            <a:off x="374904" y="3099111"/>
            <a:ext cx="1838914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to 256-QAM</a:t>
            </a:r>
          </a:p>
        </p:txBody>
      </p:sp>
      <p:sp>
        <p:nvSpPr>
          <p:cNvPr id="50" name="Shape 50"/>
          <p:cNvSpPr/>
          <p:nvPr/>
        </p:nvSpPr>
        <p:spPr>
          <a:xfrm>
            <a:off x="2277826" y="3035103"/>
            <a:ext cx="5206580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51" name="Text 51"/>
          <p:cNvSpPr txBox="1"/>
          <p:nvPr/>
        </p:nvSpPr>
        <p:spPr>
          <a:xfrm>
            <a:off x="2341834" y="3099111"/>
            <a:ext cx="5078564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LTE, NR, Wi-Fi 4 and 5, cable modems</a:t>
            </a:r>
          </a:p>
        </p:txBody>
      </p:sp>
      <p:sp>
        <p:nvSpPr>
          <p:cNvPr id="52" name="Shape 52"/>
          <p:cNvSpPr/>
          <p:nvPr/>
        </p:nvSpPr>
        <p:spPr>
          <a:xfrm>
            <a:off x="7484406" y="3035103"/>
            <a:ext cx="4396667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53" name="Text 53"/>
          <p:cNvSpPr txBox="1"/>
          <p:nvPr/>
        </p:nvSpPr>
        <p:spPr>
          <a:xfrm>
            <a:off x="7548414" y="3099111"/>
            <a:ext cx="4268651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rate follows SNR via link adaptation</a:t>
            </a:r>
          </a:p>
        </p:txBody>
      </p:sp>
      <p:sp>
        <p:nvSpPr>
          <p:cNvPr id="54" name="Shape 54"/>
          <p:cNvSpPr/>
          <p:nvPr/>
        </p:nvSpPr>
        <p:spPr>
          <a:xfrm>
            <a:off x="310896" y="3369412"/>
            <a:ext cx="1966930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55" name="Text 55"/>
          <p:cNvSpPr txBox="1"/>
          <p:nvPr/>
        </p:nvSpPr>
        <p:spPr>
          <a:xfrm>
            <a:off x="374904" y="3433420"/>
            <a:ext cx="1838914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1024-QAM</a:t>
            </a:r>
          </a:p>
        </p:txBody>
      </p:sp>
      <p:sp>
        <p:nvSpPr>
          <p:cNvPr id="56" name="Shape 56"/>
          <p:cNvSpPr/>
          <p:nvPr/>
        </p:nvSpPr>
        <p:spPr>
          <a:xfrm>
            <a:off x="2277826" y="3369412"/>
            <a:ext cx="5206580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57" name="Text 57"/>
          <p:cNvSpPr txBox="1"/>
          <p:nvPr/>
        </p:nvSpPr>
        <p:spPr>
          <a:xfrm>
            <a:off x="2341834" y="3433420"/>
            <a:ext cx="5078564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Wi-Fi 6, NR downlink</a:t>
            </a:r>
          </a:p>
        </p:txBody>
      </p:sp>
      <p:sp>
        <p:nvSpPr>
          <p:cNvPr id="58" name="Shape 58"/>
          <p:cNvSpPr/>
          <p:nvPr/>
        </p:nvSpPr>
        <p:spPr>
          <a:xfrm>
            <a:off x="7484406" y="3369412"/>
            <a:ext cx="4396667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59" name="Text 59"/>
          <p:cNvSpPr txBox="1"/>
          <p:nvPr/>
        </p:nvSpPr>
        <p:spPr>
          <a:xfrm>
            <a:off x="7548414" y="3433420"/>
            <a:ext cx="4268651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 SNR, short range</a:t>
            </a:r>
          </a:p>
        </p:txBody>
      </p:sp>
      <p:sp>
        <p:nvSpPr>
          <p:cNvPr id="60" name="Shape 60"/>
          <p:cNvSpPr/>
          <p:nvPr/>
        </p:nvSpPr>
        <p:spPr>
          <a:xfrm>
            <a:off x="310896" y="3703720"/>
            <a:ext cx="1966930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61" name="Text 61"/>
          <p:cNvSpPr txBox="1"/>
          <p:nvPr/>
        </p:nvSpPr>
        <p:spPr>
          <a:xfrm>
            <a:off x="374904" y="3767728"/>
            <a:ext cx="1838914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4096-QAM</a:t>
            </a:r>
          </a:p>
        </p:txBody>
      </p:sp>
      <p:sp>
        <p:nvSpPr>
          <p:cNvPr id="62" name="Shape 62"/>
          <p:cNvSpPr/>
          <p:nvPr/>
        </p:nvSpPr>
        <p:spPr>
          <a:xfrm>
            <a:off x="2277826" y="3703720"/>
            <a:ext cx="5206580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63" name="Text 63"/>
          <p:cNvSpPr txBox="1"/>
          <p:nvPr/>
        </p:nvSpPr>
        <p:spPr>
          <a:xfrm>
            <a:off x="2341834" y="3767728"/>
            <a:ext cx="5078564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Wi-Fi 7, DOCSIS 3.1</a:t>
            </a:r>
          </a:p>
        </p:txBody>
      </p:sp>
      <p:sp>
        <p:nvSpPr>
          <p:cNvPr id="64" name="Shape 64"/>
          <p:cNvSpPr/>
          <p:nvPr/>
        </p:nvSpPr>
        <p:spPr>
          <a:xfrm>
            <a:off x="7484406" y="3703720"/>
            <a:ext cx="4396667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65" name="Text 65"/>
          <p:cNvSpPr txBox="1"/>
          <p:nvPr/>
        </p:nvSpPr>
        <p:spPr>
          <a:xfrm>
            <a:off x="7548414" y="3767728"/>
            <a:ext cx="4268651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bits/symbol, very high SNR</a:t>
            </a:r>
          </a:p>
        </p:txBody>
      </p:sp>
      <p:sp>
        <p:nvSpPr>
          <p:cNvPr id="66" name="Text 66"/>
          <p:cNvSpPr txBox="1"/>
          <p:nvPr/>
        </p:nvSpPr>
        <p:spPr>
          <a:xfrm>
            <a:off x="310896" y="4129468"/>
            <a:ext cx="11570178" cy="26600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Top: cheap, robust receivers. Bottom: most bits per Hz. Channel SNR decides.</a:t>
            </a:r>
          </a:p>
        </p:txBody>
      </p:sp>
      <p:sp>
        <p:nvSpPr>
          <p:cNvPr id="67" name="Shape 67"/>
          <p:cNvSpPr/>
          <p:nvPr/>
        </p:nvSpPr>
        <p:spPr>
          <a:xfrm>
            <a:off x="182880" y="4651505"/>
            <a:ext cx="11826210" cy="1970100"/>
          </a:xfrm>
          <a:prstGeom prst="roundRect">
            <a:avLst>
              <a:gd name="adj" fmla="val 1160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68" name="Shape 68"/>
          <p:cNvSpPr/>
          <p:nvPr/>
        </p:nvSpPr>
        <p:spPr>
          <a:xfrm>
            <a:off x="310896" y="4779521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69" name="Text 69"/>
          <p:cNvSpPr txBox="1"/>
          <p:nvPr/>
        </p:nvSpPr>
        <p:spPr>
          <a:xfrm>
            <a:off x="310896" y="4779521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5.1.5</a:t>
            </a:r>
          </a:p>
        </p:txBody>
      </p:sp>
      <p:sp>
        <p:nvSpPr>
          <p:cNvPr id="70" name="Text 70"/>
          <p:cNvSpPr txBox="1"/>
          <p:nvPr/>
        </p:nvSpPr>
        <p:spPr>
          <a:xfrm>
            <a:off x="940834" y="4779521"/>
            <a:ext cx="1094024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QAM dominates</a:t>
            </a:r>
          </a:p>
        </p:txBody>
      </p:sp>
      <p:sp>
        <p:nvSpPr>
          <p:cNvPr id="71" name="Text 71"/>
          <p:cNvSpPr txBox="1"/>
          <p:nvPr/>
        </p:nvSpPr>
        <p:spPr>
          <a:xfrm>
            <a:off x="310896" y="5163569"/>
            <a:ext cx="11570178" cy="13300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16/64/256-QAM: LTE, NR, Wi-Fi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1024-QAM: Wi-Fi 6, NR DL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4096-QAM: Wi-Fi 7, DOCSIS 3.1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+1 bit/symbol ≈ +3 dB SNR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Link adaptation: SNR → constellation, signalled as MCS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5264187" cy="2231908"/>
          </a:xfrm>
          <a:prstGeom prst="roundRect">
            <a:avLst>
              <a:gd name="adj" fmla="val 1024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421309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421309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5-2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841933" y="310896"/>
            <a:ext cx="4477118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Analog-to-analog conversion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310896" y="694944"/>
            <a:ext cx="5008155" cy="13300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Analog information on an analog carrier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Purpose: move to a band-pass channel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Radio: same low-pass audio, one slot per station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AM, FM, PM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FM and PM closely related</a:t>
            </a:r>
          </a:p>
        </p:txBody>
      </p:sp>
      <p:sp>
        <p:nvSpPr>
          <p:cNvPr id="7" name="Shape 7"/>
          <p:cNvSpPr/>
          <p:nvPr/>
        </p:nvSpPr>
        <p:spPr>
          <a:xfrm>
            <a:off x="5575083" y="182880"/>
            <a:ext cx="6434006" cy="2231908"/>
          </a:xfrm>
          <a:prstGeom prst="roundRect">
            <a:avLst>
              <a:gd name="adj" fmla="val 1024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8" name="Shape 8"/>
          <p:cNvSpPr/>
          <p:nvPr/>
        </p:nvSpPr>
        <p:spPr>
          <a:xfrm>
            <a:off x="5703099" y="310896"/>
            <a:ext cx="90828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5703099" y="310896"/>
            <a:ext cx="90828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5.15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6721111" y="310896"/>
            <a:ext cx="5159962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Types of analog-to-analog modulation</a:t>
            </a:r>
          </a:p>
        </p:txBody>
      </p:sp>
      <p:pic>
        <p:nvPicPr>
          <p:cNvPr id="11" name="Imag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03099" y="694944"/>
            <a:ext cx="6177974" cy="1591828"/>
          </a:xfrm>
          <a:prstGeom prst="rect">
            <a:avLst/>
          </a:prstGeom>
        </p:spPr>
      </p:pic>
      <p:sp>
        <p:nvSpPr>
          <p:cNvPr id="12" name="Shape 12"/>
          <p:cNvSpPr/>
          <p:nvPr/>
        </p:nvSpPr>
        <p:spPr>
          <a:xfrm>
            <a:off x="182880" y="2542804"/>
            <a:ext cx="5849097" cy="1438092"/>
          </a:xfrm>
          <a:prstGeom prst="roundRect">
            <a:avLst>
              <a:gd name="adj" fmla="val 1590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3" name="Shape 13"/>
          <p:cNvSpPr/>
          <p:nvPr/>
        </p:nvSpPr>
        <p:spPr>
          <a:xfrm>
            <a:off x="310896" y="2670820"/>
            <a:ext cx="41429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4" name="Text 14"/>
          <p:cNvSpPr txBox="1"/>
          <p:nvPr/>
        </p:nvSpPr>
        <p:spPr>
          <a:xfrm>
            <a:off x="310896" y="2670820"/>
            <a:ext cx="41429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5.2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834918" y="2670820"/>
            <a:ext cx="506904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it still lives</a:t>
            </a:r>
          </a:p>
        </p:txBody>
      </p:sp>
      <p:sp>
        <p:nvSpPr>
          <p:cNvPr id="16" name="Text 16"/>
          <p:cNvSpPr txBox="1"/>
          <p:nvPr/>
        </p:nvSpPr>
        <p:spPr>
          <a:xfrm>
            <a:off x="310896" y="3054868"/>
            <a:ext cx="5593065" cy="79801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AM: medium-wave broadcast, aviation VHF voice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FM: 88 to 108 MHz broadcast, two-way radio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Elsewhere: replaced by digital (Chapter 4 + Section 5.1)</a:t>
            </a:r>
          </a:p>
        </p:txBody>
      </p:sp>
      <p:sp>
        <p:nvSpPr>
          <p:cNvPr id="17" name="Shape 17"/>
          <p:cNvSpPr/>
          <p:nvPr/>
        </p:nvSpPr>
        <p:spPr>
          <a:xfrm>
            <a:off x="6159993" y="2542804"/>
            <a:ext cx="5849097" cy="1438092"/>
          </a:xfrm>
          <a:prstGeom prst="roundRect">
            <a:avLst>
              <a:gd name="adj" fmla="val 1590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8" name="Shape 18"/>
          <p:cNvSpPr/>
          <p:nvPr/>
        </p:nvSpPr>
        <p:spPr>
          <a:xfrm>
            <a:off x="6288009" y="2670820"/>
            <a:ext cx="41429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9" name="Text 19"/>
          <p:cNvSpPr txBox="1"/>
          <p:nvPr/>
        </p:nvSpPr>
        <p:spPr>
          <a:xfrm>
            <a:off x="6288009" y="2670820"/>
            <a:ext cx="41429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5.2</a:t>
            </a:r>
          </a:p>
        </p:txBody>
      </p:sp>
      <p:sp>
        <p:nvSpPr>
          <p:cNvPr id="20" name="Text 20"/>
          <p:cNvSpPr txBox="1"/>
          <p:nvPr/>
        </p:nvSpPr>
        <p:spPr>
          <a:xfrm>
            <a:off x="6812031" y="2670820"/>
            <a:ext cx="506904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it survives there</a:t>
            </a:r>
          </a:p>
        </p:txBody>
      </p:sp>
      <p:sp>
        <p:nvSpPr>
          <p:cNvPr id="21" name="Text 21"/>
          <p:cNvSpPr txBox="1"/>
          <p:nvPr/>
        </p:nvSpPr>
        <p:spPr>
          <a:xfrm>
            <a:off x="6288009" y="3054868"/>
            <a:ext cx="5593065" cy="79801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Broadcast: huge receiver base, trivial receivers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Aviation AM: two calls at once both heard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FM capture would silence the weaker one</a:t>
            </a:r>
          </a:p>
        </p:txBody>
      </p:sp>
      <p:sp>
        <p:nvSpPr>
          <p:cNvPr id="22" name="Shape 22"/>
          <p:cNvSpPr/>
          <p:nvPr/>
        </p:nvSpPr>
        <p:spPr>
          <a:xfrm>
            <a:off x="182880" y="4108912"/>
            <a:ext cx="11826210" cy="1977314"/>
          </a:xfrm>
          <a:prstGeom prst="roundRect">
            <a:avLst>
              <a:gd name="adj" fmla="val 1156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23" name="Shape 23"/>
          <p:cNvSpPr/>
          <p:nvPr/>
        </p:nvSpPr>
        <p:spPr>
          <a:xfrm>
            <a:off x="310896" y="4236928"/>
            <a:ext cx="41429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24" name="Text 24"/>
          <p:cNvSpPr txBox="1"/>
          <p:nvPr/>
        </p:nvSpPr>
        <p:spPr>
          <a:xfrm>
            <a:off x="310896" y="4236928"/>
            <a:ext cx="41429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5.2</a:t>
            </a:r>
          </a:p>
        </p:txBody>
      </p:sp>
      <p:sp>
        <p:nvSpPr>
          <p:cNvPr id="25" name="Text 25"/>
          <p:cNvSpPr txBox="1"/>
          <p:nvPr/>
        </p:nvSpPr>
        <p:spPr>
          <a:xfrm>
            <a:off x="834918" y="4236928"/>
            <a:ext cx="11046156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Same three knobs as Section 5.1</a:t>
            </a:r>
          </a:p>
        </p:txBody>
      </p:sp>
      <p:sp>
        <p:nvSpPr>
          <p:cNvPr id="26" name="Shape 26"/>
          <p:cNvSpPr/>
          <p:nvPr/>
        </p:nvSpPr>
        <p:spPr>
          <a:xfrm>
            <a:off x="310896" y="4620976"/>
            <a:ext cx="2314036" cy="334308"/>
          </a:xfrm>
          <a:prstGeom prst="rect">
            <a:avLst/>
          </a:prstGeom>
          <a:solidFill>
            <a:srgbClr val="0F7A85"/>
          </a:solidFill>
          <a:ln w="6350">
            <a:solidFill>
              <a:srgbClr val="CFDCE0"/>
            </a:solidFill>
          </a:ln>
        </p:spPr>
      </p:sp>
      <p:sp>
        <p:nvSpPr>
          <p:cNvPr id="27" name="Text 27"/>
          <p:cNvSpPr txBox="1"/>
          <p:nvPr/>
        </p:nvSpPr>
        <p:spPr>
          <a:xfrm>
            <a:off x="374904" y="4684984"/>
            <a:ext cx="2186020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Knob</a:t>
            </a:r>
          </a:p>
        </p:txBody>
      </p:sp>
      <p:sp>
        <p:nvSpPr>
          <p:cNvPr id="28" name="Shape 28"/>
          <p:cNvSpPr/>
          <p:nvPr/>
        </p:nvSpPr>
        <p:spPr>
          <a:xfrm>
            <a:off x="2624932" y="4620976"/>
            <a:ext cx="2892544" cy="334308"/>
          </a:xfrm>
          <a:prstGeom prst="rect">
            <a:avLst/>
          </a:prstGeom>
          <a:solidFill>
            <a:srgbClr val="0F7A85"/>
          </a:solidFill>
          <a:ln w="6350">
            <a:solidFill>
              <a:srgbClr val="CFDCE0"/>
            </a:solidFill>
          </a:ln>
        </p:spPr>
      </p:sp>
      <p:sp>
        <p:nvSpPr>
          <p:cNvPr id="29" name="Text 29"/>
          <p:cNvSpPr txBox="1"/>
          <p:nvPr/>
        </p:nvSpPr>
        <p:spPr>
          <a:xfrm>
            <a:off x="2688940" y="4684984"/>
            <a:ext cx="2764528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Digital data (5.1)</a:t>
            </a:r>
          </a:p>
        </p:txBody>
      </p:sp>
      <p:sp>
        <p:nvSpPr>
          <p:cNvPr id="30" name="Shape 30"/>
          <p:cNvSpPr/>
          <p:nvPr/>
        </p:nvSpPr>
        <p:spPr>
          <a:xfrm>
            <a:off x="5517476" y="4620976"/>
            <a:ext cx="2892544" cy="334308"/>
          </a:xfrm>
          <a:prstGeom prst="rect">
            <a:avLst/>
          </a:prstGeom>
          <a:solidFill>
            <a:srgbClr val="0F7A85"/>
          </a:solidFill>
          <a:ln w="6350">
            <a:solidFill>
              <a:srgbClr val="CFDCE0"/>
            </a:solidFill>
          </a:ln>
        </p:spPr>
      </p:sp>
      <p:sp>
        <p:nvSpPr>
          <p:cNvPr id="31" name="Text 31"/>
          <p:cNvSpPr txBox="1"/>
          <p:nvPr/>
        </p:nvSpPr>
        <p:spPr>
          <a:xfrm>
            <a:off x="5581484" y="4684984"/>
            <a:ext cx="2764528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Analog signal (5.2)</a:t>
            </a:r>
          </a:p>
        </p:txBody>
      </p:sp>
      <p:sp>
        <p:nvSpPr>
          <p:cNvPr id="32" name="Shape 32"/>
          <p:cNvSpPr/>
          <p:nvPr/>
        </p:nvSpPr>
        <p:spPr>
          <a:xfrm>
            <a:off x="8410020" y="4620976"/>
            <a:ext cx="3471053" cy="334308"/>
          </a:xfrm>
          <a:prstGeom prst="rect">
            <a:avLst/>
          </a:prstGeom>
          <a:solidFill>
            <a:srgbClr val="0F7A85"/>
          </a:solidFill>
          <a:ln w="6350">
            <a:solidFill>
              <a:srgbClr val="CFDCE0"/>
            </a:solidFill>
          </a:ln>
        </p:spPr>
      </p:sp>
      <p:sp>
        <p:nvSpPr>
          <p:cNvPr id="33" name="Text 33"/>
          <p:cNvSpPr txBox="1"/>
          <p:nvPr/>
        </p:nvSpPr>
        <p:spPr>
          <a:xfrm>
            <a:off x="8474028" y="4684984"/>
            <a:ext cx="3343037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Hardware</a:t>
            </a:r>
          </a:p>
        </p:txBody>
      </p:sp>
      <p:sp>
        <p:nvSpPr>
          <p:cNvPr id="34" name="Shape 34"/>
          <p:cNvSpPr/>
          <p:nvPr/>
        </p:nvSpPr>
        <p:spPr>
          <a:xfrm>
            <a:off x="310896" y="4955284"/>
            <a:ext cx="2314036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35" name="Text 35"/>
          <p:cNvSpPr txBox="1"/>
          <p:nvPr/>
        </p:nvSpPr>
        <p:spPr>
          <a:xfrm>
            <a:off x="374904" y="5019292"/>
            <a:ext cx="2186020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Amplitude</a:t>
            </a:r>
          </a:p>
        </p:txBody>
      </p:sp>
      <p:sp>
        <p:nvSpPr>
          <p:cNvPr id="36" name="Shape 36"/>
          <p:cNvSpPr/>
          <p:nvPr/>
        </p:nvSpPr>
        <p:spPr>
          <a:xfrm>
            <a:off x="2624932" y="4955284"/>
            <a:ext cx="2892544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37" name="Text 37"/>
          <p:cNvSpPr txBox="1"/>
          <p:nvPr/>
        </p:nvSpPr>
        <p:spPr>
          <a:xfrm>
            <a:off x="2688940" y="5019292"/>
            <a:ext cx="2764528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ASK</a:t>
            </a:r>
          </a:p>
        </p:txBody>
      </p:sp>
      <p:sp>
        <p:nvSpPr>
          <p:cNvPr id="38" name="Shape 38"/>
          <p:cNvSpPr/>
          <p:nvPr/>
        </p:nvSpPr>
        <p:spPr>
          <a:xfrm>
            <a:off x="5517476" y="4955284"/>
            <a:ext cx="2892544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39" name="Text 39"/>
          <p:cNvSpPr txBox="1"/>
          <p:nvPr/>
        </p:nvSpPr>
        <p:spPr>
          <a:xfrm>
            <a:off x="5581484" y="5019292"/>
            <a:ext cx="2764528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AM</a:t>
            </a:r>
          </a:p>
        </p:txBody>
      </p:sp>
      <p:sp>
        <p:nvSpPr>
          <p:cNvPr id="40" name="Shape 40"/>
          <p:cNvSpPr/>
          <p:nvPr/>
        </p:nvSpPr>
        <p:spPr>
          <a:xfrm>
            <a:off x="8410020" y="4955284"/>
            <a:ext cx="3471053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41" name="Text 41"/>
          <p:cNvSpPr txBox="1"/>
          <p:nvPr/>
        </p:nvSpPr>
        <p:spPr>
          <a:xfrm>
            <a:off x="8474028" y="5019292"/>
            <a:ext cx="3343037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multiplier</a:t>
            </a:r>
          </a:p>
        </p:txBody>
      </p:sp>
      <p:sp>
        <p:nvSpPr>
          <p:cNvPr id="42" name="Shape 42"/>
          <p:cNvSpPr/>
          <p:nvPr/>
        </p:nvSpPr>
        <p:spPr>
          <a:xfrm>
            <a:off x="310896" y="5289593"/>
            <a:ext cx="2314036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43" name="Text 43"/>
          <p:cNvSpPr txBox="1"/>
          <p:nvPr/>
        </p:nvSpPr>
        <p:spPr>
          <a:xfrm>
            <a:off x="374904" y="5353601"/>
            <a:ext cx="2186020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Frequency</a:t>
            </a:r>
          </a:p>
        </p:txBody>
      </p:sp>
      <p:sp>
        <p:nvSpPr>
          <p:cNvPr id="44" name="Shape 44"/>
          <p:cNvSpPr/>
          <p:nvPr/>
        </p:nvSpPr>
        <p:spPr>
          <a:xfrm>
            <a:off x="2624932" y="5289593"/>
            <a:ext cx="2892544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45" name="Text 45"/>
          <p:cNvSpPr txBox="1"/>
          <p:nvPr/>
        </p:nvSpPr>
        <p:spPr>
          <a:xfrm>
            <a:off x="2688940" y="5353601"/>
            <a:ext cx="2764528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FSK</a:t>
            </a:r>
          </a:p>
        </p:txBody>
      </p:sp>
      <p:sp>
        <p:nvSpPr>
          <p:cNvPr id="46" name="Shape 46"/>
          <p:cNvSpPr/>
          <p:nvPr/>
        </p:nvSpPr>
        <p:spPr>
          <a:xfrm>
            <a:off x="5517476" y="5289593"/>
            <a:ext cx="2892544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47" name="Text 47"/>
          <p:cNvSpPr txBox="1"/>
          <p:nvPr/>
        </p:nvSpPr>
        <p:spPr>
          <a:xfrm>
            <a:off x="5581484" y="5353601"/>
            <a:ext cx="2764528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FM</a:t>
            </a:r>
          </a:p>
        </p:txBody>
      </p:sp>
      <p:sp>
        <p:nvSpPr>
          <p:cNvPr id="48" name="Shape 48"/>
          <p:cNvSpPr/>
          <p:nvPr/>
        </p:nvSpPr>
        <p:spPr>
          <a:xfrm>
            <a:off x="8410020" y="5289593"/>
            <a:ext cx="3471053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49" name="Text 49"/>
          <p:cNvSpPr txBox="1"/>
          <p:nvPr/>
        </p:nvSpPr>
        <p:spPr>
          <a:xfrm>
            <a:off x="8474028" y="5353601"/>
            <a:ext cx="3343037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VCO</a:t>
            </a:r>
          </a:p>
        </p:txBody>
      </p:sp>
      <p:sp>
        <p:nvSpPr>
          <p:cNvPr id="50" name="Shape 50"/>
          <p:cNvSpPr/>
          <p:nvPr/>
        </p:nvSpPr>
        <p:spPr>
          <a:xfrm>
            <a:off x="310896" y="5623901"/>
            <a:ext cx="2314036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51" name="Text 51"/>
          <p:cNvSpPr txBox="1"/>
          <p:nvPr/>
        </p:nvSpPr>
        <p:spPr>
          <a:xfrm>
            <a:off x="374904" y="5687909"/>
            <a:ext cx="2186020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Phase</a:t>
            </a:r>
          </a:p>
        </p:txBody>
      </p:sp>
      <p:sp>
        <p:nvSpPr>
          <p:cNvPr id="52" name="Shape 52"/>
          <p:cNvSpPr/>
          <p:nvPr/>
        </p:nvSpPr>
        <p:spPr>
          <a:xfrm>
            <a:off x="2624932" y="5623901"/>
            <a:ext cx="2892544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53" name="Text 53"/>
          <p:cNvSpPr txBox="1"/>
          <p:nvPr/>
        </p:nvSpPr>
        <p:spPr>
          <a:xfrm>
            <a:off x="2688940" y="5687909"/>
            <a:ext cx="2764528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PSK</a:t>
            </a:r>
          </a:p>
        </p:txBody>
      </p:sp>
      <p:sp>
        <p:nvSpPr>
          <p:cNvPr id="54" name="Shape 54"/>
          <p:cNvSpPr/>
          <p:nvPr/>
        </p:nvSpPr>
        <p:spPr>
          <a:xfrm>
            <a:off x="5517476" y="5623901"/>
            <a:ext cx="2892544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55" name="Text 55"/>
          <p:cNvSpPr txBox="1"/>
          <p:nvPr/>
        </p:nvSpPr>
        <p:spPr>
          <a:xfrm>
            <a:off x="5581484" y="5687909"/>
            <a:ext cx="2764528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PM</a:t>
            </a:r>
          </a:p>
        </p:txBody>
      </p:sp>
      <p:sp>
        <p:nvSpPr>
          <p:cNvPr id="56" name="Shape 56"/>
          <p:cNvSpPr/>
          <p:nvPr/>
        </p:nvSpPr>
        <p:spPr>
          <a:xfrm>
            <a:off x="8410020" y="5623901"/>
            <a:ext cx="3471053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57" name="Text 57"/>
          <p:cNvSpPr txBox="1"/>
          <p:nvPr/>
        </p:nvSpPr>
        <p:spPr>
          <a:xfrm>
            <a:off x="8474028" y="5687909"/>
            <a:ext cx="3343037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differentiator + VCO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4859475" cy="3846830"/>
          </a:xfrm>
          <a:prstGeom prst="roundRect">
            <a:avLst>
              <a:gd name="adj" fmla="val 594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90828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90828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5.16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1328908" y="310896"/>
            <a:ext cx="358543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Amplitude modulation</a:t>
            </a:r>
          </a:p>
        </p:txBody>
      </p:sp>
      <p:pic>
        <p:nvPicPr>
          <p:cNvPr id="6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817" y="694944"/>
            <a:ext cx="4419600" cy="3206750"/>
          </a:xfrm>
          <a:prstGeom prst="rect">
            <a:avLst/>
          </a:prstGeom>
        </p:spPr>
      </p:pic>
      <p:sp>
        <p:nvSpPr>
          <p:cNvPr id="7" name="Shape 7"/>
          <p:cNvSpPr/>
          <p:nvPr/>
        </p:nvSpPr>
        <p:spPr>
          <a:xfrm>
            <a:off x="5170371" y="182880"/>
            <a:ext cx="2661141" cy="3846830"/>
          </a:xfrm>
          <a:prstGeom prst="roundRect">
            <a:avLst>
              <a:gd name="adj" fmla="val 594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8" name="Shape 8"/>
          <p:cNvSpPr/>
          <p:nvPr/>
        </p:nvSpPr>
        <p:spPr>
          <a:xfrm>
            <a:off x="5298387" y="310896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5298387" y="310896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5.2.1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5928324" y="310896"/>
            <a:ext cx="1775171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AM bandwidth</a:t>
            </a:r>
          </a:p>
        </p:txBody>
      </p:sp>
      <p:pic>
        <p:nvPicPr>
          <p:cNvPr id="11" name="Imag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8387" y="694944"/>
            <a:ext cx="2405109" cy="2529749"/>
          </a:xfrm>
          <a:prstGeom prst="rect">
            <a:avLst/>
          </a:prstGeom>
        </p:spPr>
      </p:pic>
      <p:sp>
        <p:nvSpPr>
          <p:cNvPr id="12" name="Shape 12"/>
          <p:cNvSpPr/>
          <p:nvPr/>
        </p:nvSpPr>
        <p:spPr>
          <a:xfrm>
            <a:off x="7959527" y="182880"/>
            <a:ext cx="4049562" cy="3846830"/>
          </a:xfrm>
          <a:prstGeom prst="roundRect">
            <a:avLst>
              <a:gd name="adj" fmla="val 594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3" name="Shape 13"/>
          <p:cNvSpPr/>
          <p:nvPr/>
        </p:nvSpPr>
        <p:spPr>
          <a:xfrm>
            <a:off x="8087543" y="310896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4" name="Text 14"/>
          <p:cNvSpPr txBox="1"/>
          <p:nvPr/>
        </p:nvSpPr>
        <p:spPr>
          <a:xfrm>
            <a:off x="8087543" y="310896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5.2.1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8717481" y="310896"/>
            <a:ext cx="3163592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Amplitude modulation</a:t>
            </a:r>
          </a:p>
        </p:txBody>
      </p:sp>
      <p:sp>
        <p:nvSpPr>
          <p:cNvPr id="16" name="Text 16"/>
          <p:cNvSpPr txBox="1"/>
          <p:nvPr/>
        </p:nvSpPr>
        <p:spPr>
          <a:xfrm>
            <a:off x="8087543" y="694944"/>
            <a:ext cx="3793530" cy="13300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Amplitude follows the modulating signal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frequency and phase fixed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Modulating signal = envelope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Multiplier, as in ASK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B_AM = 2B</a:t>
            </a:r>
          </a:p>
        </p:txBody>
      </p:sp>
      <p:sp>
        <p:nvSpPr>
          <p:cNvPr id="17" name="Shape 17"/>
          <p:cNvSpPr/>
          <p:nvPr/>
        </p:nvSpPr>
        <p:spPr>
          <a:xfrm>
            <a:off x="182880" y="4157726"/>
            <a:ext cx="5849097" cy="1704096"/>
          </a:xfrm>
          <a:prstGeom prst="roundRect">
            <a:avLst>
              <a:gd name="adj" fmla="val 1341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8" name="Shape 18"/>
          <p:cNvSpPr/>
          <p:nvPr/>
        </p:nvSpPr>
        <p:spPr>
          <a:xfrm>
            <a:off x="310896" y="4285742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9" name="Text 19"/>
          <p:cNvSpPr txBox="1"/>
          <p:nvPr/>
        </p:nvSpPr>
        <p:spPr>
          <a:xfrm>
            <a:off x="310896" y="4285742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5.2.1</a:t>
            </a:r>
          </a:p>
        </p:txBody>
      </p:sp>
      <p:sp>
        <p:nvSpPr>
          <p:cNvPr id="20" name="Text 20"/>
          <p:cNvSpPr txBox="1"/>
          <p:nvPr/>
        </p:nvSpPr>
        <p:spPr>
          <a:xfrm>
            <a:off x="940834" y="4285742"/>
            <a:ext cx="4963127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Two sidebands, same information</a:t>
            </a:r>
          </a:p>
        </p:txBody>
      </p:sp>
      <p:sp>
        <p:nvSpPr>
          <p:cNvPr id="21" name="Text 21"/>
          <p:cNvSpPr txBox="1"/>
          <p:nvPr/>
        </p:nvSpPr>
        <p:spPr>
          <a:xfrm>
            <a:off x="310896" y="4669790"/>
            <a:ext cx="5593065" cy="1064016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Upper and lower sideband: mirror images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SSB: one sideband, carrier suppressed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half the bandwidth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2/3 less transmitter power at full modulation</a:t>
            </a:r>
          </a:p>
        </p:txBody>
      </p:sp>
      <p:sp>
        <p:nvSpPr>
          <p:cNvPr id="22" name="Shape 22"/>
          <p:cNvSpPr/>
          <p:nvPr/>
        </p:nvSpPr>
        <p:spPr>
          <a:xfrm>
            <a:off x="6159993" y="4157726"/>
            <a:ext cx="5849097" cy="1704096"/>
          </a:xfrm>
          <a:prstGeom prst="roundRect">
            <a:avLst>
              <a:gd name="adj" fmla="val 1341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23" name="Shape 23"/>
          <p:cNvSpPr/>
          <p:nvPr/>
        </p:nvSpPr>
        <p:spPr>
          <a:xfrm>
            <a:off x="6288009" y="4285742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24" name="Text 24"/>
          <p:cNvSpPr txBox="1"/>
          <p:nvPr/>
        </p:nvSpPr>
        <p:spPr>
          <a:xfrm>
            <a:off x="6288009" y="4285742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5.2.1</a:t>
            </a:r>
          </a:p>
        </p:txBody>
      </p:sp>
      <p:sp>
        <p:nvSpPr>
          <p:cNvPr id="25" name="Text 25"/>
          <p:cNvSpPr txBox="1"/>
          <p:nvPr/>
        </p:nvSpPr>
        <p:spPr>
          <a:xfrm>
            <a:off x="6917947" y="4285742"/>
            <a:ext cx="4963127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uses which</a:t>
            </a:r>
          </a:p>
        </p:txBody>
      </p:sp>
      <p:sp>
        <p:nvSpPr>
          <p:cNvPr id="26" name="Text 26"/>
          <p:cNvSpPr txBox="1"/>
          <p:nvPr/>
        </p:nvSpPr>
        <p:spPr>
          <a:xfrm>
            <a:off x="6288009" y="4669790"/>
            <a:ext cx="5593065" cy="79801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HF voice, amateur and long-distance: SSB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Broadcast: full AM, diode receivers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Aviation VHF: full AM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4859475" cy="3840933"/>
          </a:xfrm>
          <a:prstGeom prst="roundRect">
            <a:avLst>
              <a:gd name="adj" fmla="val 595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90828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90828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5.18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1328908" y="310896"/>
            <a:ext cx="358543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Frequency modulation</a:t>
            </a:r>
          </a:p>
        </p:txBody>
      </p:sp>
      <p:pic>
        <p:nvPicPr>
          <p:cNvPr id="6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896" y="694944"/>
            <a:ext cx="4603443" cy="3200853"/>
          </a:xfrm>
          <a:prstGeom prst="rect">
            <a:avLst/>
          </a:prstGeom>
        </p:spPr>
      </p:pic>
      <p:sp>
        <p:nvSpPr>
          <p:cNvPr id="7" name="Shape 7"/>
          <p:cNvSpPr/>
          <p:nvPr/>
        </p:nvSpPr>
        <p:spPr>
          <a:xfrm>
            <a:off x="5170371" y="182880"/>
            <a:ext cx="2661141" cy="3840933"/>
          </a:xfrm>
          <a:prstGeom prst="roundRect">
            <a:avLst>
              <a:gd name="adj" fmla="val 595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8" name="Shape 8"/>
          <p:cNvSpPr/>
          <p:nvPr/>
        </p:nvSpPr>
        <p:spPr>
          <a:xfrm>
            <a:off x="5298387" y="310896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5298387" y="310896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5.2.2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5928324" y="310896"/>
            <a:ext cx="1775171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FM bandwidth, β corrected</a:t>
            </a:r>
          </a:p>
        </p:txBody>
      </p:sp>
      <p:pic>
        <p:nvPicPr>
          <p:cNvPr id="11" name="Imag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8387" y="694944"/>
            <a:ext cx="2405109" cy="2106435"/>
          </a:xfrm>
          <a:prstGeom prst="rect">
            <a:avLst/>
          </a:prstGeom>
        </p:spPr>
      </p:pic>
      <p:sp>
        <p:nvSpPr>
          <p:cNvPr id="12" name="Shape 12"/>
          <p:cNvSpPr/>
          <p:nvPr/>
        </p:nvSpPr>
        <p:spPr>
          <a:xfrm>
            <a:off x="7959527" y="182880"/>
            <a:ext cx="4049562" cy="3840933"/>
          </a:xfrm>
          <a:prstGeom prst="roundRect">
            <a:avLst>
              <a:gd name="adj" fmla="val 595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3" name="Shape 13"/>
          <p:cNvSpPr/>
          <p:nvPr/>
        </p:nvSpPr>
        <p:spPr>
          <a:xfrm>
            <a:off x="8087543" y="310896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4" name="Text 14"/>
          <p:cNvSpPr txBox="1"/>
          <p:nvPr/>
        </p:nvSpPr>
        <p:spPr>
          <a:xfrm>
            <a:off x="8087543" y="310896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5.2.2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8717481" y="310896"/>
            <a:ext cx="3163592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Frequency modulation</a:t>
            </a:r>
          </a:p>
        </p:txBody>
      </p:sp>
      <p:sp>
        <p:nvSpPr>
          <p:cNvPr id="16" name="Text 16"/>
          <p:cNvSpPr txBox="1"/>
          <p:nvPr/>
        </p:nvSpPr>
        <p:spPr>
          <a:xfrm>
            <a:off x="8087543" y="694944"/>
            <a:ext cx="3793530" cy="159602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Frequency follows the modulating signal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amplitude and phase fixed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VCO, as in coherent FSK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Constant amplitude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immune to amplitude noise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cleaner than AM</a:t>
            </a:r>
          </a:p>
        </p:txBody>
      </p:sp>
      <p:sp>
        <p:nvSpPr>
          <p:cNvPr id="17" name="Shape 17"/>
          <p:cNvSpPr/>
          <p:nvPr/>
        </p:nvSpPr>
        <p:spPr>
          <a:xfrm>
            <a:off x="182880" y="4151829"/>
            <a:ext cx="11826210" cy="1970100"/>
          </a:xfrm>
          <a:prstGeom prst="roundRect">
            <a:avLst>
              <a:gd name="adj" fmla="val 1160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8" name="Shape 18"/>
          <p:cNvSpPr/>
          <p:nvPr/>
        </p:nvSpPr>
        <p:spPr>
          <a:xfrm>
            <a:off x="310896" y="4279845"/>
            <a:ext cx="879888" cy="256032"/>
          </a:xfrm>
          <a:prstGeom prst="roundRect">
            <a:avLst>
              <a:gd name="adj" fmla="val 25000"/>
            </a:avLst>
          </a:prstGeom>
          <a:solidFill>
            <a:srgbClr val="E2A03F"/>
          </a:solidFill>
          <a:ln w="12700">
            <a:solidFill>
              <a:srgbClr val="E2A03F"/>
            </a:solidFill>
          </a:ln>
        </p:spPr>
      </p:sp>
      <p:sp>
        <p:nvSpPr>
          <p:cNvPr id="19" name="Text 19"/>
          <p:cNvSpPr txBox="1"/>
          <p:nvPr/>
        </p:nvSpPr>
        <p:spPr>
          <a:xfrm>
            <a:off x="310896" y="4279845"/>
            <a:ext cx="879888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Correction</a:t>
            </a:r>
          </a:p>
        </p:txBody>
      </p:sp>
      <p:sp>
        <p:nvSpPr>
          <p:cNvPr id="20" name="Text 20"/>
          <p:cNvSpPr txBox="1"/>
          <p:nvPr/>
        </p:nvSpPr>
        <p:spPr>
          <a:xfrm>
            <a:off x="1300512" y="4279845"/>
            <a:ext cx="10580562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β and B_FM = 2(1 + β)B</a:t>
            </a:r>
          </a:p>
        </p:txBody>
      </p:sp>
      <p:sp>
        <p:nvSpPr>
          <p:cNvPr id="21" name="Text 21"/>
          <p:cNvSpPr txBox="1"/>
          <p:nvPr/>
        </p:nvSpPr>
        <p:spPr>
          <a:xfrm>
            <a:off x="310896" y="4663893"/>
            <a:ext cx="11570178" cy="13300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Figure: b → β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Book: "empirical", "β typically 4": imprecise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β = modulation index = Δf / B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2(1 + β)B = 2(Δf + B): Carson's rule, 1922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≈ 98% of power, a derived estimate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5849097" cy="1526707"/>
          </a:xfrm>
          <a:prstGeom prst="roundRect">
            <a:avLst>
              <a:gd name="adj" fmla="val 1497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90828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90828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5.17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1328908" y="310896"/>
            <a:ext cx="457505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AM band allocation, United States</a:t>
            </a:r>
          </a:p>
        </p:txBody>
      </p:sp>
      <p:pic>
        <p:nvPicPr>
          <p:cNvPr id="6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896" y="694944"/>
            <a:ext cx="5593065" cy="886627"/>
          </a:xfrm>
          <a:prstGeom prst="rect">
            <a:avLst/>
          </a:prstGeom>
        </p:spPr>
      </p:pic>
      <p:sp>
        <p:nvSpPr>
          <p:cNvPr id="7" name="Shape 7"/>
          <p:cNvSpPr/>
          <p:nvPr/>
        </p:nvSpPr>
        <p:spPr>
          <a:xfrm>
            <a:off x="6159993" y="182880"/>
            <a:ext cx="5849097" cy="1526707"/>
          </a:xfrm>
          <a:prstGeom prst="roundRect">
            <a:avLst>
              <a:gd name="adj" fmla="val 1497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8" name="Shape 8"/>
          <p:cNvSpPr/>
          <p:nvPr/>
        </p:nvSpPr>
        <p:spPr>
          <a:xfrm>
            <a:off x="6288009" y="310896"/>
            <a:ext cx="90828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6288009" y="310896"/>
            <a:ext cx="90828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5.19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7306021" y="310896"/>
            <a:ext cx="457505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FM band allocation, redrawn: deck reused AM figure</a:t>
            </a:r>
          </a:p>
        </p:txBody>
      </p:sp>
      <p:pic>
        <p:nvPicPr>
          <p:cNvPr id="11" name="Imag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8009" y="694944"/>
            <a:ext cx="5593065" cy="876655"/>
          </a:xfrm>
          <a:prstGeom prst="rect">
            <a:avLst/>
          </a:prstGeom>
        </p:spPr>
      </p:pic>
      <p:sp>
        <p:nvSpPr>
          <p:cNvPr id="12" name="Shape 12"/>
          <p:cNvSpPr/>
          <p:nvPr/>
        </p:nvSpPr>
        <p:spPr>
          <a:xfrm>
            <a:off x="182880" y="1837603"/>
            <a:ext cx="3856726" cy="2768112"/>
          </a:xfrm>
          <a:prstGeom prst="roundRect">
            <a:avLst>
              <a:gd name="adj" fmla="val 826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3" name="Shape 13"/>
          <p:cNvSpPr/>
          <p:nvPr/>
        </p:nvSpPr>
        <p:spPr>
          <a:xfrm>
            <a:off x="310896" y="1965619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4" name="Text 14"/>
          <p:cNvSpPr txBox="1"/>
          <p:nvPr/>
        </p:nvSpPr>
        <p:spPr>
          <a:xfrm>
            <a:off x="310896" y="1965619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5.2.1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940834" y="1965619"/>
            <a:ext cx="2970756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AM, book: US, ITU Region 2</a:t>
            </a:r>
          </a:p>
        </p:txBody>
      </p:sp>
      <p:sp>
        <p:nvSpPr>
          <p:cNvPr id="16" name="Text 16"/>
          <p:cNvSpPr txBox="1"/>
          <p:nvPr/>
        </p:nvSpPr>
        <p:spPr>
          <a:xfrm>
            <a:off x="310896" y="2349667"/>
            <a:ext cx="3600694" cy="1064016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Audio 5 kHz → 10 kHz per station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530 to 1700 kHz, 10 kHz apart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1100 kHz → next ≥ 1110 kHz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kHz = B_AM with B = 5 kHz</a:t>
            </a:r>
          </a:p>
        </p:txBody>
      </p:sp>
      <p:sp>
        <p:nvSpPr>
          <p:cNvPr id="17" name="Shape 17"/>
          <p:cNvSpPr/>
          <p:nvPr/>
        </p:nvSpPr>
        <p:spPr>
          <a:xfrm>
            <a:off x="4167622" y="1837603"/>
            <a:ext cx="3856726" cy="2768112"/>
          </a:xfrm>
          <a:prstGeom prst="roundRect">
            <a:avLst>
              <a:gd name="adj" fmla="val 826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8" name="Shape 18"/>
          <p:cNvSpPr/>
          <p:nvPr/>
        </p:nvSpPr>
        <p:spPr>
          <a:xfrm>
            <a:off x="4295638" y="1965619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9" name="Text 19"/>
          <p:cNvSpPr txBox="1"/>
          <p:nvPr/>
        </p:nvSpPr>
        <p:spPr>
          <a:xfrm>
            <a:off x="4295638" y="1965619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5.2.1</a:t>
            </a:r>
          </a:p>
        </p:txBody>
      </p:sp>
      <p:sp>
        <p:nvSpPr>
          <p:cNvPr id="20" name="Text 20"/>
          <p:cNvSpPr txBox="1"/>
          <p:nvPr/>
        </p:nvSpPr>
        <p:spPr>
          <a:xfrm>
            <a:off x="4925576" y="1965619"/>
            <a:ext cx="2970756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AM, Korea: ITU Region 3</a:t>
            </a:r>
          </a:p>
        </p:txBody>
      </p:sp>
      <p:sp>
        <p:nvSpPr>
          <p:cNvPr id="21" name="Text 21"/>
          <p:cNvSpPr txBox="1"/>
          <p:nvPr/>
        </p:nvSpPr>
        <p:spPr>
          <a:xfrm>
            <a:off x="4295638" y="2349667"/>
            <a:ext cx="3600694" cy="13300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531 to 1602 kHz, 9 kHz grid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120 channels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Audio ≈ 4.5 kHz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Adjacent channels unused in one area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Korean AM frequency = 531 + 9k kHz</a:t>
            </a:r>
          </a:p>
        </p:txBody>
      </p:sp>
      <p:sp>
        <p:nvSpPr>
          <p:cNvPr id="22" name="Shape 22"/>
          <p:cNvSpPr/>
          <p:nvPr/>
        </p:nvSpPr>
        <p:spPr>
          <a:xfrm>
            <a:off x="8152364" y="1837603"/>
            <a:ext cx="3856726" cy="2768112"/>
          </a:xfrm>
          <a:prstGeom prst="roundRect">
            <a:avLst>
              <a:gd name="adj" fmla="val 826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23" name="Shape 23"/>
          <p:cNvSpPr/>
          <p:nvPr/>
        </p:nvSpPr>
        <p:spPr>
          <a:xfrm>
            <a:off x="8280380" y="1965619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24" name="Text 24"/>
          <p:cNvSpPr txBox="1"/>
          <p:nvPr/>
        </p:nvSpPr>
        <p:spPr>
          <a:xfrm>
            <a:off x="8280380" y="1965619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5.2.2</a:t>
            </a:r>
          </a:p>
        </p:txBody>
      </p:sp>
      <p:sp>
        <p:nvSpPr>
          <p:cNvPr id="25" name="Text 25"/>
          <p:cNvSpPr txBox="1"/>
          <p:nvPr/>
        </p:nvSpPr>
        <p:spPr>
          <a:xfrm>
            <a:off x="8910318" y="1965619"/>
            <a:ext cx="2970756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FM broadcast, real numbers</a:t>
            </a:r>
          </a:p>
        </p:txBody>
      </p:sp>
      <p:sp>
        <p:nvSpPr>
          <p:cNvPr id="26" name="Text 26"/>
          <p:cNvSpPr txBox="1"/>
          <p:nvPr/>
        </p:nvSpPr>
        <p:spPr>
          <a:xfrm>
            <a:off x="8280380" y="2349667"/>
            <a:ext cx="3600694" cy="212803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88 to 108 MHz, 200 kHz channels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 channels, 50 per area (book)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Δf = 75 kHz, audio 15 kHz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β = 5, not 4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Carson: 2(75 + 15) = 180 kHz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Stereo multiplex to 53 kHz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256 kHz, transmitters ≈ 400 kHz apart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Korea: same band, grid, deviation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4859475" cy="4107446"/>
          </a:xfrm>
          <a:prstGeom prst="roundRect">
            <a:avLst>
              <a:gd name="adj" fmla="val 557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90828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90828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5.20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1328908" y="310896"/>
            <a:ext cx="358543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Phase modulation</a:t>
            </a:r>
          </a:p>
        </p:txBody>
      </p:sp>
      <p:pic>
        <p:nvPicPr>
          <p:cNvPr id="6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896" y="694944"/>
            <a:ext cx="4603443" cy="3467366"/>
          </a:xfrm>
          <a:prstGeom prst="rect">
            <a:avLst/>
          </a:prstGeom>
        </p:spPr>
      </p:pic>
      <p:sp>
        <p:nvSpPr>
          <p:cNvPr id="7" name="Shape 7"/>
          <p:cNvSpPr/>
          <p:nvPr/>
        </p:nvSpPr>
        <p:spPr>
          <a:xfrm>
            <a:off x="5170371" y="182880"/>
            <a:ext cx="2661141" cy="4107446"/>
          </a:xfrm>
          <a:prstGeom prst="roundRect">
            <a:avLst>
              <a:gd name="adj" fmla="val 557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8" name="Shape 8"/>
          <p:cNvSpPr/>
          <p:nvPr/>
        </p:nvSpPr>
        <p:spPr>
          <a:xfrm>
            <a:off x="5298387" y="310896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5298387" y="310896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5.2.3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5928324" y="310896"/>
            <a:ext cx="1775171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PM bandwidth, β corrected</a:t>
            </a:r>
          </a:p>
        </p:txBody>
      </p:sp>
      <p:pic>
        <p:nvPicPr>
          <p:cNvPr id="11" name="Imag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51603" y="694944"/>
            <a:ext cx="2098675" cy="2158882"/>
          </a:xfrm>
          <a:prstGeom prst="rect">
            <a:avLst/>
          </a:prstGeom>
        </p:spPr>
      </p:pic>
      <p:sp>
        <p:nvSpPr>
          <p:cNvPr id="12" name="Shape 12"/>
          <p:cNvSpPr/>
          <p:nvPr/>
        </p:nvSpPr>
        <p:spPr>
          <a:xfrm>
            <a:off x="7959527" y="182880"/>
            <a:ext cx="4049562" cy="4107446"/>
          </a:xfrm>
          <a:prstGeom prst="roundRect">
            <a:avLst>
              <a:gd name="adj" fmla="val 557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3" name="Shape 13"/>
          <p:cNvSpPr/>
          <p:nvPr/>
        </p:nvSpPr>
        <p:spPr>
          <a:xfrm>
            <a:off x="8087543" y="310896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4" name="Text 14"/>
          <p:cNvSpPr txBox="1"/>
          <p:nvPr/>
        </p:nvSpPr>
        <p:spPr>
          <a:xfrm>
            <a:off x="8087543" y="310896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5.2.3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8717481" y="310896"/>
            <a:ext cx="3163592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Phase modulation</a:t>
            </a:r>
          </a:p>
        </p:txBody>
      </p:sp>
      <p:sp>
        <p:nvSpPr>
          <p:cNvPr id="16" name="Text 16"/>
          <p:cNvSpPr txBox="1"/>
          <p:nvPr/>
        </p:nvSpPr>
        <p:spPr>
          <a:xfrm>
            <a:off x="8087543" y="694944"/>
            <a:ext cx="3793530" cy="186202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Phase follows the modulating signal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amplitude and frequency fixed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FM: frequency shift follows signal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PM: frequency shift follows d/dt of signal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Differentiator + VCO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B_PM = 2(1 + β)B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β ≈ 1 narrowband, 3 wideband</a:t>
            </a:r>
          </a:p>
        </p:txBody>
      </p:sp>
      <p:sp>
        <p:nvSpPr>
          <p:cNvPr id="17" name="Shape 17"/>
          <p:cNvSpPr/>
          <p:nvPr/>
        </p:nvSpPr>
        <p:spPr>
          <a:xfrm>
            <a:off x="182880" y="4418342"/>
            <a:ext cx="11826210" cy="2236104"/>
          </a:xfrm>
          <a:prstGeom prst="roundRect">
            <a:avLst>
              <a:gd name="adj" fmla="val 1022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8" name="Shape 18"/>
          <p:cNvSpPr/>
          <p:nvPr/>
        </p:nvSpPr>
        <p:spPr>
          <a:xfrm>
            <a:off x="310896" y="4546358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9" name="Text 19"/>
          <p:cNvSpPr txBox="1"/>
          <p:nvPr/>
        </p:nvSpPr>
        <p:spPr>
          <a:xfrm>
            <a:off x="310896" y="4546358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5.2.3</a:t>
            </a:r>
          </a:p>
        </p:txBody>
      </p:sp>
      <p:sp>
        <p:nvSpPr>
          <p:cNvPr id="20" name="Text 20"/>
          <p:cNvSpPr txBox="1"/>
          <p:nvPr/>
        </p:nvSpPr>
        <p:spPr>
          <a:xfrm>
            <a:off x="940834" y="4546358"/>
            <a:ext cx="1094024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PM matters</a:t>
            </a:r>
          </a:p>
        </p:txBody>
      </p:sp>
      <p:sp>
        <p:nvSpPr>
          <p:cNvPr id="21" name="Text 21"/>
          <p:cNvSpPr txBox="1"/>
          <p:nvPr/>
        </p:nvSpPr>
        <p:spPr>
          <a:xfrm>
            <a:off x="310896" y="4930406"/>
            <a:ext cx="11570178" cy="159602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Figure: b → β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PM and FM: one derivative apart (Appendix E)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Armstrong FM: integrate audio + phase-modulate a crystal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PSK = discrete PM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QPSK and QAM modem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5.1 and 5.2: same three knobs, same carrier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5849097" cy="2768112"/>
          </a:xfrm>
          <a:prstGeom prst="roundRect">
            <a:avLst>
              <a:gd name="adj" fmla="val 826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5.3.3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940834" y="310896"/>
            <a:ext cx="4963127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310896" y="694944"/>
            <a:ext cx="5593065" cy="212803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Digital-to-analog: carrier changed by digital data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ASK: amplitude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FSK: frequency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PSK: phase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QAM: ASK + PSK on I and Q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Constellation: amplitude and phase per element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Analog-to-analog: for band-pass media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AM: amplitude, FM: frequency, PM: phase</a:t>
            </a:r>
          </a:p>
        </p:txBody>
      </p:sp>
      <p:sp>
        <p:nvSpPr>
          <p:cNvPr id="7" name="Shape 7"/>
          <p:cNvSpPr/>
          <p:nvPr/>
        </p:nvSpPr>
        <p:spPr>
          <a:xfrm>
            <a:off x="6159993" y="182880"/>
            <a:ext cx="5849097" cy="2768112"/>
          </a:xfrm>
          <a:prstGeom prst="roundRect">
            <a:avLst>
              <a:gd name="adj" fmla="val 826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8" name="Shape 8"/>
          <p:cNvSpPr/>
          <p:nvPr/>
        </p:nvSpPr>
        <p:spPr>
          <a:xfrm>
            <a:off x="6288009" y="310896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6288009" y="310896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5.3.1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6917947" y="310896"/>
            <a:ext cx="4963127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Recommended reading (textbook)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6288009" y="694944"/>
            <a:ext cx="5593065" cy="212803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Digital-to-analog: Pearson, Couch, Stallings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Analog-to-analog: Pearson, Couch ch. 5, Stallings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Mathematical treatment: Hsu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Pearson, Basic Communication Theory, 1992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Couch, Digital and Analog Communication Systems, 2001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Stallings, Data and Computer Communications, 7th ed., 2004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Hsu, Analog and Digital Communications, 2003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[Ber96]: cited, missing from the book's list</a:t>
            </a:r>
          </a:p>
        </p:txBody>
      </p:sp>
      <p:sp>
        <p:nvSpPr>
          <p:cNvPr id="12" name="Shape 12"/>
          <p:cNvSpPr/>
          <p:nvPr/>
        </p:nvSpPr>
        <p:spPr>
          <a:xfrm>
            <a:off x="182880" y="3079008"/>
            <a:ext cx="11826210" cy="1172088"/>
          </a:xfrm>
          <a:prstGeom prst="roundRect">
            <a:avLst>
              <a:gd name="adj" fmla="val 1950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3" name="Shape 13"/>
          <p:cNvSpPr/>
          <p:nvPr/>
        </p:nvSpPr>
        <p:spPr>
          <a:xfrm>
            <a:off x="310896" y="3207024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4" name="Text 14"/>
          <p:cNvSpPr txBox="1"/>
          <p:nvPr/>
        </p:nvSpPr>
        <p:spPr>
          <a:xfrm>
            <a:off x="310896" y="3207024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5.3.2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940834" y="3207024"/>
            <a:ext cx="1094024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terms</a:t>
            </a:r>
          </a:p>
        </p:txBody>
      </p:sp>
      <p:sp>
        <p:nvSpPr>
          <p:cNvPr id="16" name="Text 16"/>
          <p:cNvSpPr txBox="1"/>
          <p:nvPr/>
        </p:nvSpPr>
        <p:spPr>
          <a:xfrm>
            <a:off x="310896" y="3591072"/>
            <a:ext cx="11570178" cy="53200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ASK, FSK, PSK, QAM, constellation diagram, carrier signal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digital-to-analog, analog-to-analog, AM, FM, PM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11826210" cy="4651781"/>
          </a:xfrm>
          <a:prstGeom prst="roundRect">
            <a:avLst>
              <a:gd name="adj" fmla="val 491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604863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60486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Errata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1025487" y="310896"/>
            <a:ext cx="10855586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Corrections to the printed slides and textbook</a:t>
            </a:r>
          </a:p>
        </p:txBody>
      </p:sp>
      <p:sp>
        <p:nvSpPr>
          <p:cNvPr id="6" name="Shape 6"/>
          <p:cNvSpPr/>
          <p:nvPr/>
        </p:nvSpPr>
        <p:spPr>
          <a:xfrm>
            <a:off x="310896" y="694944"/>
            <a:ext cx="3471053" cy="334308"/>
          </a:xfrm>
          <a:prstGeom prst="rect">
            <a:avLst/>
          </a:prstGeom>
          <a:solidFill>
            <a:srgbClr val="0F7A85"/>
          </a:solidFill>
          <a:ln w="6350">
            <a:solidFill>
              <a:srgbClr val="CFDCE0"/>
            </a:solidFill>
          </a:ln>
        </p:spPr>
      </p:sp>
      <p:sp>
        <p:nvSpPr>
          <p:cNvPr id="7" name="Text 7"/>
          <p:cNvSpPr txBox="1"/>
          <p:nvPr/>
        </p:nvSpPr>
        <p:spPr>
          <a:xfrm>
            <a:off x="374904" y="758952"/>
            <a:ext cx="3343037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</a:t>
            </a:r>
          </a:p>
        </p:txBody>
      </p:sp>
      <p:sp>
        <p:nvSpPr>
          <p:cNvPr id="8" name="Shape 8"/>
          <p:cNvSpPr/>
          <p:nvPr/>
        </p:nvSpPr>
        <p:spPr>
          <a:xfrm>
            <a:off x="3781949" y="694944"/>
            <a:ext cx="3818159" cy="334308"/>
          </a:xfrm>
          <a:prstGeom prst="rect">
            <a:avLst/>
          </a:prstGeom>
          <a:solidFill>
            <a:srgbClr val="0F7A85"/>
          </a:solidFill>
          <a:ln w="6350">
            <a:solidFill>
              <a:srgbClr val="CFDCE0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3845957" y="758952"/>
            <a:ext cx="3690143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Printed</a:t>
            </a:r>
          </a:p>
        </p:txBody>
      </p:sp>
      <p:sp>
        <p:nvSpPr>
          <p:cNvPr id="10" name="Shape 10"/>
          <p:cNvSpPr/>
          <p:nvPr/>
        </p:nvSpPr>
        <p:spPr>
          <a:xfrm>
            <a:off x="7600108" y="694944"/>
            <a:ext cx="4280966" cy="334308"/>
          </a:xfrm>
          <a:prstGeom prst="rect">
            <a:avLst/>
          </a:prstGeom>
          <a:solidFill>
            <a:srgbClr val="0F7A85"/>
          </a:solidFill>
          <a:ln w="6350">
            <a:solidFill>
              <a:srgbClr val="CFDCE0"/>
            </a:solidFill>
          </a:ln>
        </p:spPr>
      </p:sp>
      <p:sp>
        <p:nvSpPr>
          <p:cNvPr id="11" name="Text 11"/>
          <p:cNvSpPr txBox="1"/>
          <p:nvPr/>
        </p:nvSpPr>
        <p:spPr>
          <a:xfrm>
            <a:off x="7664116" y="758952"/>
            <a:ext cx="4152950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Corrected</a:t>
            </a:r>
          </a:p>
        </p:txBody>
      </p:sp>
      <p:sp>
        <p:nvSpPr>
          <p:cNvPr id="12" name="Shape 12"/>
          <p:cNvSpPr/>
          <p:nvPr/>
        </p:nvSpPr>
        <p:spPr>
          <a:xfrm>
            <a:off x="310896" y="1029252"/>
            <a:ext cx="3471053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13" name="Text 13"/>
          <p:cNvSpPr txBox="1"/>
          <p:nvPr/>
        </p:nvSpPr>
        <p:spPr>
          <a:xfrm>
            <a:off x="374904" y="1093260"/>
            <a:ext cx="3343037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Objectives slide</a:t>
            </a:r>
          </a:p>
        </p:txBody>
      </p:sp>
      <p:sp>
        <p:nvSpPr>
          <p:cNvPr id="14" name="Shape 14"/>
          <p:cNvSpPr/>
          <p:nvPr/>
        </p:nvSpPr>
        <p:spPr>
          <a:xfrm>
            <a:off x="3781949" y="1029252"/>
            <a:ext cx="3818159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15" name="Text 15"/>
          <p:cNvSpPr txBox="1"/>
          <p:nvPr/>
        </p:nvSpPr>
        <p:spPr>
          <a:xfrm>
            <a:off x="3845957" y="1093260"/>
            <a:ext cx="3690143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FM changes phase</a:t>
            </a:r>
          </a:p>
        </p:txBody>
      </p:sp>
      <p:sp>
        <p:nvSpPr>
          <p:cNvPr id="16" name="Shape 16"/>
          <p:cNvSpPr/>
          <p:nvPr/>
        </p:nvSpPr>
        <p:spPr>
          <a:xfrm>
            <a:off x="7600108" y="1029252"/>
            <a:ext cx="4280966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17" name="Text 17"/>
          <p:cNvSpPr txBox="1"/>
          <p:nvPr/>
        </p:nvSpPr>
        <p:spPr>
          <a:xfrm>
            <a:off x="7664116" y="1093260"/>
            <a:ext cx="4152950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FM changes frequency</a:t>
            </a:r>
          </a:p>
        </p:txBody>
      </p:sp>
      <p:sp>
        <p:nvSpPr>
          <p:cNvPr id="18" name="Shape 18"/>
          <p:cNvSpPr/>
          <p:nvPr/>
        </p:nvSpPr>
        <p:spPr>
          <a:xfrm>
            <a:off x="310896" y="1363561"/>
            <a:ext cx="3471053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19" name="Text 19"/>
          <p:cNvSpPr txBox="1"/>
          <p:nvPr/>
        </p:nvSpPr>
        <p:spPr>
          <a:xfrm>
            <a:off x="374904" y="1427569"/>
            <a:ext cx="3343037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headings</a:t>
            </a:r>
          </a:p>
        </p:txBody>
      </p:sp>
      <p:sp>
        <p:nvSpPr>
          <p:cNvPr id="20" name="Shape 20"/>
          <p:cNvSpPr/>
          <p:nvPr/>
        </p:nvSpPr>
        <p:spPr>
          <a:xfrm>
            <a:off x="3781949" y="1363561"/>
            <a:ext cx="3818159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21" name="Text 21"/>
          <p:cNvSpPr txBox="1"/>
          <p:nvPr/>
        </p:nvSpPr>
        <p:spPr>
          <a:xfrm>
            <a:off x="3845957" y="1427569"/>
            <a:ext cx="3690143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5.5.1 to 5.5.5</a:t>
            </a:r>
          </a:p>
        </p:txBody>
      </p:sp>
      <p:sp>
        <p:nvSpPr>
          <p:cNvPr id="22" name="Shape 22"/>
          <p:cNvSpPr/>
          <p:nvPr/>
        </p:nvSpPr>
        <p:spPr>
          <a:xfrm>
            <a:off x="7600108" y="1363561"/>
            <a:ext cx="4280966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23" name="Text 23"/>
          <p:cNvSpPr txBox="1"/>
          <p:nvPr/>
        </p:nvSpPr>
        <p:spPr>
          <a:xfrm>
            <a:off x="7664116" y="1427569"/>
            <a:ext cx="4152950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5.1.1 to 5.1.5</a:t>
            </a:r>
          </a:p>
        </p:txBody>
      </p:sp>
      <p:sp>
        <p:nvSpPr>
          <p:cNvPr id="24" name="Shape 24"/>
          <p:cNvSpPr/>
          <p:nvPr/>
        </p:nvSpPr>
        <p:spPr>
          <a:xfrm>
            <a:off x="310896" y="1697869"/>
            <a:ext cx="3471053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25" name="Text 25"/>
          <p:cNvSpPr txBox="1"/>
          <p:nvPr/>
        </p:nvSpPr>
        <p:spPr>
          <a:xfrm>
            <a:off x="374904" y="1761877"/>
            <a:ext cx="3343037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 5.2</a:t>
            </a:r>
          </a:p>
        </p:txBody>
      </p:sp>
      <p:sp>
        <p:nvSpPr>
          <p:cNvPr id="26" name="Shape 26"/>
          <p:cNvSpPr/>
          <p:nvPr/>
        </p:nvSpPr>
        <p:spPr>
          <a:xfrm>
            <a:off x="3781949" y="1697869"/>
            <a:ext cx="3818159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27" name="Text 27"/>
          <p:cNvSpPr txBox="1"/>
          <p:nvPr/>
        </p:nvSpPr>
        <p:spPr>
          <a:xfrm>
            <a:off x="3845957" y="1761877"/>
            <a:ext cx="3690143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8000/10,000</a:t>
            </a:r>
          </a:p>
        </p:txBody>
      </p:sp>
      <p:sp>
        <p:nvSpPr>
          <p:cNvPr id="28" name="Shape 28"/>
          <p:cNvSpPr/>
          <p:nvPr/>
        </p:nvSpPr>
        <p:spPr>
          <a:xfrm>
            <a:off x="7600108" y="1697869"/>
            <a:ext cx="4280966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29" name="Text 29"/>
          <p:cNvSpPr txBox="1"/>
          <p:nvPr/>
        </p:nvSpPr>
        <p:spPr>
          <a:xfrm>
            <a:off x="7664116" y="1761877"/>
            <a:ext cx="4152950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8000/1000</a:t>
            </a:r>
          </a:p>
        </p:txBody>
      </p:sp>
      <p:sp>
        <p:nvSpPr>
          <p:cNvPr id="30" name="Shape 30"/>
          <p:cNvSpPr/>
          <p:nvPr/>
        </p:nvSpPr>
        <p:spPr>
          <a:xfrm>
            <a:off x="310896" y="2032178"/>
            <a:ext cx="3471053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31" name="Text 31"/>
          <p:cNvSpPr txBox="1"/>
          <p:nvPr/>
        </p:nvSpPr>
        <p:spPr>
          <a:xfrm>
            <a:off x="374904" y="2096186"/>
            <a:ext cx="3343037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 5.5</a:t>
            </a:r>
          </a:p>
        </p:txBody>
      </p:sp>
      <p:sp>
        <p:nvSpPr>
          <p:cNvPr id="32" name="Shape 32"/>
          <p:cNvSpPr/>
          <p:nvPr/>
        </p:nvSpPr>
        <p:spPr>
          <a:xfrm>
            <a:off x="3781949" y="2032178"/>
            <a:ext cx="3818159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33" name="Text 33"/>
          <p:cNvSpPr txBox="1"/>
          <p:nvPr/>
        </p:nvSpPr>
        <p:spPr>
          <a:xfrm>
            <a:off x="3845957" y="2096186"/>
            <a:ext cx="3690143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2Δ, subscript f</a:t>
            </a:r>
          </a:p>
        </p:txBody>
      </p:sp>
      <p:sp>
        <p:nvSpPr>
          <p:cNvPr id="34" name="Shape 34"/>
          <p:cNvSpPr/>
          <p:nvPr/>
        </p:nvSpPr>
        <p:spPr>
          <a:xfrm>
            <a:off x="7600108" y="2032178"/>
            <a:ext cx="4280966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35" name="Text 35"/>
          <p:cNvSpPr txBox="1"/>
          <p:nvPr/>
        </p:nvSpPr>
        <p:spPr>
          <a:xfrm>
            <a:off x="7664116" y="2096186"/>
            <a:ext cx="4152950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2Δf</a:t>
            </a:r>
          </a:p>
        </p:txBody>
      </p:sp>
      <p:sp>
        <p:nvSpPr>
          <p:cNvPr id="36" name="Shape 36"/>
          <p:cNvSpPr/>
          <p:nvPr/>
        </p:nvSpPr>
        <p:spPr>
          <a:xfrm>
            <a:off x="310896" y="2366486"/>
            <a:ext cx="3471053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37" name="Text 37"/>
          <p:cNvSpPr txBox="1"/>
          <p:nvPr/>
        </p:nvSpPr>
        <p:spPr>
          <a:xfrm>
            <a:off x="374904" y="2430494"/>
            <a:ext cx="3343037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5.10</a:t>
            </a:r>
          </a:p>
        </p:txBody>
      </p:sp>
      <p:sp>
        <p:nvSpPr>
          <p:cNvPr id="38" name="Shape 38"/>
          <p:cNvSpPr/>
          <p:nvPr/>
        </p:nvSpPr>
        <p:spPr>
          <a:xfrm>
            <a:off x="3781949" y="2366486"/>
            <a:ext cx="3818159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39" name="Text 39"/>
          <p:cNvSpPr txBox="1"/>
          <p:nvPr/>
        </p:nvSpPr>
        <p:spPr>
          <a:xfrm>
            <a:off x="3845957" y="2430494"/>
            <a:ext cx="3690143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BASK</a:t>
            </a:r>
          </a:p>
        </p:txBody>
      </p:sp>
      <p:sp>
        <p:nvSpPr>
          <p:cNvPr id="40" name="Shape 40"/>
          <p:cNvSpPr/>
          <p:nvPr/>
        </p:nvSpPr>
        <p:spPr>
          <a:xfrm>
            <a:off x="7600108" y="2366486"/>
            <a:ext cx="4280966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41" name="Text 41"/>
          <p:cNvSpPr txBox="1"/>
          <p:nvPr/>
        </p:nvSpPr>
        <p:spPr>
          <a:xfrm>
            <a:off x="7664116" y="2430494"/>
            <a:ext cx="4152950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BPSK</a:t>
            </a:r>
          </a:p>
        </p:txBody>
      </p:sp>
      <p:sp>
        <p:nvSpPr>
          <p:cNvPr id="42" name="Shape 42"/>
          <p:cNvSpPr/>
          <p:nvPr/>
        </p:nvSpPr>
        <p:spPr>
          <a:xfrm>
            <a:off x="310896" y="2700795"/>
            <a:ext cx="3471053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43" name="Text 43"/>
          <p:cNvSpPr txBox="1"/>
          <p:nvPr/>
        </p:nvSpPr>
        <p:spPr>
          <a:xfrm>
            <a:off x="374904" y="2764803"/>
            <a:ext cx="3343037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5.19, slide deck</a:t>
            </a:r>
          </a:p>
        </p:txBody>
      </p:sp>
      <p:sp>
        <p:nvSpPr>
          <p:cNvPr id="44" name="Shape 44"/>
          <p:cNvSpPr/>
          <p:nvPr/>
        </p:nvSpPr>
        <p:spPr>
          <a:xfrm>
            <a:off x="3781949" y="2700795"/>
            <a:ext cx="3818159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45" name="Text 45"/>
          <p:cNvSpPr txBox="1"/>
          <p:nvPr/>
        </p:nvSpPr>
        <p:spPr>
          <a:xfrm>
            <a:off x="3845957" y="2764803"/>
            <a:ext cx="3690143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AM figure reused</a:t>
            </a:r>
          </a:p>
        </p:txBody>
      </p:sp>
      <p:sp>
        <p:nvSpPr>
          <p:cNvPr id="46" name="Shape 46"/>
          <p:cNvSpPr/>
          <p:nvPr/>
        </p:nvSpPr>
        <p:spPr>
          <a:xfrm>
            <a:off x="7600108" y="2700795"/>
            <a:ext cx="4280966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47" name="Text 47"/>
          <p:cNvSpPr txBox="1"/>
          <p:nvPr/>
        </p:nvSpPr>
        <p:spPr>
          <a:xfrm>
            <a:off x="7664116" y="2764803"/>
            <a:ext cx="4152950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redrawn, 88 to 108 MHz</a:t>
            </a:r>
          </a:p>
        </p:txBody>
      </p:sp>
      <p:sp>
        <p:nvSpPr>
          <p:cNvPr id="48" name="Shape 48"/>
          <p:cNvSpPr/>
          <p:nvPr/>
        </p:nvSpPr>
        <p:spPr>
          <a:xfrm>
            <a:off x="310896" y="3035103"/>
            <a:ext cx="3471053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49" name="Text 49"/>
          <p:cNvSpPr txBox="1"/>
          <p:nvPr/>
        </p:nvSpPr>
        <p:spPr>
          <a:xfrm>
            <a:off x="374904" y="3099111"/>
            <a:ext cx="3343037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Figures 5.18, 5.20</a:t>
            </a:r>
          </a:p>
        </p:txBody>
      </p:sp>
      <p:sp>
        <p:nvSpPr>
          <p:cNvPr id="50" name="Shape 50"/>
          <p:cNvSpPr/>
          <p:nvPr/>
        </p:nvSpPr>
        <p:spPr>
          <a:xfrm>
            <a:off x="3781949" y="3035103"/>
            <a:ext cx="3818159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51" name="Text 51"/>
          <p:cNvSpPr txBox="1"/>
          <p:nvPr/>
        </p:nvSpPr>
        <p:spPr>
          <a:xfrm>
            <a:off x="3845957" y="3099111"/>
            <a:ext cx="3690143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2(1 + b)B</a:t>
            </a:r>
          </a:p>
        </p:txBody>
      </p:sp>
      <p:sp>
        <p:nvSpPr>
          <p:cNvPr id="52" name="Shape 52"/>
          <p:cNvSpPr/>
          <p:nvPr/>
        </p:nvSpPr>
        <p:spPr>
          <a:xfrm>
            <a:off x="7600108" y="3035103"/>
            <a:ext cx="4280966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53" name="Text 53"/>
          <p:cNvSpPr txBox="1"/>
          <p:nvPr/>
        </p:nvSpPr>
        <p:spPr>
          <a:xfrm>
            <a:off x="7664116" y="3099111"/>
            <a:ext cx="4152950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2(1 + β)B</a:t>
            </a:r>
          </a:p>
        </p:txBody>
      </p:sp>
      <p:sp>
        <p:nvSpPr>
          <p:cNvPr id="54" name="Shape 54"/>
          <p:cNvSpPr/>
          <p:nvPr/>
        </p:nvSpPr>
        <p:spPr>
          <a:xfrm>
            <a:off x="310896" y="3369412"/>
            <a:ext cx="3471053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55" name="Text 55"/>
          <p:cNvSpPr txBox="1"/>
          <p:nvPr/>
        </p:nvSpPr>
        <p:spPr>
          <a:xfrm>
            <a:off x="374904" y="3433420"/>
            <a:ext cx="3343037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MFSK bandwidth</a:t>
            </a:r>
          </a:p>
        </p:txBody>
      </p:sp>
      <p:sp>
        <p:nvSpPr>
          <p:cNvPr id="56" name="Shape 56"/>
          <p:cNvSpPr/>
          <p:nvPr/>
        </p:nvSpPr>
        <p:spPr>
          <a:xfrm>
            <a:off x="3781949" y="3369412"/>
            <a:ext cx="3818159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57" name="Text 57"/>
          <p:cNvSpPr txBox="1"/>
          <p:nvPr/>
        </p:nvSpPr>
        <p:spPr>
          <a:xfrm>
            <a:off x="3845957" y="3433420"/>
            <a:ext cx="3690143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 × S</a:t>
            </a:r>
          </a:p>
        </p:txBody>
      </p:sp>
      <p:sp>
        <p:nvSpPr>
          <p:cNvPr id="58" name="Shape 58"/>
          <p:cNvSpPr/>
          <p:nvPr/>
        </p:nvSpPr>
        <p:spPr>
          <a:xfrm>
            <a:off x="7600108" y="3369412"/>
            <a:ext cx="4280966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59" name="Text 59"/>
          <p:cNvSpPr txBox="1"/>
          <p:nvPr/>
        </p:nvSpPr>
        <p:spPr>
          <a:xfrm>
            <a:off x="7664116" y="3433420"/>
            <a:ext cx="4152950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(L + d) × S</a:t>
            </a:r>
          </a:p>
        </p:txBody>
      </p:sp>
      <p:sp>
        <p:nvSpPr>
          <p:cNvPr id="60" name="Shape 60"/>
          <p:cNvSpPr/>
          <p:nvPr/>
        </p:nvSpPr>
        <p:spPr>
          <a:xfrm>
            <a:off x="310896" y="3703720"/>
            <a:ext cx="3471053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61" name="Text 61"/>
          <p:cNvSpPr txBox="1"/>
          <p:nvPr/>
        </p:nvSpPr>
        <p:spPr>
          <a:xfrm>
            <a:off x="374904" y="3767728"/>
            <a:ext cx="3343037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FM broadcast β</a:t>
            </a:r>
          </a:p>
        </p:txBody>
      </p:sp>
      <p:sp>
        <p:nvSpPr>
          <p:cNvPr id="62" name="Shape 62"/>
          <p:cNvSpPr/>
          <p:nvPr/>
        </p:nvSpPr>
        <p:spPr>
          <a:xfrm>
            <a:off x="3781949" y="3703720"/>
            <a:ext cx="3818159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63" name="Text 63"/>
          <p:cNvSpPr txBox="1"/>
          <p:nvPr/>
        </p:nvSpPr>
        <p:spPr>
          <a:xfrm>
            <a:off x="3845957" y="3767728"/>
            <a:ext cx="3690143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</a:p>
        </p:txBody>
      </p:sp>
      <p:sp>
        <p:nvSpPr>
          <p:cNvPr id="64" name="Shape 64"/>
          <p:cNvSpPr/>
          <p:nvPr/>
        </p:nvSpPr>
        <p:spPr>
          <a:xfrm>
            <a:off x="7600108" y="3703720"/>
            <a:ext cx="4280966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65" name="Text 65"/>
          <p:cNvSpPr txBox="1"/>
          <p:nvPr/>
        </p:nvSpPr>
        <p:spPr>
          <a:xfrm>
            <a:off x="7664116" y="3767728"/>
            <a:ext cx="4152950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5, Carson 180 kHz</a:t>
            </a:r>
          </a:p>
        </p:txBody>
      </p:sp>
      <p:sp>
        <p:nvSpPr>
          <p:cNvPr id="66" name="Shape 66"/>
          <p:cNvSpPr/>
          <p:nvPr/>
        </p:nvSpPr>
        <p:spPr>
          <a:xfrm>
            <a:off x="310896" y="4038028"/>
            <a:ext cx="3471053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67" name="Text 67"/>
          <p:cNvSpPr txBox="1"/>
          <p:nvPr/>
        </p:nvSpPr>
        <p:spPr>
          <a:xfrm>
            <a:off x="374904" y="4102036"/>
            <a:ext cx="3343037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FM bandwidth</a:t>
            </a:r>
          </a:p>
        </p:txBody>
      </p:sp>
      <p:sp>
        <p:nvSpPr>
          <p:cNvPr id="68" name="Shape 68"/>
          <p:cNvSpPr/>
          <p:nvPr/>
        </p:nvSpPr>
        <p:spPr>
          <a:xfrm>
            <a:off x="3781949" y="4038028"/>
            <a:ext cx="3818159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69" name="Text 69"/>
          <p:cNvSpPr txBox="1"/>
          <p:nvPr/>
        </p:nvSpPr>
        <p:spPr>
          <a:xfrm>
            <a:off x="3845957" y="4102036"/>
            <a:ext cx="3690143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empirical</a:t>
            </a:r>
          </a:p>
        </p:txBody>
      </p:sp>
      <p:sp>
        <p:nvSpPr>
          <p:cNvPr id="70" name="Shape 70"/>
          <p:cNvSpPr/>
          <p:nvPr/>
        </p:nvSpPr>
        <p:spPr>
          <a:xfrm>
            <a:off x="7600108" y="4038028"/>
            <a:ext cx="4280966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71" name="Text 71"/>
          <p:cNvSpPr txBox="1"/>
          <p:nvPr/>
        </p:nvSpPr>
        <p:spPr>
          <a:xfrm>
            <a:off x="7664116" y="4102036"/>
            <a:ext cx="4152950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Carson's rule, 1922</a:t>
            </a:r>
          </a:p>
        </p:txBody>
      </p:sp>
      <p:sp>
        <p:nvSpPr>
          <p:cNvPr id="72" name="Shape 72"/>
          <p:cNvSpPr/>
          <p:nvPr/>
        </p:nvSpPr>
        <p:spPr>
          <a:xfrm>
            <a:off x="310896" y="4372337"/>
            <a:ext cx="3471053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73" name="Text 73"/>
          <p:cNvSpPr txBox="1"/>
          <p:nvPr/>
        </p:nvSpPr>
        <p:spPr>
          <a:xfrm>
            <a:off x="374904" y="4436345"/>
            <a:ext cx="3343037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PSK vs. ASK</a:t>
            </a:r>
          </a:p>
        </p:txBody>
      </p:sp>
      <p:sp>
        <p:nvSpPr>
          <p:cNvPr id="74" name="Shape 74"/>
          <p:cNvSpPr/>
          <p:nvPr/>
        </p:nvSpPr>
        <p:spPr>
          <a:xfrm>
            <a:off x="3781949" y="4372337"/>
            <a:ext cx="3818159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75" name="Text 75"/>
          <p:cNvSpPr txBox="1"/>
          <p:nvPr/>
        </p:nvSpPr>
        <p:spPr>
          <a:xfrm>
            <a:off x="3845957" y="4436345"/>
            <a:ext cx="3690143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noise hits amplitude more</a:t>
            </a:r>
          </a:p>
        </p:txBody>
      </p:sp>
      <p:sp>
        <p:nvSpPr>
          <p:cNvPr id="76" name="Shape 76"/>
          <p:cNvSpPr/>
          <p:nvPr/>
        </p:nvSpPr>
        <p:spPr>
          <a:xfrm>
            <a:off x="7600108" y="4372337"/>
            <a:ext cx="4280966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77" name="Text 77"/>
          <p:cNvSpPr txBox="1"/>
          <p:nvPr/>
        </p:nvSpPr>
        <p:spPr>
          <a:xfrm>
            <a:off x="7664116" y="4436345"/>
            <a:ext cx="4152950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point distance, 3 dB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5849097" cy="2691912"/>
          </a:xfrm>
          <a:prstGeom prst="roundRect">
            <a:avLst>
              <a:gd name="adj" fmla="val 849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844675" cy="256032"/>
          </a:xfrm>
          <a:prstGeom prst="roundRect">
            <a:avLst>
              <a:gd name="adj" fmla="val 25000"/>
            </a:avLst>
          </a:prstGeom>
          <a:solidFill>
            <a:srgbClr val="E2A03F"/>
          </a:solidFill>
          <a:ln w="12700">
            <a:solidFill>
              <a:srgbClr val="E2A03F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844675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EXPLORE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1265299" y="310896"/>
            <a:ext cx="4638662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Digital modulation, seen and heard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310896" y="694944"/>
            <a:ext cx="5593065" cy="205183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PySDR, Digital Modulation: 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 QAM symbols by eye in the time plot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0F7A85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2"/>
              </a:rPr>
              <a:t>https://pysdr.org/content/digital_modulation.html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PySDR, Pulse Shaping: 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change the roll-off d, watch the spectrum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0F7A85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3"/>
              </a:rPr>
              <a:t>https://pysdr.org/content/pulse_shaping.html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Salim Wireless, ASK/PSK/FSK constellations: 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same SNR, which cloud touches its neighbour first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0F7A85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4"/>
              </a:rPr>
              <a:t>https://www.salimwireless.com/2022/06/constellation-diagram-of-ask-psk-fsk.html</a:t>
            </a:r>
          </a:p>
        </p:txBody>
      </p:sp>
      <p:sp>
        <p:nvSpPr>
          <p:cNvPr id="7" name="Shape 7"/>
          <p:cNvSpPr/>
          <p:nvPr/>
        </p:nvSpPr>
        <p:spPr>
          <a:xfrm>
            <a:off x="6159993" y="182880"/>
            <a:ext cx="5849097" cy="2691912"/>
          </a:xfrm>
          <a:prstGeom prst="roundRect">
            <a:avLst>
              <a:gd name="adj" fmla="val 849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8" name="Text 8"/>
          <p:cNvSpPr txBox="1"/>
          <p:nvPr/>
        </p:nvSpPr>
        <p:spPr>
          <a:xfrm>
            <a:off x="6288009" y="310896"/>
            <a:ext cx="5593065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Continued</a:t>
            </a:r>
          </a:p>
        </p:txBody>
      </p:sp>
      <p:sp>
        <p:nvSpPr>
          <p:cNvPr id="9" name="Text 9"/>
          <p:cNvSpPr txBox="1"/>
          <p:nvPr/>
        </p:nvSpPr>
        <p:spPr>
          <a:xfrm>
            <a:off x="6288009" y="694944"/>
            <a:ext cx="5593065" cy="159602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Salim Wireless, M-ary QAM simulator: 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→ 256-QAM at fixed SNR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0F7A85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5"/>
              </a:rPr>
              <a:t>https://www.salimwireless.com/2025/06/m-ary-qam-simulator.html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WebSDR, University of Twente: 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find a digital mode on the waterfall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0F7A85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6"/>
              </a:rPr>
              <a:t>http://websdr.ewi.utwente.nl:8901/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Academo, amplitude modulation: 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square-wave message: OOK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0F7A85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7"/>
              </a:rPr>
              <a:t>https://academo.org/demos/amplitude-modulation/</a:t>
            </a:r>
          </a:p>
        </p:txBody>
      </p:sp>
      <p:sp>
        <p:nvSpPr>
          <p:cNvPr id="10" name="Shape 10"/>
          <p:cNvSpPr/>
          <p:nvPr/>
        </p:nvSpPr>
        <p:spPr>
          <a:xfrm>
            <a:off x="182880" y="3002808"/>
            <a:ext cx="5849097" cy="2996016"/>
          </a:xfrm>
          <a:prstGeom prst="roundRect">
            <a:avLst>
              <a:gd name="adj" fmla="val 763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1" name="Shape 11"/>
          <p:cNvSpPr/>
          <p:nvPr/>
        </p:nvSpPr>
        <p:spPr>
          <a:xfrm>
            <a:off x="310896" y="3130824"/>
            <a:ext cx="844675" cy="256032"/>
          </a:xfrm>
          <a:prstGeom prst="roundRect">
            <a:avLst>
              <a:gd name="adj" fmla="val 25000"/>
            </a:avLst>
          </a:prstGeom>
          <a:solidFill>
            <a:srgbClr val="E2A03F"/>
          </a:solidFill>
          <a:ln w="12700">
            <a:solidFill>
              <a:srgbClr val="E2A03F"/>
            </a:solidFill>
          </a:ln>
        </p:spPr>
      </p:sp>
      <p:sp>
        <p:nvSpPr>
          <p:cNvPr id="12" name="Text 12"/>
          <p:cNvSpPr txBox="1"/>
          <p:nvPr/>
        </p:nvSpPr>
        <p:spPr>
          <a:xfrm>
            <a:off x="310896" y="3130824"/>
            <a:ext cx="844675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EXPLORE</a:t>
            </a:r>
          </a:p>
        </p:txBody>
      </p:sp>
      <p:sp>
        <p:nvSpPr>
          <p:cNvPr id="13" name="Text 13"/>
          <p:cNvSpPr txBox="1"/>
          <p:nvPr/>
        </p:nvSpPr>
        <p:spPr>
          <a:xfrm>
            <a:off x="1265299" y="3130824"/>
            <a:ext cx="4638662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AM, FM, and analog bandwidth</a:t>
            </a:r>
          </a:p>
        </p:txBody>
      </p:sp>
      <p:sp>
        <p:nvSpPr>
          <p:cNvPr id="14" name="Text 14"/>
          <p:cNvSpPr txBox="1"/>
          <p:nvPr/>
        </p:nvSpPr>
        <p:spPr>
          <a:xfrm>
            <a:off x="310896" y="3514872"/>
            <a:ext cx="5593065" cy="205183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Wikipedia, Carson bandwidth rule: 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stereo FM example, 256 kHz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0F7A85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8"/>
              </a:rPr>
              <a:t>https://en.wikipedia.org/wiki/Carson_bandwidth_rule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 About Circuits, FM bandwidth: 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three estimates compared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0F7A85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9"/>
              </a:rPr>
              <a:t>https://www.allaboutcircuits.com/technical-articles/three-methods-for-estimating-the-transmission-bandwidth-of-fm-signals/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FM Systems, Carson's rule: 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redo for 5 kHz deviation, 3 kHz audio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0F7A85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0"/>
              </a:rPr>
              <a:t>https://www.fmsystems-inc.com/carsons-rule-calculating-fm-modulation-bandwidth/</a:t>
            </a:r>
          </a:p>
        </p:txBody>
      </p:sp>
      <p:sp>
        <p:nvSpPr>
          <p:cNvPr id="15" name="Shape 15"/>
          <p:cNvSpPr/>
          <p:nvPr/>
        </p:nvSpPr>
        <p:spPr>
          <a:xfrm>
            <a:off x="6159993" y="3002808"/>
            <a:ext cx="5849097" cy="2996016"/>
          </a:xfrm>
          <a:prstGeom prst="roundRect">
            <a:avLst>
              <a:gd name="adj" fmla="val 763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6" name="Text 16"/>
          <p:cNvSpPr txBox="1"/>
          <p:nvPr/>
        </p:nvSpPr>
        <p:spPr>
          <a:xfrm>
            <a:off x="6288009" y="3130824"/>
            <a:ext cx="5593065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Continued</a:t>
            </a:r>
          </a:p>
        </p:txBody>
      </p:sp>
      <p:sp>
        <p:nvSpPr>
          <p:cNvPr id="17" name="Text 17"/>
          <p:cNvSpPr txBox="1"/>
          <p:nvPr/>
        </p:nvSpPr>
        <p:spPr>
          <a:xfrm>
            <a:off x="6288009" y="3514872"/>
            <a:ext cx="5593065" cy="2355936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Wikipedia, Medium wave: 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 channels, 531 to 1602 kHz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0F7A85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1"/>
              </a:rPr>
              <a:t>https://en.wikipedia.org/wiki/Medium_wave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Wikipedia, AM expanded band: 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kHz vs. 10 kHz grids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0F7A85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2"/>
              </a:rPr>
              <a:t>https://en.wikipedia.org/wiki/AM_expanded_band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WebSDR, University of Twente: 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same voice in AM, then SSB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0F7A85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3"/>
              </a:rPr>
              <a:t>http://websdr.ewi.utwente.nl:8901/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Academo, amplitude modulation: 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raise message frequency, watch sidebands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0F7A85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4"/>
              </a:rPr>
              <a:t>https://academo.org/demos/amplitude-modulation/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43</Slides>
  <Notes>43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2026-08-31T03:06:25Z</dcterms:created>
  <dcterms:modified xsi:type="dcterms:W3CDTF">2026-08-31T03:06:25Z</dcterms:modified>
</cp:coreProperties>
</file>