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6" r:id="rId2"/>
  </p:sldMasterIdLst>
  <p:notesMasterIdLst>
    <p:notesMasterId r:id="rId37"/>
  </p:notesMasterIdLst>
  <p:handoutMasterIdLst>
    <p:handoutMasterId r:id="rId38"/>
  </p:handoutMasterIdLst>
  <p:sldIdLst>
    <p:sldId id="263" r:id="rId3"/>
    <p:sldId id="295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6" r:id="rId12"/>
    <p:sldId id="273" r:id="rId13"/>
    <p:sldId id="274" r:id="rId14"/>
    <p:sldId id="275" r:id="rId15"/>
    <p:sldId id="293" r:id="rId16"/>
    <p:sldId id="279" r:id="rId17"/>
    <p:sldId id="278" r:id="rId18"/>
    <p:sldId id="280" r:id="rId19"/>
    <p:sldId id="296" r:id="rId20"/>
    <p:sldId id="297" r:id="rId21"/>
    <p:sldId id="282" r:id="rId22"/>
    <p:sldId id="281" r:id="rId23"/>
    <p:sldId id="283" r:id="rId24"/>
    <p:sldId id="284" r:id="rId25"/>
    <p:sldId id="285" r:id="rId26"/>
    <p:sldId id="286" r:id="rId27"/>
    <p:sldId id="287" r:id="rId28"/>
    <p:sldId id="289" r:id="rId29"/>
    <p:sldId id="291" r:id="rId30"/>
    <p:sldId id="294" r:id="rId31"/>
    <p:sldId id="299" r:id="rId32"/>
    <p:sldId id="298" r:id="rId33"/>
    <p:sldId id="292" r:id="rId34"/>
    <p:sldId id="258" r:id="rId35"/>
    <p:sldId id="288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D6DCF7D0-002F-204D-AE83-6B1487410A17}">
          <p14:sldIdLst>
            <p14:sldId id="263"/>
            <p14:sldId id="295"/>
            <p14:sldId id="265"/>
            <p14:sldId id="267"/>
            <p14:sldId id="268"/>
            <p14:sldId id="269"/>
            <p14:sldId id="270"/>
            <p14:sldId id="271"/>
            <p14:sldId id="272"/>
            <p14:sldId id="276"/>
            <p14:sldId id="273"/>
            <p14:sldId id="274"/>
            <p14:sldId id="275"/>
            <p14:sldId id="293"/>
            <p14:sldId id="279"/>
            <p14:sldId id="278"/>
            <p14:sldId id="280"/>
            <p14:sldId id="296"/>
            <p14:sldId id="297"/>
            <p14:sldId id="282"/>
            <p14:sldId id="281"/>
            <p14:sldId id="283"/>
            <p14:sldId id="284"/>
            <p14:sldId id="285"/>
            <p14:sldId id="286"/>
            <p14:sldId id="287"/>
            <p14:sldId id="289"/>
            <p14:sldId id="291"/>
            <p14:sldId id="294"/>
            <p14:sldId id="299"/>
            <p14:sldId id="298"/>
            <p14:sldId id="292"/>
            <p14:sldId id="258"/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329"/>
    <a:srgbClr val="00468E"/>
    <a:srgbClr val="003871"/>
    <a:srgbClr val="002D5B"/>
    <a:srgbClr val="002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25" autoAdjust="0"/>
    <p:restoredTop sz="91219" autoAdjust="0"/>
  </p:normalViewPr>
  <p:slideViewPr>
    <p:cSldViewPr snapToGrid="0" snapToObjects="1">
      <p:cViewPr>
        <p:scale>
          <a:sx n="125" d="100"/>
          <a:sy n="125" d="100"/>
        </p:scale>
        <p:origin x="-480" y="8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76" y="5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70E30-B9CD-064A-9624-FF9621CA78AA}" type="datetimeFigureOut">
              <a:rPr lang="en-US" smtClean="0"/>
              <a:pPr/>
              <a:t>11/9/12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91DAF-DF7A-A341-B9D3-4B4B36BF8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19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0809D-534D-F944-925A-41396195ACF1}" type="datetimeFigureOut">
              <a:rPr lang="en-US" smtClean="0"/>
              <a:pPr/>
              <a:t>11/9/12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14BFB-6972-F442-BA89-8F8CB6042D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457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1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baseline="0" dirty="0" smtClean="0"/>
              <a:t>Reconfiguration -&gt; Latency, Energy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Tradeoff</a:t>
            </a:r>
            <a:r>
              <a:rPr lang="en-US" altLang="zh-TW" baseline="0" dirty="0" smtClean="0"/>
              <a:t> between modularity and area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Piece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Insert</a:t>
            </a:r>
            <a:r>
              <a:rPr lang="en-US" altLang="zh-TW" baseline="0" dirty="0" smtClean="0"/>
              <a:t> USD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Pause…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7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SFD = Start Frame</a:t>
            </a:r>
            <a:r>
              <a:rPr lang="en-US" altLang="zh-TW" baseline="0" dirty="0" smtClean="0"/>
              <a:t> </a:t>
            </a:r>
            <a:r>
              <a:rPr lang="en-US" altLang="zh-TW" baseline="0" dirty="0" err="1" smtClean="0"/>
              <a:t>Delimeter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Pause…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72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Allows us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192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14BFB-6972-F442-BA89-8F8CB6042D0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848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2569850"/>
            <a:ext cx="7040880" cy="1362075"/>
          </a:xfrm>
          <a:prstGeom prst="rect">
            <a:avLst/>
          </a:prstGeom>
        </p:spPr>
        <p:txBody>
          <a:bodyPr anchor="t"/>
          <a:lstStyle>
            <a:lvl1pPr algn="ctr">
              <a:defRPr sz="4400" b="1" cap="all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4192915"/>
            <a:ext cx="7040880" cy="11391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000">
                <a:solidFill>
                  <a:srgbClr val="F3B329"/>
                </a:solidFill>
                <a:latin typeface="Verdana"/>
                <a:cs typeface="Verdan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624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818285"/>
            <a:ext cx="6695440" cy="589990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651760"/>
            <a:ext cx="6695440" cy="31089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Verdana"/>
                <a:cs typeface="Verdana"/>
              </a:defRPr>
            </a:lvl1pPr>
            <a:lvl2pPr>
              <a:defRPr sz="1800">
                <a:solidFill>
                  <a:srgbClr val="FFFFFF"/>
                </a:solidFill>
                <a:latin typeface="Verdana"/>
                <a:cs typeface="Verdana"/>
              </a:defRPr>
            </a:lvl2pPr>
            <a:lvl3pPr>
              <a:defRPr sz="1600">
                <a:solidFill>
                  <a:srgbClr val="FFFFFF"/>
                </a:solidFill>
                <a:latin typeface="Verdana"/>
                <a:cs typeface="Verdana"/>
              </a:defRPr>
            </a:lvl3pPr>
            <a:lvl4pPr>
              <a:defRPr sz="1400">
                <a:solidFill>
                  <a:srgbClr val="FFFFFF"/>
                </a:solidFill>
                <a:latin typeface="Verdana"/>
                <a:cs typeface="Verdana"/>
              </a:defRPr>
            </a:lvl4pPr>
            <a:lvl5pPr>
              <a:defRPr sz="1200"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4" name="圖片 3" descr="utah_whit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01850" y="246884"/>
            <a:ext cx="1778405" cy="464164"/>
          </a:xfrm>
          <a:prstGeom prst="rect">
            <a:avLst/>
          </a:prstGeom>
        </p:spPr>
      </p:pic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005175-C7F8-684F-A784-29335899D386}" type="datetime1">
              <a:rPr lang="en-US" altLang="zh-TW" smtClean="0"/>
              <a:t>11/9/12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E44F6B0-C5A0-4111-B8CC-3EB21B7CF95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371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952500"/>
            <a:ext cx="9144000" cy="590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118" y="1228295"/>
            <a:ext cx="7771765" cy="589990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rgbClr val="002042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118" y="1944130"/>
            <a:ext cx="7771765" cy="390525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2042"/>
                </a:solidFill>
                <a:latin typeface="Verdana"/>
                <a:cs typeface="Verdana"/>
              </a:defRPr>
            </a:lvl1pPr>
            <a:lvl2pPr>
              <a:defRPr sz="1800">
                <a:solidFill>
                  <a:srgbClr val="002042"/>
                </a:solidFill>
                <a:latin typeface="Verdana"/>
                <a:cs typeface="Verdana"/>
              </a:defRPr>
            </a:lvl2pPr>
            <a:lvl3pPr>
              <a:defRPr sz="1600">
                <a:solidFill>
                  <a:srgbClr val="002042"/>
                </a:solidFill>
                <a:latin typeface="Verdana"/>
                <a:cs typeface="Verdana"/>
              </a:defRPr>
            </a:lvl3pPr>
            <a:lvl4pPr>
              <a:defRPr sz="1400">
                <a:solidFill>
                  <a:srgbClr val="002042"/>
                </a:solidFill>
                <a:latin typeface="Verdana"/>
                <a:cs typeface="Verdana"/>
              </a:defRPr>
            </a:lvl4pPr>
            <a:lvl5pPr>
              <a:defRPr sz="1200">
                <a:solidFill>
                  <a:srgbClr val="002042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圖片 4" descr="utah_whit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01850" y="246884"/>
            <a:ext cx="1778405" cy="464164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8BE68FF-4D40-0841-A1DD-445C02BFF2FA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28A461A-D070-2749-90E1-EF4513BAC9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82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utah_whit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01850" y="246884"/>
            <a:ext cx="1778405" cy="46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63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002042"/>
            </a:gs>
            <a:gs pos="0">
              <a:srgbClr val="00468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041" y="2656668"/>
            <a:ext cx="5295651" cy="111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002042"/>
            </a:gs>
            <a:gs pos="0">
              <a:srgbClr val="00468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4" y="282261"/>
            <a:ext cx="1772644" cy="54954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795867" y="703384"/>
            <a:ext cx="8348133" cy="0"/>
          </a:xfrm>
          <a:prstGeom prst="line">
            <a:avLst/>
          </a:prstGeom>
          <a:ln w="12700">
            <a:solidFill>
              <a:srgbClr val="F3B3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37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68" r:id="rId3"/>
    <p:sldLayoutId id="2147483655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openxmlformats.org/officeDocument/2006/relationships/image" Target="../media/image5.png"/><Relationship Id="rId6" Type="http://schemas.microsoft.com/office/2007/relationships/hdphoto" Target="../media/hdphoto2.wdp"/><Relationship Id="rId7" Type="http://schemas.openxmlformats.org/officeDocument/2006/relationships/image" Target="../media/image6.png"/><Relationship Id="rId8" Type="http://schemas.microsoft.com/office/2007/relationships/hdphoto" Target="../media/hdphoto3.wdp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1" Type="http://schemas.microsoft.com/office/2007/relationships/hdphoto" Target="../media/hdphoto7.wdp"/><Relationship Id="rId1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microsoft.com/office/2007/relationships/hdphoto" Target="../media/hdphoto4.wdp"/><Relationship Id="rId5" Type="http://schemas.openxmlformats.org/officeDocument/2006/relationships/image" Target="../media/image11.png"/><Relationship Id="rId6" Type="http://schemas.microsoft.com/office/2007/relationships/hdphoto" Target="../media/hdphoto5.wdp"/><Relationship Id="rId7" Type="http://schemas.openxmlformats.org/officeDocument/2006/relationships/image" Target="../media/image12.png"/><Relationship Id="rId8" Type="http://schemas.microsoft.com/office/2007/relationships/hdphoto" Target="../media/hdphoto6.wdp"/><Relationship Id="rId9" Type="http://schemas.openxmlformats.org/officeDocument/2006/relationships/image" Target="../media/image13.jpeg"/><Relationship Id="rId10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9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eg"/><Relationship Id="rId6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i="1" dirty="0" smtClean="0">
                <a:latin typeface="+mj-lt"/>
              </a:rPr>
              <a:t>Reconfiguring the Software Radio to Improve Power, Price, and Portability</a:t>
            </a:r>
            <a:endParaRPr lang="zh-TW" altLang="en-US" sz="2800" dirty="0">
              <a:latin typeface="+mj-lt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2101850" y="4192915"/>
            <a:ext cx="4940300" cy="1779260"/>
          </a:xfrm>
        </p:spPr>
        <p:txBody>
          <a:bodyPr/>
          <a:lstStyle/>
          <a:p>
            <a:r>
              <a:rPr lang="en-US" altLang="zh-TW" dirty="0" smtClean="0"/>
              <a:t>Ye-</a:t>
            </a:r>
            <a:r>
              <a:rPr lang="en-US" altLang="zh-TW" dirty="0" err="1" smtClean="0"/>
              <a:t>sheng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Kuo</a:t>
            </a:r>
            <a:r>
              <a:rPr lang="en-US" altLang="zh-TW" dirty="0" smtClean="0"/>
              <a:t>,  Patrick </a:t>
            </a:r>
            <a:r>
              <a:rPr lang="en-US" altLang="zh-TW" dirty="0" err="1" smtClean="0"/>
              <a:t>Pannuto</a:t>
            </a:r>
            <a:r>
              <a:rPr lang="en-US" altLang="zh-TW" dirty="0" smtClean="0"/>
              <a:t>, Thomas </a:t>
            </a:r>
            <a:r>
              <a:rPr lang="en-US" altLang="zh-TW" dirty="0" err="1" smtClean="0"/>
              <a:t>Schmid</a:t>
            </a:r>
            <a:r>
              <a:rPr lang="en-US" altLang="zh-TW" dirty="0" smtClean="0"/>
              <a:t>, and </a:t>
            </a:r>
            <a:r>
              <a:rPr lang="en-US" altLang="zh-TW" dirty="0" err="1" smtClean="0"/>
              <a:t>Prabal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Dutta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err="1" smtClean="0"/>
              <a:t>SenSys</a:t>
            </a:r>
            <a:r>
              <a:rPr lang="en-US" altLang="zh-TW" dirty="0" smtClean="0"/>
              <a:t> ‘12 at Toronto</a:t>
            </a:r>
          </a:p>
        </p:txBody>
      </p:sp>
      <p:pic>
        <p:nvPicPr>
          <p:cNvPr id="7" name="圖片 6" descr="utah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850" y="246884"/>
            <a:ext cx="1778405" cy="464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low-power wireless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en-US" dirty="0">
                <a:solidFill>
                  <a:schemeClr val="tx1"/>
                </a:solidFill>
              </a:rPr>
              <a:t>“High-Resolution, Low-Power Time Synchronization an Oxymoron No More”</a:t>
            </a:r>
          </a:p>
          <a:p>
            <a:pPr marL="800100" lvl="1"/>
            <a:r>
              <a:rPr lang="en-US" i="1" dirty="0">
                <a:solidFill>
                  <a:schemeClr val="tx1"/>
                </a:solidFill>
              </a:rPr>
              <a:t>IPSN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‘10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spcBef>
                <a:spcPts val="2000"/>
              </a:spcBef>
            </a:pPr>
            <a:r>
              <a:rPr lang="en-US" dirty="0" smtClean="0">
                <a:solidFill>
                  <a:schemeClr val="tx1"/>
                </a:solidFill>
              </a:rPr>
              <a:t>“Design and Evaluation of a Versatile and Efficient Receiver-Initiated Link Layer for Low-Power Wireless”</a:t>
            </a:r>
          </a:p>
          <a:p>
            <a:pPr lvl="1"/>
            <a:r>
              <a:rPr lang="en-US" i="1" dirty="0" err="1" smtClean="0">
                <a:solidFill>
                  <a:schemeClr val="tx1"/>
                </a:solidFill>
              </a:rPr>
              <a:t>SenSys</a:t>
            </a:r>
            <a:r>
              <a:rPr lang="en-US" dirty="0" smtClean="0">
                <a:solidFill>
                  <a:schemeClr val="tx1"/>
                </a:solidFill>
              </a:rPr>
              <a:t> ‘10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spcBef>
                <a:spcPts val="2000"/>
              </a:spcBef>
            </a:pPr>
            <a:r>
              <a:rPr lang="en-US" dirty="0" smtClean="0">
                <a:solidFill>
                  <a:schemeClr val="tx1"/>
                </a:solidFill>
              </a:rPr>
              <a:t>“Efficient </a:t>
            </a:r>
            <a:r>
              <a:rPr lang="en-US" dirty="0">
                <a:solidFill>
                  <a:schemeClr val="tx1"/>
                </a:solidFill>
              </a:rPr>
              <a:t>Network Flooding and Time Synchronization with </a:t>
            </a:r>
            <a:r>
              <a:rPr lang="en-US" dirty="0" smtClean="0">
                <a:solidFill>
                  <a:schemeClr val="tx1"/>
                </a:solidFill>
              </a:rPr>
              <a:t>Glossy”</a:t>
            </a:r>
          </a:p>
          <a:p>
            <a:pPr lvl="1"/>
            <a:r>
              <a:rPr lang="en-US" i="1" dirty="0" smtClean="0">
                <a:solidFill>
                  <a:schemeClr val="tx1"/>
                </a:solidFill>
              </a:rPr>
              <a:t>IPSN</a:t>
            </a:r>
            <a:r>
              <a:rPr lang="en-US" dirty="0" smtClean="0">
                <a:solidFill>
                  <a:schemeClr val="tx1"/>
                </a:solidFill>
              </a:rPr>
              <a:t> ‘11</a:t>
            </a: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2000"/>
              </a:spcBef>
            </a:pPr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en-US" dirty="0">
                <a:solidFill>
                  <a:schemeClr val="tx1"/>
                </a:solidFill>
              </a:rPr>
              <a:t>Low-Power Wireless Bus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pPr lvl="1"/>
            <a:r>
              <a:rPr lang="en-US" i="1" dirty="0" err="1" smtClean="0">
                <a:solidFill>
                  <a:schemeClr val="tx1"/>
                </a:solidFill>
              </a:rPr>
              <a:t>SenSys</a:t>
            </a:r>
            <a:r>
              <a:rPr lang="en-US" dirty="0" smtClean="0">
                <a:solidFill>
                  <a:schemeClr val="tx1"/>
                </a:solidFill>
              </a:rPr>
              <a:t> ‘12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FF0C-605D-4449-A52A-D6DDBF994CA7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9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Current SDR platforms</a:t>
            </a:r>
            <a:endParaRPr lang="zh-TW" altLang="en-US" dirty="0"/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881708"/>
              </p:ext>
            </p:extLst>
          </p:nvPr>
        </p:nvGraphicFramePr>
        <p:xfrm>
          <a:off x="685800" y="2133601"/>
          <a:ext cx="7772400" cy="327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316263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USRP2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USRP E100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WARP v3</a:t>
                      </a:r>
                      <a:endParaRPr lang="zh-TW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SORA</a:t>
                      </a:r>
                      <a:endParaRPr lang="zh-TW" altLang="en-US" dirty="0"/>
                    </a:p>
                  </a:txBody>
                  <a:tcPr/>
                </a:tc>
              </a:tr>
              <a:tr h="316263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Power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~10 W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~10 W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~50 W</a:t>
                      </a:r>
                      <a:r>
                        <a:rPr lang="en-US" altLang="zh-TW" baseline="30000" dirty="0" smtClean="0"/>
                        <a:t>*</a:t>
                      </a:r>
                      <a:endParaRPr lang="zh-TW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~100 W</a:t>
                      </a:r>
                      <a:endParaRPr lang="zh-TW" altLang="en-US" dirty="0"/>
                    </a:p>
                  </a:txBody>
                  <a:tcPr/>
                </a:tc>
              </a:tr>
              <a:tr h="316263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Size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1760 cm</a:t>
                      </a:r>
                      <a:r>
                        <a:rPr lang="en-US" altLang="zh-TW" baseline="30000" dirty="0" smtClean="0"/>
                        <a:t>3</a:t>
                      </a:r>
                      <a:endParaRPr lang="zh-TW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1760 cm</a:t>
                      </a:r>
                      <a:r>
                        <a:rPr lang="en-US" altLang="zh-TW" baseline="30000" dirty="0" smtClean="0"/>
                        <a:t>3</a:t>
                      </a:r>
                      <a:endParaRPr lang="zh-TW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900 cm</a:t>
                      </a:r>
                      <a:r>
                        <a:rPr lang="en-US" altLang="zh-TW" baseline="30000" dirty="0" smtClean="0"/>
                        <a:t>3</a:t>
                      </a:r>
                      <a:endParaRPr lang="zh-TW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300 cm</a:t>
                      </a:r>
                      <a:r>
                        <a:rPr lang="en-US" altLang="zh-TW" baseline="30000" dirty="0" smtClean="0"/>
                        <a:t>3*</a:t>
                      </a:r>
                      <a:endParaRPr lang="zh-TW" altLang="en-US" baseline="30000" dirty="0"/>
                    </a:p>
                  </a:txBody>
                  <a:tcPr/>
                </a:tc>
              </a:tr>
              <a:tr h="316263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Cost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$1,700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$1,300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$4,900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$2,000</a:t>
                      </a:r>
                      <a:endParaRPr lang="zh-TW" altLang="en-US" dirty="0"/>
                    </a:p>
                  </a:txBody>
                  <a:tcPr/>
                </a:tc>
              </a:tr>
              <a:tr h="181274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353" r="97059"/>
                    </a14:imgEffect>
                  </a14:imgLayer>
                </a14:imgProps>
              </a:ext>
            </a:extLst>
          </a:blip>
          <a:srcRect t="21296" b="20357"/>
          <a:stretch/>
        </p:blipFill>
        <p:spPr>
          <a:xfrm>
            <a:off x="3787973" y="4140199"/>
            <a:ext cx="1498402" cy="719991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617" y1="83426" x2="6002" y2="97765"/>
                        <a14:foregroundMark x1="3047" y1="3724" x2="4617" y2="54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5488" y="4140199"/>
            <a:ext cx="1325387" cy="657187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353" r="97059"/>
                    </a14:imgEffect>
                  </a14:imgLayer>
                </a14:imgProps>
              </a:ext>
            </a:extLst>
          </a:blip>
          <a:srcRect t="21296" b="20357"/>
          <a:stretch/>
        </p:blipFill>
        <p:spPr>
          <a:xfrm>
            <a:off x="2289571" y="4140199"/>
            <a:ext cx="1498402" cy="719991"/>
          </a:xfrm>
          <a:prstGeom prst="rect">
            <a:avLst/>
          </a:prstGeom>
        </p:spPr>
      </p:pic>
      <p:sp>
        <p:nvSpPr>
          <p:cNvPr id="12" name="標題 1"/>
          <p:cNvSpPr txBox="1">
            <a:spLocks/>
          </p:cNvSpPr>
          <p:nvPr/>
        </p:nvSpPr>
        <p:spPr>
          <a:xfrm>
            <a:off x="490062" y="5448860"/>
            <a:ext cx="8334057" cy="58999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Low-power wireless research cannot</a:t>
            </a:r>
            <a:r>
              <a:rPr kumimoji="0" lang="en-US" altLang="zh-TW" sz="2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 benefit from current SDRs</a:t>
            </a:r>
            <a:r>
              <a:rPr kumimoji="0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  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pic>
        <p:nvPicPr>
          <p:cNvPr id="1026" name="Picture 2" descr="http://mangocomm.com/images/w3/w3_kit_med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36" b="9962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235" y="4053994"/>
            <a:ext cx="1524000" cy="80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1AFC2-9A2D-664D-A000-1387EC1C06AF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If we have a low-power portable SDR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Software radios that you could</a:t>
            </a:r>
          </a:p>
          <a:p>
            <a:pPr lvl="1"/>
            <a:r>
              <a:rPr lang="en-US" altLang="zh-TW" dirty="0" smtClean="0"/>
              <a:t>Hold in the palm of your hand</a:t>
            </a:r>
          </a:p>
          <a:p>
            <a:pPr lvl="1"/>
            <a:r>
              <a:rPr lang="en-US" altLang="zh-TW" dirty="0" smtClean="0"/>
              <a:t>Deploy at very large scale</a:t>
            </a:r>
          </a:p>
          <a:p>
            <a:pPr lvl="1"/>
            <a:r>
              <a:rPr lang="en-US" altLang="zh-TW" dirty="0" smtClean="0"/>
              <a:t>Hand out for student labs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Software radios that would enable</a:t>
            </a:r>
          </a:p>
          <a:p>
            <a:pPr lvl="1"/>
            <a:r>
              <a:rPr lang="en-US" altLang="zh-TW" dirty="0" smtClean="0"/>
              <a:t>Mobile networking research</a:t>
            </a:r>
          </a:p>
          <a:p>
            <a:pPr lvl="1"/>
            <a:r>
              <a:rPr lang="en-US" altLang="zh-TW" dirty="0" smtClean="0"/>
              <a:t>Large-scale, in situ evaluations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6B135-4C38-E448-A058-6FC0F0E33598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sdrv2_scale_quar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588" y="2328672"/>
            <a:ext cx="4404795" cy="323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uSDR</a:t>
            </a:r>
            <a:r>
              <a:rPr lang="en-US" altLang="zh-TW" dirty="0" smtClean="0"/>
              <a:t> is low-power, small and low-cost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Power:</a:t>
            </a:r>
          </a:p>
          <a:p>
            <a:pPr lvl="1"/>
            <a:r>
              <a:rPr lang="en-US" altLang="zh-TW" dirty="0" smtClean="0"/>
              <a:t>1.4 W maximum</a:t>
            </a:r>
          </a:p>
          <a:p>
            <a:pPr lvl="1"/>
            <a:r>
              <a:rPr lang="en-US" altLang="zh-TW" dirty="0" smtClean="0"/>
              <a:t>0.32 W minimum</a:t>
            </a:r>
          </a:p>
          <a:p>
            <a:pPr lvl="1"/>
            <a:r>
              <a:rPr lang="en-US" altLang="zh-TW" dirty="0" smtClean="0"/>
              <a:t>Battery-operated</a:t>
            </a:r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dirty="0" smtClean="0"/>
              <a:t>Size:</a:t>
            </a:r>
          </a:p>
          <a:p>
            <a:pPr lvl="1"/>
            <a:r>
              <a:rPr lang="en-US" altLang="zh-TW" dirty="0" smtClean="0"/>
              <a:t>203 cm</a:t>
            </a:r>
            <a:r>
              <a:rPr lang="en-US" altLang="zh-TW" baseline="30000" dirty="0" smtClean="0"/>
              <a:t>3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Cost:</a:t>
            </a:r>
          </a:p>
          <a:p>
            <a:pPr lvl="1"/>
            <a:r>
              <a:rPr lang="en-US" altLang="zh-TW" dirty="0" smtClean="0"/>
              <a:t>~$150</a:t>
            </a:r>
          </a:p>
          <a:p>
            <a:pPr lvl="1">
              <a:buNone/>
            </a:pPr>
            <a:r>
              <a:rPr lang="en-US" altLang="zh-TW" dirty="0" smtClean="0"/>
              <a:t>(Core SDR Platform, assembled)</a:t>
            </a:r>
            <a:endParaRPr lang="zh-TW" alt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040D-6638-1B44-AC9C-CF42BEE8E30E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altLang="zh-TW" dirty="0" smtClean="0"/>
              <a:t>Challenges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Architecture Overview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Radio enhancement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Limitation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A174D-C11C-104B-AD07-09111FBE2CB4}" type="datetime1">
              <a:rPr lang="en-US" smtClean="0"/>
              <a:t>11/9/12</a:t>
            </a:fld>
            <a:endParaRPr lang="en-US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</a:t>
            </a:r>
            <a:r>
              <a:rPr lang="en-US" altLang="zh-TW" baseline="30000" dirty="0" smtClean="0"/>
              <a:t>st</a:t>
            </a:r>
            <a:r>
              <a:rPr lang="en-US" altLang="zh-TW" dirty="0" smtClean="0"/>
              <a:t> challenge: Power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SRAM FPGA</a:t>
            </a:r>
          </a:p>
          <a:p>
            <a:pPr lvl="1"/>
            <a:r>
              <a:rPr lang="en-US" altLang="zh-TW" dirty="0" smtClean="0"/>
              <a:t>High in-rush current</a:t>
            </a:r>
          </a:p>
          <a:p>
            <a:pPr lvl="1"/>
            <a:r>
              <a:rPr lang="en-US" altLang="zh-TW" dirty="0" smtClean="0"/>
              <a:t>High static power</a:t>
            </a:r>
          </a:p>
          <a:p>
            <a:pPr lvl="1"/>
            <a:r>
              <a:rPr lang="en-US" altLang="zh-TW" dirty="0" smtClean="0"/>
              <a:t>Re-configuration required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915035" y="5766360"/>
            <a:ext cx="7771765" cy="58999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n-US" altLang="zh-TW" sz="2000" dirty="0" smtClean="0">
                <a:solidFill>
                  <a:srgbClr val="FF0000"/>
                </a:solidFill>
              </a:rPr>
              <a:t>SRAM FPGA is not able to duty-cycle</a:t>
            </a: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6362" y="2965020"/>
            <a:ext cx="3731866" cy="2801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2037" y="3528881"/>
            <a:ext cx="4124325" cy="223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字方塊 8"/>
          <p:cNvSpPr txBox="1"/>
          <p:nvPr/>
        </p:nvSpPr>
        <p:spPr>
          <a:xfrm>
            <a:off x="105798" y="5900350"/>
            <a:ext cx="2485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Images from	www.microsemi.com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56B1-DFEC-BF42-A836-36DDAD667E04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</a:t>
            </a:r>
            <a:r>
              <a:rPr lang="en-US" altLang="zh-TW" baseline="30000" dirty="0" smtClean="0"/>
              <a:t>nd</a:t>
            </a:r>
            <a:r>
              <a:rPr lang="en-US" altLang="zh-TW" dirty="0" smtClean="0"/>
              <a:t> challenge: Size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General purpose</a:t>
            </a:r>
          </a:p>
          <a:p>
            <a:r>
              <a:rPr lang="en-US" altLang="zh-TW" dirty="0" smtClean="0"/>
              <a:t>Highly reconfigurable</a:t>
            </a:r>
          </a:p>
          <a:p>
            <a:r>
              <a:rPr lang="en-US" altLang="zh-TW" dirty="0" smtClean="0"/>
              <a:t>Modular design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433226" y="5900350"/>
            <a:ext cx="2586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Images from	Mango communication</a:t>
            </a:r>
          </a:p>
          <a:p>
            <a:r>
              <a:rPr lang="en-US" altLang="zh-TW" sz="1200" dirty="0"/>
              <a:t>	</a:t>
            </a:r>
            <a:r>
              <a:rPr lang="en-US" altLang="zh-TW" sz="1200" dirty="0" smtClean="0"/>
              <a:t>	</a:t>
            </a:r>
            <a:r>
              <a:rPr lang="en-US" altLang="zh-TW" sz="1200" dirty="0" err="1" smtClean="0"/>
              <a:t>Ettus</a:t>
            </a:r>
            <a:r>
              <a:rPr lang="en-US" altLang="zh-TW" sz="1200" dirty="0" smtClean="0"/>
              <a:t> research</a:t>
            </a:r>
            <a:endParaRPr lang="zh-TW" altLang="en-US" sz="1200" dirty="0"/>
          </a:p>
        </p:txBody>
      </p:sp>
      <p:grpSp>
        <p:nvGrpSpPr>
          <p:cNvPr id="7" name="Group 6"/>
          <p:cNvGrpSpPr/>
          <p:nvPr/>
        </p:nvGrpSpPr>
        <p:grpSpPr>
          <a:xfrm>
            <a:off x="563882" y="3303228"/>
            <a:ext cx="2351983" cy="972314"/>
            <a:chOff x="411482" y="3586211"/>
            <a:chExt cx="2351983" cy="972314"/>
          </a:xfrm>
        </p:grpSpPr>
        <p:pic>
          <p:nvPicPr>
            <p:cNvPr id="2050" name="Picture 2" descr="BasicTX Daughterboard 1-250 MHz Tx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286" b="96071" l="9118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14" t="4865" r="8333" b="3992"/>
            <a:stretch/>
          </p:blipFill>
          <p:spPr bwMode="auto">
            <a:xfrm>
              <a:off x="411482" y="3586211"/>
              <a:ext cx="1066801" cy="97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554480" y="3749202"/>
              <a:ext cx="12089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1-250 MHz</a:t>
              </a:r>
            </a:p>
            <a:p>
              <a:r>
                <a:rPr lang="en-US" dirty="0" smtClean="0"/>
                <a:t>TX Board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63882" y="4347785"/>
            <a:ext cx="2469002" cy="972314"/>
            <a:chOff x="563882" y="4347785"/>
            <a:chExt cx="2469002" cy="972314"/>
          </a:xfrm>
        </p:grpSpPr>
        <p:pic>
          <p:nvPicPr>
            <p:cNvPr id="2052" name="Picture 4" descr="TVRX2   50-860 MHz Rx x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429" b="94286" l="11765" r="9058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30" t="6866" r="9788" b="6905"/>
            <a:stretch/>
          </p:blipFill>
          <p:spPr bwMode="auto">
            <a:xfrm>
              <a:off x="563882" y="4347785"/>
              <a:ext cx="1066378" cy="97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706880" y="4510776"/>
              <a:ext cx="13260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50-860 MHz</a:t>
              </a:r>
            </a:p>
            <a:p>
              <a:r>
                <a:rPr lang="en-US" dirty="0" smtClean="0"/>
                <a:t>RX Board x2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10542" y="5384036"/>
            <a:ext cx="3533033" cy="972314"/>
            <a:chOff x="510542" y="5384036"/>
            <a:chExt cx="3533033" cy="972314"/>
          </a:xfrm>
        </p:grpSpPr>
        <p:pic>
          <p:nvPicPr>
            <p:cNvPr id="2054" name="Picture 6" descr="RFX2400 2.3-2.9 GHz Rx/Tx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2143" b="77857" l="5000" r="9529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4" t="21837" r="4706" b="22800"/>
            <a:stretch/>
          </p:blipFill>
          <p:spPr bwMode="auto">
            <a:xfrm>
              <a:off x="510542" y="5384036"/>
              <a:ext cx="1951752" cy="972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682240" y="5547027"/>
              <a:ext cx="13613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2.3-2.9 </a:t>
              </a:r>
              <a:r>
                <a:rPr lang="en-US" dirty="0"/>
                <a:t>G</a:t>
              </a:r>
              <a:r>
                <a:rPr lang="en-US" dirty="0" smtClean="0"/>
                <a:t>Hz</a:t>
              </a:r>
            </a:p>
            <a:p>
              <a:r>
                <a:rPr lang="en-US" dirty="0" smtClean="0"/>
                <a:t>RX/TX Board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365417" y="3303228"/>
            <a:ext cx="2520627" cy="1085101"/>
            <a:chOff x="4365417" y="3303228"/>
            <a:chExt cx="2520627" cy="1085101"/>
          </a:xfrm>
        </p:grpSpPr>
        <p:pic>
          <p:nvPicPr>
            <p:cNvPr id="18436" name="Picture 4" descr="http://mangocomm.com/assets/templates/mango/images/WARP_ClockBoard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365417" y="3303228"/>
              <a:ext cx="1026447" cy="1085101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5429042" y="3522612"/>
              <a:ext cx="14570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 MHz TXCO</a:t>
              </a:r>
            </a:p>
            <a:p>
              <a:r>
                <a:rPr lang="en-US" dirty="0" smtClean="0"/>
                <a:t>Clock Board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365416" y="4549670"/>
            <a:ext cx="2202079" cy="1587500"/>
            <a:chOff x="4365416" y="4549670"/>
            <a:chExt cx="2202079" cy="1587500"/>
          </a:xfrm>
        </p:grpSpPr>
        <p:pic>
          <p:nvPicPr>
            <p:cNvPr id="2056" name="Picture 8" descr="http://mangocomm.com/assets/templates/mango/images/WARP_RadioBoard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493" b="97910" l="600" r="9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103479" y="4811607"/>
              <a:ext cx="1587500" cy="1063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5429042" y="5020253"/>
              <a:ext cx="11384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2.4, 5 GHz</a:t>
              </a:r>
            </a:p>
            <a:p>
              <a:r>
                <a:rPr lang="en-US" dirty="0" smtClean="0"/>
                <a:t>RF Board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029450" y="3303228"/>
            <a:ext cx="1990725" cy="2372774"/>
            <a:chOff x="7029450" y="3303228"/>
            <a:chExt cx="1990725" cy="2372774"/>
          </a:xfrm>
        </p:grpSpPr>
        <p:pic>
          <p:nvPicPr>
            <p:cNvPr id="18440" name="Picture 8" descr="http://mangocomm.com/assets/templates/mango/images/WARP_FPGABoard_v22.jpg"/>
            <p:cNvPicPr>
              <a:picLocks noChangeAspect="1" noChangeArrowheads="1"/>
            </p:cNvPicPr>
            <p:nvPr/>
          </p:nvPicPr>
          <p:blipFill rotWithShape="1">
            <a:blip r:embed="rId12"/>
            <a:srcRect t="7853"/>
            <a:stretch/>
          </p:blipFill>
          <p:spPr bwMode="auto">
            <a:xfrm>
              <a:off x="7029450" y="3303228"/>
              <a:ext cx="1990725" cy="2004079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7242001" y="5306670"/>
              <a:ext cx="1565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WARP v2 Main</a:t>
              </a:r>
              <a:endParaRPr lang="en-US" dirty="0"/>
            </a:p>
          </p:txBody>
        </p:sp>
      </p:grpSp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5B29-BD29-784C-9855-C40B45E8A4A9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</a:t>
            </a:r>
            <a:r>
              <a:rPr lang="en-US" altLang="zh-TW" baseline="30000" dirty="0" smtClean="0"/>
              <a:t>rd</a:t>
            </a:r>
            <a:r>
              <a:rPr lang="en-US" altLang="zh-TW" dirty="0" smtClean="0"/>
              <a:t> challenge: Cost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Modular design</a:t>
            </a:r>
          </a:p>
          <a:p>
            <a:r>
              <a:rPr lang="en-US" altLang="zh-TW" dirty="0" smtClean="0"/>
              <a:t>High performance hardware</a:t>
            </a:r>
          </a:p>
          <a:p>
            <a:pPr lvl="1"/>
            <a:r>
              <a:rPr lang="en-US" altLang="zh-TW" dirty="0" smtClean="0"/>
              <a:t>Xilinx Virtex-6, </a:t>
            </a:r>
            <a:r>
              <a:rPr lang="en-US" altLang="zh-TW" dirty="0"/>
              <a:t>(</a:t>
            </a:r>
            <a:r>
              <a:rPr lang="en-US" altLang="zh-TW" dirty="0" smtClean="0"/>
              <a:t>3</a:t>
            </a:r>
            <a:r>
              <a:rPr lang="en-US" altLang="zh-TW" baseline="30000" dirty="0" smtClean="0"/>
              <a:t>rd </a:t>
            </a:r>
            <a:r>
              <a:rPr lang="en-US" altLang="zh-TW" dirty="0" smtClean="0"/>
              <a:t>WARP)</a:t>
            </a:r>
          </a:p>
          <a:p>
            <a:pPr lvl="2"/>
            <a:r>
              <a:rPr lang="en-US" altLang="zh-TW" dirty="0" smtClean="0"/>
              <a:t>$2,000</a:t>
            </a:r>
          </a:p>
          <a:p>
            <a:pPr lvl="1"/>
            <a:r>
              <a:rPr lang="en-US" altLang="zh-TW" dirty="0" smtClean="0"/>
              <a:t>Xilinx Virtex-5, (SORA)</a:t>
            </a:r>
          </a:p>
          <a:p>
            <a:r>
              <a:rPr lang="en-US" altLang="zh-TW" dirty="0" smtClean="0"/>
              <a:t>Not standalone</a:t>
            </a:r>
            <a:endParaRPr lang="zh-TW" alt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9E54-1164-0F44-B407-D709E0EA5F0B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Challenges</a:t>
            </a:r>
          </a:p>
          <a:p>
            <a:r>
              <a:rPr lang="en-US" altLang="zh-TW" dirty="0" smtClean="0">
                <a:solidFill>
                  <a:schemeClr val="tx1"/>
                </a:solidFill>
              </a:rPr>
              <a:t>Architecture Overview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Radio enhancement</a:t>
            </a:r>
          </a:p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Limitation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altLang="zh-TW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BBE6-659C-694C-B511-71131A45429F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Emerging technology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Microsemi’s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SmartFusion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Hard core ARM Cortex-M3</a:t>
            </a:r>
          </a:p>
          <a:p>
            <a:pPr lvl="2"/>
            <a:r>
              <a:rPr lang="en-US" altLang="zh-TW" dirty="0" smtClean="0"/>
              <a:t>80MHz std.</a:t>
            </a:r>
          </a:p>
          <a:p>
            <a:pPr lvl="2"/>
            <a:r>
              <a:rPr lang="en-US" altLang="zh-TW" dirty="0" smtClean="0"/>
              <a:t>Embedded SRAM and Flash</a:t>
            </a:r>
          </a:p>
          <a:p>
            <a:pPr lvl="1"/>
            <a:r>
              <a:rPr lang="en-US" altLang="zh-TW" dirty="0" smtClean="0"/>
              <a:t>500K system gate FPGA</a:t>
            </a:r>
          </a:p>
          <a:p>
            <a:pPr lvl="2"/>
            <a:r>
              <a:rPr lang="en-US" altLang="zh-TW" dirty="0" smtClean="0"/>
              <a:t>Flash-based</a:t>
            </a:r>
          </a:p>
          <a:p>
            <a:pPr lvl="2"/>
            <a:r>
              <a:rPr lang="en-US" altLang="zh-TW" dirty="0" smtClean="0"/>
              <a:t>Embedded RAM</a:t>
            </a:r>
          </a:p>
          <a:p>
            <a:pPr lvl="1"/>
            <a:r>
              <a:rPr lang="en-US" altLang="zh-TW" dirty="0" smtClean="0"/>
              <a:t>Analog Compute Engine</a:t>
            </a:r>
          </a:p>
          <a:p>
            <a:pPr lvl="2"/>
            <a:r>
              <a:rPr lang="en-US" altLang="zh-TW" dirty="0" smtClean="0"/>
              <a:t>Low-speed ADCs/DACs</a:t>
            </a:r>
          </a:p>
          <a:p>
            <a:pPr lvl="1"/>
            <a:r>
              <a:rPr lang="en-US" altLang="zh-TW" dirty="0" smtClean="0"/>
              <a:t>High speed interconnect</a:t>
            </a:r>
          </a:p>
          <a:p>
            <a:pPr lvl="2"/>
            <a:r>
              <a:rPr lang="en-US" altLang="zh-TW" dirty="0" smtClean="0"/>
              <a:t>Memory-mapped IO</a:t>
            </a:r>
          </a:p>
          <a:p>
            <a:pPr lvl="2"/>
            <a:r>
              <a:rPr lang="en-US" altLang="zh-TW" dirty="0" smtClean="0"/>
              <a:t>1.4Gb/s (measured)</a:t>
            </a:r>
            <a:endParaRPr lang="zh-TW" alt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3187" y="2879725"/>
            <a:ext cx="3753613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6433226" y="5900350"/>
            <a:ext cx="2586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Images from	www.microsemi.com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E80D-12C6-FD45-8A42-20FC3FECFB56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Architecture overview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740" y="2531147"/>
            <a:ext cx="3934946" cy="318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內容版面配置區 9" descr="sdrv2_scale_tmote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42828" y="2788920"/>
            <a:ext cx="4664583" cy="2642997"/>
          </a:xfrm>
        </p:spPr>
      </p:pic>
      <p:pic>
        <p:nvPicPr>
          <p:cNvPr id="11" name="圖片 10" descr="sdrv2_scale_tmot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2788920"/>
            <a:ext cx="4664583" cy="2642997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11502-F039-A546-8293-C3F28C6A7605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Highly integrated HW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Baseband processing (PHY, MAC)</a:t>
            </a:r>
          </a:p>
          <a:p>
            <a:pPr lvl="1"/>
            <a:r>
              <a:rPr lang="en-US" altLang="zh-TW" dirty="0" err="1" smtClean="0"/>
              <a:t>Microsemi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SmartFusion</a:t>
            </a:r>
            <a:endParaRPr lang="en-US" altLang="zh-TW" dirty="0" smtClean="0"/>
          </a:p>
          <a:p>
            <a:r>
              <a:rPr lang="en-US" altLang="zh-TW" dirty="0" smtClean="0"/>
              <a:t>RF Frontend</a:t>
            </a:r>
          </a:p>
          <a:p>
            <a:pPr lvl="1"/>
            <a:r>
              <a:rPr lang="en-US" altLang="zh-TW" dirty="0" smtClean="0"/>
              <a:t>Maxim MAX2831</a:t>
            </a:r>
          </a:p>
          <a:p>
            <a:r>
              <a:rPr lang="en-US" altLang="zh-TW" dirty="0" smtClean="0"/>
              <a:t>Data converters</a:t>
            </a:r>
          </a:p>
          <a:p>
            <a:pPr lvl="1"/>
            <a:r>
              <a:rPr lang="en-US" altLang="zh-TW" dirty="0" smtClean="0"/>
              <a:t>Maxim MAX5189</a:t>
            </a:r>
          </a:p>
          <a:p>
            <a:pPr lvl="1"/>
            <a:r>
              <a:rPr lang="en-US" altLang="zh-TW" dirty="0" smtClean="0"/>
              <a:t>Analog Device AD9288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Sacrifice modular design	→ Size, Cost</a:t>
            </a:r>
          </a:p>
          <a:p>
            <a:r>
              <a:rPr lang="en-US" altLang="zh-TW" dirty="0" smtClean="0"/>
              <a:t>Low-power / sleep mode 	→ Power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1D95F-C2A8-C646-B6F0-ABE5686B9BDE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Advantages of Flash-based FPGA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Low in-rush current</a:t>
            </a:r>
          </a:p>
          <a:p>
            <a:r>
              <a:rPr lang="en-US" altLang="zh-TW" dirty="0" smtClean="0"/>
              <a:t>Low static </a:t>
            </a:r>
            <a:r>
              <a:rPr lang="en-US" altLang="zh-TW" dirty="0"/>
              <a:t>p</a:t>
            </a:r>
            <a:r>
              <a:rPr lang="en-US" altLang="zh-TW" dirty="0" smtClean="0"/>
              <a:t>ower</a:t>
            </a:r>
          </a:p>
          <a:p>
            <a:r>
              <a:rPr lang="en-US" altLang="zh-TW" dirty="0" smtClean="0"/>
              <a:t>No configuration process</a:t>
            </a:r>
          </a:p>
          <a:p>
            <a:pPr lvl="1"/>
            <a:r>
              <a:rPr lang="en-US" altLang="zh-TW" dirty="0" smtClean="0"/>
              <a:t>No current</a:t>
            </a:r>
          </a:p>
          <a:p>
            <a:pPr lvl="1"/>
            <a:r>
              <a:rPr lang="en-US" altLang="zh-TW" dirty="0" smtClean="0"/>
              <a:t>No delay</a:t>
            </a:r>
          </a:p>
          <a:p>
            <a:pPr marL="457200" lvl="1" indent="0">
              <a:buNone/>
            </a:pPr>
            <a:endParaRPr lang="en-US" altLang="zh-TW" dirty="0"/>
          </a:p>
          <a:p>
            <a:pPr marL="457200" lvl="1" indent="0">
              <a:buNone/>
            </a:pPr>
            <a:endParaRPr lang="en-US" altLang="zh-TW" dirty="0" smtClean="0"/>
          </a:p>
          <a:p>
            <a:r>
              <a:rPr lang="en-US" altLang="zh-TW" dirty="0" smtClean="0"/>
              <a:t>Limitations</a:t>
            </a:r>
          </a:p>
          <a:p>
            <a:pPr lvl="1"/>
            <a:r>
              <a:rPr lang="en-US" altLang="zh-TW" dirty="0" smtClean="0"/>
              <a:t>Lifetime</a:t>
            </a:r>
          </a:p>
          <a:p>
            <a:pPr lvl="1"/>
            <a:r>
              <a:rPr lang="en-US" altLang="zh-TW" dirty="0" smtClean="0"/>
              <a:t>Speed</a:t>
            </a:r>
          </a:p>
          <a:p>
            <a:pPr lvl="1"/>
            <a:r>
              <a:rPr lang="en-US" altLang="zh-TW" dirty="0" smtClean="0"/>
              <a:t>Area</a:t>
            </a:r>
          </a:p>
          <a:p>
            <a:pPr lvl="1">
              <a:buNone/>
            </a:pPr>
            <a:endParaRPr lang="zh-TW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944130"/>
            <a:ext cx="4572000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6433226" y="5900350"/>
            <a:ext cx="2586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Images from	www.microsemi.com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1DE1-82EB-9D4F-9583-801457B1C579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Challenges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Architecture Overview</a:t>
            </a:r>
          </a:p>
          <a:p>
            <a:r>
              <a:rPr lang="en-US" altLang="zh-TW" dirty="0" smtClean="0">
                <a:solidFill>
                  <a:schemeClr val="tx1"/>
                </a:solidFill>
              </a:rPr>
              <a:t>Evaluation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Radio enhancement</a:t>
            </a:r>
          </a:p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Limitation</a:t>
            </a:r>
          </a:p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  <a:p>
            <a:endParaRPr lang="en-US" altLang="zh-TW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76470-9C0C-384E-8156-6B7E4465D493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7" y="1818285"/>
            <a:ext cx="9145277" cy="2857899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7" y="1818684"/>
            <a:ext cx="9144000" cy="28575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Flash FPGA is better in </a:t>
            </a:r>
            <a:r>
              <a:rPr lang="en-US" altLang="zh-TW" dirty="0"/>
              <a:t>d</a:t>
            </a:r>
            <a:r>
              <a:rPr lang="en-US" altLang="zh-TW" dirty="0" smtClean="0"/>
              <a:t>uty cycling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6306095" y="1818285"/>
            <a:ext cx="69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uSDR</a:t>
            </a:r>
            <a:endParaRPr lang="zh-TW" altLang="en-US" dirty="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448577"/>
              </p:ext>
            </p:extLst>
          </p:nvPr>
        </p:nvGraphicFramePr>
        <p:xfrm>
          <a:off x="609601" y="4981303"/>
          <a:ext cx="434123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743"/>
                <a:gridCol w="1135163"/>
                <a:gridCol w="1135163"/>
                <a:gridCol w="1135163"/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USRP2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uSDR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Latency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1.96 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54 ms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36X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Energy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9.56 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0.028 J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341X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5190309" y="5304468"/>
            <a:ext cx="3496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USRP loads firmware from SD card</a:t>
            </a:r>
          </a:p>
        </p:txBody>
      </p:sp>
      <p:sp>
        <p:nvSpPr>
          <p:cNvPr id="13" name="橢圓 12"/>
          <p:cNvSpPr/>
          <p:nvPr/>
        </p:nvSpPr>
        <p:spPr>
          <a:xfrm>
            <a:off x="308076" y="1818285"/>
            <a:ext cx="888274" cy="88827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0"/>
          <p:cNvSpPr txBox="1"/>
          <p:nvPr/>
        </p:nvSpPr>
        <p:spPr>
          <a:xfrm>
            <a:off x="1898469" y="1818285"/>
            <a:ext cx="8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USRP2</a:t>
            </a:r>
            <a:endParaRPr lang="zh-TW" alt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E191-BD6A-B049-B28A-8478BB24265C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Flash FPGA has low static </a:t>
            </a:r>
            <a:r>
              <a:rPr lang="en-US" altLang="zh-TW" dirty="0"/>
              <a:t>p</a:t>
            </a:r>
            <a:r>
              <a:rPr lang="en-US" altLang="zh-TW" dirty="0" smtClean="0"/>
              <a:t>ower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</p:nvPr>
        </p:nvGraphicFramePr>
        <p:xfrm>
          <a:off x="686118" y="2167528"/>
          <a:ext cx="5366339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8771"/>
                <a:gridCol w="2090058"/>
                <a:gridCol w="18375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Voltage</a:t>
                      </a:r>
                      <a:r>
                        <a:rPr lang="en-US" altLang="zh-TW" baseline="0" dirty="0" smtClean="0"/>
                        <a:t> Rail</a:t>
                      </a:r>
                      <a:endParaRPr lang="en-US" altLang="zh-TW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SmartFusion</a:t>
                      </a:r>
                      <a:r>
                        <a:rPr lang="en-US" altLang="zh-TW" dirty="0" smtClean="0"/>
                        <a:t> (</a:t>
                      </a:r>
                      <a:r>
                        <a:rPr lang="en-US" altLang="zh-TW" dirty="0" err="1" smtClean="0"/>
                        <a:t>uSDR</a:t>
                      </a:r>
                      <a:r>
                        <a:rPr lang="en-US" altLang="zh-TW" dirty="0" smtClean="0"/>
                        <a:t>)</a:t>
                      </a:r>
                    </a:p>
                    <a:p>
                      <a:pPr algn="ctr"/>
                      <a:r>
                        <a:rPr lang="en-US" altLang="zh-TW" dirty="0" smtClean="0"/>
                        <a:t>Static Current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Spartan (USRP2)</a:t>
                      </a:r>
                    </a:p>
                    <a:p>
                      <a:pPr algn="ctr"/>
                      <a:r>
                        <a:rPr lang="en-US" altLang="zh-TW" dirty="0" smtClean="0"/>
                        <a:t>Static Current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3.3 V (IO)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26.9 </a:t>
                      </a:r>
                      <a:r>
                        <a:rPr lang="en-US" altLang="zh-TW" dirty="0" err="1" smtClean="0"/>
                        <a:t>mA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79 </a:t>
                      </a:r>
                      <a:r>
                        <a:rPr lang="en-US" altLang="zh-TW" dirty="0" err="1" smtClean="0"/>
                        <a:t>mA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2.5 V (AUX)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n/a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88 </a:t>
                      </a:r>
                      <a:r>
                        <a:rPr lang="en-US" altLang="zh-TW" dirty="0" err="1" smtClean="0"/>
                        <a:t>mA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1.5</a:t>
                      </a:r>
                      <a:r>
                        <a:rPr lang="en-US" altLang="zh-TW" baseline="0" dirty="0" smtClean="0"/>
                        <a:t> V (Core)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8.0 </a:t>
                      </a:r>
                      <a:r>
                        <a:rPr lang="en-US" altLang="zh-TW" dirty="0" err="1" smtClean="0"/>
                        <a:t>mA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n/a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1.2 V (Core)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n/a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80 </a:t>
                      </a:r>
                      <a:r>
                        <a:rPr lang="en-US" altLang="zh-TW" dirty="0" err="1" smtClean="0"/>
                        <a:t>mA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b="1" dirty="0" smtClean="0"/>
                        <a:t>Static Power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b="1" dirty="0" smtClean="0"/>
                        <a:t>101 </a:t>
                      </a:r>
                      <a:r>
                        <a:rPr lang="en-US" altLang="zh-TW" b="1" dirty="0" err="1" smtClean="0"/>
                        <a:t>mW</a:t>
                      </a:r>
                      <a:endParaRPr lang="zh-TW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b="1" dirty="0" smtClean="0"/>
                        <a:t>578 </a:t>
                      </a:r>
                      <a:r>
                        <a:rPr lang="en-US" altLang="zh-TW" b="1" dirty="0" err="1" smtClean="0"/>
                        <a:t>mW</a:t>
                      </a:r>
                      <a:endParaRPr lang="zh-TW" alt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圖片 6" descr="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76666" y="2584088"/>
            <a:ext cx="3291840" cy="245872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782637" y="4955177"/>
            <a:ext cx="52698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sz="1600" dirty="0" smtClean="0"/>
              <a:t>6X improvement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1600" dirty="0" err="1" smtClean="0"/>
              <a:t>SmartFusion</a:t>
            </a:r>
            <a:r>
              <a:rPr lang="en-US" altLang="zh-TW" sz="1600" dirty="0" smtClean="0"/>
              <a:t> 2 supports Flash*Freeze mode, 1 </a:t>
            </a:r>
            <a:r>
              <a:rPr lang="en-US" altLang="zh-TW" sz="1600" dirty="0" err="1" smtClean="0"/>
              <a:t>mW</a:t>
            </a:r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zh-TW" sz="1600" dirty="0" smtClean="0"/>
              <a:t>Two switches are used to detach clock signal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1600" dirty="0" smtClean="0"/>
              <a:t>Measurement was made “</a:t>
            </a:r>
            <a:r>
              <a:rPr lang="en-US" altLang="zh-TW" sz="1600" b="1" dirty="0" smtClean="0"/>
              <a:t>after</a:t>
            </a:r>
            <a:r>
              <a:rPr lang="en-US" altLang="zh-TW" sz="1600" dirty="0" smtClean="0"/>
              <a:t>” firmware has been loaded</a:t>
            </a:r>
            <a:endParaRPr lang="zh-TW" altLang="en-US" sz="160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53A2-9454-6641-954F-6D5EB2B54203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sor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18285"/>
            <a:ext cx="4524375" cy="4524375"/>
          </a:xfrm>
          <a:prstGeom prst="rect">
            <a:avLst/>
          </a:prstGeom>
        </p:spPr>
      </p:pic>
      <p:pic>
        <p:nvPicPr>
          <p:cNvPr id="15" name="圖片 14" descr="USR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371110"/>
            <a:ext cx="971550" cy="971550"/>
          </a:xfrm>
          <a:prstGeom prst="rect">
            <a:avLst/>
          </a:prstGeom>
        </p:spPr>
      </p:pic>
      <p:pic>
        <p:nvPicPr>
          <p:cNvPr id="16" name="圖片 15" descr="WAR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675910"/>
            <a:ext cx="666750" cy="666750"/>
          </a:xfrm>
          <a:prstGeom prst="rect">
            <a:avLst/>
          </a:prstGeom>
        </p:spPr>
      </p:pic>
      <p:pic>
        <p:nvPicPr>
          <p:cNvPr id="12" name="圖片 11" descr="usd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6009285"/>
            <a:ext cx="333375" cy="333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uSDR</a:t>
            </a:r>
            <a:r>
              <a:rPr lang="en-US" dirty="0" smtClean="0"/>
              <a:t> is portable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654019"/>
              </p:ext>
            </p:extLst>
          </p:nvPr>
        </p:nvGraphicFramePr>
        <p:xfrm>
          <a:off x="5950902" y="2316480"/>
          <a:ext cx="250698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821"/>
                <a:gridCol w="128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Platform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Size (cm</a:t>
                      </a:r>
                      <a:r>
                        <a:rPr lang="en-US" baseline="30000" dirty="0" smtClean="0"/>
                        <a:t>3</a:t>
                      </a:r>
                      <a:r>
                        <a:rPr lang="en-US" baseline="0" dirty="0" smtClean="0"/>
                        <a:t>)</a:t>
                      </a:r>
                      <a:endParaRPr lang="en-US" baseline="30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36000</a:t>
                      </a:r>
                      <a:r>
                        <a:rPr lang="en-US" baseline="30000" dirty="0" smtClean="0"/>
                        <a:t>a</a:t>
                      </a:r>
                      <a:endParaRPr lang="en-US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WARP 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900</a:t>
                      </a:r>
                      <a:r>
                        <a:rPr lang="en-US" baseline="30000" dirty="0" smtClean="0"/>
                        <a:t>b</a:t>
                      </a:r>
                      <a:endParaRPr lang="en-US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USRP2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1760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uSDR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203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文字方塊 12"/>
          <p:cNvSpPr txBox="1"/>
          <p:nvPr/>
        </p:nvSpPr>
        <p:spPr>
          <a:xfrm>
            <a:off x="5867083" y="462534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a: including a desktop PC</a:t>
            </a:r>
          </a:p>
          <a:p>
            <a:r>
              <a:rPr lang="en-US" altLang="zh-TW" dirty="0" smtClean="0"/>
              <a:t>b: assume 3 cm thick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1805940" y="5878592"/>
            <a:ext cx="784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uSDR</a:t>
            </a:r>
            <a:endParaRPr lang="zh-TW" altLang="en-US" dirty="0"/>
          </a:p>
        </p:txBody>
      </p:sp>
      <p:cxnSp>
        <p:nvCxnSpPr>
          <p:cNvPr id="19" name="直線單箭頭接點 18"/>
          <p:cNvCxnSpPr>
            <a:stCxn id="17" idx="1"/>
          </p:cNvCxnSpPr>
          <p:nvPr/>
        </p:nvCxnSpPr>
        <p:spPr>
          <a:xfrm flipH="1">
            <a:off x="790575" y="6063258"/>
            <a:ext cx="1015365" cy="860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29C8F-BE0A-4646-9EAB-2F819C005C39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uSDR</a:t>
            </a:r>
            <a:r>
              <a:rPr lang="en-US" dirty="0" smtClean="0"/>
              <a:t> is low-cost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749079"/>
              </p:ext>
            </p:extLst>
          </p:nvPr>
        </p:nvGraphicFramePr>
        <p:xfrm>
          <a:off x="686118" y="1958976"/>
          <a:ext cx="4465638" cy="407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546"/>
                <a:gridCol w="1488546"/>
                <a:gridCol w="14885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Desc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 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 (1K)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FPGA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A2F500M3G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AD9288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MAX5189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MAX2831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$4</a:t>
                      </a:r>
                      <a:endParaRPr lang="en-US" dirty="0"/>
                    </a:p>
                  </a:txBody>
                  <a:tcPr/>
                </a:tc>
              </a:tr>
              <a:tr h="233044">
                <a:tc>
                  <a:txBody>
                    <a:bodyPr/>
                    <a:lstStyle/>
                    <a:p>
                      <a:r>
                        <a:rPr lang="en-US" dirty="0" smtClean="0"/>
                        <a:t>Memories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AG9205S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Discrete</a:t>
                      </a:r>
                      <a:r>
                        <a:rPr lang="en-US" baseline="0" dirty="0" smtClean="0"/>
                        <a:t> parts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$62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PCB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layers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Assembly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$214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5505633"/>
              </p:ext>
            </p:extLst>
          </p:nvPr>
        </p:nvGraphicFramePr>
        <p:xfrm>
          <a:off x="5950902" y="4178936"/>
          <a:ext cx="250698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821"/>
                <a:gridCol w="128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Platform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Cost</a:t>
                      </a:r>
                      <a:endParaRPr lang="en-US" baseline="30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$2,000</a:t>
                      </a:r>
                      <a:endParaRPr lang="en-US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WARP 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$4,900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USRP2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$1,700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uSDR</a:t>
                      </a:r>
                      <a:r>
                        <a:rPr lang="en-US" b="1" dirty="0" smtClean="0"/>
                        <a:t> kit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$214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646" y="1958976"/>
            <a:ext cx="2662237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7C937-622C-4F4F-8808-4E71E92C7DE4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31996" y="6033136"/>
            <a:ext cx="74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(USD)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96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Challenges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Architecture Overview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altLang="zh-TW" dirty="0" smtClean="0">
                <a:solidFill>
                  <a:schemeClr val="tx1"/>
                </a:solidFill>
              </a:rPr>
              <a:t>Radio enhancement</a:t>
            </a:r>
          </a:p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Limitation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altLang="zh-TW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97FF-81DC-2B4C-9500-FFC2206EE143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uSDR</a:t>
            </a:r>
            <a:r>
              <a:rPr lang="en-US" altLang="zh-TW" dirty="0" smtClean="0"/>
              <a:t> is better for low-power research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6118" y="1933303"/>
            <a:ext cx="7771765" cy="4180114"/>
          </a:xfrm>
        </p:spPr>
        <p:txBody>
          <a:bodyPr/>
          <a:lstStyle/>
          <a:p>
            <a:r>
              <a:rPr lang="en-US" altLang="zh-TW" sz="1800" dirty="0" smtClean="0"/>
              <a:t>Fully access to low level control/information</a:t>
            </a:r>
          </a:p>
          <a:p>
            <a:pPr lvl="1">
              <a:buNone/>
            </a:pPr>
            <a:endParaRPr lang="en-US" altLang="zh-TW" dirty="0" smtClean="0"/>
          </a:p>
          <a:p>
            <a:r>
              <a:rPr lang="en-US" altLang="zh-TW" sz="1800" dirty="0" smtClean="0"/>
              <a:t>Tight control loop</a:t>
            </a:r>
          </a:p>
          <a:p>
            <a:pPr lvl="1"/>
            <a:r>
              <a:rPr lang="en-US" altLang="zh-TW" sz="1600" dirty="0" smtClean="0"/>
              <a:t>Automatic Gain Control (AGC)</a:t>
            </a:r>
          </a:p>
          <a:p>
            <a:pPr marL="457200" lvl="1" indent="0">
              <a:buNone/>
            </a:pPr>
            <a:endParaRPr lang="en-US" altLang="zh-TW" dirty="0" smtClean="0"/>
          </a:p>
          <a:p>
            <a:r>
              <a:rPr lang="en-US" altLang="zh-TW" sz="1800" dirty="0" smtClean="0"/>
              <a:t>Flexible Architecture</a:t>
            </a:r>
          </a:p>
          <a:p>
            <a:pPr lvl="1"/>
            <a:r>
              <a:rPr lang="en-US" altLang="zh-TW" sz="1600" dirty="0" smtClean="0"/>
              <a:t>Multiple address recognition</a:t>
            </a:r>
          </a:p>
          <a:p>
            <a:pPr lvl="1"/>
            <a:endParaRPr lang="en-US" altLang="zh-TW" dirty="0" smtClean="0"/>
          </a:p>
          <a:p>
            <a:r>
              <a:rPr lang="en-US" altLang="zh-TW" sz="1800" dirty="0" smtClean="0"/>
              <a:t>Radio extension</a:t>
            </a:r>
          </a:p>
          <a:p>
            <a:pPr lvl="1"/>
            <a:r>
              <a:rPr lang="en-US" altLang="zh-TW" sz="1600" dirty="0" smtClean="0"/>
              <a:t>Hard Glossy</a:t>
            </a:r>
          </a:p>
          <a:p>
            <a:pPr lvl="1"/>
            <a:r>
              <a:rPr lang="en-US" altLang="zh-TW" sz="1600" dirty="0" smtClean="0"/>
              <a:t>Automatic Transmission</a:t>
            </a:r>
          </a:p>
          <a:p>
            <a:pPr lvl="1"/>
            <a:endParaRPr lang="en-US" altLang="zh-TW" dirty="0" smtClean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356-BFC0-024E-B26F-78F15B690BA0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73" y="4126992"/>
            <a:ext cx="4573042" cy="222935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Beat frequency attenuates amplitude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the concurrent transmission scenario…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en-US" altLang="zh-TW" dirty="0" err="1" smtClean="0"/>
              <a:t>r</a:t>
            </a:r>
            <a:r>
              <a:rPr lang="en-US" altLang="zh-TW" baseline="-25000" dirty="0" err="1" smtClean="0"/>
              <a:t>B</a:t>
            </a:r>
            <a:r>
              <a:rPr lang="en-US" altLang="zh-TW" dirty="0" smtClean="0"/>
              <a:t>(t): received base band signal</a:t>
            </a:r>
          </a:p>
          <a:p>
            <a:pPr lvl="1"/>
            <a:r>
              <a:rPr lang="en-US" altLang="zh-TW" dirty="0" smtClean="0"/>
              <a:t>d(t): signal was been transmitted</a:t>
            </a:r>
          </a:p>
          <a:p>
            <a:pPr lvl="1"/>
            <a:r>
              <a:rPr lang="en-US" altLang="zh-TW" dirty="0" smtClean="0"/>
              <a:t>∆f: carrier frequency mismatch between two transmitters</a:t>
            </a:r>
            <a:endParaRPr lang="zh-TW" alt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3925" y="2477841"/>
            <a:ext cx="3595688" cy="42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字方塊 7"/>
          <p:cNvSpPr txBox="1"/>
          <p:nvPr/>
        </p:nvSpPr>
        <p:spPr>
          <a:xfrm>
            <a:off x="6367224" y="4401554"/>
            <a:ext cx="167640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7030A0"/>
                </a:solidFill>
              </a:rPr>
              <a:t>RSSI</a:t>
            </a:r>
          </a:p>
          <a:p>
            <a:r>
              <a:rPr lang="en-US" altLang="zh-TW" dirty="0" smtClean="0">
                <a:solidFill>
                  <a:srgbClr val="00B050"/>
                </a:solidFill>
              </a:rPr>
              <a:t>RX Base band</a:t>
            </a:r>
          </a:p>
          <a:p>
            <a:endParaRPr lang="en-US" altLang="zh-TW" sz="1000" dirty="0" smtClean="0">
              <a:solidFill>
                <a:srgbClr val="00B0F0"/>
              </a:solidFill>
            </a:endParaRPr>
          </a:p>
          <a:p>
            <a:r>
              <a:rPr lang="en-US" altLang="zh-TW" dirty="0" smtClean="0">
                <a:solidFill>
                  <a:srgbClr val="00B0F0"/>
                </a:solidFill>
              </a:rPr>
              <a:t>TX1 Base band</a:t>
            </a:r>
          </a:p>
          <a:p>
            <a:r>
              <a:rPr lang="en-US" altLang="zh-TW" dirty="0" smtClean="0">
                <a:solidFill>
                  <a:srgbClr val="FFC000"/>
                </a:solidFill>
              </a:rPr>
              <a:t>TX2 Base band</a:t>
            </a:r>
            <a:endParaRPr lang="zh-TW" altLang="en-US" dirty="0">
              <a:solidFill>
                <a:srgbClr val="FFC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73" y="4126992"/>
            <a:ext cx="4573042" cy="2229358"/>
          </a:xfrm>
          <a:prstGeom prst="rect">
            <a:avLst/>
          </a:prstGeom>
        </p:spPr>
      </p:pic>
      <p:sp>
        <p:nvSpPr>
          <p:cNvPr id="10" name="橢圓 9"/>
          <p:cNvSpPr/>
          <p:nvPr/>
        </p:nvSpPr>
        <p:spPr>
          <a:xfrm>
            <a:off x="4075611" y="4401554"/>
            <a:ext cx="888274" cy="8882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67224" y="2430119"/>
            <a:ext cx="603910" cy="471050"/>
          </a:xfrm>
          <a:prstGeom prst="rect">
            <a:avLst/>
          </a:prstGeom>
          <a:noFill/>
        </p:spPr>
      </p:pic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FE75-FCA9-3044-9A5A-18A820F8BEEF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686118" y="2586446"/>
          <a:ext cx="7771765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471"/>
                <a:gridCol w="3371147"/>
                <a:gridCol w="3371147"/>
              </a:tblGrid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SFD-Latched AGC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Continuous AGC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Setting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Latch</a:t>
                      </a:r>
                      <a:r>
                        <a:rPr lang="en-US" altLang="zh-TW" baseline="0" dirty="0" smtClean="0"/>
                        <a:t> gain when SFD detected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Changing</a:t>
                      </a:r>
                      <a:r>
                        <a:rPr lang="en-US" altLang="zh-TW" baseline="0" dirty="0" smtClean="0"/>
                        <a:t> the gain every 4 us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ARR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97.27 %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/>
                        <a:t>98.20</a:t>
                      </a:r>
                      <a:r>
                        <a:rPr lang="en-US" altLang="zh-TW" baseline="0" dirty="0" smtClean="0"/>
                        <a:t> %</a:t>
                      </a:r>
                      <a:endParaRPr lang="zh-TW" altLang="en-US" dirty="0"/>
                    </a:p>
                  </a:txBody>
                  <a:tcPr/>
                </a:tc>
              </a:tr>
              <a:tr h="201168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Cont. AGC is better for concurrent TX.</a:t>
            </a:r>
            <a:endParaRPr lang="zh-TW" alt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702" y="3999001"/>
            <a:ext cx="3200400" cy="1560195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255" y="3999000"/>
            <a:ext cx="3200400" cy="1560195"/>
          </a:xfrm>
        </p:spPr>
      </p:pic>
      <p:cxnSp>
        <p:nvCxnSpPr>
          <p:cNvPr id="16" name="Straight Arrow Connector 15"/>
          <p:cNvCxnSpPr/>
          <p:nvPr/>
        </p:nvCxnSpPr>
        <p:spPr>
          <a:xfrm flipV="1">
            <a:off x="4104167" y="4543647"/>
            <a:ext cx="0" cy="12759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7679427" y="4543647"/>
            <a:ext cx="0" cy="12759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467120" y="5310703"/>
            <a:ext cx="0" cy="508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741233" y="5863427"/>
            <a:ext cx="1451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Gain Latched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28148" y="5964966"/>
            <a:ext cx="3151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SFD-Latched AGC is more vulnerable to local minimum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4116-4A0E-DD42-806A-1C116D33840B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Concurrent transmission fails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mtClean="0"/>
              <a:t>Beat frequency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Amplitude below certain threshold	(</a:t>
            </a:r>
            <a:r>
              <a:rPr lang="el-GR" altLang="zh-TW" dirty="0" smtClean="0"/>
              <a:t>Δ</a:t>
            </a:r>
            <a:r>
              <a:rPr lang="en-US" altLang="zh-TW" dirty="0" smtClean="0"/>
              <a:t>f)</a:t>
            </a:r>
          </a:p>
          <a:p>
            <a:pPr lvl="1"/>
            <a:r>
              <a:rPr lang="en-US" altLang="zh-TW" dirty="0" smtClean="0"/>
              <a:t>Number of envelopes in a packet		(</a:t>
            </a:r>
            <a:r>
              <a:rPr lang="el-GR" altLang="zh-TW" dirty="0" smtClean="0"/>
              <a:t>Δ</a:t>
            </a:r>
            <a:r>
              <a:rPr lang="en-US" altLang="zh-TW" dirty="0" smtClean="0"/>
              <a:t>f, packet length)</a:t>
            </a:r>
          </a:p>
          <a:p>
            <a:pPr lvl="1"/>
            <a:r>
              <a:rPr lang="en-US" altLang="zh-TW" dirty="0" smtClean="0"/>
              <a:t>Slope of envelope					(</a:t>
            </a:r>
            <a:r>
              <a:rPr lang="el-GR" altLang="zh-TW" dirty="0" smtClean="0"/>
              <a:t>Δ</a:t>
            </a:r>
            <a:r>
              <a:rPr lang="en-US" altLang="zh-TW" dirty="0" smtClean="0"/>
              <a:t>f)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Frequency mismatch</a:t>
            </a:r>
          </a:p>
          <a:p>
            <a:r>
              <a:rPr lang="en-US" altLang="zh-TW" dirty="0" smtClean="0"/>
              <a:t>Packet length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D0793-86BE-D449-A3EB-E672A13A6D90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Impact of frequency mismatch</a:t>
            </a:r>
            <a:endParaRPr lang="zh-TW" altLang="en-US" dirty="0"/>
          </a:p>
        </p:txBody>
      </p:sp>
      <p:pic>
        <p:nvPicPr>
          <p:cNvPr id="6" name="內容版面配置區 5" descr="R_df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795" y="2070833"/>
            <a:ext cx="5486411" cy="3429008"/>
          </a:xfrm>
        </p:spPr>
      </p:pic>
      <p:sp>
        <p:nvSpPr>
          <p:cNvPr id="7" name="文字方塊 6"/>
          <p:cNvSpPr txBox="1"/>
          <p:nvPr/>
        </p:nvSpPr>
        <p:spPr>
          <a:xfrm>
            <a:off x="3526972" y="5625737"/>
            <a:ext cx="222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60 Bytes per packet</a:t>
            </a:r>
            <a:endParaRPr lang="zh-TW" altLang="en-US" dirty="0"/>
          </a:p>
        </p:txBody>
      </p:sp>
      <p:sp>
        <p:nvSpPr>
          <p:cNvPr id="8" name="橢圓 7"/>
          <p:cNvSpPr/>
          <p:nvPr/>
        </p:nvSpPr>
        <p:spPr>
          <a:xfrm>
            <a:off x="2734491" y="2995749"/>
            <a:ext cx="888274" cy="88827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5190309" y="2070833"/>
            <a:ext cx="888274" cy="88827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398829" y="2806805"/>
            <a:ext cx="1429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600" dirty="0" smtClean="0"/>
              <a:t>Δ</a:t>
            </a:r>
            <a:r>
              <a:rPr lang="en-US" altLang="zh-TW" sz="1600" dirty="0" smtClean="0"/>
              <a:t>f		</a:t>
            </a:r>
            <a:r>
              <a:rPr lang="el-GR" altLang="zh-TW" sz="1600" dirty="0" smtClean="0"/>
              <a:t>↓</a:t>
            </a:r>
            <a:endParaRPr lang="en-US" altLang="zh-TW" sz="1600" dirty="0" smtClean="0"/>
          </a:p>
          <a:p>
            <a:r>
              <a:rPr lang="en-US" altLang="zh-TW" sz="1600" dirty="0" smtClean="0"/>
              <a:t>Beat Freq	</a:t>
            </a:r>
            <a:r>
              <a:rPr lang="el-GR" altLang="zh-TW" sz="1600" dirty="0" smtClean="0"/>
              <a:t>↓</a:t>
            </a:r>
            <a:endParaRPr lang="en-US" altLang="zh-TW" sz="1600" dirty="0" smtClean="0"/>
          </a:p>
          <a:p>
            <a:r>
              <a:rPr lang="en-US" altLang="zh-TW" sz="1600" dirty="0" smtClean="0"/>
              <a:t>Period	↑</a:t>
            </a:r>
          </a:p>
          <a:p>
            <a:r>
              <a:rPr lang="en-US" altLang="zh-TW" sz="1600" dirty="0" smtClean="0"/>
              <a:t>Slope		</a:t>
            </a:r>
            <a:r>
              <a:rPr lang="el-GR" altLang="zh-TW" sz="1600" dirty="0" smtClean="0"/>
              <a:t>↓</a:t>
            </a:r>
            <a:endParaRPr lang="zh-TW" altLang="en-US" sz="1600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2E788-C8E8-084B-9CA8-0BF0F6205C80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Impact of packet length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3526972" y="5810403"/>
            <a:ext cx="284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Frequency mismatch &lt; 1KHz</a:t>
            </a:r>
            <a:endParaRPr lang="zh-TW" altLang="en-US" dirty="0"/>
          </a:p>
        </p:txBody>
      </p:sp>
      <p:pic>
        <p:nvPicPr>
          <p:cNvPr id="9" name="內容版面配置區 8" descr="R_length_ldf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795" y="2044708"/>
            <a:ext cx="5486411" cy="3429008"/>
          </a:xfrm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2BC2-3DD1-0040-8ADC-7CF0B0E2ABFC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Architecture of </a:t>
            </a:r>
            <a:r>
              <a:rPr lang="en-US" altLang="zh-TW" dirty="0" err="1" smtClean="0"/>
              <a:t>uSDR</a:t>
            </a:r>
            <a:r>
              <a:rPr lang="en-US" altLang="zh-TW" dirty="0" smtClean="0"/>
              <a:t> is flexible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6118" y="1944130"/>
            <a:ext cx="4582567" cy="3905250"/>
          </a:xfrm>
        </p:spPr>
        <p:txBody>
          <a:bodyPr/>
          <a:lstStyle/>
          <a:p>
            <a:r>
              <a:rPr lang="en-US" altLang="zh-TW" dirty="0"/>
              <a:t>High throughput</a:t>
            </a:r>
          </a:p>
          <a:p>
            <a:r>
              <a:rPr lang="en-US" altLang="zh-TW" dirty="0"/>
              <a:t>Low </a:t>
            </a:r>
            <a:r>
              <a:rPr lang="en-US" altLang="zh-TW" dirty="0" smtClean="0"/>
              <a:t>latency</a:t>
            </a:r>
          </a:p>
          <a:p>
            <a:r>
              <a:rPr lang="en-US" altLang="zh-TW" dirty="0" smtClean="0"/>
              <a:t>Flexible </a:t>
            </a:r>
            <a:r>
              <a:rPr lang="en-US" altLang="zh-TW" dirty="0" smtClean="0"/>
              <a:t>SW</a:t>
            </a:r>
            <a:r>
              <a:rPr lang="en-US" altLang="zh-TW" dirty="0" smtClean="0"/>
              <a:t>/</a:t>
            </a:r>
            <a:r>
              <a:rPr lang="en-US" altLang="zh-TW" dirty="0"/>
              <a:t>H</a:t>
            </a:r>
            <a:r>
              <a:rPr lang="en-US" altLang="zh-TW" dirty="0" smtClean="0"/>
              <a:t>W </a:t>
            </a:r>
            <a:r>
              <a:rPr lang="en-US" altLang="zh-TW" dirty="0" smtClean="0"/>
              <a:t>boundary</a:t>
            </a:r>
          </a:p>
          <a:p>
            <a:r>
              <a:rPr lang="en-US" altLang="zh-TW" dirty="0" smtClean="0"/>
              <a:t>Memory mapped radio</a:t>
            </a:r>
          </a:p>
          <a:p>
            <a:endParaRPr lang="en-US" altLang="zh-TW" dirty="0"/>
          </a:p>
          <a:p>
            <a:r>
              <a:rPr lang="en-US" altLang="zh-TW" dirty="0" smtClean="0"/>
              <a:t>Enables </a:t>
            </a:r>
          </a:p>
          <a:p>
            <a:pPr lvl="1"/>
            <a:r>
              <a:rPr lang="en-US" altLang="zh-TW" dirty="0" smtClean="0"/>
              <a:t>Multiple </a:t>
            </a:r>
            <a:r>
              <a:rPr lang="en-US" altLang="zh-TW" dirty="0"/>
              <a:t>a</a:t>
            </a:r>
            <a:r>
              <a:rPr lang="en-US" altLang="zh-TW" dirty="0" smtClean="0"/>
              <a:t>ddress </a:t>
            </a:r>
            <a:r>
              <a:rPr lang="en-US" altLang="zh-TW" dirty="0"/>
              <a:t>r</a:t>
            </a:r>
            <a:r>
              <a:rPr lang="en-US" altLang="zh-TW" dirty="0" smtClean="0"/>
              <a:t>ecognition</a:t>
            </a:r>
          </a:p>
          <a:p>
            <a:pPr lvl="1"/>
            <a:r>
              <a:rPr lang="en-US" altLang="zh-TW" dirty="0" smtClean="0"/>
              <a:t>Rapid frame filtering</a:t>
            </a:r>
          </a:p>
          <a:p>
            <a:pPr lvl="1"/>
            <a:r>
              <a:rPr lang="en-US" altLang="zh-TW" dirty="0" smtClean="0"/>
              <a:t>SW/HW time/area trade-off</a:t>
            </a:r>
          </a:p>
        </p:txBody>
      </p:sp>
      <p:pic>
        <p:nvPicPr>
          <p:cNvPr id="6" name="圖片 5" descr="addr_recog_bl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282" y="1818284"/>
            <a:ext cx="3695025" cy="4538065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D3565-B2D8-7645-BA62-0FEC5FF16717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Additional features of </a:t>
            </a:r>
            <a:r>
              <a:rPr lang="en-US" altLang="zh-TW" dirty="0" err="1" smtClean="0"/>
              <a:t>uSDR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6118" y="1944130"/>
            <a:ext cx="4582567" cy="3905250"/>
          </a:xfrm>
        </p:spPr>
        <p:txBody>
          <a:bodyPr/>
          <a:lstStyle/>
          <a:p>
            <a:r>
              <a:rPr lang="en-US" altLang="zh-TW" dirty="0" smtClean="0"/>
              <a:t>Hard Glossy</a:t>
            </a:r>
          </a:p>
          <a:p>
            <a:pPr lvl="1"/>
            <a:r>
              <a:rPr lang="en-US" altLang="zh-TW" dirty="0" smtClean="0"/>
              <a:t>High speed forwarding</a:t>
            </a:r>
          </a:p>
          <a:p>
            <a:pPr lvl="1"/>
            <a:r>
              <a:rPr lang="en-US" altLang="zh-TW" dirty="0" smtClean="0"/>
              <a:t>Precise timing control</a:t>
            </a:r>
          </a:p>
          <a:p>
            <a:pPr lvl="1"/>
            <a:r>
              <a:rPr lang="en-US" altLang="zh-TW" dirty="0" smtClean="0"/>
              <a:t>10X faster</a:t>
            </a:r>
          </a:p>
          <a:p>
            <a:pPr lvl="1"/>
            <a:endParaRPr lang="en-US" altLang="zh-TW" dirty="0" smtClean="0"/>
          </a:p>
          <a:p>
            <a:pPr lvl="1">
              <a:buNone/>
            </a:pPr>
            <a:endParaRPr lang="en-US" altLang="zh-TW" dirty="0" smtClean="0"/>
          </a:p>
          <a:p>
            <a:r>
              <a:rPr lang="en-US" altLang="zh-TW" dirty="0" smtClean="0"/>
              <a:t>Automatic Transmission</a:t>
            </a:r>
          </a:p>
          <a:p>
            <a:pPr lvl="1"/>
            <a:r>
              <a:rPr lang="en-US" altLang="zh-TW" dirty="0" smtClean="0"/>
              <a:t>Precise timing control</a:t>
            </a:r>
            <a:endParaRPr lang="zh-TW" altLang="en-US" dirty="0"/>
          </a:p>
        </p:txBody>
      </p:sp>
      <p:pic>
        <p:nvPicPr>
          <p:cNvPr id="7" name="圖片 6" descr="fwd_bl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603" y="2005093"/>
            <a:ext cx="3789891" cy="3886208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714D-A90E-DC41-924B-24F350C3D941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Running </a:t>
            </a:r>
            <a:r>
              <a:rPr lang="en-US" altLang="zh-TW" dirty="0" err="1" smtClean="0"/>
              <a:t>uSDR</a:t>
            </a:r>
            <a:r>
              <a:rPr lang="en-US" altLang="zh-TW" dirty="0" smtClean="0"/>
              <a:t> as a </a:t>
            </a:r>
            <a:r>
              <a:rPr lang="en-US" altLang="zh-TW" dirty="0" err="1" smtClean="0"/>
              <a:t>Testbed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Various Power input</a:t>
            </a:r>
          </a:p>
          <a:p>
            <a:pPr lvl="1"/>
            <a:r>
              <a:rPr lang="en-US" altLang="zh-TW" dirty="0" smtClean="0"/>
              <a:t>Power Jack, Headers</a:t>
            </a:r>
          </a:p>
          <a:p>
            <a:pPr lvl="1"/>
            <a:r>
              <a:rPr lang="en-US" altLang="zh-TW" dirty="0" err="1" smtClean="0"/>
              <a:t>PoE</a:t>
            </a:r>
            <a:r>
              <a:rPr lang="en-US" altLang="zh-TW" dirty="0" smtClean="0"/>
              <a:t>, USB</a:t>
            </a:r>
          </a:p>
          <a:p>
            <a:pPr lvl="1"/>
            <a:endParaRPr lang="en-US" altLang="zh-TW" dirty="0" smtClean="0"/>
          </a:p>
          <a:p>
            <a:r>
              <a:rPr lang="en-US" altLang="zh-TW" dirty="0" smtClean="0"/>
              <a:t>External Memories</a:t>
            </a:r>
          </a:p>
          <a:p>
            <a:pPr lvl="1"/>
            <a:r>
              <a:rPr lang="en-US" altLang="zh-TW" dirty="0" smtClean="0"/>
              <a:t>8 MB flash</a:t>
            </a:r>
          </a:p>
          <a:p>
            <a:pPr lvl="1"/>
            <a:r>
              <a:rPr lang="en-US" altLang="zh-TW" dirty="0" smtClean="0"/>
              <a:t>16 MB PSRAM</a:t>
            </a:r>
          </a:p>
          <a:p>
            <a:pPr lvl="1"/>
            <a:endParaRPr lang="en-US" altLang="zh-TW" dirty="0" smtClean="0"/>
          </a:p>
          <a:p>
            <a:r>
              <a:rPr lang="en-US" altLang="zh-TW" dirty="0" err="1" smtClean="0"/>
              <a:t>uClinux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SSHd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telnetd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httpd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Network File System (NFS)</a:t>
            </a:r>
          </a:p>
          <a:p>
            <a:pPr lvl="1"/>
            <a:r>
              <a:rPr lang="en-US" altLang="zh-TW" dirty="0" smtClean="0"/>
              <a:t>FPGA Live programming</a:t>
            </a:r>
            <a:endParaRPr lang="zh-TW" altLang="en-US" dirty="0"/>
          </a:p>
        </p:txBody>
      </p:sp>
      <p:pic>
        <p:nvPicPr>
          <p:cNvPr id="1026" name="Picture 2" descr="[uCPenguin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4822" y="4411105"/>
            <a:ext cx="1219200" cy="1438275"/>
          </a:xfrm>
          <a:prstGeom prst="rect">
            <a:avLst/>
          </a:prstGeom>
          <a:noFill/>
        </p:spPr>
      </p:pic>
      <p:sp>
        <p:nvSpPr>
          <p:cNvPr id="7" name="文字方塊 6"/>
          <p:cNvSpPr txBox="1"/>
          <p:nvPr/>
        </p:nvSpPr>
        <p:spPr>
          <a:xfrm>
            <a:off x="6433226" y="5900350"/>
            <a:ext cx="2586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Images from	www.uclinux.org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13E1-7508-2045-A414-A728720DC023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Challenges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Architecture Overview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Radio enhancement</a:t>
            </a:r>
          </a:p>
          <a:p>
            <a:r>
              <a:rPr lang="en-US" altLang="zh-TW" dirty="0" smtClean="0">
                <a:solidFill>
                  <a:schemeClr val="tx1"/>
                </a:solidFill>
              </a:rPr>
              <a:t>Limitation</a:t>
            </a:r>
          </a:p>
          <a:p>
            <a:r>
              <a:rPr lang="en-US" altLang="zh-TW" dirty="0" smtClean="0">
                <a:solidFill>
                  <a:schemeClr val="tx1"/>
                </a:solidFill>
              </a:rPr>
              <a:t>Conclusion</a:t>
            </a:r>
            <a:endParaRPr lang="en-US" altLang="zh-TW" dirty="0">
              <a:solidFill>
                <a:schemeClr val="tx1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97FF-81DC-2B4C-9500-FFC2206EE143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09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Limitations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Relatively fewer FPGA gates/LUTs</a:t>
            </a:r>
          </a:p>
          <a:p>
            <a:r>
              <a:rPr lang="en-US" altLang="zh-TW" dirty="0" smtClean="0"/>
              <a:t>Higher power than most motes</a:t>
            </a:r>
          </a:p>
          <a:p>
            <a:r>
              <a:rPr lang="en-US" altLang="zh-TW" dirty="0" smtClean="0"/>
              <a:t>Lower performance than SRAM-based FPGA</a:t>
            </a:r>
          </a:p>
          <a:p>
            <a:r>
              <a:rPr lang="en-US" altLang="zh-TW" dirty="0" smtClean="0"/>
              <a:t>Fixed frontend limits RF flexibility</a:t>
            </a:r>
            <a:endParaRPr lang="zh-TW" alt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09C7-D1DD-974F-9B52-0927B6428206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17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uSDR</a:t>
            </a:r>
            <a:r>
              <a:rPr lang="en-US" altLang="zh-TW" dirty="0" smtClean="0"/>
              <a:t> </a:t>
            </a:r>
          </a:p>
          <a:p>
            <a:pPr lvl="1"/>
            <a:r>
              <a:rPr lang="en-US" altLang="zh-TW" dirty="0"/>
              <a:t>A</a:t>
            </a:r>
            <a:r>
              <a:rPr lang="en-US" altLang="zh-TW" dirty="0" smtClean="0"/>
              <a:t> low-power, </a:t>
            </a:r>
            <a:r>
              <a:rPr lang="en-US" altLang="zh-TW" dirty="0" smtClean="0"/>
              <a:t>low-cost and </a:t>
            </a:r>
            <a:r>
              <a:rPr lang="en-US" altLang="zh-TW" dirty="0" smtClean="0"/>
              <a:t>portable SDR </a:t>
            </a:r>
            <a:r>
              <a:rPr lang="en-US" altLang="zh-TW" dirty="0" smtClean="0"/>
              <a:t>platform</a:t>
            </a:r>
          </a:p>
          <a:p>
            <a:pPr lvl="1"/>
            <a:r>
              <a:rPr lang="en-US" altLang="zh-TW" dirty="0" err="1" smtClean="0"/>
              <a:t>uSDR</a:t>
            </a:r>
            <a:r>
              <a:rPr lang="en-US" altLang="zh-TW" dirty="0" smtClean="0"/>
              <a:t> offers great hardware/software </a:t>
            </a:r>
            <a:r>
              <a:rPr lang="en-US" altLang="zh-TW" dirty="0" smtClean="0"/>
              <a:t>dynamics</a:t>
            </a:r>
          </a:p>
          <a:p>
            <a:pPr lvl="1"/>
            <a:r>
              <a:rPr lang="en-US" altLang="zh-TW" dirty="0" err="1" smtClean="0"/>
              <a:t>uSDR</a:t>
            </a:r>
            <a:r>
              <a:rPr lang="en-US" altLang="zh-TW" dirty="0" smtClean="0"/>
              <a:t> allows designer to explore wireless protocols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Better platform for low-power wireless research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EC9F-AFCA-4E4C-B9B0-2A8381964068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uta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469" y="4278659"/>
            <a:ext cx="3044514" cy="79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55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Automatic Frequency Compensation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O-QPSK</a:t>
            </a:r>
          </a:p>
          <a:p>
            <a:pPr lvl="1"/>
            <a:r>
              <a:rPr lang="en-US" altLang="zh-TW" dirty="0" smtClean="0"/>
              <a:t>Signal rotates at constant speed</a:t>
            </a:r>
            <a:endParaRPr lang="zh-TW" alt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4476" y="1944130"/>
            <a:ext cx="537504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圖片 9" descr="freq_compensa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56" y="3384543"/>
            <a:ext cx="4754889" cy="29718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b="8720"/>
          <a:stretch/>
        </p:blipFill>
        <p:spPr>
          <a:xfrm>
            <a:off x="5470168" y="3259415"/>
            <a:ext cx="2181225" cy="2173605"/>
          </a:xfrm>
          <a:prstGeom prst="rect">
            <a:avLst/>
          </a:prstGeom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5868" y="2922891"/>
            <a:ext cx="923304" cy="461652"/>
          </a:xfrm>
          <a:prstGeom prst="rect">
            <a:avLst/>
          </a:prstGeom>
          <a:noFill/>
        </p:spPr>
      </p:pic>
      <p:sp>
        <p:nvSpPr>
          <p:cNvPr id="9" name="文字方塊 8"/>
          <p:cNvSpPr txBox="1"/>
          <p:nvPr/>
        </p:nvSpPr>
        <p:spPr>
          <a:xfrm>
            <a:off x="5470168" y="5433020"/>
            <a:ext cx="2638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Simulation result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50 KHz apart initially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Freq. step size = 300 Hz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2CC-E3ED-4E4A-AC19-7DF0BF2FB602}" type="datetime1">
              <a:rPr lang="en-US" smtClean="0"/>
              <a:t>11/9/12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A461A-D070-2749-90E1-EF4513BAC9C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ichigan Engineering - Desig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ichigan Engineering - Design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22931</TotalTime>
  <Words>1157</Words>
  <Application>Microsoft Macintosh PowerPoint</Application>
  <PresentationFormat>On-screen Show (4:3)</PresentationFormat>
  <Paragraphs>466</Paragraphs>
  <Slides>34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Michigan Engineering - Design 1</vt:lpstr>
      <vt:lpstr>Michigan Engineering - Design 2</vt:lpstr>
      <vt:lpstr>Reconfiguring the Software Radio to Improve Power, Price, and Portability</vt:lpstr>
      <vt:lpstr>Recent low-power wireless research</vt:lpstr>
      <vt:lpstr>Current SDR platforms</vt:lpstr>
      <vt:lpstr>If we have a low-power portable SDR</vt:lpstr>
      <vt:lpstr>uSDR is low-power, small and low-cost</vt:lpstr>
      <vt:lpstr>Outline</vt:lpstr>
      <vt:lpstr>1st challenge: Power</vt:lpstr>
      <vt:lpstr>2nd challenge: Size</vt:lpstr>
      <vt:lpstr>3rd challenge: Cost</vt:lpstr>
      <vt:lpstr>Outline</vt:lpstr>
      <vt:lpstr>Emerging technology</vt:lpstr>
      <vt:lpstr>Architecture overview</vt:lpstr>
      <vt:lpstr>Highly integrated HW</vt:lpstr>
      <vt:lpstr>Advantages of Flash-based FPGA</vt:lpstr>
      <vt:lpstr>Outline</vt:lpstr>
      <vt:lpstr>Flash FPGA is better in duty cycling</vt:lpstr>
      <vt:lpstr>Flash FPGA has low static power</vt:lpstr>
      <vt:lpstr>uSDR is portable</vt:lpstr>
      <vt:lpstr>uSDR is low-cost</vt:lpstr>
      <vt:lpstr>Outline</vt:lpstr>
      <vt:lpstr>uSDR is better for low-power research</vt:lpstr>
      <vt:lpstr>Beat frequency attenuates amplitude</vt:lpstr>
      <vt:lpstr>Cont. AGC is better for concurrent TX.</vt:lpstr>
      <vt:lpstr>Concurrent transmission fails</vt:lpstr>
      <vt:lpstr>Impact of frequency mismatch</vt:lpstr>
      <vt:lpstr>Impact of packet length</vt:lpstr>
      <vt:lpstr>Architecture of uSDR is flexible</vt:lpstr>
      <vt:lpstr>Additional features of uSDR</vt:lpstr>
      <vt:lpstr>Running uSDR as a Testbed</vt:lpstr>
      <vt:lpstr>Outline</vt:lpstr>
      <vt:lpstr>Limitations</vt:lpstr>
      <vt:lpstr>Conclusion</vt:lpstr>
      <vt:lpstr>PowerPoint Presentation</vt:lpstr>
      <vt:lpstr>Automatic Frequency Compensation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Fabre</dc:creator>
  <cp:lastModifiedBy>Ye-sheng Kuo</cp:lastModifiedBy>
  <cp:revision>397</cp:revision>
  <cp:lastPrinted>2011-09-20T15:00:56Z</cp:lastPrinted>
  <dcterms:created xsi:type="dcterms:W3CDTF">2011-09-13T16:43:05Z</dcterms:created>
  <dcterms:modified xsi:type="dcterms:W3CDTF">2012-11-09T07:58:10Z</dcterms:modified>
</cp:coreProperties>
</file>