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11.2 DNS name space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set of all names used with DNS constitutes the DNS </a:t>
            </a:r>
            <a:r>
              <a:rPr lang="en-US" altLang="ko-KR" i="1" dirty="0"/>
              <a:t>name </a:t>
            </a:r>
            <a:r>
              <a:rPr lang="en-US" altLang="ko-KR" i="1" dirty="0" smtClean="0"/>
              <a:t>space</a:t>
            </a:r>
          </a:p>
          <a:p>
            <a:pPr lvl="1"/>
            <a:r>
              <a:rPr lang="en-US" altLang="ko-KR" dirty="0" smtClean="0"/>
              <a:t>Partitioned hierarchically </a:t>
            </a:r>
            <a:r>
              <a:rPr lang="en-US" altLang="ko-KR" dirty="0"/>
              <a:t>and </a:t>
            </a:r>
            <a:r>
              <a:rPr lang="en-US" altLang="ko-KR" dirty="0" smtClean="0"/>
              <a:t>case insensitive</a:t>
            </a:r>
          </a:p>
          <a:p>
            <a:pPr lvl="1"/>
            <a:r>
              <a:rPr lang="en-US" altLang="ko-KR" dirty="0" smtClean="0"/>
              <a:t>Unnamed </a:t>
            </a:r>
            <a:r>
              <a:rPr lang="en-US" altLang="ko-KR" dirty="0"/>
              <a:t>root at the </a:t>
            </a:r>
            <a:r>
              <a:rPr lang="en-US" altLang="ko-KR" dirty="0" smtClean="0"/>
              <a:t>top</a:t>
            </a:r>
          </a:p>
          <a:p>
            <a:r>
              <a:rPr lang="en-US" altLang="ko-KR" dirty="0" smtClean="0"/>
              <a:t>TLDs </a:t>
            </a:r>
            <a:r>
              <a:rPr lang="en-US" altLang="ko-KR" dirty="0"/>
              <a:t>include </a:t>
            </a:r>
            <a:r>
              <a:rPr lang="en-US" altLang="ko-KR" dirty="0" err="1" smtClean="0"/>
              <a:t>gTLDs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ccTLDs</a:t>
            </a:r>
            <a:r>
              <a:rPr lang="en-US" altLang="ko-KR" dirty="0" smtClean="0"/>
              <a:t>, IDN </a:t>
            </a:r>
            <a:r>
              <a:rPr lang="en-US" altLang="ko-KR" dirty="0" err="1" smtClean="0"/>
              <a:t>ccTLDs</a:t>
            </a:r>
            <a:r>
              <a:rPr lang="en-US" altLang="ko-KR" dirty="0" smtClean="0"/>
              <a:t>, </a:t>
            </a:r>
            <a:r>
              <a:rPr lang="en-US" altLang="ko-KR" dirty="0"/>
              <a:t>plus </a:t>
            </a:r>
            <a:r>
              <a:rPr lang="en-US" altLang="ko-KR" i="1" dirty="0" smtClean="0"/>
              <a:t>ARPA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140968"/>
            <a:ext cx="65532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11.2 DNS name space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gTLDs</a:t>
            </a:r>
            <a:r>
              <a:rPr lang="en-US" altLang="ko-KR" dirty="0" smtClean="0"/>
              <a:t> </a:t>
            </a:r>
            <a:r>
              <a:rPr lang="en-US" altLang="ko-KR" dirty="0"/>
              <a:t>are grouped into categories: </a:t>
            </a:r>
            <a:r>
              <a:rPr lang="en-US" altLang="ko-KR" i="1" dirty="0"/>
              <a:t>generic</a:t>
            </a:r>
            <a:r>
              <a:rPr lang="en-US" altLang="ko-KR" dirty="0"/>
              <a:t>, </a:t>
            </a:r>
            <a:r>
              <a:rPr lang="en-US" altLang="ko-KR" i="1" dirty="0"/>
              <a:t>generic-restricted</a:t>
            </a:r>
            <a:r>
              <a:rPr lang="en-US" altLang="ko-KR" dirty="0"/>
              <a:t>, and </a:t>
            </a:r>
            <a:r>
              <a:rPr lang="en-US" altLang="ko-KR" i="1" dirty="0" smtClean="0"/>
              <a:t>sponsored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generic </a:t>
            </a:r>
            <a:r>
              <a:rPr lang="en-US" altLang="ko-KR" dirty="0" err="1" smtClean="0"/>
              <a:t>gTLDs</a:t>
            </a:r>
            <a:r>
              <a:rPr lang="en-US" altLang="ko-KR" dirty="0" smtClean="0"/>
              <a:t> are </a:t>
            </a:r>
            <a:r>
              <a:rPr lang="en-US" altLang="ko-KR" dirty="0"/>
              <a:t>open for unrestricted </a:t>
            </a:r>
            <a:r>
              <a:rPr lang="en-US" altLang="ko-KR" dirty="0" smtClean="0"/>
              <a:t>use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others (generic-restricted and sponsored) </a:t>
            </a:r>
            <a:r>
              <a:rPr lang="en-US" altLang="ko-KR" dirty="0" smtClean="0"/>
              <a:t>are limited </a:t>
            </a:r>
            <a:r>
              <a:rPr lang="en-US" altLang="ko-KR" dirty="0"/>
              <a:t>to various sorts of uses or are constrained as to what entity may assign names from the </a:t>
            </a:r>
            <a:r>
              <a:rPr lang="en-US" altLang="ko-KR" dirty="0" smtClean="0"/>
              <a:t>domain</a:t>
            </a:r>
            <a:endParaRPr lang="en-US" altLang="ko-KR" dirty="0"/>
          </a:p>
          <a:p>
            <a:pPr lvl="2"/>
            <a:r>
              <a:rPr lang="en-US" altLang="ko-KR" dirty="0" smtClean="0"/>
              <a:t>E.g. EDU, MIL, GOV, INT</a:t>
            </a:r>
          </a:p>
          <a:p>
            <a:r>
              <a:rPr lang="en-US" altLang="ko-KR" dirty="0" smtClean="0"/>
              <a:t>There is a “new </a:t>
            </a:r>
            <a:r>
              <a:rPr lang="en-US" altLang="ko-KR" dirty="0" err="1" smtClean="0"/>
              <a:t>gTLD</a:t>
            </a:r>
            <a:r>
              <a:rPr lang="en-US" altLang="ko-KR" dirty="0" smtClean="0"/>
              <a:t>” program in the works that may significantly expand the current set, possibly to several hundred or even thousand</a:t>
            </a:r>
          </a:p>
          <a:p>
            <a:pPr lvl="1"/>
            <a:r>
              <a:rPr lang="en-US" altLang="ko-KR" dirty="0" smtClean="0"/>
              <a:t>This </a:t>
            </a:r>
            <a:r>
              <a:rPr lang="en-US" altLang="ko-KR" dirty="0"/>
              <a:t>program and policies relating to TLD management in general are maintained by </a:t>
            </a:r>
            <a:r>
              <a:rPr lang="en-US" altLang="ko-KR" dirty="0" smtClean="0"/>
              <a:t>the ICANN</a:t>
            </a:r>
          </a:p>
        </p:txBody>
      </p:sp>
    </p:spTree>
    <p:extLst>
      <p:ext uri="{BB962C8B-B14F-4D97-AF65-F5344CB8AC3E}">
        <p14:creationId xmlns:p14="http://schemas.microsoft.com/office/powerpoint/2010/main" val="134537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11.2 DNS name space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ccTLDs</a:t>
            </a:r>
            <a:r>
              <a:rPr lang="en-US" altLang="ko-KR" dirty="0" smtClean="0"/>
              <a:t> </a:t>
            </a:r>
            <a:r>
              <a:rPr lang="en-US" altLang="ko-KR" dirty="0"/>
              <a:t>include the two-letter country codes specified by the ISO 3166 </a:t>
            </a:r>
            <a:r>
              <a:rPr lang="en-US" altLang="ko-KR" dirty="0" smtClean="0"/>
              <a:t>standard, plus five </a:t>
            </a:r>
            <a:r>
              <a:rPr lang="en-US" altLang="ko-KR" dirty="0"/>
              <a:t>that are not: </a:t>
            </a:r>
            <a:r>
              <a:rPr lang="en-US" altLang="ko-KR" dirty="0" err="1" smtClean="0"/>
              <a:t>uk</a:t>
            </a:r>
            <a:r>
              <a:rPr lang="en-US" altLang="ko-KR" dirty="0" smtClean="0"/>
              <a:t> (cf. </a:t>
            </a:r>
            <a:r>
              <a:rPr lang="en-US" altLang="ko-KR" dirty="0" err="1" smtClean="0"/>
              <a:t>gb</a:t>
            </a:r>
            <a:r>
              <a:rPr lang="en-US" altLang="ko-KR" dirty="0" smtClean="0"/>
              <a:t>), </a:t>
            </a:r>
            <a:r>
              <a:rPr lang="en-US" altLang="ko-KR" dirty="0" err="1" smtClean="0"/>
              <a:t>su</a:t>
            </a:r>
            <a:r>
              <a:rPr lang="en-US" altLang="ko-KR" dirty="0" smtClean="0"/>
              <a:t> (Soviet Union), ac (Ascension Islands), </a:t>
            </a:r>
            <a:r>
              <a:rPr lang="en-US" altLang="ko-KR" dirty="0" err="1"/>
              <a:t>eu</a:t>
            </a:r>
            <a:r>
              <a:rPr lang="en-US" altLang="ko-KR" dirty="0"/>
              <a:t>, and </a:t>
            </a:r>
            <a:r>
              <a:rPr lang="en-US" altLang="ko-KR" dirty="0" err="1"/>
              <a:t>tp</a:t>
            </a:r>
            <a:r>
              <a:rPr lang="en-US" altLang="ko-KR" dirty="0"/>
              <a:t> </a:t>
            </a:r>
            <a:r>
              <a:rPr lang="en-US" altLang="ko-KR" dirty="0" smtClean="0"/>
              <a:t>(East Timor)</a:t>
            </a:r>
          </a:p>
          <a:p>
            <a:r>
              <a:rPr lang="en-US" altLang="ko-KR" dirty="0" smtClean="0"/>
              <a:t>Because </a:t>
            </a:r>
            <a:r>
              <a:rPr lang="en-US" altLang="ko-KR" dirty="0"/>
              <a:t>some of these </a:t>
            </a:r>
            <a:r>
              <a:rPr lang="en-US" altLang="ko-KR" dirty="0" smtClean="0"/>
              <a:t>two letter codes </a:t>
            </a:r>
            <a:r>
              <a:rPr lang="en-US" altLang="ko-KR" dirty="0"/>
              <a:t>are suggestive of other uses and meanings, various countries have been able to </a:t>
            </a:r>
            <a:r>
              <a:rPr lang="en-US" altLang="ko-KR" dirty="0" smtClean="0"/>
              <a:t>find commercial </a:t>
            </a:r>
            <a:r>
              <a:rPr lang="en-US" altLang="ko-KR" dirty="0"/>
              <a:t>windfalls from selling names within their </a:t>
            </a:r>
            <a:r>
              <a:rPr lang="en-US" altLang="ko-KR" dirty="0" err="1" smtClean="0"/>
              <a:t>ccTLDs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E.g. </a:t>
            </a:r>
            <a:r>
              <a:rPr lang="en-US" altLang="ko-KR" dirty="0" err="1" smtClean="0"/>
              <a:t>tv</a:t>
            </a:r>
            <a:r>
              <a:rPr lang="en-US" altLang="ko-KR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77168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11.2 DNS name space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Fully </a:t>
            </a:r>
            <a:r>
              <a:rPr lang="en-US" altLang="ko-KR" dirty="0"/>
              <a:t>qualified domain names (</a:t>
            </a:r>
            <a:r>
              <a:rPr lang="en-US" altLang="ko-KR" dirty="0" smtClean="0"/>
              <a:t>FQDNs) </a:t>
            </a:r>
            <a:r>
              <a:rPr lang="en-US" altLang="ko-KR" dirty="0"/>
              <a:t>with a trailing period </a:t>
            </a:r>
            <a:r>
              <a:rPr lang="en-US" altLang="ko-KR" dirty="0" smtClean="0"/>
              <a:t>indicate that </a:t>
            </a:r>
            <a:r>
              <a:rPr lang="en-US" altLang="ko-KR" dirty="0"/>
              <a:t>the name is complete; no additional information should be added to the name when performing a </a:t>
            </a:r>
            <a:r>
              <a:rPr lang="en-US" altLang="ko-KR" dirty="0" smtClean="0"/>
              <a:t>name resolution</a:t>
            </a:r>
          </a:p>
          <a:p>
            <a:pPr lvl="1"/>
            <a:r>
              <a:rPr lang="en-US" altLang="ko-KR" dirty="0" smtClean="0"/>
              <a:t>Cf. </a:t>
            </a:r>
            <a:r>
              <a:rPr lang="en-US" altLang="ko-KR" i="1" dirty="0" smtClean="0"/>
              <a:t>unqualified </a:t>
            </a:r>
            <a:r>
              <a:rPr lang="en-US" altLang="ko-KR" i="1" dirty="0"/>
              <a:t>domain </a:t>
            </a:r>
            <a:r>
              <a:rPr lang="en-US" altLang="ko-KR" i="1" dirty="0" smtClean="0"/>
              <a:t>name</a:t>
            </a:r>
            <a:endParaRPr lang="en-US" altLang="ko-KR" dirty="0"/>
          </a:p>
          <a:p>
            <a:pPr lvl="1"/>
            <a:r>
              <a:rPr lang="en-US" altLang="ko-KR" dirty="0" smtClean="0"/>
              <a:t>When </a:t>
            </a:r>
            <a:r>
              <a:rPr lang="en-US" altLang="ko-KR" dirty="0"/>
              <a:t>a system is </a:t>
            </a:r>
            <a:r>
              <a:rPr lang="en-US" altLang="ko-KR" dirty="0" smtClean="0"/>
              <a:t>configured, </a:t>
            </a:r>
            <a:r>
              <a:rPr lang="en-US" altLang="ko-KR" dirty="0"/>
              <a:t>it is typically assigned a default domain </a:t>
            </a:r>
            <a:r>
              <a:rPr lang="en-US" altLang="ko-KR" dirty="0" smtClean="0"/>
              <a:t>extension and </a:t>
            </a:r>
            <a:r>
              <a:rPr lang="en-US" altLang="ko-KR" dirty="0"/>
              <a:t>search </a:t>
            </a:r>
            <a:r>
              <a:rPr lang="en-US" altLang="ko-KR" dirty="0" smtClean="0"/>
              <a:t>list</a:t>
            </a:r>
          </a:p>
          <a:p>
            <a:r>
              <a:rPr lang="en-US" altLang="ko-KR" dirty="0"/>
              <a:t>A domain name consists of a sequence of </a:t>
            </a:r>
            <a:r>
              <a:rPr lang="en-US" altLang="ko-KR" i="1" dirty="0"/>
              <a:t>labels </a:t>
            </a:r>
            <a:r>
              <a:rPr lang="en-US" altLang="ko-KR" dirty="0"/>
              <a:t>separated by </a:t>
            </a:r>
            <a:r>
              <a:rPr lang="en-US" altLang="ko-KR" dirty="0" smtClean="0"/>
              <a:t>periods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period is the hierarchy delimiter and descending down the tree takes </a:t>
            </a:r>
            <a:r>
              <a:rPr lang="en-US" altLang="ko-KR" dirty="0" smtClean="0"/>
              <a:t>place from </a:t>
            </a:r>
            <a:r>
              <a:rPr lang="en-US" altLang="ko-KR" dirty="0"/>
              <a:t>right to left in the </a:t>
            </a:r>
            <a:r>
              <a:rPr lang="en-US" altLang="ko-KR" dirty="0" smtClean="0"/>
              <a:t>name</a:t>
            </a:r>
          </a:p>
          <a:p>
            <a:pPr lvl="1"/>
            <a:r>
              <a:rPr lang="en-US" altLang="ko-KR" dirty="0"/>
              <a:t>Each label can be up to 63 characters long, and an entire FQDN is limited to at most 255 (</a:t>
            </a:r>
            <a:r>
              <a:rPr lang="en-US" altLang="ko-KR" dirty="0" smtClean="0"/>
              <a:t>1-byte</a:t>
            </a:r>
            <a:r>
              <a:rPr lang="en-US" altLang="ko-KR" dirty="0"/>
              <a:t>) </a:t>
            </a:r>
            <a:r>
              <a:rPr lang="en-US" altLang="ko-KR" dirty="0" smtClean="0"/>
              <a:t>characters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14480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11.2 DNS name space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Hierarchical </a:t>
            </a:r>
            <a:r>
              <a:rPr lang="en-US" altLang="ko-KR" dirty="0"/>
              <a:t>structure of the DNS name space allows different administrative authorities to </a:t>
            </a:r>
            <a:r>
              <a:rPr lang="en-US" altLang="ko-KR" dirty="0" smtClean="0"/>
              <a:t>manage different </a:t>
            </a:r>
            <a:r>
              <a:rPr lang="en-US" altLang="ko-KR" dirty="0"/>
              <a:t>parts of the name </a:t>
            </a:r>
            <a:r>
              <a:rPr lang="en-US" altLang="ko-KR" dirty="0" smtClean="0"/>
              <a:t>space</a:t>
            </a:r>
          </a:p>
          <a:p>
            <a:pPr lvl="1"/>
            <a:r>
              <a:rPr lang="en-US" altLang="ko-KR" i="1" dirty="0" smtClean="0"/>
              <a:t>Scalability</a:t>
            </a:r>
          </a:p>
          <a:p>
            <a:pPr lvl="1"/>
            <a:r>
              <a:rPr lang="en-US" altLang="ko-KR" dirty="0" smtClean="0"/>
              <a:t>No </a:t>
            </a:r>
            <a:r>
              <a:rPr lang="en-US" altLang="ko-KR" dirty="0"/>
              <a:t>single entity is required to administer all the changes for the entire DNS </a:t>
            </a:r>
            <a:r>
              <a:rPr lang="en-US" altLang="ko-KR" dirty="0" smtClean="0"/>
              <a:t>name space</a:t>
            </a:r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38350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11.3 Name servers and zones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One is </a:t>
            </a:r>
            <a:r>
              <a:rPr lang="en-US" altLang="ko-KR" dirty="0"/>
              <a:t>supposed to arrange for at least two </a:t>
            </a:r>
            <a:r>
              <a:rPr lang="en-US" altLang="ko-KR" i="1" dirty="0"/>
              <a:t>name servers </a:t>
            </a:r>
            <a:r>
              <a:rPr lang="en-US" altLang="ko-KR" dirty="0"/>
              <a:t>or </a:t>
            </a:r>
            <a:r>
              <a:rPr lang="en-US" altLang="ko-KR" i="1" dirty="0"/>
              <a:t>DNS servers </a:t>
            </a:r>
            <a:r>
              <a:rPr lang="en-US" altLang="ko-KR" dirty="0"/>
              <a:t>to hold </a:t>
            </a:r>
            <a:r>
              <a:rPr lang="en-US" altLang="ko-KR" dirty="0" smtClean="0"/>
              <a:t>information about </a:t>
            </a:r>
            <a:r>
              <a:rPr lang="en-US" altLang="ko-KR" dirty="0"/>
              <a:t>the name </a:t>
            </a:r>
            <a:r>
              <a:rPr lang="en-US" altLang="ko-KR" dirty="0" smtClean="0"/>
              <a:t>space</a:t>
            </a:r>
          </a:p>
          <a:p>
            <a:pPr lvl="1"/>
            <a:r>
              <a:rPr lang="en-US" altLang="ko-KR" dirty="0" smtClean="0"/>
              <a:t>Primary vs. secondary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collection </a:t>
            </a:r>
            <a:r>
              <a:rPr lang="en-US" altLang="ko-KR" dirty="0" smtClean="0"/>
              <a:t>of servers </a:t>
            </a:r>
            <a:r>
              <a:rPr lang="en-US" altLang="ko-KR" dirty="0"/>
              <a:t>forms the DNS (service) </a:t>
            </a:r>
            <a:r>
              <a:rPr lang="en-US" altLang="ko-KR" dirty="0" smtClean="0"/>
              <a:t>itself</a:t>
            </a:r>
          </a:p>
          <a:p>
            <a:r>
              <a:rPr lang="en-US" altLang="ko-KR" dirty="0" smtClean="0"/>
              <a:t>The </a:t>
            </a:r>
            <a:r>
              <a:rPr lang="en-US" altLang="ko-KR" dirty="0"/>
              <a:t>unit of administrative </a:t>
            </a:r>
            <a:r>
              <a:rPr lang="en-US" altLang="ko-KR" dirty="0" smtClean="0"/>
              <a:t>delegation is </a:t>
            </a:r>
            <a:r>
              <a:rPr lang="en-US" altLang="ko-KR" dirty="0"/>
              <a:t>called a </a:t>
            </a:r>
            <a:r>
              <a:rPr lang="en-US" altLang="ko-KR" i="1" dirty="0" smtClean="0"/>
              <a:t>zone</a:t>
            </a:r>
          </a:p>
          <a:p>
            <a:pPr lvl="1"/>
            <a:r>
              <a:rPr lang="en-US" altLang="ko-KR" dirty="0" smtClean="0"/>
              <a:t>A subtree </a:t>
            </a:r>
            <a:r>
              <a:rPr lang="en-US" altLang="ko-KR" dirty="0"/>
              <a:t>of the DNS name space that can be administered separately from other </a:t>
            </a:r>
            <a:r>
              <a:rPr lang="en-US" altLang="ko-KR" dirty="0" smtClean="0"/>
              <a:t>zones</a:t>
            </a:r>
          </a:p>
          <a:p>
            <a:r>
              <a:rPr lang="en-US" altLang="ko-KR" dirty="0" smtClean="0"/>
              <a:t>Every </a:t>
            </a:r>
            <a:r>
              <a:rPr lang="en-US" altLang="ko-KR" dirty="0"/>
              <a:t>domain </a:t>
            </a:r>
            <a:r>
              <a:rPr lang="en-US" altLang="ko-KR" dirty="0" smtClean="0"/>
              <a:t>name exists </a:t>
            </a:r>
            <a:r>
              <a:rPr lang="en-US" altLang="ko-KR" dirty="0"/>
              <a:t>within some zone, even the TLDs that exist in the </a:t>
            </a:r>
            <a:r>
              <a:rPr lang="en-US" altLang="ko-KR" i="1" dirty="0"/>
              <a:t>root </a:t>
            </a:r>
            <a:r>
              <a:rPr lang="en-US" altLang="ko-KR" i="1" dirty="0" smtClean="0"/>
              <a:t>zone</a:t>
            </a:r>
          </a:p>
          <a:p>
            <a:r>
              <a:rPr lang="en-US" altLang="ko-KR" dirty="0" smtClean="0"/>
              <a:t>Whenever </a:t>
            </a:r>
            <a:r>
              <a:rPr lang="en-US" altLang="ko-KR" dirty="0"/>
              <a:t>a new record is added to </a:t>
            </a:r>
            <a:r>
              <a:rPr lang="en-US" altLang="ko-KR" dirty="0" smtClean="0"/>
              <a:t>a </a:t>
            </a:r>
            <a:r>
              <a:rPr lang="en-US" altLang="ko-KR" dirty="0"/>
              <a:t>zone, the DNS administrator for the zone allocates a </a:t>
            </a:r>
            <a:r>
              <a:rPr lang="en-US" altLang="ko-KR" dirty="0" smtClean="0"/>
              <a:t>new </a:t>
            </a:r>
            <a:r>
              <a:rPr lang="en-US" altLang="ko-KR" dirty="0"/>
              <a:t>entry and enters </a:t>
            </a:r>
            <a:r>
              <a:rPr lang="en-US" altLang="ko-KR" dirty="0" smtClean="0"/>
              <a:t>into database</a:t>
            </a:r>
          </a:p>
        </p:txBody>
      </p:sp>
    </p:spTree>
    <p:extLst>
      <p:ext uri="{BB962C8B-B14F-4D97-AF65-F5344CB8AC3E}">
        <p14:creationId xmlns:p14="http://schemas.microsoft.com/office/powerpoint/2010/main" val="1886528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11.3 Name servers and zones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 DNS server can contain information for more than one </a:t>
            </a:r>
            <a:r>
              <a:rPr lang="en-US" altLang="ko-KR" dirty="0" smtClean="0"/>
              <a:t>zone</a:t>
            </a:r>
          </a:p>
          <a:p>
            <a:r>
              <a:rPr lang="en-US" altLang="ko-KR" dirty="0" smtClean="0"/>
              <a:t>Conversely, a zone can be divided and </a:t>
            </a:r>
            <a:r>
              <a:rPr lang="en-US" altLang="ko-KR" i="1" dirty="0" smtClean="0"/>
              <a:t>delegated</a:t>
            </a:r>
            <a:endParaRPr lang="en-US" altLang="ko-KR" dirty="0" smtClean="0"/>
          </a:p>
          <a:p>
            <a:r>
              <a:rPr lang="en-US" altLang="ko-KR" dirty="0" smtClean="0"/>
              <a:t>Each </a:t>
            </a:r>
            <a:r>
              <a:rPr lang="en-US" altLang="ko-KR" dirty="0"/>
              <a:t>zone has </a:t>
            </a:r>
            <a:r>
              <a:rPr lang="en-US" altLang="ko-KR" dirty="0" smtClean="0"/>
              <a:t>a designated </a:t>
            </a:r>
            <a:r>
              <a:rPr lang="en-US" altLang="ko-KR" dirty="0"/>
              <a:t>owner or responsible party </a:t>
            </a:r>
            <a:endParaRPr lang="en-US" altLang="ko-KR" dirty="0" smtClean="0"/>
          </a:p>
          <a:p>
            <a:r>
              <a:rPr lang="en-US" altLang="ko-KR" dirty="0" smtClean="0"/>
              <a:t>A </a:t>
            </a:r>
            <a:r>
              <a:rPr lang="en-US" altLang="ko-KR" i="1" dirty="0" smtClean="0"/>
              <a:t>primary </a:t>
            </a:r>
            <a:r>
              <a:rPr lang="en-US" altLang="ko-KR" dirty="0"/>
              <a:t>server contains the zone database in a disk file, and one </a:t>
            </a:r>
            <a:r>
              <a:rPr lang="en-US" altLang="ko-KR" dirty="0" smtClean="0"/>
              <a:t>or more </a:t>
            </a:r>
            <a:r>
              <a:rPr lang="en-US" altLang="ko-KR" i="1" dirty="0"/>
              <a:t>secondary </a:t>
            </a:r>
            <a:r>
              <a:rPr lang="en-US" altLang="ko-KR" dirty="0"/>
              <a:t>servers obtain copies of the database in its entirety from the primary using a </a:t>
            </a:r>
            <a:r>
              <a:rPr lang="en-US" altLang="ko-KR" dirty="0" smtClean="0"/>
              <a:t>process called </a:t>
            </a:r>
            <a:r>
              <a:rPr lang="en-US" altLang="ko-KR" dirty="0"/>
              <a:t>a </a:t>
            </a:r>
            <a:r>
              <a:rPr lang="en-US" altLang="ko-KR" i="1" dirty="0"/>
              <a:t>zone </a:t>
            </a:r>
            <a:r>
              <a:rPr lang="en-US" altLang="ko-KR" i="1" dirty="0" smtClean="0"/>
              <a:t>transfer</a:t>
            </a:r>
          </a:p>
          <a:p>
            <a:pPr lvl="1"/>
            <a:r>
              <a:rPr lang="en-US" altLang="ko-KR" dirty="0" smtClean="0"/>
              <a:t>Both are </a:t>
            </a:r>
            <a:r>
              <a:rPr lang="en-US" altLang="ko-KR" i="1" dirty="0" smtClean="0"/>
              <a:t>authoritative</a:t>
            </a:r>
            <a:r>
              <a:rPr lang="en-US" altLang="ko-KR" dirty="0" smtClean="0"/>
              <a:t> name servers</a:t>
            </a:r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56014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11.4 Caching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Most name servers (except some of the root and TLD servers) also </a:t>
            </a:r>
            <a:r>
              <a:rPr lang="en-US" altLang="ko-KR" i="1" dirty="0"/>
              <a:t>cache </a:t>
            </a:r>
            <a:r>
              <a:rPr lang="en-US" altLang="ko-KR" dirty="0"/>
              <a:t>zone information they learn, </a:t>
            </a:r>
            <a:r>
              <a:rPr lang="en-US" altLang="ko-KR" dirty="0" smtClean="0"/>
              <a:t>up to </a:t>
            </a:r>
            <a:r>
              <a:rPr lang="en-US" altLang="ko-KR" dirty="0"/>
              <a:t>a time limit called the </a:t>
            </a:r>
            <a:r>
              <a:rPr lang="en-US" altLang="ko-KR" i="1" dirty="0"/>
              <a:t>time to live </a:t>
            </a:r>
            <a:r>
              <a:rPr lang="en-US" altLang="ko-KR" dirty="0"/>
              <a:t>(TTL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/>
              <a:t>TTL is set and altered by the zone administrator when necessary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a zone changes, there still may exist cached data within the network, potentially leading to incorrect DNS resolution behavior </a:t>
            </a:r>
            <a:r>
              <a:rPr lang="en-US" altLang="ko-KR" dirty="0" smtClean="0"/>
              <a:t>until expiry </a:t>
            </a:r>
            <a:r>
              <a:rPr lang="en-US" altLang="ko-KR" dirty="0"/>
              <a:t>of the </a:t>
            </a:r>
            <a:r>
              <a:rPr lang="en-US" altLang="ko-KR" dirty="0" smtClean="0"/>
              <a:t>TTL</a:t>
            </a:r>
          </a:p>
          <a:p>
            <a:pPr lvl="1"/>
            <a:r>
              <a:rPr lang="en-US" altLang="ko-KR" dirty="0" smtClean="0"/>
              <a:t>Some </a:t>
            </a:r>
            <a:r>
              <a:rPr lang="en-US" altLang="ko-KR" dirty="0"/>
              <a:t>zone administrators, anticipating a change to the zone contents</a:t>
            </a:r>
            <a:r>
              <a:rPr lang="en-US" altLang="ko-KR" dirty="0" smtClean="0"/>
              <a:t>, first </a:t>
            </a:r>
            <a:r>
              <a:rPr lang="en-US" altLang="ko-KR" dirty="0"/>
              <a:t>reduce the TTL before implementing the </a:t>
            </a:r>
            <a:r>
              <a:rPr lang="en-US" altLang="ko-KR" dirty="0" smtClean="0"/>
              <a:t>change</a:t>
            </a:r>
          </a:p>
          <a:p>
            <a:r>
              <a:rPr lang="en-US" altLang="ko-KR" dirty="0" smtClean="0"/>
              <a:t>When </a:t>
            </a:r>
            <a:r>
              <a:rPr lang="en-US" altLang="ko-KR" dirty="0"/>
              <a:t>answering a query, a server indicates whether the information it is returning has </a:t>
            </a:r>
            <a:r>
              <a:rPr lang="en-US" altLang="ko-KR" dirty="0" smtClean="0"/>
              <a:t>been derived </a:t>
            </a:r>
            <a:r>
              <a:rPr lang="en-US" altLang="ko-KR" dirty="0"/>
              <a:t>from its cache or from its authoritative copy of the </a:t>
            </a:r>
            <a:r>
              <a:rPr lang="en-US" altLang="ko-KR" dirty="0" smtClean="0"/>
              <a:t>zone</a:t>
            </a:r>
          </a:p>
          <a:p>
            <a:r>
              <a:rPr lang="en-US" altLang="ko-KR" dirty="0" smtClean="0"/>
              <a:t>When </a:t>
            </a:r>
            <a:r>
              <a:rPr lang="en-US" altLang="ko-KR" dirty="0"/>
              <a:t>cached information is returned, </a:t>
            </a:r>
            <a:r>
              <a:rPr lang="en-US" altLang="ko-KR" dirty="0" smtClean="0"/>
              <a:t>it is </a:t>
            </a:r>
            <a:r>
              <a:rPr lang="en-US" altLang="ko-KR" dirty="0"/>
              <a:t>common for a server to also include the domain names of the name servers that can be contacted </a:t>
            </a:r>
            <a:r>
              <a:rPr lang="en-US" altLang="ko-KR" dirty="0" smtClean="0"/>
              <a:t>to retrieve </a:t>
            </a:r>
            <a:r>
              <a:rPr lang="en-US" altLang="ko-KR" dirty="0"/>
              <a:t>authoritative information about the corresponding </a:t>
            </a:r>
            <a:r>
              <a:rPr lang="en-US" altLang="ko-KR" dirty="0" smtClean="0"/>
              <a:t>zone</a:t>
            </a:r>
          </a:p>
        </p:txBody>
      </p:sp>
    </p:spTree>
    <p:extLst>
      <p:ext uri="{BB962C8B-B14F-4D97-AF65-F5344CB8AC3E}">
        <p14:creationId xmlns:p14="http://schemas.microsoft.com/office/powerpoint/2010/main" val="2724287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11.4 Caching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i="1" dirty="0" smtClean="0"/>
              <a:t>Negative caching</a:t>
            </a:r>
            <a:r>
              <a:rPr lang="en-US" altLang="ko-KR" dirty="0" smtClean="0"/>
              <a:t> is also used</a:t>
            </a:r>
          </a:p>
          <a:p>
            <a:pPr lvl="1"/>
            <a:r>
              <a:rPr lang="en-US" altLang="ko-KR" dirty="0"/>
              <a:t>DWORD value </a:t>
            </a:r>
            <a:r>
              <a:rPr lang="en-US" altLang="ko-KR" dirty="0" err="1"/>
              <a:t>MaxNegativeCacheTtl</a:t>
            </a:r>
            <a:r>
              <a:rPr lang="en-US" altLang="ko-KR" dirty="0"/>
              <a:t> gives the maximum number of seconds that a negative DNS result remains in the resolver cache</a:t>
            </a:r>
          </a:p>
          <a:p>
            <a:r>
              <a:rPr lang="en-US" altLang="ko-KR" dirty="0" smtClean="0"/>
              <a:t>In older </a:t>
            </a:r>
            <a:r>
              <a:rPr lang="en-US" altLang="ko-KR" dirty="0"/>
              <a:t>UNIX-compatible </a:t>
            </a:r>
            <a:r>
              <a:rPr lang="en-US" altLang="ko-KR" dirty="0" smtClean="0"/>
              <a:t>systems, </a:t>
            </a:r>
            <a:r>
              <a:rPr lang="en-US" altLang="ko-KR" dirty="0"/>
              <a:t>the cache </a:t>
            </a:r>
            <a:r>
              <a:rPr lang="en-US" altLang="ko-KR" dirty="0" smtClean="0"/>
              <a:t>is maintained </a:t>
            </a:r>
            <a:r>
              <a:rPr lang="en-US" altLang="ko-KR" dirty="0"/>
              <a:t>in a nearby name server, not in the resolvers resident in the </a:t>
            </a:r>
            <a:r>
              <a:rPr lang="en-US" altLang="ko-KR" dirty="0" smtClean="0"/>
              <a:t>clients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Windows and more recent </a:t>
            </a:r>
            <a:r>
              <a:rPr lang="en-US" altLang="ko-KR" dirty="0" smtClean="0"/>
              <a:t>systems (</a:t>
            </a:r>
            <a:r>
              <a:rPr lang="en-US" altLang="ko-KR" dirty="0"/>
              <a:t>e.g., Linux), the client can maintain a cache, and it is made available to all applications running on </a:t>
            </a:r>
            <a:r>
              <a:rPr lang="en-US" altLang="ko-KR" dirty="0" smtClean="0"/>
              <a:t>the same system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Windows, this happens by default, and in Linux, it is a service that can be enabled </a:t>
            </a:r>
            <a:r>
              <a:rPr lang="en-US" altLang="ko-KR" dirty="0" smtClean="0"/>
              <a:t>or disabled</a:t>
            </a:r>
          </a:p>
          <a:p>
            <a:r>
              <a:rPr lang="en-US" altLang="ko-KR" dirty="0"/>
              <a:t>On Windows, the local system’s cache parameters may be modified by editing the following </a:t>
            </a:r>
            <a:r>
              <a:rPr lang="en-US" altLang="ko-KR" dirty="0" smtClean="0"/>
              <a:t>registry entry</a:t>
            </a:r>
            <a:r>
              <a:rPr lang="en-US" altLang="ko-KR" dirty="0"/>
              <a:t>:</a:t>
            </a:r>
          </a:p>
          <a:p>
            <a:pPr lvl="3"/>
            <a:r>
              <a:rPr lang="en-US" altLang="ko-KR" dirty="0"/>
              <a:t>HKLM\SYSTEM\</a:t>
            </a:r>
            <a:r>
              <a:rPr lang="en-US" altLang="ko-KR" dirty="0" err="1"/>
              <a:t>CurrentControlSet</a:t>
            </a:r>
            <a:r>
              <a:rPr lang="en-US" altLang="ko-KR" dirty="0"/>
              <a:t>\Services\</a:t>
            </a:r>
            <a:r>
              <a:rPr lang="en-US" altLang="ko-KR" dirty="0" err="1"/>
              <a:t>DNSCache</a:t>
            </a:r>
            <a:r>
              <a:rPr lang="en-US" altLang="ko-KR" dirty="0"/>
              <a:t>\Parameters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654045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11.4 Caching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DWORD </a:t>
            </a:r>
            <a:r>
              <a:rPr lang="en-US" altLang="ko-KR" dirty="0"/>
              <a:t>value </a:t>
            </a:r>
            <a:r>
              <a:rPr lang="en-US" altLang="ko-KR" dirty="0" err="1"/>
              <a:t>MaxCacheTtl</a:t>
            </a:r>
            <a:r>
              <a:rPr lang="en-US" altLang="ko-KR" dirty="0"/>
              <a:t> gives the maximum number </a:t>
            </a:r>
            <a:r>
              <a:rPr lang="en-US" altLang="ko-KR" dirty="0" smtClean="0"/>
              <a:t>of seconds </a:t>
            </a:r>
            <a:r>
              <a:rPr lang="en-US" altLang="ko-KR" dirty="0"/>
              <a:t>that a DNS record may remain in the resolver </a:t>
            </a:r>
            <a:r>
              <a:rPr lang="en-US" altLang="ko-KR" dirty="0" smtClean="0"/>
              <a:t>cache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this value is less than the TTL of </a:t>
            </a:r>
            <a:r>
              <a:rPr lang="en-US" altLang="ko-KR" dirty="0" smtClean="0"/>
              <a:t>a received </a:t>
            </a:r>
            <a:r>
              <a:rPr lang="en-US" altLang="ko-KR" dirty="0"/>
              <a:t>DNS record, the lesser value controls how long the record remains in </a:t>
            </a:r>
            <a:r>
              <a:rPr lang="en-US" altLang="ko-KR" dirty="0" smtClean="0"/>
              <a:t>cache</a:t>
            </a:r>
          </a:p>
          <a:p>
            <a:r>
              <a:rPr lang="en-US" altLang="ko-KR" dirty="0" smtClean="0"/>
              <a:t>In </a:t>
            </a:r>
            <a:r>
              <a:rPr lang="en-US" altLang="ko-KR" dirty="0"/>
              <a:t>Linux and other systems that support it, the </a:t>
            </a:r>
            <a:r>
              <a:rPr lang="en-US" altLang="ko-KR" i="1" dirty="0"/>
              <a:t>Name Service Caching Daemon </a:t>
            </a:r>
            <a:r>
              <a:rPr lang="en-US" altLang="ko-KR" dirty="0"/>
              <a:t>(NSCD) provides a </a:t>
            </a:r>
            <a:r>
              <a:rPr lang="en-US" altLang="ko-KR" dirty="0" smtClean="0"/>
              <a:t>client-side caching capability</a:t>
            </a:r>
          </a:p>
          <a:p>
            <a:r>
              <a:rPr lang="en-US" altLang="ko-KR" dirty="0" smtClean="0"/>
              <a:t>It </a:t>
            </a:r>
            <a:r>
              <a:rPr lang="en-US" altLang="ko-KR" dirty="0"/>
              <a:t>is controlled by the /</a:t>
            </a:r>
            <a:r>
              <a:rPr lang="en-US" altLang="ko-KR" dirty="0" err="1"/>
              <a:t>etc</a:t>
            </a:r>
            <a:r>
              <a:rPr lang="en-US" altLang="ko-KR" dirty="0"/>
              <a:t>/</a:t>
            </a:r>
            <a:r>
              <a:rPr lang="en-US" altLang="ko-KR" dirty="0" err="1"/>
              <a:t>nscd.conf</a:t>
            </a:r>
            <a:r>
              <a:rPr lang="en-US" altLang="ko-KR" dirty="0"/>
              <a:t> file that can indicate which types </a:t>
            </a:r>
            <a:r>
              <a:rPr lang="en-US" altLang="ko-KR" dirty="0" smtClean="0"/>
              <a:t>of resolutions are </a:t>
            </a:r>
            <a:r>
              <a:rPr lang="en-US" altLang="ko-KR" dirty="0"/>
              <a:t>cached, along with some cache parameters such </a:t>
            </a:r>
            <a:r>
              <a:rPr lang="en-US" altLang="ko-KR" dirty="0" smtClean="0"/>
              <a:t>as TTL settings</a:t>
            </a:r>
          </a:p>
        </p:txBody>
      </p:sp>
    </p:spTree>
    <p:extLst>
      <p:ext uri="{BB962C8B-B14F-4D97-AF65-F5344CB8AC3E}">
        <p14:creationId xmlns:p14="http://schemas.microsoft.com/office/powerpoint/2010/main" val="146831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2263</TotalTime>
  <Words>925</Words>
  <Application>Microsoft Office PowerPoint</Application>
  <PresentationFormat>화면 슬라이드 쇼(4:3)</PresentationFormat>
  <Paragraphs>61</Paragraphs>
  <Slides>10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1" baseType="lpstr">
      <vt:lpstr>Office 테마</vt:lpstr>
      <vt:lpstr>11.2 DNS name space</vt:lpstr>
      <vt:lpstr>11.2 DNS name space</vt:lpstr>
      <vt:lpstr>11.2 DNS name space</vt:lpstr>
      <vt:lpstr>11.2 DNS name space</vt:lpstr>
      <vt:lpstr>11.2 DNS name space</vt:lpstr>
      <vt:lpstr>11.3 Name servers and zones</vt:lpstr>
      <vt:lpstr>11.3 Name servers and zones</vt:lpstr>
      <vt:lpstr>11.4 Caching</vt:lpstr>
      <vt:lpstr>11.4 Caching</vt:lpstr>
      <vt:lpstr>11.4 Caching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242</cp:revision>
  <dcterms:created xsi:type="dcterms:W3CDTF">2006-10-05T04:04:58Z</dcterms:created>
  <dcterms:modified xsi:type="dcterms:W3CDTF">2015-12-08T06:38:34Z</dcterms:modified>
</cp:coreProperties>
</file>