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3" r:id="rId15"/>
    <p:sldId id="274" r:id="rId16"/>
    <p:sldId id="275" r:id="rId17"/>
    <p:sldId id="276" r:id="rId18"/>
    <p:sldId id="277" r:id="rId19"/>
    <p:sldId id="279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1" r:id="rId30"/>
    <p:sldId id="292" r:id="rId31"/>
    <p:sldId id="294" r:id="rId32"/>
    <p:sldId id="295" r:id="rId33"/>
    <p:sldId id="298" r:id="rId34"/>
    <p:sldId id="299" r:id="rId3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1692" autoAdjust="0"/>
  </p:normalViewPr>
  <p:slideViewPr>
    <p:cSldViewPr>
      <p:cViewPr varScale="1">
        <p:scale>
          <a:sx n="73" d="100"/>
          <a:sy n="73" d="100"/>
        </p:scale>
        <p:origin x="-272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9AA96-0FC8-4BC9-B999-0024D5A91294}" type="datetimeFigureOut">
              <a:rPr lang="ko-KR" altLang="en-US" smtClean="0"/>
              <a:t>2013-05-03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0B979-18B1-476B-BA07-84E13C10F7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8042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5611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6258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0576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9CE84-113B-451B-B2AE-BE2A49E5812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9430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7757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6291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9129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22144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7370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6720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3268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35947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33713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19406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9593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91528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03864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4975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01949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10163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36131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81431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67422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98904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34521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731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11641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96336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27277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7799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85315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5564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B979-18B1-476B-BA07-84E13C10F7D7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169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5338E-062A-4FE8-A7C2-C444E32D36F1}" type="datetimeFigureOut">
              <a:rPr lang="ko-KR" altLang="en-US" smtClean="0"/>
              <a:t>2013-05-03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301-A7E7-475C-8DDC-45852C31C7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3210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5338E-062A-4FE8-A7C2-C444E32D36F1}" type="datetimeFigureOut">
              <a:rPr lang="ko-KR" altLang="en-US" smtClean="0"/>
              <a:t>2013-05-03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301-A7E7-475C-8DDC-45852C31C7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5238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5338E-062A-4FE8-A7C2-C444E32D36F1}" type="datetimeFigureOut">
              <a:rPr lang="ko-KR" altLang="en-US" smtClean="0"/>
              <a:t>2013-05-03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301-A7E7-475C-8DDC-45852C31C7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5914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5338E-062A-4FE8-A7C2-C444E32D36F1}" type="datetimeFigureOut">
              <a:rPr lang="ko-KR" altLang="en-US" smtClean="0"/>
              <a:t>2013-05-03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301-A7E7-475C-8DDC-45852C31C7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1514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5338E-062A-4FE8-A7C2-C444E32D36F1}" type="datetimeFigureOut">
              <a:rPr lang="ko-KR" altLang="en-US" smtClean="0"/>
              <a:t>2013-05-03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301-A7E7-475C-8DDC-45852C31C7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8220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5338E-062A-4FE8-A7C2-C444E32D36F1}" type="datetimeFigureOut">
              <a:rPr lang="ko-KR" altLang="en-US" smtClean="0"/>
              <a:t>2013-05-03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301-A7E7-475C-8DDC-45852C31C7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3425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5338E-062A-4FE8-A7C2-C444E32D36F1}" type="datetimeFigureOut">
              <a:rPr lang="ko-KR" altLang="en-US" smtClean="0"/>
              <a:t>2013-05-03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301-A7E7-475C-8DDC-45852C31C7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930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5338E-062A-4FE8-A7C2-C444E32D36F1}" type="datetimeFigureOut">
              <a:rPr lang="ko-KR" altLang="en-US" smtClean="0"/>
              <a:t>2013-05-03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301-A7E7-475C-8DDC-45852C31C7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4216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5338E-062A-4FE8-A7C2-C444E32D36F1}" type="datetimeFigureOut">
              <a:rPr lang="ko-KR" altLang="en-US" smtClean="0"/>
              <a:t>2013-05-03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301-A7E7-475C-8DDC-45852C31C7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6591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5338E-062A-4FE8-A7C2-C444E32D36F1}" type="datetimeFigureOut">
              <a:rPr lang="ko-KR" altLang="en-US" smtClean="0"/>
              <a:t>2013-05-03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301-A7E7-475C-8DDC-45852C31C7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2076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5338E-062A-4FE8-A7C2-C444E32D36F1}" type="datetimeFigureOut">
              <a:rPr lang="ko-KR" altLang="en-US" smtClean="0"/>
              <a:t>2013-05-03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E301-A7E7-475C-8DDC-45852C31C7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3668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5338E-062A-4FE8-A7C2-C444E32D36F1}" type="datetimeFigureOut">
              <a:rPr lang="ko-KR" altLang="en-US" smtClean="0"/>
              <a:t>2013-05-03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EE301-A7E7-475C-8DDC-45852C31C7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520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772400" cy="1470025"/>
          </a:xfrm>
        </p:spPr>
        <p:txBody>
          <a:bodyPr>
            <a:noAutofit/>
          </a:bodyPr>
          <a:lstStyle/>
          <a:p>
            <a:r>
              <a:rPr lang="en-US" altLang="ko-KR" sz="2800" b="1" dirty="0"/>
              <a:t>Industry: Using Dynamic WSNs in Smart Logistics for Fruits </a:t>
            </a:r>
            <a:r>
              <a:rPr lang="en-US" altLang="ko-KR" sz="2800" b="1" dirty="0" smtClean="0"/>
              <a:t>and Pharmacy</a:t>
            </a:r>
            <a:br>
              <a:rPr lang="en-US" altLang="ko-KR" sz="2800" b="1" dirty="0" smtClean="0"/>
            </a:br>
            <a:r>
              <a:rPr lang="en-US" altLang="ko-KR" sz="2800" b="1" dirty="0" smtClean="0"/>
              <a:t/>
            </a:r>
            <a:br>
              <a:rPr lang="en-US" altLang="ko-KR" sz="2800" b="1" dirty="0" smtClean="0"/>
            </a:br>
            <a:r>
              <a:rPr lang="en-US" altLang="ko-KR" sz="1800" dirty="0" smtClean="0"/>
              <a:t>(ACM </a:t>
            </a:r>
            <a:r>
              <a:rPr lang="en-US" altLang="ko-KR" sz="1800" dirty="0" err="1" smtClean="0"/>
              <a:t>Sensys</a:t>
            </a:r>
            <a:r>
              <a:rPr lang="en-US" altLang="ko-KR" sz="1800" dirty="0" smtClean="0"/>
              <a:t> 2011)</a:t>
            </a:r>
            <a:endParaRPr lang="ko-KR" altLang="en-US" sz="28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endParaRPr lang="en-US" altLang="ko-KR" sz="1200" dirty="0" smtClean="0"/>
          </a:p>
          <a:p>
            <a:pPr algn="l"/>
            <a:r>
              <a:rPr lang="en-US" altLang="ko-KR" sz="1200" dirty="0" smtClean="0"/>
              <a:t>Author:	Dennis J.A. </a:t>
            </a:r>
            <a:r>
              <a:rPr lang="en-US" altLang="ko-KR" sz="1200" dirty="0" err="1" smtClean="0"/>
              <a:t>Bijwaard</a:t>
            </a:r>
            <a:endParaRPr lang="en-US" altLang="ko-KR" sz="1200" dirty="0" smtClean="0"/>
          </a:p>
          <a:p>
            <a:pPr algn="l"/>
            <a:r>
              <a:rPr lang="en-US" altLang="ko-KR" sz="1200" dirty="0" smtClean="0"/>
              <a:t>	</a:t>
            </a:r>
            <a:r>
              <a:rPr lang="en-US" altLang="ko-KR" sz="1200" dirty="0" err="1" smtClean="0"/>
              <a:t>Wouter</a:t>
            </a:r>
            <a:r>
              <a:rPr lang="en-US" altLang="ko-KR" sz="1200" dirty="0" smtClean="0"/>
              <a:t> A.P. van </a:t>
            </a:r>
            <a:r>
              <a:rPr lang="en-US" altLang="ko-KR" sz="1200" dirty="0" err="1" smtClean="0"/>
              <a:t>Kleunen</a:t>
            </a:r>
            <a:endParaRPr lang="en-US" altLang="ko-KR" sz="1200" dirty="0" smtClean="0"/>
          </a:p>
          <a:p>
            <a:pPr algn="l"/>
            <a:r>
              <a:rPr lang="en-US" altLang="ko-KR" sz="1200" dirty="0" smtClean="0"/>
              <a:t>	Paul J.M. </a:t>
            </a:r>
            <a:r>
              <a:rPr lang="en-US" altLang="ko-KR" sz="1200" dirty="0" err="1" smtClean="0"/>
              <a:t>Havinga</a:t>
            </a:r>
            <a:endParaRPr lang="en-US" altLang="ko-KR" sz="1200" dirty="0" smtClean="0"/>
          </a:p>
          <a:p>
            <a:pPr algn="l"/>
            <a:r>
              <a:rPr lang="en-US" altLang="ko-KR" sz="1200" dirty="0" smtClean="0"/>
              <a:t>	Leon </a:t>
            </a:r>
            <a:r>
              <a:rPr lang="en-US" altLang="ko-KR" sz="1200" dirty="0" err="1" smtClean="0"/>
              <a:t>Kleiboer</a:t>
            </a:r>
            <a:endParaRPr lang="en-US" altLang="ko-KR" sz="1200" dirty="0" smtClean="0"/>
          </a:p>
          <a:p>
            <a:pPr algn="l"/>
            <a:r>
              <a:rPr lang="en-US" altLang="ko-KR" sz="1200" dirty="0" smtClean="0"/>
              <a:t>	Mark J.J. </a:t>
            </a:r>
            <a:r>
              <a:rPr lang="en-US" altLang="ko-KR" sz="1200" dirty="0" err="1" smtClean="0"/>
              <a:t>Bijl</a:t>
            </a:r>
            <a:endParaRPr lang="en-US" altLang="ko-KR" sz="1200" dirty="0" smtClean="0"/>
          </a:p>
          <a:p>
            <a:pPr algn="l"/>
            <a:endParaRPr lang="en-US" altLang="ko-KR" sz="1200" dirty="0"/>
          </a:p>
          <a:p>
            <a:pPr algn="r"/>
            <a:r>
              <a:rPr lang="en-US" altLang="ko-KR" sz="1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Presented by </a:t>
            </a:r>
            <a:r>
              <a:rPr lang="ko-KR" altLang="en-US" sz="14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박해월</a:t>
            </a:r>
            <a:endParaRPr lang="ko-KR" altLang="en-US" sz="1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889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/>
              <a:t>Smart sensing</a:t>
            </a:r>
          </a:p>
          <a:p>
            <a:r>
              <a:rPr lang="en-US" altLang="ko-KR" dirty="0" smtClean="0"/>
              <a:t>Wireless network infrastructure</a:t>
            </a:r>
          </a:p>
          <a:p>
            <a:r>
              <a:rPr lang="en-US" altLang="ko-KR" dirty="0" smtClean="0"/>
              <a:t>Ambient middleware</a:t>
            </a:r>
          </a:p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803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Temperature-controlled supply chain problems</a:t>
            </a:r>
          </a:p>
          <a:p>
            <a:pPr lvl="1"/>
            <a:r>
              <a:rPr lang="en-US" altLang="ko-KR" dirty="0" smtClean="0"/>
              <a:t>Malfunction of refrigerators</a:t>
            </a:r>
          </a:p>
          <a:p>
            <a:pPr lvl="1"/>
            <a:r>
              <a:rPr lang="en-US" altLang="ko-KR" dirty="0" smtClean="0"/>
              <a:t>Inaccurate time-stamping</a:t>
            </a:r>
          </a:p>
          <a:p>
            <a:pPr lvl="1"/>
            <a:r>
              <a:rPr lang="en-US" altLang="ko-KR" dirty="0" smtClean="0"/>
              <a:t>Delays during transport</a:t>
            </a:r>
          </a:p>
          <a:p>
            <a:r>
              <a:rPr lang="en-US" altLang="ko-KR" dirty="0" smtClean="0"/>
              <a:t>Additional challenges of temperature-sensitive pharmaceutical products</a:t>
            </a:r>
          </a:p>
          <a:p>
            <a:pPr lvl="2"/>
            <a:r>
              <a:rPr lang="en-US" altLang="ko-KR" dirty="0" smtClean="0"/>
              <a:t>Continuous monitoring</a:t>
            </a:r>
          </a:p>
          <a:p>
            <a:pPr lvl="2"/>
            <a:r>
              <a:rPr lang="en-US" altLang="ko-KR" dirty="0" smtClean="0"/>
              <a:t>Integrated view on the global supply chain</a:t>
            </a:r>
          </a:p>
          <a:p>
            <a:pPr lvl="2"/>
            <a:r>
              <a:rPr lang="en-US" altLang="ko-KR" dirty="0" smtClean="0"/>
              <a:t>Management of different temperature ranges</a:t>
            </a:r>
          </a:p>
          <a:p>
            <a:pPr lvl="2"/>
            <a:r>
              <a:rPr lang="en-US" altLang="ko-KR" dirty="0" smtClean="0"/>
              <a:t>Irreversibility of quality degradation</a:t>
            </a:r>
          </a:p>
          <a:p>
            <a:pPr lvl="2"/>
            <a:r>
              <a:rPr lang="en-US" altLang="ko-KR" dirty="0" smtClean="0"/>
              <a:t>Easy installation and operation</a:t>
            </a:r>
          </a:p>
          <a:p>
            <a:pPr lvl="1"/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15003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pic>
        <p:nvPicPr>
          <p:cNvPr id="8" name="내용 개체 틀 7" descr="화면 캡처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04864"/>
            <a:ext cx="5050904" cy="3198702"/>
          </a:xfrm>
        </p:spPr>
      </p:pic>
      <p:sp>
        <p:nvSpPr>
          <p:cNvPr id="9" name="내용 개체 틀 8"/>
          <p:cNvSpPr>
            <a:spLocks noGrp="1"/>
          </p:cNvSpPr>
          <p:nvPr>
            <p:ph sz="half" idx="2"/>
          </p:nvPr>
        </p:nvSpPr>
        <p:spPr>
          <a:xfrm>
            <a:off x="5652120" y="1628800"/>
            <a:ext cx="3034680" cy="4497363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sz="2000" dirty="0" err="1" smtClean="0"/>
              <a:t>SmartPoint</a:t>
            </a:r>
            <a:endParaRPr lang="en-US" altLang="ko-KR" sz="2000" dirty="0" smtClean="0"/>
          </a:p>
          <a:p>
            <a:pPr lvl="1"/>
            <a:r>
              <a:rPr lang="en-US" altLang="ko-KR" sz="1800" dirty="0" smtClean="0"/>
              <a:t>Digital temperature sensor</a:t>
            </a:r>
          </a:p>
          <a:p>
            <a:pPr lvl="1"/>
            <a:r>
              <a:rPr lang="en-US" altLang="ko-KR" sz="1800" dirty="0" smtClean="0"/>
              <a:t>Self-locating</a:t>
            </a:r>
          </a:p>
          <a:p>
            <a:pPr lvl="1"/>
            <a:r>
              <a:rPr lang="en-US" altLang="ko-KR" sz="1800" dirty="0" smtClean="0"/>
              <a:t>Calculation, log, flush</a:t>
            </a:r>
          </a:p>
          <a:p>
            <a:r>
              <a:rPr lang="en-US" altLang="ko-KR" sz="2000" dirty="0" err="1" smtClean="0"/>
              <a:t>ConnectBox</a:t>
            </a:r>
            <a:endParaRPr lang="en-US" altLang="ko-KR" sz="2000" dirty="0" smtClean="0"/>
          </a:p>
          <a:p>
            <a:pPr lvl="1"/>
            <a:r>
              <a:rPr lang="en-US" altLang="ko-KR" sz="1800" dirty="0" smtClean="0"/>
              <a:t>Remote monitoring</a:t>
            </a:r>
          </a:p>
          <a:p>
            <a:pPr lvl="1"/>
            <a:r>
              <a:rPr lang="en-US" altLang="ko-KR" sz="1800" dirty="0" smtClean="0"/>
              <a:t>Maintenance of goods</a:t>
            </a:r>
          </a:p>
          <a:p>
            <a:pPr lvl="1"/>
            <a:r>
              <a:rPr lang="en-US" altLang="ko-KR" sz="1800" dirty="0" smtClean="0"/>
              <a:t>Real-time monitoring (GPRS)</a:t>
            </a:r>
          </a:p>
          <a:p>
            <a:r>
              <a:rPr lang="en-US" altLang="ko-KR" sz="2000" dirty="0" smtClean="0"/>
              <a:t>Gateway and </a:t>
            </a:r>
            <a:r>
              <a:rPr lang="en-US" altLang="ko-KR" sz="2000" dirty="0" err="1" smtClean="0"/>
              <a:t>MicroRouters</a:t>
            </a:r>
            <a:endParaRPr lang="en-US" altLang="ko-KR" sz="2000" dirty="0" smtClean="0"/>
          </a:p>
          <a:p>
            <a:pPr lvl="1"/>
            <a:r>
              <a:rPr lang="en-US" altLang="ko-KR" sz="1800" dirty="0" smtClean="0"/>
              <a:t>Provide a wireless infrastructure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34063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Introduction</a:t>
            </a:r>
          </a:p>
          <a:p>
            <a:r>
              <a:rPr lang="en-US" altLang="ko-KR" dirty="0"/>
              <a:t>Smart sensing</a:t>
            </a:r>
          </a:p>
          <a:p>
            <a:r>
              <a:rPr lang="en-US" altLang="ko-KR" dirty="0"/>
              <a:t>Wireless network infrastructure</a:t>
            </a:r>
          </a:p>
          <a:p>
            <a:r>
              <a:rPr lang="en-US" altLang="ko-KR" dirty="0"/>
              <a:t>Ambient </a:t>
            </a:r>
            <a:r>
              <a:rPr lang="en-US" altLang="ko-KR" dirty="0" smtClean="0"/>
              <a:t>middleware</a:t>
            </a:r>
          </a:p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0899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Quality of perishable products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Market globalization</a:t>
            </a:r>
          </a:p>
          <a:p>
            <a:pPr lvl="1"/>
            <a:r>
              <a:rPr lang="en-US" altLang="ko-KR" dirty="0" smtClean="0"/>
              <a:t>Important to evaluate the effects of the environment and storage shelf-life time on the quality of the products</a:t>
            </a:r>
            <a:endParaRPr lang="en-US" altLang="ko-KR" dirty="0"/>
          </a:p>
          <a:p>
            <a:r>
              <a:rPr lang="en-US" altLang="ko-KR" dirty="0"/>
              <a:t>Shelf life</a:t>
            </a:r>
          </a:p>
          <a:p>
            <a:pPr lvl="1"/>
            <a:r>
              <a:rPr lang="en-US" altLang="ko-KR" dirty="0"/>
              <a:t>The period of time under defined conditions of storage, after manufacture of packing, for which a food product will remain safe and be fit for use</a:t>
            </a:r>
          </a:p>
          <a:p>
            <a:endParaRPr lang="en-US" altLang="ko-KR" dirty="0"/>
          </a:p>
          <a:p>
            <a:pPr lvl="1"/>
            <a:r>
              <a:rPr lang="en-US" altLang="ko-KR" dirty="0" smtClean="0"/>
              <a:t>Depends </a:t>
            </a:r>
            <a:r>
              <a:rPr lang="en-US" altLang="ko-KR" dirty="0"/>
              <a:t>significantly on the product’s temperature history</a:t>
            </a:r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581127"/>
            <a:ext cx="3905795" cy="7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71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Quality of perishable products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Shelf life predictions</a:t>
            </a:r>
          </a:p>
          <a:p>
            <a:pPr lvl="1"/>
            <a:r>
              <a:rPr lang="en-US" altLang="ko-KR" dirty="0" smtClean="0"/>
              <a:t>How long a product or component can age in transport and storage and still remain fit for use in service conditions</a:t>
            </a:r>
          </a:p>
          <a:p>
            <a:pPr lvl="1"/>
            <a:r>
              <a:rPr lang="en-US" altLang="ko-KR" dirty="0" smtClean="0"/>
              <a:t>Measuring the amount of degradation that occurs during the ageing process</a:t>
            </a:r>
          </a:p>
          <a:p>
            <a:pPr lvl="1"/>
            <a:r>
              <a:rPr lang="en-US" altLang="ko-KR" dirty="0" smtClean="0"/>
              <a:t>Used to implement first-to-expire-first-out logistics, rather than first-in-first-out logistics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2460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Quality of perishable products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Requirements</a:t>
            </a:r>
          </a:p>
          <a:p>
            <a:pPr lvl="1"/>
            <a:r>
              <a:rPr lang="en-US" altLang="ko-KR" dirty="0" smtClean="0"/>
              <a:t>Temperature</a:t>
            </a:r>
          </a:p>
          <a:p>
            <a:pPr lvl="1"/>
            <a:r>
              <a:rPr lang="en-US" altLang="ko-KR" dirty="0" smtClean="0"/>
              <a:t>Humidity</a:t>
            </a:r>
          </a:p>
          <a:p>
            <a:pPr lvl="2"/>
            <a:r>
              <a:rPr lang="en-US" altLang="ko-KR" dirty="0" smtClean="0"/>
              <a:t>Increased loss of water from the produce (low)</a:t>
            </a:r>
          </a:p>
          <a:p>
            <a:pPr lvl="2"/>
            <a:r>
              <a:rPr lang="en-US" altLang="ko-KR" dirty="0" smtClean="0"/>
              <a:t>Onset of disease such as Botrytis (high)</a:t>
            </a:r>
          </a:p>
          <a:p>
            <a:pPr lvl="1"/>
            <a:r>
              <a:rPr lang="en-US" altLang="ko-KR" dirty="0" smtClean="0"/>
              <a:t>Ethylene</a:t>
            </a:r>
          </a:p>
          <a:p>
            <a:pPr lvl="2"/>
            <a:r>
              <a:rPr lang="en-US" altLang="ko-KR" dirty="0" smtClean="0"/>
              <a:t>Premature ripening and then senescence</a:t>
            </a:r>
          </a:p>
          <a:p>
            <a:r>
              <a:rPr lang="en-US" altLang="ko-KR" dirty="0" smtClean="0"/>
              <a:t>Humidity and ethylene sensors</a:t>
            </a:r>
          </a:p>
          <a:p>
            <a:pPr lvl="1"/>
            <a:r>
              <a:rPr lang="en-US" altLang="ko-KR" dirty="0" smtClean="0"/>
              <a:t>less convenient to use, more costly in resource usage and money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743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Distributed sensing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Mobile system requirements</a:t>
            </a:r>
          </a:p>
          <a:p>
            <a:pPr lvl="1"/>
            <a:r>
              <a:rPr lang="en-US" altLang="ko-KR" dirty="0" smtClean="0"/>
              <a:t>Small in size, robust, autonomous, cheap</a:t>
            </a:r>
          </a:p>
          <a:p>
            <a:r>
              <a:rPr lang="en-US" altLang="ko-KR" dirty="0" smtClean="0"/>
              <a:t>Distributed wireless sensors</a:t>
            </a:r>
          </a:p>
          <a:p>
            <a:pPr lvl="1"/>
            <a:r>
              <a:rPr lang="en-US" altLang="ko-KR" dirty="0" smtClean="0"/>
              <a:t>The tagged sensors</a:t>
            </a:r>
          </a:p>
          <a:p>
            <a:pPr lvl="2"/>
            <a:r>
              <a:rPr lang="en-US" altLang="ko-KR" dirty="0" smtClean="0"/>
              <a:t>Travel along with the products (e.g. Simple temperature sensors)</a:t>
            </a:r>
          </a:p>
          <a:p>
            <a:pPr lvl="1"/>
            <a:r>
              <a:rPr lang="en-US" altLang="ko-KR" dirty="0" smtClean="0"/>
              <a:t>The infrastructure sensors</a:t>
            </a:r>
          </a:p>
          <a:p>
            <a:pPr lvl="2"/>
            <a:r>
              <a:rPr lang="en-US" altLang="ko-KR" dirty="0" smtClean="0"/>
              <a:t>Installed at strategic places along the transport chain (e.g. Ethylene sensor in the truck and at various places in the warehouse)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899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Algorithm for shelf life prediction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err="1" smtClean="0"/>
              <a:t>SmartPoint</a:t>
            </a:r>
            <a:r>
              <a:rPr lang="en-US" altLang="ko-KR" dirty="0" smtClean="0"/>
              <a:t>: energy efficient</a:t>
            </a:r>
          </a:p>
          <a:p>
            <a:pPr lvl="1"/>
            <a:r>
              <a:rPr lang="en-US" altLang="ko-KR" dirty="0" smtClean="0"/>
              <a:t>Wake up every 5 minutes for calculating the remaining shelf-life based on sensed temperature and transmitting or logging it, the remaining time they are sleeping</a:t>
            </a:r>
          </a:p>
          <a:p>
            <a:r>
              <a:rPr lang="en-US" altLang="ko-KR" dirty="0" smtClean="0"/>
              <a:t>Simplified model</a:t>
            </a:r>
          </a:p>
          <a:p>
            <a:pPr lvl="1"/>
            <a:r>
              <a:rPr lang="en-US" altLang="ko-KR" dirty="0" smtClean="0"/>
              <a:t>Calculate the loss of shelf life per day L as a function of the temperature T. </a:t>
            </a:r>
          </a:p>
          <a:p>
            <a:pPr lvl="1"/>
            <a:r>
              <a:rPr lang="en-US" altLang="ko-KR" dirty="0" smtClean="0"/>
              <a:t>The remaining shelf life Q(t) at time t is calculated by the initial quality Q</a:t>
            </a:r>
            <a:r>
              <a:rPr lang="en-US" altLang="ko-KR" baseline="-25000" dirty="0" smtClean="0"/>
              <a:t>R</a:t>
            </a:r>
            <a:r>
              <a:rPr lang="en-US" altLang="ko-KR" dirty="0" smtClean="0"/>
              <a:t> minus the integral over the loss per day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78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Algorithm for shelf life prediction</a:t>
            </a:r>
            <a:endParaRPr lang="ko-KR" altLang="en-US" dirty="0"/>
          </a:p>
        </p:txBody>
      </p:sp>
      <p:pic>
        <p:nvPicPr>
          <p:cNvPr id="6" name="내용 개체 틀 5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556792"/>
            <a:ext cx="5770984" cy="2925830"/>
          </a:xfrm>
        </p:spPr>
      </p:pic>
      <p:grpSp>
        <p:nvGrpSpPr>
          <p:cNvPr id="22" name="그룹 21"/>
          <p:cNvGrpSpPr/>
          <p:nvPr/>
        </p:nvGrpSpPr>
        <p:grpSpPr>
          <a:xfrm>
            <a:off x="359532" y="4633972"/>
            <a:ext cx="8388932" cy="1267979"/>
            <a:chOff x="359532" y="4633972"/>
            <a:chExt cx="8388932" cy="1267979"/>
          </a:xfrm>
        </p:grpSpPr>
        <p:cxnSp>
          <p:nvCxnSpPr>
            <p:cNvPr id="8" name="직선 연결선 7"/>
            <p:cNvCxnSpPr/>
            <p:nvPr/>
          </p:nvCxnSpPr>
          <p:spPr>
            <a:xfrm>
              <a:off x="971600" y="5373216"/>
              <a:ext cx="676875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>
              <a:off x="971600" y="5157192"/>
              <a:ext cx="0" cy="21602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2365884" y="5162707"/>
              <a:ext cx="0" cy="21602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>
              <a:off x="7740402" y="5157192"/>
              <a:ext cx="0" cy="21602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59532" y="5378731"/>
              <a:ext cx="1224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produced</a:t>
              </a:r>
              <a:endParaRPr lang="ko-KR" altLang="en-US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19790" y="4641111"/>
              <a:ext cx="16921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Start algorithm, start logging data</a:t>
              </a:r>
              <a:endParaRPr lang="ko-KR" altLang="en-US" sz="1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536" y="4640299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Attached to the pallet</a:t>
              </a:r>
              <a:endParaRPr lang="ko-KR" altLang="en-US" sz="1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73795" y="5378731"/>
              <a:ext cx="15841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Leave the production plant</a:t>
              </a:r>
              <a:endParaRPr lang="ko-KR" altLang="en-US" sz="14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74278" y="5378502"/>
              <a:ext cx="13321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Arrive at destination</a:t>
              </a:r>
              <a:endParaRPr lang="ko-KR" altLang="en-US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732240" y="4633972"/>
              <a:ext cx="20162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Indicate the freshness of products</a:t>
              </a:r>
              <a:endParaRPr lang="ko-KR" altLang="en-US" sz="1400" dirty="0"/>
            </a:p>
          </p:txBody>
        </p:sp>
        <p:sp>
          <p:nvSpPr>
            <p:cNvPr id="19" name="번개 18"/>
            <p:cNvSpPr/>
            <p:nvPr/>
          </p:nvSpPr>
          <p:spPr>
            <a:xfrm>
              <a:off x="4499992" y="5163519"/>
              <a:ext cx="385378" cy="203566"/>
            </a:xfrm>
            <a:prstGeom prst="lightningBol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093282" y="5378731"/>
              <a:ext cx="1224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events</a:t>
              </a:r>
              <a:endParaRPr lang="ko-KR" altLang="en-US" sz="1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629730" y="4633972"/>
              <a:ext cx="21259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Report as a network connectivity is present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9413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Introduction</a:t>
            </a:r>
          </a:p>
          <a:p>
            <a:r>
              <a:rPr lang="en-US" altLang="ko-KR" dirty="0"/>
              <a:t>Smart sensing</a:t>
            </a:r>
          </a:p>
          <a:p>
            <a:r>
              <a:rPr lang="en-US" altLang="ko-KR" dirty="0"/>
              <a:t>Wireless network infrastructure</a:t>
            </a:r>
          </a:p>
          <a:p>
            <a:r>
              <a:rPr lang="en-US" altLang="ko-KR" dirty="0"/>
              <a:t>Ambient </a:t>
            </a:r>
            <a:r>
              <a:rPr lang="en-US" altLang="ko-KR" dirty="0" smtClean="0"/>
              <a:t>middleware</a:t>
            </a:r>
          </a:p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928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Wireless network infrastructure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MicroRouters</a:t>
            </a:r>
            <a:r>
              <a:rPr lang="en-US" altLang="ko-KR" dirty="0" smtClean="0"/>
              <a:t> </a:t>
            </a:r>
          </a:p>
          <a:p>
            <a:pPr lvl="1"/>
            <a:r>
              <a:rPr lang="en-US" altLang="ko-KR" dirty="0" smtClean="0"/>
              <a:t>meshing nodes	</a:t>
            </a:r>
            <a:endParaRPr lang="en-US" altLang="ko-KR" dirty="0"/>
          </a:p>
          <a:p>
            <a:r>
              <a:rPr lang="en-US" altLang="ko-KR" dirty="0" smtClean="0"/>
              <a:t>Gateway</a:t>
            </a:r>
          </a:p>
          <a:p>
            <a:pPr lvl="1"/>
            <a:r>
              <a:rPr lang="en-US" altLang="ko-KR" dirty="0" smtClean="0"/>
              <a:t>forms the connection towards an application</a:t>
            </a:r>
          </a:p>
          <a:p>
            <a:r>
              <a:rPr lang="en-US" altLang="ko-KR" dirty="0" smtClean="0"/>
              <a:t>Sensor nodes</a:t>
            </a:r>
          </a:p>
          <a:p>
            <a:pPr lvl="1"/>
            <a:r>
              <a:rPr lang="en-US" altLang="ko-KR" dirty="0" smtClean="0"/>
              <a:t>Monitoring the environmental conditions in a certain area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204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Dynamic wireless sensor networks (DWSN)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67544" y="1700808"/>
            <a:ext cx="4038600" cy="4525963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IEEE 802.15.4 PHY</a:t>
            </a:r>
          </a:p>
          <a:p>
            <a:pPr lvl="1"/>
            <a:r>
              <a:rPr lang="en-US" altLang="ko-KR" dirty="0" smtClean="0"/>
              <a:t>large-scale and low-energy DWSNs</a:t>
            </a:r>
          </a:p>
          <a:p>
            <a:r>
              <a:rPr lang="en-US" altLang="ko-KR" dirty="0" smtClean="0"/>
              <a:t>two main layers</a:t>
            </a:r>
          </a:p>
          <a:p>
            <a:pPr lvl="1"/>
            <a:r>
              <a:rPr lang="en-US" altLang="ko-KR" dirty="0" smtClean="0"/>
              <a:t>An infrastructure layer with Gateway and </a:t>
            </a:r>
            <a:r>
              <a:rPr lang="en-US" altLang="ko-KR" dirty="0" err="1" smtClean="0"/>
              <a:t>MicroRouters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 layer with </a:t>
            </a:r>
            <a:r>
              <a:rPr lang="en-US" altLang="ko-KR" dirty="0" err="1" smtClean="0"/>
              <a:t>SmartPoints</a:t>
            </a:r>
            <a:endParaRPr lang="ko-KR" altLang="en-US" dirty="0"/>
          </a:p>
        </p:txBody>
      </p:sp>
      <p:pic>
        <p:nvPicPr>
          <p:cNvPr id="5" name="내용 개체 틀 4" descr="화면 캡처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060848"/>
            <a:ext cx="4038600" cy="3264535"/>
          </a:xfrm>
        </p:spPr>
      </p:pic>
    </p:spTree>
    <p:extLst>
      <p:ext uri="{BB962C8B-B14F-4D97-AF65-F5344CB8AC3E}">
        <p14:creationId xmlns:p14="http://schemas.microsoft.com/office/powerpoint/2010/main" val="390437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Dynamic wireless sensor networks (DWSN)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Protocols</a:t>
            </a:r>
          </a:p>
          <a:p>
            <a:pPr lvl="1"/>
            <a:r>
              <a:rPr lang="en-US" altLang="ko-KR" dirty="0" smtClean="0"/>
              <a:t>Ambient Reliable Transport Protocol (ARTP)</a:t>
            </a:r>
          </a:p>
          <a:p>
            <a:pPr lvl="2"/>
            <a:r>
              <a:rPr lang="en-US" altLang="ko-KR" dirty="0" smtClean="0"/>
              <a:t>Acknowledge</a:t>
            </a:r>
          </a:p>
          <a:p>
            <a:pPr lvl="1"/>
            <a:r>
              <a:rPr lang="en-US" altLang="ko-KR" dirty="0" smtClean="0"/>
              <a:t>Remote Update Protocol (RUP)</a:t>
            </a:r>
          </a:p>
          <a:p>
            <a:pPr lvl="2"/>
            <a:r>
              <a:rPr lang="en-US" altLang="ko-KR" dirty="0" smtClean="0"/>
              <a:t>Transfer large amounts of data to multiple nodes</a:t>
            </a:r>
          </a:p>
          <a:p>
            <a:pPr lvl="1"/>
            <a:r>
              <a:rPr lang="en-US" altLang="ko-KR" dirty="0" smtClean="0"/>
              <a:t>Device Driver Interface (DDI)</a:t>
            </a:r>
          </a:p>
          <a:p>
            <a:pPr lvl="2"/>
            <a:r>
              <a:rPr lang="en-US" altLang="ko-KR" dirty="0" smtClean="0"/>
              <a:t>Allows users, applications and nodes to access resources in a standardized manner</a:t>
            </a:r>
          </a:p>
          <a:p>
            <a:pPr lvl="2"/>
            <a:r>
              <a:rPr lang="en-US" altLang="ko-KR" dirty="0" smtClean="0"/>
              <a:t>Resources are made accessible by implementing drivers</a:t>
            </a:r>
          </a:p>
          <a:p>
            <a:pPr lvl="1"/>
            <a:r>
              <a:rPr lang="en-US" altLang="ko-KR" dirty="0" smtClean="0"/>
              <a:t>Rapid Reader Protocol (RRP)</a:t>
            </a:r>
          </a:p>
          <a:p>
            <a:pPr lvl="2"/>
            <a:r>
              <a:rPr lang="en-US" altLang="ko-KR" dirty="0" smtClean="0"/>
              <a:t>An out-of-band protocol for high-volume data transfer with a specific node</a:t>
            </a:r>
          </a:p>
          <a:p>
            <a:pPr lvl="1"/>
            <a:r>
              <a:rPr lang="en-US" altLang="ko-KR" dirty="0" smtClean="0"/>
              <a:t>Medium Access Control (MAC)</a:t>
            </a:r>
          </a:p>
          <a:p>
            <a:pPr lvl="2"/>
            <a:r>
              <a:rPr lang="en-US" altLang="ko-KR" dirty="0" smtClean="0"/>
              <a:t>Contention-free communication between infrastructure nodes</a:t>
            </a:r>
          </a:p>
          <a:p>
            <a:pPr lvl="2"/>
            <a:r>
              <a:rPr lang="en-US" altLang="ko-KR" dirty="0" smtClean="0"/>
              <a:t>Contention-based access between infrastructure nodes and </a:t>
            </a:r>
            <a:r>
              <a:rPr lang="en-US" altLang="ko-KR" dirty="0" err="1" smtClean="0"/>
              <a:t>SmartPoint</a:t>
            </a:r>
            <a:r>
              <a:rPr lang="en-US" altLang="ko-KR" dirty="0" smtClean="0"/>
              <a:t> devices</a:t>
            </a:r>
          </a:p>
        </p:txBody>
      </p:sp>
    </p:spTree>
    <p:extLst>
      <p:ext uri="{BB962C8B-B14F-4D97-AF65-F5344CB8AC3E}">
        <p14:creationId xmlns:p14="http://schemas.microsoft.com/office/powerpoint/2010/main" val="315995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DDI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Asynchronous communication</a:t>
            </a:r>
          </a:p>
          <a:p>
            <a:r>
              <a:rPr lang="en-US" altLang="ko-KR" dirty="0" smtClean="0"/>
              <a:t>The source or destination on a node</a:t>
            </a:r>
          </a:p>
          <a:p>
            <a:r>
              <a:rPr lang="en-US" altLang="ko-KR" dirty="0" smtClean="0"/>
              <a:t>Perform complicated tasks</a:t>
            </a:r>
          </a:p>
          <a:p>
            <a:pPr lvl="1"/>
            <a:r>
              <a:rPr lang="en-US" altLang="ko-KR" dirty="0" smtClean="0"/>
              <a:t>Localization based on radio signal strength (RSS)</a:t>
            </a:r>
          </a:p>
          <a:p>
            <a:pPr lvl="1"/>
            <a:r>
              <a:rPr lang="en-US" altLang="ko-KR" dirty="0" smtClean="0"/>
              <a:t>Determining the remaining shelf life of perishable goods based on temperature and other measurements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103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MAC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44723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Distributed TDMA based MAC protocol</a:t>
            </a:r>
          </a:p>
          <a:p>
            <a:pPr lvl="1"/>
            <a:r>
              <a:rPr lang="en-US" altLang="ko-KR" dirty="0" smtClean="0"/>
              <a:t>Infrastructure nodes </a:t>
            </a:r>
            <a:r>
              <a:rPr lang="en-US" altLang="ko-KR" dirty="0"/>
              <a:t>get timeslots from the master gateway</a:t>
            </a:r>
            <a:endParaRPr lang="en-US" altLang="ko-KR" dirty="0" smtClean="0"/>
          </a:p>
        </p:txBody>
      </p:sp>
      <p:grpSp>
        <p:nvGrpSpPr>
          <p:cNvPr id="29" name="그룹 28"/>
          <p:cNvGrpSpPr/>
          <p:nvPr/>
        </p:nvGrpSpPr>
        <p:grpSpPr>
          <a:xfrm>
            <a:off x="962860" y="2885383"/>
            <a:ext cx="7308811" cy="3528392"/>
            <a:chOff x="971600" y="2348880"/>
            <a:chExt cx="7308811" cy="3528392"/>
          </a:xfrm>
        </p:grpSpPr>
        <p:grpSp>
          <p:nvGrpSpPr>
            <p:cNvPr id="6" name="그룹 5"/>
            <p:cNvGrpSpPr/>
            <p:nvPr/>
          </p:nvGrpSpPr>
          <p:grpSpPr>
            <a:xfrm>
              <a:off x="971600" y="2348880"/>
              <a:ext cx="1944216" cy="792088"/>
              <a:chOff x="971600" y="2348880"/>
              <a:chExt cx="1944216" cy="792088"/>
            </a:xfrm>
          </p:grpSpPr>
          <p:sp>
            <p:nvSpPr>
              <p:cNvPr id="4" name="직사각형 3"/>
              <p:cNvSpPr/>
              <p:nvPr/>
            </p:nvSpPr>
            <p:spPr>
              <a:xfrm>
                <a:off x="971600" y="2348880"/>
                <a:ext cx="1944216" cy="79208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989602" y="2560258"/>
                <a:ext cx="19082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dirty="0" smtClean="0"/>
                  <a:t>Master gateway</a:t>
                </a:r>
                <a:endParaRPr lang="ko-KR" altLang="en-US" dirty="0"/>
              </a:p>
            </p:txBody>
          </p:sp>
        </p:grpSp>
        <p:grpSp>
          <p:nvGrpSpPr>
            <p:cNvPr id="7" name="그룹 6"/>
            <p:cNvGrpSpPr/>
            <p:nvPr/>
          </p:nvGrpSpPr>
          <p:grpSpPr>
            <a:xfrm>
              <a:off x="6156176" y="2348880"/>
              <a:ext cx="1944216" cy="792088"/>
              <a:chOff x="971600" y="2348880"/>
              <a:chExt cx="1944216" cy="792088"/>
            </a:xfrm>
          </p:grpSpPr>
          <p:sp>
            <p:nvSpPr>
              <p:cNvPr id="8" name="직사각형 7"/>
              <p:cNvSpPr/>
              <p:nvPr/>
            </p:nvSpPr>
            <p:spPr>
              <a:xfrm>
                <a:off x="971600" y="2348880"/>
                <a:ext cx="1944216" cy="79208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989602" y="2560258"/>
                <a:ext cx="19082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dirty="0" err="1" smtClean="0"/>
                  <a:t>MicroRouter</a:t>
                </a:r>
                <a:endParaRPr lang="ko-KR" altLang="en-US" dirty="0"/>
              </a:p>
            </p:txBody>
          </p:sp>
        </p:grpSp>
        <p:cxnSp>
          <p:nvCxnSpPr>
            <p:cNvPr id="11" name="직선 연결선 10"/>
            <p:cNvCxnSpPr>
              <a:stCxn id="4" idx="2"/>
            </p:cNvCxnSpPr>
            <p:nvPr/>
          </p:nvCxnSpPr>
          <p:spPr>
            <a:xfrm>
              <a:off x="1943708" y="3140968"/>
              <a:ext cx="0" cy="273630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>
              <a:stCxn id="8" idx="2"/>
            </p:cNvCxnSpPr>
            <p:nvPr/>
          </p:nvCxnSpPr>
          <p:spPr>
            <a:xfrm>
              <a:off x="7128284" y="3140968"/>
              <a:ext cx="0" cy="273630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/>
            <p:cNvCxnSpPr/>
            <p:nvPr/>
          </p:nvCxnSpPr>
          <p:spPr>
            <a:xfrm flipH="1">
              <a:off x="1943707" y="4183963"/>
              <a:ext cx="5184576" cy="46696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 rot="21250741">
              <a:off x="3482878" y="3769788"/>
              <a:ext cx="21062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/>
                <a:t>Registers with the master gateway</a:t>
              </a:r>
              <a:endParaRPr lang="ko-KR" alt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976155" y="3395826"/>
              <a:ext cx="23042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Scan for a network on startup</a:t>
              </a:r>
              <a:endParaRPr lang="ko-KR" altLang="en-US" dirty="0"/>
            </a:p>
          </p:txBody>
        </p:sp>
        <p:cxnSp>
          <p:nvCxnSpPr>
            <p:cNvPr id="20" name="직선 화살표 연결선 19"/>
            <p:cNvCxnSpPr/>
            <p:nvPr/>
          </p:nvCxnSpPr>
          <p:spPr>
            <a:xfrm>
              <a:off x="1943707" y="5229200"/>
              <a:ext cx="5184577" cy="43204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 rot="260754">
              <a:off x="2620984" y="4790714"/>
              <a:ext cx="38300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/>
                <a:t>Assign a free timeslot and supply with configuration settings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333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MAC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457200" y="3729854"/>
            <a:ext cx="8229600" cy="2396309"/>
          </a:xfrm>
        </p:spPr>
        <p:txBody>
          <a:bodyPr>
            <a:normAutofit fontScale="55000" lnSpcReduction="20000"/>
          </a:bodyPr>
          <a:lstStyle/>
          <a:p>
            <a:r>
              <a:rPr lang="en-US" altLang="ko-KR" dirty="0" smtClean="0"/>
              <a:t>Contention-free communication</a:t>
            </a:r>
          </a:p>
          <a:p>
            <a:pPr lvl="1"/>
            <a:r>
              <a:rPr lang="en-US" altLang="ko-KR" dirty="0" smtClean="0"/>
              <a:t>Infrastructure devices</a:t>
            </a:r>
          </a:p>
          <a:p>
            <a:pPr lvl="1"/>
            <a:r>
              <a:rPr lang="en-US" altLang="ko-KR" dirty="0" smtClean="0"/>
              <a:t>Unidirectional communication</a:t>
            </a:r>
          </a:p>
          <a:p>
            <a:pPr lvl="1"/>
            <a:r>
              <a:rPr lang="en-US" altLang="ko-KR" dirty="0" smtClean="0"/>
              <a:t>Gateway assign timeslots</a:t>
            </a:r>
          </a:p>
          <a:p>
            <a:r>
              <a:rPr lang="en-US" altLang="ko-KR" dirty="0" smtClean="0"/>
              <a:t>Contention-based communication</a:t>
            </a:r>
          </a:p>
          <a:p>
            <a:pPr lvl="1"/>
            <a:r>
              <a:rPr lang="en-US" altLang="ko-KR" dirty="0" err="1" smtClean="0"/>
              <a:t>SmartPoints</a:t>
            </a:r>
            <a:r>
              <a:rPr lang="en-US" altLang="ko-KR" dirty="0" smtClean="0"/>
              <a:t> with infrastructure device</a:t>
            </a:r>
          </a:p>
          <a:p>
            <a:pPr lvl="1"/>
            <a:r>
              <a:rPr lang="en-US" altLang="ko-KR" dirty="0" smtClean="0"/>
              <a:t>Carrier Sense Multiple Access (CSMA) based protocol</a:t>
            </a:r>
          </a:p>
          <a:p>
            <a:pPr lvl="1"/>
            <a:r>
              <a:rPr lang="en-US" altLang="ko-KR" dirty="0" smtClean="0"/>
              <a:t>The infrastructure nodes send out beacons enabling the </a:t>
            </a:r>
            <a:r>
              <a:rPr lang="en-US" altLang="ko-KR" dirty="0" err="1" smtClean="0"/>
              <a:t>SmartPoints</a:t>
            </a:r>
            <a:r>
              <a:rPr lang="en-US" altLang="ko-KR" dirty="0" smtClean="0"/>
              <a:t> to detect the infrastructure network</a:t>
            </a:r>
          </a:p>
          <a:p>
            <a:pPr lvl="1"/>
            <a:r>
              <a:rPr lang="en-US" altLang="ko-KR" dirty="0" smtClean="0"/>
              <a:t>Up to 4 collision-free beacons</a:t>
            </a:r>
            <a:endParaRPr lang="ko-KR" altLang="en-US" dirty="0"/>
          </a:p>
        </p:txBody>
      </p:sp>
      <p:pic>
        <p:nvPicPr>
          <p:cNvPr id="7" name="내용 개체 틀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556792"/>
            <a:ext cx="8229600" cy="217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43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ARTP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65104"/>
          </a:xfrm>
        </p:spPr>
        <p:txBody>
          <a:bodyPr numCol="1">
            <a:normAutofit fontScale="77500" lnSpcReduction="20000"/>
          </a:bodyPr>
          <a:lstStyle/>
          <a:p>
            <a:r>
              <a:rPr lang="en-US" altLang="ko-KR" dirty="0" smtClean="0"/>
              <a:t>End-to-end reliability protocol</a:t>
            </a:r>
          </a:p>
          <a:p>
            <a:r>
              <a:rPr lang="en-US" altLang="ko-KR" dirty="0" smtClean="0"/>
              <a:t>Layers</a:t>
            </a:r>
          </a:p>
          <a:p>
            <a:pPr lvl="1"/>
            <a:r>
              <a:rPr lang="en-US" altLang="ko-KR" dirty="0" smtClean="0"/>
              <a:t>Data link layer, one hop reliable connection</a:t>
            </a:r>
          </a:p>
          <a:p>
            <a:pPr lvl="1"/>
            <a:r>
              <a:rPr lang="en-US" altLang="ko-KR" dirty="0" smtClean="0"/>
              <a:t>Network layer, routing from and to the source</a:t>
            </a:r>
          </a:p>
          <a:p>
            <a:pPr lvl="1"/>
            <a:r>
              <a:rPr lang="en-US" altLang="ko-KR" dirty="0" smtClean="0"/>
              <a:t>Transport layer, reliable connection between source and the destination</a:t>
            </a:r>
          </a:p>
          <a:p>
            <a:r>
              <a:rPr lang="en-US" altLang="ko-KR" dirty="0" smtClean="0"/>
              <a:t>Setup, running, tear-down</a:t>
            </a:r>
          </a:p>
          <a:p>
            <a:pPr lvl="1"/>
            <a:endParaRPr lang="ko-KR" altLang="en-US" dirty="0"/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108" y="2204864"/>
            <a:ext cx="4273922" cy="248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2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ARTP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Connection setup</a:t>
            </a:r>
          </a:p>
          <a:p>
            <a:pPr lvl="1"/>
            <a:r>
              <a:rPr lang="en-US" altLang="ko-KR" dirty="0" smtClean="0"/>
              <a:t>routing back to the source node is done using Dynamic Source Routing (DSR)</a:t>
            </a:r>
          </a:p>
          <a:p>
            <a:pPr lvl="2"/>
            <a:r>
              <a:rPr lang="en-US" altLang="ko-KR" dirty="0" smtClean="0"/>
              <a:t>Needed because connections are bidirectional</a:t>
            </a:r>
          </a:p>
          <a:p>
            <a:pPr lvl="2"/>
            <a:r>
              <a:rPr lang="en-US" altLang="ko-KR" dirty="0" smtClean="0"/>
              <a:t>Stored in the routing table of the intermediate hops</a:t>
            </a:r>
          </a:p>
          <a:p>
            <a:pPr lvl="1"/>
            <a:r>
              <a:rPr lang="en-US" altLang="ko-KR" dirty="0" smtClean="0"/>
              <a:t>Once the initial data packet has been received by the destination, and the returned acknowledgement has been received by the source node, the connection is established</a:t>
            </a:r>
          </a:p>
          <a:p>
            <a:pPr lvl="1"/>
            <a:r>
              <a:rPr lang="en-US" altLang="ko-KR" dirty="0" smtClean="0"/>
              <a:t>Routes are continuously updated to ensure connectivity during the lifetime of the connection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7117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ARTP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Connection running</a:t>
            </a:r>
          </a:p>
          <a:p>
            <a:pPr lvl="1"/>
            <a:r>
              <a:rPr lang="en-US" altLang="ko-KR" dirty="0" smtClean="0"/>
              <a:t>Source</a:t>
            </a:r>
          </a:p>
          <a:p>
            <a:pPr lvl="2"/>
            <a:r>
              <a:rPr lang="en-US" altLang="ko-KR" dirty="0" smtClean="0"/>
              <a:t>Stores </a:t>
            </a:r>
            <a:r>
              <a:rPr lang="en-US" altLang="ko-KR" dirty="0"/>
              <a:t>a send </a:t>
            </a:r>
            <a:r>
              <a:rPr lang="en-US" altLang="ko-KR" dirty="0" smtClean="0"/>
              <a:t>queue, maximum 17 packets</a:t>
            </a:r>
          </a:p>
          <a:p>
            <a:pPr lvl="2"/>
            <a:r>
              <a:rPr lang="en-US" altLang="ko-KR" dirty="0" smtClean="0"/>
              <a:t>Send and resend the packets towards the destination until it receives an acknowledgement</a:t>
            </a:r>
          </a:p>
          <a:p>
            <a:pPr lvl="2"/>
            <a:r>
              <a:rPr lang="en-US" altLang="ko-KR" dirty="0" smtClean="0"/>
              <a:t>Once a packet is acknowledged, the packet can be removed from the send buffer</a:t>
            </a:r>
          </a:p>
          <a:p>
            <a:pPr lvl="1"/>
            <a:r>
              <a:rPr lang="en-US" altLang="ko-KR" dirty="0" smtClean="0"/>
              <a:t>Destination</a:t>
            </a:r>
          </a:p>
          <a:p>
            <a:pPr lvl="2"/>
            <a:r>
              <a:rPr lang="en-US" altLang="ko-KR" dirty="0" smtClean="0"/>
              <a:t>Stores all incoming packets in receive queue</a:t>
            </a:r>
          </a:p>
          <a:p>
            <a:pPr lvl="2"/>
            <a:r>
              <a:rPr lang="en-US" altLang="ko-KR" dirty="0" smtClean="0"/>
              <a:t>Send the packets to the application in increasing order of sequence number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603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ARTP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60848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Acknowledgement</a:t>
            </a:r>
          </a:p>
          <a:p>
            <a:pPr lvl="1"/>
            <a:r>
              <a:rPr lang="en-US" altLang="ko-KR" dirty="0" smtClean="0"/>
              <a:t>The destination specifies the first packet that was not received, which is next sequence number expected in the stream</a:t>
            </a:r>
          </a:p>
          <a:p>
            <a:pPr lvl="1"/>
            <a:r>
              <a:rPr lang="en-US" altLang="ko-KR" dirty="0" smtClean="0"/>
              <a:t>The destination stores information about the state of the packets after the first expected packet</a:t>
            </a:r>
          </a:p>
          <a:p>
            <a:pPr lvl="2"/>
            <a:r>
              <a:rPr lang="en-US" altLang="ko-KR" dirty="0" smtClean="0"/>
              <a:t>[window start + 1, window start + 16] are acknowledged</a:t>
            </a:r>
          </a:p>
          <a:p>
            <a:pPr lvl="1"/>
            <a:endParaRPr lang="ko-KR" altLang="en-US" dirty="0"/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861048"/>
            <a:ext cx="4674838" cy="261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16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ARTP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Acknowledgement aggregation time</a:t>
            </a:r>
          </a:p>
          <a:p>
            <a:pPr lvl="1"/>
            <a:r>
              <a:rPr lang="en-US" altLang="ko-KR" dirty="0" smtClean="0"/>
              <a:t>When a packet comes in at the receiver and the receiver will wait for a small period of time before acknowledge the receive window</a:t>
            </a:r>
          </a:p>
          <a:p>
            <a:pPr lvl="1"/>
            <a:r>
              <a:rPr lang="en-US" altLang="ko-KR" dirty="0" smtClean="0"/>
              <a:t>Waits for more data packets to come in and checks the total number of packets that can be acknowledged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3403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ARTP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Connection tear-down</a:t>
            </a:r>
          </a:p>
          <a:p>
            <a:pPr lvl="1"/>
            <a:r>
              <a:rPr lang="en-US" altLang="ko-KR" dirty="0" smtClean="0"/>
              <a:t>Set the flag in the last packet of the stream</a:t>
            </a:r>
          </a:p>
          <a:p>
            <a:pPr lvl="2"/>
            <a:r>
              <a:rPr lang="en-US" altLang="ko-KR" dirty="0" smtClean="0"/>
              <a:t>To inform stream is terminated</a:t>
            </a:r>
          </a:p>
          <a:p>
            <a:pPr lvl="1"/>
            <a:r>
              <a:rPr lang="en-US" altLang="ko-KR" dirty="0" smtClean="0"/>
              <a:t>After closing the stream</a:t>
            </a:r>
          </a:p>
          <a:p>
            <a:pPr lvl="2"/>
            <a:r>
              <a:rPr lang="en-US" altLang="ko-KR" dirty="0" smtClean="0"/>
              <a:t>receiver will wait for a small period of time to re-acknowledge any resends from the sender</a:t>
            </a:r>
          </a:p>
          <a:p>
            <a:pPr lvl="2"/>
            <a:r>
              <a:rPr lang="en-US" altLang="ko-KR" dirty="0" smtClean="0"/>
              <a:t>Sender will close the connection when all packets in the stream have been acknowledged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5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ARTP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Message cache</a:t>
            </a:r>
          </a:p>
          <a:p>
            <a:pPr lvl="1"/>
            <a:r>
              <a:rPr lang="en-US" altLang="ko-KR" dirty="0" smtClean="0"/>
              <a:t>Every hop in the network, lifted from the MAC protocol up to a higher level in the transport protocol</a:t>
            </a:r>
          </a:p>
          <a:p>
            <a:pPr lvl="1"/>
            <a:r>
              <a:rPr lang="en-US" altLang="ko-KR" dirty="0" smtClean="0"/>
              <a:t>When a packet is received from the underlying layer, it can be looked up in the message cache</a:t>
            </a:r>
          </a:p>
          <a:p>
            <a:pPr lvl="2"/>
            <a:r>
              <a:rPr lang="en-US" altLang="ko-KR" dirty="0" smtClean="0"/>
              <a:t>header of the message</a:t>
            </a:r>
          </a:p>
          <a:p>
            <a:pPr lvl="2"/>
            <a:r>
              <a:rPr lang="en-US" altLang="ko-KR" dirty="0" smtClean="0"/>
              <a:t>Source address</a:t>
            </a:r>
          </a:p>
          <a:p>
            <a:pPr lvl="2"/>
            <a:r>
              <a:rPr lang="en-US" altLang="ko-KR" dirty="0" smtClean="0"/>
              <a:t>Sequence id</a:t>
            </a:r>
          </a:p>
          <a:p>
            <a:pPr lvl="2"/>
            <a:r>
              <a:rPr lang="en-US" altLang="ko-KR" dirty="0" smtClean="0"/>
              <a:t>Retry field</a:t>
            </a:r>
          </a:p>
        </p:txBody>
      </p:sp>
    </p:spTree>
    <p:extLst>
      <p:ext uri="{BB962C8B-B14F-4D97-AF65-F5344CB8AC3E}">
        <p14:creationId xmlns:p14="http://schemas.microsoft.com/office/powerpoint/2010/main" val="135396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ARTP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Acknowledgement cache</a:t>
            </a:r>
          </a:p>
          <a:p>
            <a:pPr lvl="1"/>
            <a:r>
              <a:rPr lang="en-US" altLang="ko-KR" dirty="0" smtClean="0"/>
              <a:t>Stores acknowledgement packets</a:t>
            </a:r>
          </a:p>
          <a:p>
            <a:pPr lvl="1"/>
            <a:r>
              <a:rPr lang="en-US" altLang="ko-KR" dirty="0" smtClean="0"/>
              <a:t>Prevents duplicate packets from the underlying protocol to enter the network</a:t>
            </a:r>
          </a:p>
          <a:p>
            <a:pPr lvl="1"/>
            <a:r>
              <a:rPr lang="en-US" altLang="ko-KR" dirty="0" smtClean="0"/>
              <a:t>Detect unnecessary resends for packets that are already acknowledged by the destination</a:t>
            </a:r>
          </a:p>
          <a:p>
            <a:pPr lvl="1"/>
            <a:r>
              <a:rPr lang="en-US" altLang="ko-KR" dirty="0" smtClean="0"/>
              <a:t>Message cache stores acknowledgement packets</a:t>
            </a:r>
          </a:p>
          <a:p>
            <a:pPr lvl="2"/>
            <a:r>
              <a:rPr lang="en-US" altLang="ko-KR" dirty="0" smtClean="0"/>
              <a:t>If the acknowledgement is already in the message cache for the incoming data packet, simply resend the lost acknowledgement and drop the data packet</a:t>
            </a:r>
          </a:p>
        </p:txBody>
      </p:sp>
    </p:spTree>
    <p:extLst>
      <p:ext uri="{BB962C8B-B14F-4D97-AF65-F5344CB8AC3E}">
        <p14:creationId xmlns:p14="http://schemas.microsoft.com/office/powerpoint/2010/main" val="399254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ARTP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ARTP compared to TCP/IP</a:t>
            </a:r>
          </a:p>
          <a:p>
            <a:pPr lvl="1"/>
            <a:r>
              <a:rPr lang="en-US" altLang="ko-KR" dirty="0" smtClean="0"/>
              <a:t>Segments are of fixed size</a:t>
            </a:r>
          </a:p>
          <a:p>
            <a:pPr lvl="1"/>
            <a:r>
              <a:rPr lang="en-US" altLang="ko-KR" dirty="0" smtClean="0"/>
              <a:t>Overhead of ARTP is much smaller</a:t>
            </a:r>
          </a:p>
          <a:p>
            <a:pPr lvl="2"/>
            <a:r>
              <a:rPr lang="en-US" altLang="ko-KR" dirty="0" smtClean="0"/>
              <a:t>Selective acknowledgements use a </a:t>
            </a:r>
            <a:r>
              <a:rPr lang="en-US" altLang="ko-KR" dirty="0" err="1" smtClean="0"/>
              <a:t>bitvector</a:t>
            </a:r>
            <a:r>
              <a:rPr lang="en-US" altLang="ko-KR" dirty="0" smtClean="0"/>
              <a:t> instead of sequence number ranges to reduce the overhead</a:t>
            </a:r>
          </a:p>
          <a:p>
            <a:pPr lvl="1"/>
            <a:r>
              <a:rPr lang="en-US" altLang="ko-KR" dirty="0" smtClean="0"/>
              <a:t>ARTP uses a cross-layer approach, explicit congestion status information from the MAC layer</a:t>
            </a:r>
          </a:p>
          <a:p>
            <a:pPr lvl="1"/>
            <a:r>
              <a:rPr lang="en-US" altLang="ko-KR" dirty="0" smtClean="0"/>
              <a:t>Message cache and acknowledgement cache</a:t>
            </a:r>
          </a:p>
          <a:p>
            <a:pPr lvl="1"/>
            <a:r>
              <a:rPr lang="en-US" altLang="ko-KR" dirty="0" smtClean="0"/>
              <a:t>Congestion control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011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RUP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36711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Disseminate large files to all infrastructure nodes within the network</a:t>
            </a:r>
          </a:p>
          <a:p>
            <a:r>
              <a:rPr lang="en-US" altLang="ko-KR" dirty="0" smtClean="0"/>
              <a:t>Process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1691680" y="2636912"/>
            <a:ext cx="1152128" cy="504056"/>
            <a:chOff x="1691680" y="2636912"/>
            <a:chExt cx="1152128" cy="504056"/>
          </a:xfrm>
        </p:grpSpPr>
        <p:sp>
          <p:nvSpPr>
            <p:cNvPr id="4" name="직사각형 3"/>
            <p:cNvSpPr/>
            <p:nvPr/>
          </p:nvSpPr>
          <p:spPr>
            <a:xfrm>
              <a:off x="1691680" y="2636912"/>
              <a:ext cx="1152128" cy="5040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691680" y="2704274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/>
                <a:t>parent</a:t>
              </a:r>
              <a:endParaRPr lang="ko-KR" altLang="en-US" dirty="0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6444208" y="2636912"/>
            <a:ext cx="1152128" cy="504056"/>
            <a:chOff x="1691680" y="2636912"/>
            <a:chExt cx="1152128" cy="504056"/>
          </a:xfrm>
        </p:grpSpPr>
        <p:sp>
          <p:nvSpPr>
            <p:cNvPr id="8" name="직사각형 7"/>
            <p:cNvSpPr/>
            <p:nvPr/>
          </p:nvSpPr>
          <p:spPr>
            <a:xfrm>
              <a:off x="1691680" y="2636912"/>
              <a:ext cx="1152128" cy="5040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91680" y="2704274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/>
                <a:t>child</a:t>
              </a:r>
              <a:endParaRPr lang="ko-KR" altLang="en-US" dirty="0"/>
            </a:p>
          </p:txBody>
        </p:sp>
      </p:grpSp>
      <p:cxnSp>
        <p:nvCxnSpPr>
          <p:cNvPr id="11" name="직선 연결선 10"/>
          <p:cNvCxnSpPr>
            <a:stCxn id="4" idx="2"/>
          </p:cNvCxnSpPr>
          <p:nvPr/>
        </p:nvCxnSpPr>
        <p:spPr>
          <a:xfrm>
            <a:off x="2267744" y="3140968"/>
            <a:ext cx="0" cy="3600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>
            <a:stCxn id="8" idx="2"/>
          </p:cNvCxnSpPr>
          <p:nvPr/>
        </p:nvCxnSpPr>
        <p:spPr>
          <a:xfrm>
            <a:off x="7020272" y="3140968"/>
            <a:ext cx="0" cy="3600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3548" y="3212976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An initial node is selected, a file is selected to be disseminated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03548" y="3859307"/>
            <a:ext cx="162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Start broadcasting</a:t>
            </a:r>
            <a:endParaRPr lang="ko-KR" altLang="en-US" dirty="0"/>
          </a:p>
        </p:txBody>
      </p:sp>
      <p:cxnSp>
        <p:nvCxnSpPr>
          <p:cNvPr id="17" name="직선 화살표 연결선 16"/>
          <p:cNvCxnSpPr/>
          <p:nvPr/>
        </p:nvCxnSpPr>
        <p:spPr>
          <a:xfrm>
            <a:off x="2267744" y="4228639"/>
            <a:ext cx="4752528" cy="28048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 rot="181409">
            <a:off x="3311860" y="3937283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Advertisement message</a:t>
            </a:r>
            <a:endParaRPr lang="ko-KR" altLang="en-US" dirty="0"/>
          </a:p>
        </p:txBody>
      </p:sp>
      <p:cxnSp>
        <p:nvCxnSpPr>
          <p:cNvPr id="20" name="직선 화살표 연결선 19"/>
          <p:cNvCxnSpPr/>
          <p:nvPr/>
        </p:nvCxnSpPr>
        <p:spPr>
          <a:xfrm flipH="1">
            <a:off x="2267744" y="4589095"/>
            <a:ext cx="4752528" cy="20805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 rot="21405549">
            <a:off x="4338135" y="4306794"/>
            <a:ext cx="611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ACK</a:t>
            </a:r>
            <a:endParaRPr lang="ko-KR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164288" y="4306794"/>
            <a:ext cx="162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Want to join</a:t>
            </a:r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03548" y="494116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Enter the registration phase</a:t>
            </a:r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03548" y="5791619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Enter the data sending phase</a:t>
            </a:r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256076" y="5653119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Periodically send an acknowledgement</a:t>
            </a:r>
            <a:endParaRPr lang="ko-KR" altLang="en-US" dirty="0"/>
          </a:p>
        </p:txBody>
      </p:sp>
      <p:cxnSp>
        <p:nvCxnSpPr>
          <p:cNvPr id="28" name="직선 화살표 연결선 27"/>
          <p:cNvCxnSpPr/>
          <p:nvPr/>
        </p:nvCxnSpPr>
        <p:spPr>
          <a:xfrm>
            <a:off x="2258825" y="5226346"/>
            <a:ext cx="4752528" cy="28048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 flipH="1">
            <a:off x="2258825" y="5586802"/>
            <a:ext cx="4752528" cy="20805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>
            <a:off x="2258825" y="5891395"/>
            <a:ext cx="4752528" cy="28048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 flipH="1">
            <a:off x="2258825" y="6251851"/>
            <a:ext cx="4752528" cy="20805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83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RUP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/>
              <a:t>If the parent does not </a:t>
            </a:r>
            <a:r>
              <a:rPr lang="en-US" altLang="ko-KR" dirty="0" smtClean="0"/>
              <a:t>receive any </a:t>
            </a:r>
            <a:r>
              <a:rPr lang="en-US" altLang="ko-KR" dirty="0"/>
              <a:t>registrations from a child for a long time (5 min), </a:t>
            </a:r>
            <a:r>
              <a:rPr lang="en-US" altLang="ko-KR" dirty="0" smtClean="0"/>
              <a:t>it will </a:t>
            </a:r>
            <a:r>
              <a:rPr lang="en-US" altLang="ko-KR" dirty="0"/>
              <a:t>stop </a:t>
            </a:r>
            <a:r>
              <a:rPr lang="en-US" altLang="ko-KR" dirty="0" smtClean="0"/>
              <a:t>sending advertisements </a:t>
            </a:r>
            <a:r>
              <a:rPr lang="en-US" altLang="ko-KR" dirty="0"/>
              <a:t>and the data </a:t>
            </a:r>
            <a:r>
              <a:rPr lang="en-US" altLang="ko-KR" dirty="0" smtClean="0"/>
              <a:t>dissemination process </a:t>
            </a:r>
            <a:r>
              <a:rPr lang="en-US" altLang="ko-KR" dirty="0"/>
              <a:t>stops for this node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During the data dissemination phase, all active </a:t>
            </a:r>
            <a:r>
              <a:rPr lang="en-US" altLang="ko-KR" dirty="0" smtClean="0"/>
              <a:t>nodes will </a:t>
            </a:r>
            <a:r>
              <a:rPr lang="en-US" altLang="ko-KR" dirty="0"/>
              <a:t>send status messages to the gateway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They will </a:t>
            </a:r>
            <a:r>
              <a:rPr lang="en-US" altLang="ko-KR" dirty="0" smtClean="0"/>
              <a:t>indicate which </a:t>
            </a:r>
            <a:r>
              <a:rPr lang="en-US" altLang="ko-KR" dirty="0"/>
              <a:t>phase they are in: Advertising, Sending, </a:t>
            </a:r>
            <a:r>
              <a:rPr lang="en-US" altLang="ko-KR" dirty="0" smtClean="0"/>
              <a:t>Receiving or Stopped</a:t>
            </a:r>
            <a:r>
              <a:rPr lang="en-US" altLang="ko-KR" dirty="0"/>
              <a:t>. They will also indicate how many packets of </a:t>
            </a:r>
            <a:r>
              <a:rPr lang="en-US" altLang="ko-KR" dirty="0" smtClean="0"/>
              <a:t>the file </a:t>
            </a:r>
            <a:r>
              <a:rPr lang="en-US" altLang="ko-KR" dirty="0"/>
              <a:t>have been successfully send / received.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998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/>
              <a:t>Smart sensing</a:t>
            </a:r>
          </a:p>
          <a:p>
            <a:r>
              <a:rPr lang="en-US" altLang="ko-KR" dirty="0" smtClean="0"/>
              <a:t>Wireless network infrastructure</a:t>
            </a:r>
          </a:p>
          <a:p>
            <a:r>
              <a:rPr lang="en-US" altLang="ko-KR" dirty="0" smtClean="0"/>
              <a:t>Ambient middleware</a:t>
            </a:r>
          </a:p>
          <a:p>
            <a:r>
              <a:rPr lang="en-US" altLang="ko-KR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78234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Ambient middleware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4863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Offers the </a:t>
            </a:r>
            <a:r>
              <a:rPr lang="en-US" altLang="ko-KR" dirty="0" err="1" smtClean="0"/>
              <a:t>ConnectAPI</a:t>
            </a:r>
            <a:r>
              <a:rPr lang="en-US" altLang="ko-KR" dirty="0" smtClean="0"/>
              <a:t> </a:t>
            </a:r>
          </a:p>
          <a:p>
            <a:pPr lvl="1"/>
            <a:r>
              <a:rPr lang="en-US" altLang="ko-KR" dirty="0" smtClean="0"/>
              <a:t>to ease integration with third-party applications using asynchronous XML message over a TCP/IP connection</a:t>
            </a:r>
          </a:p>
          <a:p>
            <a:r>
              <a:rPr lang="en-US" altLang="ko-KR" dirty="0" smtClean="0"/>
              <a:t>Offers </a:t>
            </a:r>
            <a:r>
              <a:rPr lang="en-US" altLang="ko-KR" dirty="0" err="1" smtClean="0"/>
              <a:t>AmbiLink</a:t>
            </a:r>
            <a:r>
              <a:rPr lang="en-US" altLang="ko-KR" dirty="0" smtClean="0"/>
              <a:t> </a:t>
            </a:r>
          </a:p>
          <a:p>
            <a:pPr lvl="1"/>
            <a:r>
              <a:rPr lang="en-US" altLang="ko-KR" dirty="0" smtClean="0"/>
              <a:t>to ease remote monitoring and maintenance of sensor networks using asynchronous binary messages over optionally SSL encrypted TCP/IP connection</a:t>
            </a:r>
            <a:endParaRPr lang="ko-KR" altLang="en-US" dirty="0"/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7072"/>
            <a:ext cx="9144000" cy="213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06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Ambient middleware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For both</a:t>
            </a:r>
          </a:p>
          <a:p>
            <a:pPr lvl="1"/>
            <a:r>
              <a:rPr lang="en-US" altLang="ko-KR" dirty="0" smtClean="0"/>
              <a:t>Conversion between DDI and respectively their binary and XML counterpart was automated</a:t>
            </a:r>
          </a:p>
          <a:p>
            <a:pPr lvl="1"/>
            <a:r>
              <a:rPr lang="en-US" altLang="ko-KR" dirty="0" smtClean="0"/>
              <a:t>Logging and flushing is implemented in the middleware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755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Example deployment</a:t>
            </a:r>
            <a:endParaRPr lang="ko-KR" altLang="en-US" dirty="0"/>
          </a:p>
        </p:txBody>
      </p:sp>
      <p:pic>
        <p:nvPicPr>
          <p:cNvPr id="4" name="내용 개체 틀 3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759" y="1795968"/>
            <a:ext cx="5058481" cy="4134427"/>
          </a:xfrm>
        </p:spPr>
      </p:pic>
    </p:spTree>
    <p:extLst>
      <p:ext uri="{BB962C8B-B14F-4D97-AF65-F5344CB8AC3E}">
        <p14:creationId xmlns:p14="http://schemas.microsoft.com/office/powerpoint/2010/main" val="357806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the use of wireless </a:t>
            </a:r>
            <a:r>
              <a:rPr lang="en-US" altLang="ko-KR" dirty="0" smtClean="0"/>
              <a:t>sensor network </a:t>
            </a:r>
            <a:r>
              <a:rPr lang="en-US" altLang="ko-KR" dirty="0"/>
              <a:t>technologies that enable the efficient and </a:t>
            </a:r>
            <a:r>
              <a:rPr lang="en-US" altLang="ko-KR" dirty="0" smtClean="0"/>
              <a:t>effective monitoring </a:t>
            </a:r>
            <a:r>
              <a:rPr lang="en-US" altLang="ko-KR" dirty="0"/>
              <a:t>of perishable goods in the supply chain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a system wide </a:t>
            </a:r>
            <a:r>
              <a:rPr lang="en-US" altLang="ko-KR" dirty="0"/>
              <a:t>approach in which wireless communication, sensor fusion</a:t>
            </a:r>
            <a:r>
              <a:rPr lang="en-US" altLang="ko-KR" dirty="0" smtClean="0"/>
              <a:t>, data </a:t>
            </a:r>
            <a:r>
              <a:rPr lang="en-US" altLang="ko-KR" dirty="0"/>
              <a:t>processing, and system architecture interact </a:t>
            </a:r>
            <a:r>
              <a:rPr lang="en-US" altLang="ko-KR" dirty="0" smtClean="0"/>
              <a:t>efficiently to </a:t>
            </a:r>
            <a:r>
              <a:rPr lang="en-US" altLang="ko-KR" dirty="0"/>
              <a:t>handle the complexity in the logistic supply chain.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1646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</TotalTime>
  <Words>1465</Words>
  <Application>Microsoft Office PowerPoint</Application>
  <PresentationFormat>화면 슬라이드 쇼(4:3)</PresentationFormat>
  <Paragraphs>276</Paragraphs>
  <Slides>34</Slides>
  <Notes>33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5" baseType="lpstr">
      <vt:lpstr>Office 테마</vt:lpstr>
      <vt:lpstr>Industry: Using Dynamic WSNs in Smart Logistics for Fruits and Pharmacy  (ACM Sensys 2011)</vt:lpstr>
      <vt:lpstr>Contents</vt:lpstr>
      <vt:lpstr>Introduction</vt:lpstr>
      <vt:lpstr>Introduction</vt:lpstr>
      <vt:lpstr>Contents</vt:lpstr>
      <vt:lpstr>Quality of perishable products</vt:lpstr>
      <vt:lpstr>Quality of perishable products</vt:lpstr>
      <vt:lpstr>Quality of perishable products</vt:lpstr>
      <vt:lpstr>Distributed sensing</vt:lpstr>
      <vt:lpstr>Algorithm for shelf life prediction</vt:lpstr>
      <vt:lpstr>Algorithm for shelf life prediction</vt:lpstr>
      <vt:lpstr>Contents</vt:lpstr>
      <vt:lpstr>Wireless network infrastructure</vt:lpstr>
      <vt:lpstr>Dynamic wireless sensor networks (DWSN)</vt:lpstr>
      <vt:lpstr>Dynamic wireless sensor networks (DWSN)</vt:lpstr>
      <vt:lpstr>DDI</vt:lpstr>
      <vt:lpstr>MAC</vt:lpstr>
      <vt:lpstr>MAC</vt:lpstr>
      <vt:lpstr>ARTP</vt:lpstr>
      <vt:lpstr>ARTP</vt:lpstr>
      <vt:lpstr>ARTP</vt:lpstr>
      <vt:lpstr>ARTP</vt:lpstr>
      <vt:lpstr>ARTP</vt:lpstr>
      <vt:lpstr>ARTP</vt:lpstr>
      <vt:lpstr>ARTP</vt:lpstr>
      <vt:lpstr>ARTP</vt:lpstr>
      <vt:lpstr>ARTP</vt:lpstr>
      <vt:lpstr>RUP</vt:lpstr>
      <vt:lpstr>RUP</vt:lpstr>
      <vt:lpstr>Contents</vt:lpstr>
      <vt:lpstr>Ambient middleware</vt:lpstr>
      <vt:lpstr>Ambient middleware</vt:lpstr>
      <vt:lpstr>Example deployment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seamoon</dc:creator>
  <cp:lastModifiedBy>seamoon</cp:lastModifiedBy>
  <cp:revision>44</cp:revision>
  <dcterms:created xsi:type="dcterms:W3CDTF">2013-04-29T11:37:39Z</dcterms:created>
  <dcterms:modified xsi:type="dcterms:W3CDTF">2013-05-03T06:13:01Z</dcterms:modified>
</cp:coreProperties>
</file>