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6"/>
  </p:notesMasterIdLst>
  <p:handoutMasterIdLst>
    <p:handoutMasterId r:id="rId57"/>
  </p:handoutMasterIdLst>
  <p:sldIdLst>
    <p:sldId id="945" r:id="rId2"/>
    <p:sldId id="942" r:id="rId3"/>
    <p:sldId id="941" r:id="rId4"/>
    <p:sldId id="769" r:id="rId5"/>
    <p:sldId id="949" r:id="rId6"/>
    <p:sldId id="976" r:id="rId7"/>
    <p:sldId id="977" r:id="rId8"/>
    <p:sldId id="950" r:id="rId9"/>
    <p:sldId id="946" r:id="rId10"/>
    <p:sldId id="951" r:id="rId11"/>
    <p:sldId id="986" r:id="rId12"/>
    <p:sldId id="952" r:id="rId13"/>
    <p:sldId id="987" r:id="rId14"/>
    <p:sldId id="953" r:id="rId15"/>
    <p:sldId id="978" r:id="rId16"/>
    <p:sldId id="985" r:id="rId17"/>
    <p:sldId id="979" r:id="rId18"/>
    <p:sldId id="954" r:id="rId19"/>
    <p:sldId id="947" r:id="rId20"/>
    <p:sldId id="981" r:id="rId21"/>
    <p:sldId id="955" r:id="rId22"/>
    <p:sldId id="956" r:id="rId23"/>
    <p:sldId id="957" r:id="rId24"/>
    <p:sldId id="982" r:id="rId25"/>
    <p:sldId id="958" r:id="rId26"/>
    <p:sldId id="959" r:id="rId27"/>
    <p:sldId id="960" r:id="rId28"/>
    <p:sldId id="961" r:id="rId29"/>
    <p:sldId id="962" r:id="rId30"/>
    <p:sldId id="963" r:id="rId31"/>
    <p:sldId id="964" r:id="rId32"/>
    <p:sldId id="948" r:id="rId33"/>
    <p:sldId id="983" r:id="rId34"/>
    <p:sldId id="991" r:id="rId35"/>
    <p:sldId id="965" r:id="rId36"/>
    <p:sldId id="966" r:id="rId37"/>
    <p:sldId id="988" r:id="rId38"/>
    <p:sldId id="992" r:id="rId39"/>
    <p:sldId id="990" r:id="rId40"/>
    <p:sldId id="989" r:id="rId41"/>
    <p:sldId id="993" r:id="rId42"/>
    <p:sldId id="994" r:id="rId43"/>
    <p:sldId id="967" r:id="rId44"/>
    <p:sldId id="968" r:id="rId45"/>
    <p:sldId id="984" r:id="rId46"/>
    <p:sldId id="969" r:id="rId47"/>
    <p:sldId id="995" r:id="rId48"/>
    <p:sldId id="972" r:id="rId49"/>
    <p:sldId id="973" r:id="rId50"/>
    <p:sldId id="975" r:id="rId51"/>
    <p:sldId id="996" r:id="rId52"/>
    <p:sldId id="997" r:id="rId53"/>
    <p:sldId id="998" r:id="rId54"/>
    <p:sldId id="974" r:id="rId55"/>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66FF"/>
    <a:srgbClr val="996633"/>
    <a:srgbClr val="00CC00"/>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24" autoAdjust="0"/>
  </p:normalViewPr>
  <p:slideViewPr>
    <p:cSldViewPr>
      <p:cViewPr varScale="1">
        <p:scale>
          <a:sx n="106" d="100"/>
          <a:sy n="106" d="100"/>
        </p:scale>
        <p:origin x="126"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8.#</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4C091DA4-0BA9-4251-8FA7-534D622E73BF}" type="slidenum">
              <a:rPr lang="en-US" altLang="ko-KR"/>
              <a:pPr/>
              <a:t>‹#›</a:t>
            </a:fld>
            <a:endParaRPr lang="en-US" altLang="ko-KR"/>
          </a:p>
        </p:txBody>
      </p:sp>
    </p:spTree>
    <p:extLst>
      <p:ext uri="{BB962C8B-B14F-4D97-AF65-F5344CB8AC3E}">
        <p14:creationId xmlns:p14="http://schemas.microsoft.com/office/powerpoint/2010/main" val="1372153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8.#</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3547C09A-B62C-4B7A-8781-CFB624842CC0}" type="slidenum">
              <a:rPr lang="en-US" altLang="ko-KR"/>
              <a:pPr/>
              <a:t>‹#›</a:t>
            </a:fld>
            <a:endParaRPr lang="en-US" altLang="ko-KR"/>
          </a:p>
        </p:txBody>
      </p:sp>
    </p:spTree>
    <p:extLst>
      <p:ext uri="{BB962C8B-B14F-4D97-AF65-F5344CB8AC3E}">
        <p14:creationId xmlns:p14="http://schemas.microsoft.com/office/powerpoint/2010/main" val="3181088254"/>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F2DBAC6-2E90-4A9C-8E2F-89167B06D06F}"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539271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1870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422476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1011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39309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23823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166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79135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07301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64009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D3CAA85-C02F-4A07-A27F-9375728A656E}" type="slidenum">
              <a:rPr lang="en-US" altLang="ko-KR" sz="1200" b="0" i="0">
                <a:latin typeface="Times New Roman" panose="02020603050405020304" pitchFamily="18" charset="0"/>
              </a:rPr>
              <a:pPr eaLnBrk="1" hangingPunct="1"/>
              <a:t>11</a:t>
            </a:fld>
            <a:endParaRPr lang="en-US" altLang="ko-KR" sz="1200" b="0" i="0">
              <a:latin typeface="Times New Roman" panose="02020603050405020304" pitchFamily="18"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5373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92175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CCDE8571-3353-4879-B2BB-1DE1408A05F5}" type="slidenum">
              <a:rPr lang="en-US" altLang="ko-KR" sz="1200" b="0" i="0">
                <a:latin typeface="Times New Roman" panose="02020603050405020304" pitchFamily="18" charset="0"/>
              </a:rPr>
              <a:pPr eaLnBrk="1" hangingPunct="1"/>
              <a:t>13</a:t>
            </a:fld>
            <a:endParaRPr lang="en-US" altLang="ko-KR" sz="1200" b="0" i="0">
              <a:latin typeface="Times New Roman" panose="02020603050405020304" pitchFamily="18"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423193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81271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13266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24512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04041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80918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70518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86642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31314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93845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96181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20366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41633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22651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5322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96625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71067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7874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88806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3505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40421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84105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27315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5F13AD3-DA75-4339-AB55-A472809DC963}" type="slidenum">
              <a:rPr lang="en-US" altLang="ko-KR" sz="1200" b="0" i="0">
                <a:latin typeface="Times New Roman" panose="02020603050405020304" pitchFamily="18" charset="0"/>
              </a:rPr>
              <a:pPr eaLnBrk="1" hangingPunct="1"/>
              <a:t>37</a:t>
            </a:fld>
            <a:endParaRPr lang="en-US" altLang="ko-KR" sz="1200" b="0" i="0">
              <a:latin typeface="Times New Roman" panose="02020603050405020304" pitchFamily="18" charset="0"/>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762171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60180F7-C9AA-4B9F-A392-6AEE98DDF362}" type="slidenum">
              <a:rPr lang="en-US" altLang="ko-KR" sz="1200" b="0" i="0">
                <a:latin typeface="Times New Roman" panose="02020603050405020304" pitchFamily="18" charset="0"/>
              </a:rPr>
              <a:pPr eaLnBrk="1" hangingPunct="1"/>
              <a:t>40</a:t>
            </a:fld>
            <a:endParaRPr lang="en-US" altLang="ko-KR" sz="1200" b="0" i="0">
              <a:latin typeface="Times New Roman" panose="02020603050405020304" pitchFamily="18"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2115738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27818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45871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278283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141360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00007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869262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059783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8.#</a:t>
            </a: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29386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4F705B00-9C16-498C-A790-4FFDFDD75F22}" type="slidenum">
              <a:rPr lang="en-US" altLang="ko-KR"/>
              <a:pPr/>
              <a:t>‹#›</a:t>
            </a:fld>
            <a:endParaRPr lang="en-US" altLang="ko-KR"/>
          </a:p>
        </p:txBody>
      </p:sp>
    </p:spTree>
    <p:extLst>
      <p:ext uri="{BB962C8B-B14F-4D97-AF65-F5344CB8AC3E}">
        <p14:creationId xmlns:p14="http://schemas.microsoft.com/office/powerpoint/2010/main" val="304382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8.</a:t>
            </a:r>
            <a:fld id="{8A81756C-E154-4BDE-841C-B23A1AFBF103}" type="slidenum">
              <a:rPr lang="en-US" altLang="ko-KR"/>
              <a:pPr/>
              <a:t>‹#›</a:t>
            </a:fld>
            <a:endParaRPr lang="en-US" altLang="ko-KR"/>
          </a:p>
        </p:txBody>
      </p:sp>
    </p:spTree>
    <p:extLst>
      <p:ext uri="{BB962C8B-B14F-4D97-AF65-F5344CB8AC3E}">
        <p14:creationId xmlns:p14="http://schemas.microsoft.com/office/powerpoint/2010/main" val="105395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8.</a:t>
            </a:r>
            <a:fld id="{5708C979-C24F-4D5A-B67F-2BB129ED07EF}" type="slidenum">
              <a:rPr lang="en-US" altLang="ko-KR"/>
              <a:pPr/>
              <a:t>‹#›</a:t>
            </a:fld>
            <a:endParaRPr lang="en-US" altLang="ko-KR"/>
          </a:p>
        </p:txBody>
      </p:sp>
    </p:spTree>
    <p:extLst>
      <p:ext uri="{BB962C8B-B14F-4D97-AF65-F5344CB8AC3E}">
        <p14:creationId xmlns:p14="http://schemas.microsoft.com/office/powerpoint/2010/main" val="185043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8.</a:t>
            </a:r>
            <a:fld id="{ACB7AEEE-5E97-465B-81BA-AD0E5A8DDD4D}" type="slidenum">
              <a:rPr lang="en-US" altLang="ko-KR"/>
              <a:pPr/>
              <a:t>‹#›</a:t>
            </a:fld>
            <a:endParaRPr lang="en-US" altLang="ko-KR"/>
          </a:p>
        </p:txBody>
      </p:sp>
    </p:spTree>
    <p:extLst>
      <p:ext uri="{BB962C8B-B14F-4D97-AF65-F5344CB8AC3E}">
        <p14:creationId xmlns:p14="http://schemas.microsoft.com/office/powerpoint/2010/main" val="148042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8.</a:t>
            </a:r>
            <a:fld id="{369C27F1-3E1C-428D-879D-6E8EF185D236}" type="slidenum">
              <a:rPr lang="en-US" altLang="ko-KR"/>
              <a:pPr/>
              <a:t>‹#›</a:t>
            </a:fld>
            <a:endParaRPr lang="en-US" altLang="ko-KR"/>
          </a:p>
        </p:txBody>
      </p:sp>
    </p:spTree>
    <p:extLst>
      <p:ext uri="{BB962C8B-B14F-4D97-AF65-F5344CB8AC3E}">
        <p14:creationId xmlns:p14="http://schemas.microsoft.com/office/powerpoint/2010/main" val="3533362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8.</a:t>
            </a:r>
            <a:fld id="{3B99D962-5F8D-4F89-8EA3-B59AF8DA5FF7}" type="slidenum">
              <a:rPr lang="en-US" altLang="ko-KR"/>
              <a:pPr/>
              <a:t>‹#›</a:t>
            </a:fld>
            <a:endParaRPr lang="en-US" altLang="ko-KR"/>
          </a:p>
        </p:txBody>
      </p:sp>
    </p:spTree>
    <p:extLst>
      <p:ext uri="{BB962C8B-B14F-4D97-AF65-F5344CB8AC3E}">
        <p14:creationId xmlns:p14="http://schemas.microsoft.com/office/powerpoint/2010/main" val="4076162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8.</a:t>
            </a:r>
            <a:fld id="{5474C34D-EE15-4CE6-AFE9-85A307FDA2B8}" type="slidenum">
              <a:rPr lang="en-US" altLang="ko-KR"/>
              <a:pPr/>
              <a:t>‹#›</a:t>
            </a:fld>
            <a:endParaRPr lang="en-US" altLang="ko-KR"/>
          </a:p>
        </p:txBody>
      </p:sp>
    </p:spTree>
    <p:extLst>
      <p:ext uri="{BB962C8B-B14F-4D97-AF65-F5344CB8AC3E}">
        <p14:creationId xmlns:p14="http://schemas.microsoft.com/office/powerpoint/2010/main" val="127651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8.</a:t>
            </a:r>
            <a:fld id="{2B4278DA-D150-49A5-A40D-4F3AC3993387}" type="slidenum">
              <a:rPr lang="en-US" altLang="ko-KR"/>
              <a:pPr/>
              <a:t>‹#›</a:t>
            </a:fld>
            <a:endParaRPr lang="en-US" altLang="ko-KR"/>
          </a:p>
        </p:txBody>
      </p:sp>
    </p:spTree>
    <p:extLst>
      <p:ext uri="{BB962C8B-B14F-4D97-AF65-F5344CB8AC3E}">
        <p14:creationId xmlns:p14="http://schemas.microsoft.com/office/powerpoint/2010/main" val="2926557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8.</a:t>
            </a:r>
            <a:fld id="{34BFB33D-EF70-4069-8CCC-457A4932C96A}" type="slidenum">
              <a:rPr lang="en-US" altLang="ko-KR"/>
              <a:pPr/>
              <a:t>‹#›</a:t>
            </a:fld>
            <a:endParaRPr lang="en-US" altLang="ko-KR"/>
          </a:p>
        </p:txBody>
      </p:sp>
    </p:spTree>
    <p:extLst>
      <p:ext uri="{BB962C8B-B14F-4D97-AF65-F5344CB8AC3E}">
        <p14:creationId xmlns:p14="http://schemas.microsoft.com/office/powerpoint/2010/main" val="3239147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8.</a:t>
            </a:r>
            <a:fld id="{AE78A5A0-E85A-4BC6-8D50-753D08D34260}" type="slidenum">
              <a:rPr lang="en-US" altLang="ko-KR"/>
              <a:pPr/>
              <a:t>‹#›</a:t>
            </a:fld>
            <a:endParaRPr lang="en-US" altLang="ko-KR"/>
          </a:p>
        </p:txBody>
      </p:sp>
    </p:spTree>
    <p:extLst>
      <p:ext uri="{BB962C8B-B14F-4D97-AF65-F5344CB8AC3E}">
        <p14:creationId xmlns:p14="http://schemas.microsoft.com/office/powerpoint/2010/main" val="43376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8.</a:t>
            </a:r>
            <a:fld id="{86CCBC57-2C64-4C7A-8686-C437139BC1EE}" type="slidenum">
              <a:rPr lang="en-US" altLang="ko-KR"/>
              <a:pPr/>
              <a:t>‹#›</a:t>
            </a:fld>
            <a:endParaRPr lang="en-US" altLang="ko-KR"/>
          </a:p>
        </p:txBody>
      </p:sp>
    </p:spTree>
    <p:extLst>
      <p:ext uri="{BB962C8B-B14F-4D97-AF65-F5344CB8AC3E}">
        <p14:creationId xmlns:p14="http://schemas.microsoft.com/office/powerpoint/2010/main" val="3043178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8.</a:t>
            </a:r>
            <a:fld id="{E1D57299-CAFC-440E-81F1-F555EAAF45BF}"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png"/><Relationship Id="rId7" Type="http://schemas.openxmlformats.org/officeDocument/2006/relationships/image" Target="../media/image21.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23.emf"/></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5.emf"/></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7.emf"/></Relationships>
</file>

<file path=ppt/slides/_rels/slide5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8</a:t>
            </a:r>
          </a:p>
        </p:txBody>
      </p:sp>
      <p:pic>
        <p:nvPicPr>
          <p:cNvPr id="1536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p:cNvSpPr txBox="1">
            <a:spLocks noChangeArrowheads="1"/>
          </p:cNvSpPr>
          <p:nvPr/>
        </p:nvSpPr>
        <p:spPr bwMode="auto">
          <a:xfrm>
            <a:off x="152400" y="2590800"/>
            <a:ext cx="4156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Switching</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8: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458200" cy="9144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8.1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INTRODUCTION</a:t>
            </a:r>
          </a:p>
        </p:txBody>
      </p:sp>
      <p:sp>
        <p:nvSpPr>
          <p:cNvPr id="11" name="Rectangle 31"/>
          <p:cNvSpPr>
            <a:spLocks noChangeArrowheads="1"/>
          </p:cNvSpPr>
          <p:nvPr/>
        </p:nvSpPr>
        <p:spPr bwMode="auto">
          <a:xfrm>
            <a:off x="152400" y="2616200"/>
            <a:ext cx="8458200" cy="9144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8.2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CIRCUIT-SWITCHED NETWORK </a:t>
            </a:r>
          </a:p>
        </p:txBody>
      </p:sp>
      <p:sp>
        <p:nvSpPr>
          <p:cNvPr id="12" name="Rectangle 31"/>
          <p:cNvSpPr>
            <a:spLocks noChangeArrowheads="1"/>
          </p:cNvSpPr>
          <p:nvPr/>
        </p:nvSpPr>
        <p:spPr bwMode="auto">
          <a:xfrm>
            <a:off x="152400" y="3784600"/>
            <a:ext cx="8458200" cy="9144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8.3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PACKET-SWITCHING</a:t>
            </a:r>
          </a:p>
        </p:txBody>
      </p:sp>
      <p:sp>
        <p:nvSpPr>
          <p:cNvPr id="13" name="Rectangle 31"/>
          <p:cNvSpPr>
            <a:spLocks noChangeArrowheads="1"/>
          </p:cNvSpPr>
          <p:nvPr/>
        </p:nvSpPr>
        <p:spPr bwMode="auto">
          <a:xfrm>
            <a:off x="152400" y="4953000"/>
            <a:ext cx="8458200" cy="9144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8.4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STRUCTURE OF A SWITCH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67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8: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143000"/>
            <a:ext cx="8991600" cy="16002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98425" y="1066800"/>
            <a:ext cx="8686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introduces switching. It mentions three methods of switching: circuit switching, packet switching, and message switching. The section then defines the switching methods that can occur in some layers of the Internet model. </a:t>
            </a:r>
          </a:p>
        </p:txBody>
      </p:sp>
      <p:sp>
        <p:nvSpPr>
          <p:cNvPr id="12" name="Rectangle 7"/>
          <p:cNvSpPr>
            <a:spLocks noChangeArrowheads="1"/>
          </p:cNvSpPr>
          <p:nvPr/>
        </p:nvSpPr>
        <p:spPr bwMode="auto">
          <a:xfrm>
            <a:off x="98425" y="26670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second section discusses circuit-switched networks. It first defines three phases in these types of networks. It then describes the efficiency and delay of these networks. </a:t>
            </a:r>
          </a:p>
        </p:txBody>
      </p:sp>
      <p:sp>
        <p:nvSpPr>
          <p:cNvPr id="13" name="Rectangle 7"/>
          <p:cNvSpPr>
            <a:spLocks noChangeArrowheads="1"/>
          </p:cNvSpPr>
          <p:nvPr/>
        </p:nvSpPr>
        <p:spPr bwMode="auto">
          <a:xfrm>
            <a:off x="98425" y="38862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third section briefly discusses packet-switched networks. It first describes datagram networks. The section then describes virtual circuit networks.</a:t>
            </a:r>
          </a:p>
        </p:txBody>
      </p:sp>
      <p:sp>
        <p:nvSpPr>
          <p:cNvPr id="15" name="Rectangle 7"/>
          <p:cNvSpPr>
            <a:spLocks noChangeArrowheads="1"/>
          </p:cNvSpPr>
          <p:nvPr/>
        </p:nvSpPr>
        <p:spPr bwMode="auto">
          <a:xfrm>
            <a:off x="98425"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last section discusses the structure of a switch. It first describes the structure of a circuit switch. It then explains the structure of a packet switch.</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3" dur="1000"/>
                                        <p:tgtEl>
                                          <p:spTgt spid="13">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 calcmode="lin" valueType="num">
                                      <p:cBhvr>
                                        <p:cTn id="28"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0" dur="1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CF188023-282B-450C-B29E-105CB58B2375}" type="slidenum">
              <a:rPr lang="en-US" altLang="ko-KR" sz="1200" i="0">
                <a:latin typeface="Arial" panose="020B0604020202020204" pitchFamily="34" charset="0"/>
              </a:rPr>
              <a:pPr eaLnBrk="1" hangingPunct="1"/>
              <a:t>4</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325938"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8-1   INTRODUCTION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150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1509" name="Rectangle 8"/>
          <p:cNvSpPr>
            <a:spLocks noChangeArrowheads="1"/>
          </p:cNvSpPr>
          <p:nvPr/>
        </p:nvSpPr>
        <p:spPr bwMode="auto">
          <a:xfrm>
            <a:off x="228600" y="1658938"/>
            <a:ext cx="82296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A network is a set of connected devices. Whenever we have multiple devices, we have the problem of how to connect them to make one-to-one communication possible. The solution is switching. A switched network consists of a series of interlinked nodes, called switches.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53B8EF21-6437-4B57-95AC-5D9D508B80AA}"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235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  </a:t>
            </a:r>
            <a:r>
              <a:rPr lang="en-US" altLang="ko-KR" sz="2000">
                <a:latin typeface="Times-BoldItalic"/>
                <a:ea typeface="굴림" panose="020B0600000101010101" pitchFamily="50" charset="-127"/>
              </a:rPr>
              <a:t>Switched network</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581900"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500" fill="hold"/>
                                        <p:tgtEl>
                                          <p:spTgt spid="1026"/>
                                        </p:tgtEl>
                                        <p:attrNameLst>
                                          <p:attrName>ppt_w</p:attrName>
                                        </p:attrNameLst>
                                      </p:cBhvr>
                                      <p:tavLst>
                                        <p:tav tm="0">
                                          <p:val>
                                            <p:fltVal val="0"/>
                                          </p:val>
                                        </p:tav>
                                        <p:tav tm="100000">
                                          <p:val>
                                            <p:strVal val="#ppt_w"/>
                                          </p:val>
                                        </p:tav>
                                      </p:tavLst>
                                    </p:anim>
                                    <p:anim calcmode="lin" valueType="num">
                                      <p:cBhvr>
                                        <p:cTn id="8" dur="1500" fill="hold"/>
                                        <p:tgtEl>
                                          <p:spTgt spid="1026"/>
                                        </p:tgtEl>
                                        <p:attrNameLst>
                                          <p:attrName>ppt_h</p:attrName>
                                        </p:attrNameLst>
                                      </p:cBhvr>
                                      <p:tavLst>
                                        <p:tav tm="0">
                                          <p:val>
                                            <p:fltVal val="0"/>
                                          </p:val>
                                        </p:tav>
                                        <p:tav tm="100000">
                                          <p:val>
                                            <p:strVal val="#ppt_h"/>
                                          </p:val>
                                        </p:tav>
                                      </p:tavLst>
                                    </p:anim>
                                    <p:anim calcmode="lin" valueType="num">
                                      <p:cBhvr>
                                        <p:cTn id="9" dur="1500" fill="hold"/>
                                        <p:tgtEl>
                                          <p:spTgt spid="1026"/>
                                        </p:tgtEl>
                                        <p:attrNameLst>
                                          <p:attrName>style.rotation</p:attrName>
                                        </p:attrNameLst>
                                      </p:cBhvr>
                                      <p:tavLst>
                                        <p:tav tm="0">
                                          <p:val>
                                            <p:fltVal val="90"/>
                                          </p:val>
                                        </p:tav>
                                        <p:tav tm="100000">
                                          <p:val>
                                            <p:fltVal val="0"/>
                                          </p:val>
                                        </p:tav>
                                      </p:tavLst>
                                    </p:anim>
                                    <p:animEffect transition="in" filter="fade">
                                      <p:cBhvr>
                                        <p:cTn id="10" dur="1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E60870D0-6C34-46C2-85D4-CD9E4546C704}"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6738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8.8.1  Three Methods of Switching</a:t>
            </a:r>
          </a:p>
        </p:txBody>
      </p:sp>
      <p:sp>
        <p:nvSpPr>
          <p:cNvPr id="25610" name="Rectangle 10"/>
          <p:cNvSpPr>
            <a:spLocks noChangeArrowheads="1"/>
          </p:cNvSpPr>
          <p:nvPr/>
        </p:nvSpPr>
        <p:spPr bwMode="auto">
          <a:xfrm>
            <a:off x="381000" y="1293813"/>
            <a:ext cx="7924800" cy="3540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Traditionally, three methods of switching have been discussed: circuit switching, packet switching, and message switching. The first two are commonly used today. The third has been phased out in general communications but still has applications. Packet switching can further be divided into two subcategories, virtual-circuit approach and datagram approach, as shown in Figure 8.2.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9B2CF659-F4FA-482C-BF65-0488D9A4B4FC}"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9786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8.8.2  Switching and TCP/IP Layers</a:t>
            </a:r>
          </a:p>
        </p:txBody>
      </p:sp>
      <p:sp>
        <p:nvSpPr>
          <p:cNvPr id="27658" name="Rectangle 10"/>
          <p:cNvSpPr>
            <a:spLocks noChangeArrowheads="1"/>
          </p:cNvSpPr>
          <p:nvPr/>
        </p:nvSpPr>
        <p:spPr bwMode="auto">
          <a:xfrm>
            <a:off x="381000" y="1293813"/>
            <a:ext cx="7924800"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Switching can happen at several layers of the TCP/IP protocol suite: at the physical layer, at the data-link layer, and at the network layer.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8BEFBF7C-A889-4CEE-BAB7-E79FE947D965}"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  </a:t>
            </a:r>
            <a:r>
              <a:rPr lang="en-US" altLang="ko-KR" sz="2000">
                <a:latin typeface="Times-BoldItalic"/>
                <a:ea typeface="굴림" panose="020B0600000101010101" pitchFamily="50" charset="-127"/>
              </a:rPr>
              <a:t>Taxonomy of switched networks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33600"/>
            <a:ext cx="8183563"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45B6F217-EA82-4921-9198-8FA1571189CC}"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766127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8-2   CIRCUIT-SWITCHED NETWORKS</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3174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1749" name="Rectangle 8"/>
          <p:cNvSpPr>
            <a:spLocks noChangeArrowheads="1"/>
          </p:cNvSpPr>
          <p:nvPr/>
        </p:nvSpPr>
        <p:spPr bwMode="auto">
          <a:xfrm>
            <a:off x="228600" y="1658938"/>
            <a:ext cx="82296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A circuit-switched network consists of a set of switches connected by physical links. A connection between two stations is a dedicated path made of one or more links. However, each connection uses only one dedicated channel on each link. Each link is normally divided into n channels by using FDM or TDM, as discussed in Chapter 6.</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91B55B9F-E6B4-48A2-85D0-64B4EC59267F}"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37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8.3:  </a:t>
            </a:r>
            <a:r>
              <a:rPr lang="en-US" altLang="ko-KR" sz="2000">
                <a:latin typeface="Times-BoldItalic"/>
                <a:ea typeface="굴림" panose="020B0600000101010101" pitchFamily="50" charset="-127"/>
              </a:rPr>
              <a:t>A trivial circuit-switched network</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49413"/>
            <a:ext cx="7527925" cy="421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0"/>
          <p:cNvSpPr txBox="1">
            <a:spLocks noChangeArrowheads="1"/>
          </p:cNvSpPr>
          <p:nvPr/>
        </p:nvSpPr>
        <p:spPr bwMode="auto">
          <a:xfrm>
            <a:off x="76200" y="696913"/>
            <a:ext cx="88392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As a trivial example, let us use a circuit-switched network to connect eight telephones in a small area. Communication is through 4-kHz voice channels. We assume that each link uses FDM to connect a maximum of two voice channels. The bandwidth of each link is then 8 kHz. Figure 8.4 shows the situation. Telephone 1 is connected to telephone 7; 2 to 5; 3 to 8; and 4 to 6. Of course the situation may change when new connections are made. The switch controls the connections.</a:t>
            </a:r>
          </a:p>
        </p:txBody>
      </p:sp>
      <p:grpSp>
        <p:nvGrpSpPr>
          <p:cNvPr id="35843" name="Group 23"/>
          <p:cNvGrpSpPr>
            <a:grpSpLocks/>
          </p:cNvGrpSpPr>
          <p:nvPr/>
        </p:nvGrpSpPr>
        <p:grpSpPr bwMode="auto">
          <a:xfrm>
            <a:off x="0" y="0"/>
            <a:ext cx="9144000" cy="609600"/>
            <a:chOff x="0" y="2448"/>
            <a:chExt cx="5760" cy="384"/>
          </a:xfrm>
        </p:grpSpPr>
        <p:sp>
          <p:nvSpPr>
            <p:cNvPr id="3584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8.1</a:t>
              </a:r>
            </a:p>
          </p:txBody>
        </p:sp>
      </p:grpSp>
      <p:sp>
        <p:nvSpPr>
          <p:cNvPr id="3584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8.</a:t>
            </a:r>
            <a:fld id="{BFCFB134-5C85-4DB4-82D9-FFD0EDDEB509}" type="slidenum">
              <a:rPr lang="en-US" altLang="ko-KR" sz="1200" i="0">
                <a:latin typeface="Arial" panose="020B0604020202020204" pitchFamily="34" charset="0"/>
                <a:ea typeface="굴림" panose="020B0600000101010101" pitchFamily="50" charset="-127"/>
              </a:rPr>
              <a:pPr eaLnBrk="1" hangingPunct="1"/>
              <a:t>11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wipe(up)">
                                      <p:cBhvr>
                                        <p:cTn id="7" dur="500"/>
                                        <p:tgtEl>
                                          <p:spTgt spid="553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DCE76435-0D81-45E3-9880-290966143C8D}"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99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8.4:  </a:t>
            </a:r>
            <a:r>
              <a:rPr lang="en-US" altLang="ko-KR" sz="2000">
                <a:latin typeface="Times-BoldItalic"/>
                <a:ea typeface="굴림" panose="020B0600000101010101" pitchFamily="50" charset="-127"/>
              </a:rPr>
              <a:t>Circuit-switched network used in Example 8.1</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171825"/>
            <a:ext cx="8459788"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그림 1"/>
          <p:cNvPicPr>
            <a:picLocks noChangeAspect="1"/>
          </p:cNvPicPr>
          <p:nvPr/>
        </p:nvPicPr>
        <p:blipFill>
          <a:blip r:embed="rId4"/>
          <a:stretch>
            <a:fillRect/>
          </a:stretch>
        </p:blipFill>
        <p:spPr>
          <a:xfrm>
            <a:off x="1371600" y="770572"/>
            <a:ext cx="2758440" cy="2164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0"/>
          <p:cNvSpPr txBox="1">
            <a:spLocks noChangeArrowheads="1"/>
          </p:cNvSpPr>
          <p:nvPr/>
        </p:nvSpPr>
        <p:spPr bwMode="auto">
          <a:xfrm>
            <a:off x="76200" y="696913"/>
            <a:ext cx="88392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As another example, consider a circuit-switched network that connects computers in two remote offices of a private company. The offices are connected using a T-1 line leased from a communication service provider. There are two 4 × 8 (4 inputs and 8 outputs) switches in this network. For each switch, four output ports are folded into the input ports to allow communication between computers in the same office. Four other output ports allow communication between the two offices. Figure 8.5 shows the situation.</a:t>
            </a:r>
          </a:p>
        </p:txBody>
      </p:sp>
      <p:grpSp>
        <p:nvGrpSpPr>
          <p:cNvPr id="37891" name="Group 23"/>
          <p:cNvGrpSpPr>
            <a:grpSpLocks/>
          </p:cNvGrpSpPr>
          <p:nvPr/>
        </p:nvGrpSpPr>
        <p:grpSpPr bwMode="auto">
          <a:xfrm>
            <a:off x="0" y="0"/>
            <a:ext cx="9144000" cy="609600"/>
            <a:chOff x="0" y="2448"/>
            <a:chExt cx="5760" cy="384"/>
          </a:xfrm>
        </p:grpSpPr>
        <p:sp>
          <p:nvSpPr>
            <p:cNvPr id="3789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8.2</a:t>
              </a:r>
            </a:p>
          </p:txBody>
        </p:sp>
      </p:grpSp>
      <p:sp>
        <p:nvSpPr>
          <p:cNvPr id="3789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8.</a:t>
            </a:r>
            <a:fld id="{6A410B1D-0D07-4681-AE52-E738A92DD4EF}" type="slidenum">
              <a:rPr lang="en-US" altLang="ko-KR" sz="1200" i="0">
                <a:latin typeface="Arial" panose="020B0604020202020204" pitchFamily="34" charset="0"/>
                <a:ea typeface="굴림" panose="020B0600000101010101" pitchFamily="50" charset="-127"/>
              </a:rPr>
              <a:pPr eaLnBrk="1" hangingPunct="1"/>
              <a:t>13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wipe(up)">
                                      <p:cBhvr>
                                        <p:cTn id="7" dur="500"/>
                                        <p:tgtEl>
                                          <p:spTgt spid="553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F59DD685-AF96-4D9B-B5D4-8083906A8A37}"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440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8.5:  </a:t>
            </a:r>
            <a:r>
              <a:rPr lang="en-US" altLang="ko-KR" sz="2000">
                <a:latin typeface="Times-BoldItalic"/>
                <a:ea typeface="굴림" panose="020B0600000101010101" pitchFamily="50" charset="-127"/>
              </a:rPr>
              <a:t>Circuit-switched network used in Example 8.2</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981200"/>
            <a:ext cx="8180387"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225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E4FAA1FF-33DE-4257-B114-F82CA782C1B3}" type="slidenum">
              <a:rPr lang="en-US" altLang="ko-KR" sz="1200" i="0">
                <a:latin typeface="Arial" panose="020B0604020202020204" pitchFamily="34" charset="0"/>
              </a:rPr>
              <a:pPr eaLnBrk="1" hangingPunct="1"/>
              <a:t>15</a:t>
            </a:fld>
            <a:endParaRPr lang="en-US" altLang="ko-KR" sz="1200" i="0">
              <a:latin typeface="Arial" panose="020B0604020202020204" pitchFamily="34" charset="0"/>
            </a:endParaRPr>
          </a:p>
        </p:txBody>
      </p:sp>
      <p:sp>
        <p:nvSpPr>
          <p:cNvPr id="4198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879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8.2.1  Three Phases</a:t>
            </a:r>
          </a:p>
        </p:txBody>
      </p:sp>
      <p:sp>
        <p:nvSpPr>
          <p:cNvPr id="41994"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actual communication in a circuit-switched network requires three phases: connection setup, data transfer, and connection teardown.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DEB6A8E9-19A8-4809-B02E-5795C02E7DF2}"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460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60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575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8.2.2  </a:t>
            </a:r>
            <a:r>
              <a:rPr lang="en-US" sz="3600" dirty="0">
                <a:solidFill>
                  <a:schemeClr val="hlink"/>
                </a:solidFill>
                <a:effectLst>
                  <a:outerShdw blurRad="38100" dist="38100" dir="2700000" algn="tl">
                    <a:srgbClr val="000000">
                      <a:alpha val="43137"/>
                    </a:srgbClr>
                  </a:outerShdw>
                </a:effectLst>
                <a:latin typeface="Times New Roman" pitchFamily="18" charset="0"/>
              </a:rPr>
              <a:t>Efficiency</a:t>
            </a:r>
          </a:p>
        </p:txBody>
      </p:sp>
      <p:sp>
        <p:nvSpPr>
          <p:cNvPr id="46090"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It can be argued that circuit-switched networks are not as efficient as the other two types of networks because resources are allocated during the entire duration of the connection. These resources are unavailable to other connections. In a telephone network, people normally terminate the communication when they have finished their conversation.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94267E53-6940-443C-B5F1-3DD68AA5C402}" type="slidenum">
              <a:rPr lang="en-US" altLang="ko-KR" sz="1200" i="0">
                <a:latin typeface="Arial" panose="020B0604020202020204" pitchFamily="34" charset="0"/>
              </a:rPr>
              <a:pPr eaLnBrk="1" hangingPunct="1"/>
              <a:t>17</a:t>
            </a:fld>
            <a:endParaRPr lang="en-US" altLang="ko-KR" sz="1200" i="0">
              <a:latin typeface="Arial" panose="020B0604020202020204" pitchFamily="34" charset="0"/>
            </a:endParaRPr>
          </a:p>
        </p:txBody>
      </p:sp>
      <p:sp>
        <p:nvSpPr>
          <p:cNvPr id="4813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4193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8.2.3  </a:t>
            </a:r>
            <a:r>
              <a:rPr lang="en-US" sz="3600" dirty="0">
                <a:solidFill>
                  <a:schemeClr val="hlink"/>
                </a:solidFill>
                <a:effectLst>
                  <a:outerShdw blurRad="38100" dist="38100" dir="2700000" algn="tl">
                    <a:srgbClr val="000000">
                      <a:alpha val="43137"/>
                    </a:srgbClr>
                  </a:outerShdw>
                </a:effectLst>
                <a:latin typeface="Times New Roman" pitchFamily="18" charset="0"/>
              </a:rPr>
              <a:t>Delay</a:t>
            </a:r>
          </a:p>
        </p:txBody>
      </p:sp>
      <p:sp>
        <p:nvSpPr>
          <p:cNvPr id="48138"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Although a circuit-switched network normally has low efficiency, the delay in this type of network is minimal. During data transfer the data are not delayed at each switch; the resources are allocated for the duration of the connection. Figure 8.6 shows the idea of delay in a circuit-switched network when only two switches are involved.</a:t>
            </a:r>
          </a:p>
        </p:txBody>
      </p:sp>
      <p:pic>
        <p:nvPicPr>
          <p:cNvPr id="2" name="그림 1"/>
          <p:cNvPicPr>
            <a:picLocks noChangeAspect="1"/>
          </p:cNvPicPr>
          <p:nvPr/>
        </p:nvPicPr>
        <p:blipFill>
          <a:blip r:embed="rId3"/>
          <a:stretch>
            <a:fillRect/>
          </a:stretch>
        </p:blipFill>
        <p:spPr>
          <a:xfrm>
            <a:off x="4800600" y="4375150"/>
            <a:ext cx="3505200" cy="235242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A8F9DD86-6691-4922-944F-141A77BADBE2}" type="slidenum">
              <a:rPr lang="en-US" altLang="ko-KR" sz="1200" i="0">
                <a:latin typeface="Arial" panose="020B0604020202020204" pitchFamily="34" charset="0"/>
              </a:rPr>
              <a:pPr eaLnBrk="1" hangingPunct="1"/>
              <a:t>18</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8.6:  </a:t>
            </a:r>
            <a:r>
              <a:rPr lang="en-US" altLang="ko-KR" sz="2000">
                <a:latin typeface="Times-BoldItalic"/>
                <a:ea typeface="굴림" panose="020B0600000101010101" pitchFamily="50" charset="-127"/>
              </a:rPr>
              <a:t>Delay in a circuit-switched network</a:t>
            </a:r>
          </a:p>
        </p:txBody>
      </p:sp>
      <p:pic>
        <p:nvPicPr>
          <p:cNvPr id="615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1371600"/>
            <a:ext cx="8420100"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5888" y="2209800"/>
            <a:ext cx="67675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5888" y="2667000"/>
            <a:ext cx="67675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2088" y="3124200"/>
            <a:ext cx="6767512"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4784725"/>
            <a:ext cx="67675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6154"/>
                                        </p:tgtEl>
                                        <p:attrNameLst>
                                          <p:attrName>style.visibility</p:attrName>
                                        </p:attrNameLst>
                                      </p:cBhvr>
                                      <p:to>
                                        <p:strVal val="visible"/>
                                      </p:to>
                                    </p:set>
                                    <p:animEffect transition="in" filter="wipe(left)">
                                      <p:cBhvr>
                                        <p:cTn id="11" dur="2000"/>
                                        <p:tgtEl>
                                          <p:spTgt spid="615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6155"/>
                                        </p:tgtEl>
                                        <p:attrNameLst>
                                          <p:attrName>style.visibility</p:attrName>
                                        </p:attrNameLst>
                                      </p:cBhvr>
                                      <p:to>
                                        <p:strVal val="visible"/>
                                      </p:to>
                                    </p:set>
                                    <p:animEffect transition="in" filter="wipe(right)">
                                      <p:cBhvr>
                                        <p:cTn id="16" dur="2000"/>
                                        <p:tgtEl>
                                          <p:spTgt spid="61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6156"/>
                                        </p:tgtEl>
                                        <p:attrNameLst>
                                          <p:attrName>style.visibility</p:attrName>
                                        </p:attrNameLst>
                                      </p:cBhvr>
                                      <p:to>
                                        <p:strVal val="visible"/>
                                      </p:to>
                                    </p:set>
                                    <p:animEffect transition="in" filter="wipe(left)">
                                      <p:cBhvr>
                                        <p:cTn id="21" dur="2000"/>
                                        <p:tgtEl>
                                          <p:spTgt spid="615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E2FA932F-1944-41B3-B684-AC1F2C04674D}"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265738"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8-3   PACKET SWITCHING</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5222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52229" name="Rectangle 8"/>
          <p:cNvSpPr>
            <a:spLocks noChangeArrowheads="1"/>
          </p:cNvSpPr>
          <p:nvPr/>
        </p:nvSpPr>
        <p:spPr bwMode="auto">
          <a:xfrm>
            <a:off x="228600" y="1658938"/>
            <a:ext cx="82296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data communications, we need to send messages from one end system to another. If the message is going to pass through a packet-switched network, it needs to be divided into packets of fixed or variable size. The size of the packet is determined by the network and the governing protocol.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3E5E64D5-73FC-4411-A78F-6469E0F2A562}"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5427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8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124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8.3.1  Datagram Networks</a:t>
            </a:r>
          </a:p>
        </p:txBody>
      </p:sp>
      <p:sp>
        <p:nvSpPr>
          <p:cNvPr id="54282" name="Rectangle 10"/>
          <p:cNvSpPr>
            <a:spLocks noChangeArrowheads="1"/>
          </p:cNvSpPr>
          <p:nvPr/>
        </p:nvSpPr>
        <p:spPr bwMode="auto">
          <a:xfrm>
            <a:off x="381000" y="1293813"/>
            <a:ext cx="7924800" cy="2227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a datagram network, each packet is treated independently of all others. Even if a packet is part of a multipacket transmission, the network treats it as though it existed alone. Packets in this approach are referred to as datagrams.</a:t>
            </a:r>
          </a:p>
        </p:txBody>
      </p:sp>
      <p:pic>
        <p:nvPicPr>
          <p:cNvPr id="3" name="그림 2"/>
          <p:cNvPicPr>
            <a:picLocks noChangeAspect="1"/>
          </p:cNvPicPr>
          <p:nvPr/>
        </p:nvPicPr>
        <p:blipFill rotWithShape="1">
          <a:blip r:embed="rId3"/>
          <a:srcRect b="7965"/>
          <a:stretch/>
        </p:blipFill>
        <p:spPr>
          <a:xfrm>
            <a:off x="636588" y="3759200"/>
            <a:ext cx="3820266" cy="2641600"/>
          </a:xfrm>
          <a:prstGeom prst="rect">
            <a:avLst/>
          </a:prstGeom>
        </p:spPr>
      </p:pic>
      <p:pic>
        <p:nvPicPr>
          <p:cNvPr id="4" name="그림 3"/>
          <p:cNvPicPr>
            <a:picLocks noChangeAspect="1"/>
          </p:cNvPicPr>
          <p:nvPr/>
        </p:nvPicPr>
        <p:blipFill>
          <a:blip r:embed="rId4"/>
          <a:stretch>
            <a:fillRect/>
          </a:stretch>
        </p:blipFill>
        <p:spPr>
          <a:xfrm>
            <a:off x="6096000" y="3230880"/>
            <a:ext cx="2209800" cy="316992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33D02032-B3D3-41BF-929D-84DBBA5E7450}"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8.7:  </a:t>
            </a:r>
            <a:r>
              <a:rPr lang="en-US" altLang="ko-KR" sz="2000">
                <a:latin typeface="Times-BoldItalic"/>
                <a:ea typeface="굴림" panose="020B0600000101010101" pitchFamily="50" charset="-127"/>
              </a:rPr>
              <a:t>A Datagram network with four switches (routers)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08225"/>
            <a:ext cx="8008938"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425" y="2554288"/>
            <a:ext cx="150177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4438" y="2436813"/>
            <a:ext cx="25558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2688" y="2951163"/>
            <a:ext cx="255587"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1863" y="2443163"/>
            <a:ext cx="2508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570288"/>
            <a:ext cx="255588"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9625" y="3081338"/>
            <a:ext cx="2555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4475" y="3890963"/>
            <a:ext cx="2555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6725" y="4229100"/>
            <a:ext cx="254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21388" y="3627438"/>
            <a:ext cx="2492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6638" y="4090988"/>
            <a:ext cx="2555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7000" y="4221163"/>
            <a:ext cx="1501775"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ipe(left)">
                                      <p:cBhvr>
                                        <p:cTn id="11" dur="2750"/>
                                        <p:tgtEl>
                                          <p:spTgt spid="10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xit" presetSubtype="0" fill="hold" nodeType="clickEffect">
                                  <p:stCondLst>
                                    <p:cond delay="0"/>
                                  </p:stCondLst>
                                  <p:childTnLst>
                                    <p:set>
                                      <p:cBhvr>
                                        <p:cTn id="15" dur="1" fill="hold">
                                          <p:stCondLst>
                                            <p:cond delay="0"/>
                                          </p:stCondLst>
                                        </p:cTn>
                                        <p:tgtEl>
                                          <p:spTgt spid="1027"/>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03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xit" presetSubtype="0" fill="hold" nodeType="clickEffect">
                                  <p:stCondLst>
                                    <p:cond delay="0"/>
                                  </p:stCondLst>
                                  <p:childTnLst>
                                    <p:set>
                                      <p:cBhvr>
                                        <p:cTn id="27" dur="1" fill="hold">
                                          <p:stCondLst>
                                            <p:cond delay="0"/>
                                          </p:stCondLst>
                                        </p:cTn>
                                        <p:tgtEl>
                                          <p:spTgt spid="1032"/>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14"/>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15"/>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033"/>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xit" presetSubtype="0" fill="hold" nodeType="clickEffect">
                                  <p:stCondLst>
                                    <p:cond delay="0"/>
                                  </p:stCondLst>
                                  <p:childTnLst>
                                    <p:set>
                                      <p:cBhvr>
                                        <p:cTn id="41" dur="1" fill="hold">
                                          <p:stCondLst>
                                            <p:cond delay="0"/>
                                          </p:stCondLst>
                                        </p:cTn>
                                        <p:tgtEl>
                                          <p:spTgt spid="103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8"/>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034"/>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xit" presetSubtype="0" fill="hold" nodeType="clickEffect">
                                  <p:stCondLst>
                                    <p:cond delay="0"/>
                                  </p:stCondLst>
                                  <p:childTnLst>
                                    <p:set>
                                      <p:cBhvr>
                                        <p:cTn id="53" dur="1" fill="hold">
                                          <p:stCondLst>
                                            <p:cond delay="0"/>
                                          </p:stCondLst>
                                        </p:cTn>
                                        <p:tgtEl>
                                          <p:spTgt spid="17"/>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1034"/>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nodeType="clickEffect">
                                  <p:stCondLst>
                                    <p:cond delay="0"/>
                                  </p:stCondLst>
                                  <p:childTnLst>
                                    <p:set>
                                      <p:cBhvr>
                                        <p:cTn id="59" dur="1" fill="hold">
                                          <p:stCondLst>
                                            <p:cond delay="0"/>
                                          </p:stCondLst>
                                        </p:cTn>
                                        <p:tgtEl>
                                          <p:spTgt spid="1035"/>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xit" presetSubtype="0" fill="hold" nodeType="clickEffect">
                                  <p:stCondLst>
                                    <p:cond delay="0"/>
                                  </p:stCondLst>
                                  <p:childTnLst>
                                    <p:set>
                                      <p:cBhvr>
                                        <p:cTn id="65" dur="1" fill="hold">
                                          <p:stCondLst>
                                            <p:cond delay="0"/>
                                          </p:stCondLst>
                                        </p:cTn>
                                        <p:tgtEl>
                                          <p:spTgt spid="1035"/>
                                        </p:tgtEl>
                                        <p:attrNameLst>
                                          <p:attrName>style.visibility</p:attrName>
                                        </p:attrNameLst>
                                      </p:cBhvr>
                                      <p:to>
                                        <p:strVal val="hidden"/>
                                      </p:to>
                                    </p:set>
                                  </p:childTnLst>
                                </p:cTn>
                              </p:par>
                              <p:par>
                                <p:cTn id="66" presetID="1" presetClass="exit" presetSubtype="0" fill="hold" nodeType="withEffect">
                                  <p:stCondLst>
                                    <p:cond delay="0"/>
                                  </p:stCondLst>
                                  <p:childTnLst>
                                    <p:set>
                                      <p:cBhvr>
                                        <p:cTn id="67" dur="1" fill="hold">
                                          <p:stCondLst>
                                            <p:cond delay="0"/>
                                          </p:stCondLst>
                                        </p:cTn>
                                        <p:tgtEl>
                                          <p:spTgt spid="16"/>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nodeType="clickEffect">
                                  <p:stCondLst>
                                    <p:cond delay="0"/>
                                  </p:stCondLst>
                                  <p:childTnLst>
                                    <p:set>
                                      <p:cBhvr>
                                        <p:cTn id="71" dur="1" fill="hold">
                                          <p:stCondLst>
                                            <p:cond delay="0"/>
                                          </p:stCondLst>
                                        </p:cTn>
                                        <p:tgtEl>
                                          <p:spTgt spid="1036"/>
                                        </p:tgtEl>
                                        <p:attrNameLst>
                                          <p:attrName>style.visibility</p:attrName>
                                        </p:attrNameLst>
                                      </p:cBhvr>
                                      <p:to>
                                        <p:strVal val="visible"/>
                                      </p:to>
                                    </p:set>
                                    <p:animEffect transition="in" filter="wipe(left)">
                                      <p:cBhvr>
                                        <p:cTn id="72" dur="325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BCFD4029-BD2D-47F9-9B90-1E24DCED46F9}" type="slidenum">
              <a:rPr lang="en-US" altLang="ko-KR" sz="1200" i="0">
                <a:latin typeface="Arial" panose="020B0604020202020204" pitchFamily="34" charset="0"/>
              </a:rPr>
              <a:pPr eaLnBrk="1" hangingPunct="1"/>
              <a:t>22</a:t>
            </a:fld>
            <a:endParaRPr lang="en-US" altLang="ko-KR" sz="1200" i="0">
              <a:latin typeface="Arial" panose="020B0604020202020204" pitchFamily="34" charset="0"/>
            </a:endParaRPr>
          </a:p>
        </p:txBody>
      </p:sp>
      <p:sp>
        <p:nvSpPr>
          <p:cNvPr id="583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8.8:  </a:t>
            </a:r>
            <a:r>
              <a:rPr lang="en-US" altLang="ko-KR" sz="2000">
                <a:latin typeface="Times-BoldItalic"/>
                <a:ea typeface="굴림" panose="020B0600000101010101" pitchFamily="50" charset="-127"/>
              </a:rPr>
              <a:t>Routing table in a datagram network</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1150" y="1219200"/>
            <a:ext cx="3016250"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500" fill="hold"/>
                                        <p:tgtEl>
                                          <p:spTgt spid="1026"/>
                                        </p:tgtEl>
                                        <p:attrNameLst>
                                          <p:attrName>ppt_w</p:attrName>
                                        </p:attrNameLst>
                                      </p:cBhvr>
                                      <p:tavLst>
                                        <p:tav tm="0">
                                          <p:val>
                                            <p:fltVal val="0"/>
                                          </p:val>
                                        </p:tav>
                                        <p:tav tm="100000">
                                          <p:val>
                                            <p:strVal val="#ppt_w"/>
                                          </p:val>
                                        </p:tav>
                                      </p:tavLst>
                                    </p:anim>
                                    <p:anim calcmode="lin" valueType="num">
                                      <p:cBhvr>
                                        <p:cTn id="8" dur="1500" fill="hold"/>
                                        <p:tgtEl>
                                          <p:spTgt spid="1026"/>
                                        </p:tgtEl>
                                        <p:attrNameLst>
                                          <p:attrName>ppt_h</p:attrName>
                                        </p:attrNameLst>
                                      </p:cBhvr>
                                      <p:tavLst>
                                        <p:tav tm="0">
                                          <p:val>
                                            <p:fltVal val="0"/>
                                          </p:val>
                                        </p:tav>
                                        <p:tav tm="100000">
                                          <p:val>
                                            <p:strVal val="#ppt_h"/>
                                          </p:val>
                                        </p:tav>
                                      </p:tavLst>
                                    </p:anim>
                                    <p:animEffect transition="in" filter="fade">
                                      <p:cBhvr>
                                        <p:cTn id="9" dur="1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350" y="1143000"/>
            <a:ext cx="66230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505200"/>
            <a:ext cx="11509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590800"/>
            <a:ext cx="1150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E15F6823-6ECB-4D12-B0B1-A7058B397026}"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604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8.9:  </a:t>
            </a:r>
            <a:r>
              <a:rPr lang="en-US" altLang="ko-KR" sz="2000">
                <a:latin typeface="Times-BoldItalic"/>
                <a:ea typeface="굴림" panose="020B0600000101010101" pitchFamily="50" charset="-127"/>
              </a:rPr>
              <a:t>Delays in a datagram network</a:t>
            </a: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2178050"/>
            <a:ext cx="19050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103438"/>
            <a:ext cx="1566862"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3048000"/>
            <a:ext cx="19050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8025" y="4038600"/>
            <a:ext cx="1905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02575" y="2133600"/>
            <a:ext cx="401638"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wipe(left)">
                                      <p:cBhvr>
                                        <p:cTn id="11" dur="1250"/>
                                        <p:tgtEl>
                                          <p:spTgt spid="205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05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5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1250"/>
                                        <p:tgtEl>
                                          <p:spTgt spid="1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3200400"/>
            <a:ext cx="8229600" cy="2925763"/>
          </a:xfrm>
        </p:spPr>
        <p:txBody>
          <a:bodyPr/>
          <a:lstStyle/>
          <a:p>
            <a:r>
              <a:rPr lang="en-US" altLang="ko-KR" dirty="0" smtClean="0">
                <a:solidFill>
                  <a:srgbClr val="3366FF"/>
                </a:solidFill>
                <a:latin typeface="Calibri" panose="020F0502020204030204" pitchFamily="34" charset="0"/>
                <a:cs typeface="Calibri" panose="020F0502020204030204" pitchFamily="34" charset="0"/>
              </a:rPr>
              <a:t>Uses “packets” </a:t>
            </a:r>
            <a:r>
              <a:rPr lang="en-US" altLang="ko-KR" dirty="0" smtClean="0">
                <a:solidFill>
                  <a:srgbClr val="3366FF"/>
                </a:solidFill>
                <a:latin typeface="Calibri" panose="020F0502020204030204" pitchFamily="34" charset="0"/>
                <a:cs typeface="Calibri" panose="020F0502020204030204" pitchFamily="34" charset="0"/>
                <a:sym typeface="Wingdings" panose="05000000000000000000" pitchFamily="2" charset="2"/>
              </a:rPr>
              <a:t> packet switching</a:t>
            </a:r>
          </a:p>
          <a:p>
            <a:r>
              <a:rPr lang="en-US" altLang="ko-KR" dirty="0" smtClean="0">
                <a:solidFill>
                  <a:srgbClr val="3366FF"/>
                </a:solidFill>
                <a:latin typeface="Calibri" panose="020F0502020204030204" pitchFamily="34" charset="0"/>
                <a:cs typeface="Calibri" panose="020F0502020204030204" pitchFamily="34" charset="0"/>
                <a:sym typeface="Wingdings" panose="05000000000000000000" pitchFamily="2" charset="2"/>
              </a:rPr>
              <a:t>Connection setup and teardown  circuit switching</a:t>
            </a:r>
          </a:p>
          <a:p>
            <a:pPr lvl="1"/>
            <a:r>
              <a:rPr lang="en-US" altLang="ko-KR" dirty="0" smtClean="0">
                <a:solidFill>
                  <a:srgbClr val="3366FF"/>
                </a:solidFill>
                <a:latin typeface="Calibri" panose="020F0502020204030204" pitchFamily="34" charset="0"/>
                <a:cs typeface="Calibri" panose="020F0502020204030204" pitchFamily="34" charset="0"/>
              </a:rPr>
              <a:t>Resource reserved: no waiting time</a:t>
            </a:r>
            <a:endParaRPr lang="ko-KR" altLang="en-US" dirty="0">
              <a:solidFill>
                <a:srgbClr val="3366FF"/>
              </a:solidFill>
              <a:latin typeface="Calibri" panose="020F0502020204030204" pitchFamily="34" charset="0"/>
              <a:cs typeface="Calibri" panose="020F0502020204030204" pitchFamily="34" charset="0"/>
            </a:endParaRPr>
          </a:p>
        </p:txBody>
      </p:sp>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9913B370-8B3C-4CDA-8D22-DF65A8BFCCAB}"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6246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6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6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6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7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7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247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038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8.3.2  Virtual-Circuit Networks</a:t>
            </a:r>
          </a:p>
        </p:txBody>
      </p:sp>
      <p:sp>
        <p:nvSpPr>
          <p:cNvPr id="62474"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A virtual-circuit network is a cross between a circuit-switched network and a datagram network. It has some characteristics of both.</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AC52F21A-040F-47D3-A9D2-10630064BCAC}" type="slidenum">
              <a:rPr lang="en-US" altLang="ko-KR" sz="1200" i="0">
                <a:latin typeface="Arial" panose="020B0604020202020204" pitchFamily="34" charset="0"/>
              </a:rPr>
              <a:pPr eaLnBrk="1" hangingPunct="1"/>
              <a:t>25</a:t>
            </a:fld>
            <a:endParaRPr lang="en-US" altLang="ko-KR" sz="1200" i="0">
              <a:latin typeface="Arial" panose="020B0604020202020204" pitchFamily="34" charset="0"/>
            </a:endParaRPr>
          </a:p>
        </p:txBody>
      </p:sp>
      <p:sp>
        <p:nvSpPr>
          <p:cNvPr id="645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8.10:  </a:t>
            </a:r>
            <a:r>
              <a:rPr lang="en-US" altLang="ko-KR" sz="2000">
                <a:latin typeface="Times-BoldItalic"/>
                <a:ea typeface="굴림" panose="020B0600000101010101" pitchFamily="50" charset="-127"/>
              </a:rPr>
              <a:t>Virtual-circuit network</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79629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r>
              <a:rPr lang="en-US" altLang="ko-KR" dirty="0" smtClean="0">
                <a:solidFill>
                  <a:srgbClr val="3366FF"/>
                </a:solidFill>
                <a:latin typeface="Calibri" panose="020F0502020204030204" pitchFamily="34" charset="0"/>
                <a:cs typeface="Calibri" panose="020F0502020204030204" pitchFamily="34" charset="0"/>
              </a:rPr>
              <a:t>Circuit identifier is </a:t>
            </a:r>
            <a:r>
              <a:rPr lang="en-US" altLang="ko-KR" u="sng" dirty="0" smtClean="0">
                <a:solidFill>
                  <a:srgbClr val="3366FF"/>
                </a:solidFill>
                <a:latin typeface="Calibri" panose="020F0502020204030204" pitchFamily="34" charset="0"/>
                <a:cs typeface="Calibri" panose="020F0502020204030204" pitchFamily="34" charset="0"/>
              </a:rPr>
              <a:t>not</a:t>
            </a:r>
            <a:r>
              <a:rPr lang="en-US" altLang="ko-KR" dirty="0" smtClean="0">
                <a:solidFill>
                  <a:srgbClr val="3366FF"/>
                </a:solidFill>
                <a:latin typeface="Calibri" panose="020F0502020204030204" pitchFamily="34" charset="0"/>
                <a:cs typeface="Calibri" panose="020F0502020204030204" pitchFamily="34" charset="0"/>
              </a:rPr>
              <a:t> address</a:t>
            </a:r>
            <a:endParaRPr lang="ko-KR" altLang="en-US" dirty="0">
              <a:solidFill>
                <a:srgbClr val="3366FF"/>
              </a:solidFill>
              <a:latin typeface="Calibri" panose="020F0502020204030204" pitchFamily="34" charset="0"/>
              <a:cs typeface="Calibri" panose="020F0502020204030204" pitchFamily="34" charset="0"/>
            </a:endParaRPr>
          </a:p>
        </p:txBody>
      </p:sp>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16F094A6-E6D7-4E33-AACE-FCB7CD89218E}"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8.11:  </a:t>
            </a:r>
            <a:r>
              <a:rPr lang="en-US" altLang="ko-KR" sz="2000" dirty="0">
                <a:latin typeface="Times-BoldItalic"/>
                <a:ea typeface="굴림" panose="020B0600000101010101" pitchFamily="50" charset="-127"/>
              </a:rPr>
              <a:t>Virtual-circuit identifier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00" y="2859088"/>
            <a:ext cx="6718300"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3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29D8BB6D-D38E-464F-9C71-278D7869D425}"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86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8.12:  </a:t>
            </a:r>
            <a:r>
              <a:rPr lang="en-US" altLang="ko-KR" sz="2000">
                <a:latin typeface="Times-BoldItalic"/>
                <a:ea typeface="굴림" panose="020B0600000101010101" pitchFamily="50" charset="-127"/>
              </a:rPr>
              <a:t>Switch and table for a virtual-circuit network</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995363"/>
            <a:ext cx="7985125"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863" y="2882900"/>
            <a:ext cx="34115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138" y="2882900"/>
            <a:ext cx="19431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4267200"/>
            <a:ext cx="3508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0191FEC9-C05A-4E06-A39C-6C4E5550660C}"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7463"/>
            <a:ext cx="8686800" cy="7016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8.13:  </a:t>
            </a:r>
            <a:r>
              <a:rPr lang="en-US" altLang="ko-KR" sz="2000">
                <a:latin typeface="Times-BoldItalic"/>
                <a:ea typeface="굴림" panose="020B0600000101010101" pitchFamily="50" charset="-127"/>
              </a:rPr>
              <a:t>Source-to-destination data transfer in a circuit-switch</a:t>
            </a:r>
            <a:br>
              <a:rPr lang="en-US" altLang="ko-KR" sz="2000">
                <a:latin typeface="Times-BoldItalic"/>
                <a:ea typeface="굴림" panose="020B0600000101010101" pitchFamily="50" charset="-127"/>
              </a:rPr>
            </a:br>
            <a:r>
              <a:rPr lang="en-US" altLang="ko-KR" sz="2000">
                <a:latin typeface="Times-BoldItalic"/>
                <a:ea typeface="굴림" panose="020B0600000101010101" pitchFamily="50" charset="-127"/>
              </a:rPr>
              <a:t>                       network</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825" y="990600"/>
            <a:ext cx="8235950"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4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123290B0-B8A7-4ABC-9266-C93A692A571B}"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727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8.14:  </a:t>
            </a:r>
            <a:r>
              <a:rPr lang="en-US" altLang="ko-KR" sz="2000">
                <a:latin typeface="Times-BoldItalic"/>
                <a:ea typeface="굴림" panose="020B0600000101010101" pitchFamily="50" charset="-127"/>
              </a:rPr>
              <a:t>Setup request in a virtual-circuit network</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3" y="2060575"/>
            <a:ext cx="8491537"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내용 개체 틀 2"/>
          <p:cNvSpPr txBox="1">
            <a:spLocks/>
          </p:cNvSpPr>
          <p:nvPr/>
        </p:nvSpPr>
        <p:spPr>
          <a:xfrm>
            <a:off x="457200" y="685800"/>
            <a:ext cx="8229600" cy="5440363"/>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a:lstStyle>
          <a:p>
            <a:r>
              <a:rPr lang="en-US" altLang="ko-KR" b="0" i="0" kern="0" dirty="0" smtClean="0">
                <a:solidFill>
                  <a:srgbClr val="3366FF"/>
                </a:solidFill>
                <a:latin typeface="Calibri" panose="020F0502020204030204" pitchFamily="34" charset="0"/>
                <a:cs typeface="Calibri" panose="020F0502020204030204" pitchFamily="34" charset="0"/>
              </a:rPr>
              <a:t>VCI is </a:t>
            </a:r>
            <a:r>
              <a:rPr lang="en-US" altLang="ko-KR" b="0" i="0" u="sng" kern="0" dirty="0" smtClean="0">
                <a:solidFill>
                  <a:srgbClr val="3366FF"/>
                </a:solidFill>
                <a:latin typeface="Calibri" panose="020F0502020204030204" pitchFamily="34" charset="0"/>
                <a:cs typeface="Calibri" panose="020F0502020204030204" pitchFamily="34" charset="0"/>
              </a:rPr>
              <a:t>not</a:t>
            </a:r>
            <a:r>
              <a:rPr lang="en-US" altLang="ko-KR" b="0" i="0" kern="0" dirty="0" smtClean="0">
                <a:solidFill>
                  <a:srgbClr val="3366FF"/>
                </a:solidFill>
                <a:latin typeface="Calibri" panose="020F0502020204030204" pitchFamily="34" charset="0"/>
                <a:cs typeface="Calibri" panose="020F0502020204030204" pitchFamily="34" charset="0"/>
              </a:rPr>
              <a:t> an address, but we need the destination (“B”) address to set up the VCIs</a:t>
            </a:r>
            <a:endParaRPr lang="ko-KR" altLang="en-US" b="0" i="0" kern="0" dirty="0">
              <a:solidFill>
                <a:srgbClr val="3366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4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828B3CCB-2632-4C3E-A4C0-55C6FDC0E279}"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47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8.15:  </a:t>
            </a:r>
            <a:r>
              <a:rPr lang="en-US" altLang="ko-KR" sz="2000">
                <a:latin typeface="Times-BoldItalic"/>
                <a:ea typeface="굴림" panose="020B0600000101010101" pitchFamily="50" charset="-127"/>
              </a:rPr>
              <a:t>Setup acknowledgment in a virtual-circuit network</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1654175"/>
            <a:ext cx="7972425"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right)">
                                      <p:cBhvr>
                                        <p:cTn id="7" dur="3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D6636F8F-4809-45FB-8B78-BCFD28FE12C3}"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768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8.16:  </a:t>
            </a:r>
            <a:r>
              <a:rPr lang="en-US" altLang="ko-KR" sz="2000">
                <a:latin typeface="Times-BoldItalic"/>
                <a:ea typeface="굴림" panose="020B0600000101010101" pitchFamily="50" charset="-127"/>
              </a:rPr>
              <a:t>Delay in a virtual-circuit network</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295400"/>
            <a:ext cx="62865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6713" y="2928938"/>
            <a:ext cx="19050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1713" y="3482975"/>
            <a:ext cx="19050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4650" y="4016375"/>
            <a:ext cx="19050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5125" y="2119313"/>
            <a:ext cx="572452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25" y="2500313"/>
            <a:ext cx="5729288"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5125" y="4568825"/>
            <a:ext cx="572928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4738" y="2111375"/>
            <a:ext cx="4111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8400" y="4321175"/>
            <a:ext cx="41116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1025" y="2095500"/>
            <a:ext cx="412750"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wipe(left)">
                                      <p:cBhvr>
                                        <p:cTn id="11" dur="2000"/>
                                        <p:tgtEl>
                                          <p:spTgt spid="10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1031"/>
                                        </p:tgtEl>
                                        <p:attrNameLst>
                                          <p:attrName>style.visibility</p:attrName>
                                        </p:attrNameLst>
                                      </p:cBhvr>
                                      <p:to>
                                        <p:strVal val="visible"/>
                                      </p:to>
                                    </p:set>
                                    <p:animEffect transition="in" filter="wipe(right)">
                                      <p:cBhvr>
                                        <p:cTn id="16" dur="2000"/>
                                        <p:tgtEl>
                                          <p:spTgt spid="10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3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wipe(left)">
                                      <p:cBhvr>
                                        <p:cTn id="25" dur="2000"/>
                                        <p:tgtEl>
                                          <p:spTgt spid="102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20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2000"/>
                                        <p:tgtEl>
                                          <p:spTgt spid="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2"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right)">
                                      <p:cBhvr>
                                        <p:cTn id="40" dur="2250"/>
                                        <p:tgtEl>
                                          <p:spTgt spid="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3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60A4977C-5091-4CB8-B741-FA84A2F5576C}"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637222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8-4   STRUCTURE OF A SWITCH</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78852"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78853" name="Rectangle 8"/>
          <p:cNvSpPr>
            <a:spLocks noChangeArrowheads="1"/>
          </p:cNvSpPr>
          <p:nvPr/>
        </p:nvSpPr>
        <p:spPr bwMode="auto">
          <a:xfrm>
            <a:off x="228600" y="1658938"/>
            <a:ext cx="8229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We use switches in circuit-switched and packet-switched networks. In this section, we discuss the structures of the switches used in each type of network.</a:t>
            </a:r>
          </a:p>
        </p:txBody>
      </p:sp>
      <p:pic>
        <p:nvPicPr>
          <p:cNvPr id="2" name="그림 1"/>
          <p:cNvPicPr>
            <a:picLocks noChangeAspect="1"/>
          </p:cNvPicPr>
          <p:nvPr/>
        </p:nvPicPr>
        <p:blipFill>
          <a:blip r:embed="rId3"/>
          <a:stretch>
            <a:fillRect/>
          </a:stretch>
        </p:blipFill>
        <p:spPr>
          <a:xfrm>
            <a:off x="990600" y="3876577"/>
            <a:ext cx="2895600" cy="2357162"/>
          </a:xfrm>
          <a:prstGeom prst="rect">
            <a:avLst/>
          </a:prstGeom>
        </p:spPr>
      </p:pic>
      <p:pic>
        <p:nvPicPr>
          <p:cNvPr id="3" name="그림 2"/>
          <p:cNvPicPr>
            <a:picLocks noChangeAspect="1"/>
          </p:cNvPicPr>
          <p:nvPr/>
        </p:nvPicPr>
        <p:blipFill>
          <a:blip r:embed="rId4"/>
          <a:stretch>
            <a:fillRect/>
          </a:stretch>
        </p:blipFill>
        <p:spPr>
          <a:xfrm>
            <a:off x="5033129" y="3788333"/>
            <a:ext cx="3371850" cy="253365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8E336F11-9DF7-4A30-A75B-CF2C0A5CD032}"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808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8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800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8.4.1  Structure of Circuit Switches</a:t>
            </a:r>
          </a:p>
        </p:txBody>
      </p:sp>
      <p:sp>
        <p:nvSpPr>
          <p:cNvPr id="80906"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Circuit switching today can use either of two technologies: the space-division switch or the time-division switch.</a:t>
            </a:r>
          </a:p>
        </p:txBody>
      </p:sp>
      <p:pic>
        <p:nvPicPr>
          <p:cNvPr id="3" name="그림 2"/>
          <p:cNvPicPr>
            <a:picLocks noChangeAspect="1"/>
          </p:cNvPicPr>
          <p:nvPr/>
        </p:nvPicPr>
        <p:blipFill>
          <a:blip r:embed="rId3"/>
          <a:stretch>
            <a:fillRect/>
          </a:stretch>
        </p:blipFill>
        <p:spPr>
          <a:xfrm>
            <a:off x="398951" y="3307740"/>
            <a:ext cx="4552950" cy="2181520"/>
          </a:xfrm>
          <a:prstGeom prst="rect">
            <a:avLst/>
          </a:prstGeom>
        </p:spPr>
      </p:pic>
      <p:pic>
        <p:nvPicPr>
          <p:cNvPr id="4" name="그림 3"/>
          <p:cNvPicPr>
            <a:picLocks noChangeAspect="1"/>
          </p:cNvPicPr>
          <p:nvPr/>
        </p:nvPicPr>
        <p:blipFill>
          <a:blip r:embed="rId4"/>
          <a:stretch>
            <a:fillRect/>
          </a:stretch>
        </p:blipFill>
        <p:spPr>
          <a:xfrm>
            <a:off x="5257800" y="3325325"/>
            <a:ext cx="2895600" cy="21717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Space-Division Switch</a:t>
            </a:r>
            <a:endParaRPr lang="ko-KR" altLang="en-US" dirty="0">
              <a:latin typeface="Calibri" panose="020F0502020204030204" pitchFamily="34" charset="0"/>
              <a:cs typeface="Calibri" panose="020F0502020204030204" pitchFamily="34" charset="0"/>
            </a:endParaRPr>
          </a:p>
        </p:txBody>
      </p:sp>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Crossbar Switch</a:t>
            </a:r>
          </a:p>
          <a:p>
            <a:pPr lvl="1"/>
            <a:r>
              <a:rPr lang="en-US" altLang="ko-KR" dirty="0">
                <a:latin typeface="Calibri" panose="020F0502020204030204" pitchFamily="34" charset="0"/>
                <a:cs typeface="Calibri" panose="020F0502020204030204" pitchFamily="34" charset="0"/>
              </a:rPr>
              <a:t>Fully </a:t>
            </a:r>
            <a:r>
              <a:rPr lang="en-US" altLang="ko-KR" dirty="0" smtClean="0">
                <a:latin typeface="Calibri" panose="020F0502020204030204" pitchFamily="34" charset="0"/>
                <a:cs typeface="Calibri" panose="020F0502020204030204" pitchFamily="34" charset="0"/>
              </a:rPr>
              <a:t>connected – large number of </a:t>
            </a:r>
            <a:r>
              <a:rPr lang="en-US" altLang="ko-KR" dirty="0" err="1" smtClean="0">
                <a:latin typeface="Calibri" panose="020F0502020204030204" pitchFamily="34" charset="0"/>
                <a:cs typeface="Calibri" panose="020F0502020204030204" pitchFamily="34" charset="0"/>
              </a:rPr>
              <a:t>crosspoints</a:t>
            </a:r>
            <a:endParaRPr lang="en-US" altLang="ko-KR" dirty="0" smtClean="0">
              <a:latin typeface="Calibri" panose="020F0502020204030204" pitchFamily="34" charset="0"/>
              <a:cs typeface="Calibri" panose="020F0502020204030204" pitchFamily="34" charset="0"/>
            </a:endParaRPr>
          </a:p>
          <a:p>
            <a:pPr lvl="2"/>
            <a:r>
              <a:rPr lang="en-US" altLang="ko-KR" dirty="0" smtClean="0">
                <a:latin typeface="Calibri" panose="020F0502020204030204" pitchFamily="34" charset="0"/>
                <a:cs typeface="Calibri" panose="020F0502020204030204" pitchFamily="34" charset="0"/>
              </a:rPr>
              <a:t>In practice, fewer than 25% are in use at any time</a:t>
            </a:r>
            <a:endParaRPr lang="en-US" altLang="ko-KR" dirty="0">
              <a:latin typeface="Calibri" panose="020F0502020204030204" pitchFamily="34" charset="0"/>
              <a:cs typeface="Calibri" panose="020F0502020204030204" pitchFamily="34" charset="0"/>
            </a:endParaRPr>
          </a:p>
          <a:p>
            <a:pPr lvl="1"/>
            <a:r>
              <a:rPr lang="en-US" altLang="ko-KR" dirty="0" smtClean="0">
                <a:latin typeface="Calibri" panose="020F0502020204030204" pitchFamily="34" charset="0"/>
                <a:cs typeface="Calibri" panose="020F0502020204030204" pitchFamily="34" charset="0"/>
              </a:rPr>
              <a:t>“Blocking” </a:t>
            </a:r>
            <a:r>
              <a:rPr lang="en-US" altLang="ko-KR" dirty="0">
                <a:latin typeface="Calibri" panose="020F0502020204030204" pitchFamily="34" charset="0"/>
                <a:cs typeface="Calibri" panose="020F0502020204030204" pitchFamily="34" charset="0"/>
              </a:rPr>
              <a:t>only if going to the same output</a:t>
            </a:r>
            <a:endParaRPr lang="ko-KR" altLang="en-US" dirty="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Multistage Switch</a:t>
            </a:r>
          </a:p>
          <a:p>
            <a:pPr lvl="1"/>
            <a:r>
              <a:rPr lang="en-US" altLang="ko-KR" dirty="0" smtClean="0">
                <a:latin typeface="Calibri" panose="020F0502020204030204" pitchFamily="34" charset="0"/>
                <a:cs typeface="Calibri" panose="020F0502020204030204" pitchFamily="34" charset="0"/>
              </a:rPr>
              <a:t>Crossbar switches in several (normally 3) stages</a:t>
            </a:r>
          </a:p>
          <a:p>
            <a:pPr lvl="1"/>
            <a:r>
              <a:rPr lang="en-US" altLang="ko-KR" dirty="0" smtClean="0">
                <a:latin typeface="Calibri" panose="020F0502020204030204" pitchFamily="34" charset="0"/>
                <a:cs typeface="Calibri" panose="020F0502020204030204" pitchFamily="34" charset="0"/>
              </a:rPr>
              <a:t>Saves a lot of </a:t>
            </a:r>
            <a:r>
              <a:rPr lang="en-US" altLang="ko-KR" dirty="0" err="1" smtClean="0">
                <a:latin typeface="Calibri" panose="020F0502020204030204" pitchFamily="34" charset="0"/>
                <a:cs typeface="Calibri" panose="020F0502020204030204" pitchFamily="34" charset="0"/>
              </a:rPr>
              <a:t>crosspoints</a:t>
            </a:r>
            <a:endParaRPr lang="en-US" altLang="ko-KR" dirty="0" smtClean="0">
              <a:latin typeface="Calibri" panose="020F0502020204030204" pitchFamily="34" charset="0"/>
              <a:cs typeface="Calibri" panose="020F0502020204030204" pitchFamily="34" charset="0"/>
            </a:endParaRPr>
          </a:p>
          <a:p>
            <a:pPr lvl="1"/>
            <a:r>
              <a:rPr lang="en-US" altLang="ko-KR" dirty="0" smtClean="0">
                <a:latin typeface="Calibri" panose="020F0502020204030204" pitchFamily="34" charset="0"/>
                <a:cs typeface="Calibri" panose="020F0502020204030204" pitchFamily="34" charset="0"/>
              </a:rPr>
              <a:t>Can block even if not going to the same output</a:t>
            </a:r>
            <a:endParaRPr lang="ko-KR" altLang="en-US" dirty="0">
              <a:latin typeface="Calibri" panose="020F0502020204030204" pitchFamily="34" charset="0"/>
              <a:cs typeface="Calibri" panose="020F0502020204030204" pitchFamily="34" charset="0"/>
            </a:endParaRPr>
          </a:p>
        </p:txBody>
      </p:sp>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34</a:t>
            </a:fld>
            <a:endParaRPr lang="en-US" altLang="ko-KR"/>
          </a:p>
        </p:txBody>
      </p:sp>
    </p:spTree>
    <p:extLst>
      <p:ext uri="{BB962C8B-B14F-4D97-AF65-F5344CB8AC3E}">
        <p14:creationId xmlns:p14="http://schemas.microsoft.com/office/powerpoint/2010/main" val="1890342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914400"/>
                <a:ext cx="8229600" cy="5211763"/>
              </a:xfrm>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𝑚</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 </m:t>
                    </m:r>
                  </m:oMath>
                </a14:m>
                <a:r>
                  <a:rPr lang="en-US" altLang="ko-KR" dirty="0" smtClean="0">
                    <a:latin typeface="Calibri" panose="020F0502020204030204" pitchFamily="34" charset="0"/>
                    <a:cs typeface="Calibri" panose="020F0502020204030204" pitchFamily="34" charset="0"/>
                  </a:rPr>
                  <a:t>can be large (e.g. n=m=1000)</a:t>
                </a:r>
                <a:endParaRPr lang="ko-KR" altLang="en-US" dirty="0">
                  <a:latin typeface="Calibri" panose="020F0502020204030204" pitchFamily="34" charset="0"/>
                  <a:cs typeface="Calibri" panose="020F0502020204030204" pitchFamily="34" charset="0"/>
                </a:endParaRPr>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914400"/>
                <a:ext cx="8229600" cy="5211763"/>
              </a:xfrm>
              <a:blipFill rotWithShape="0">
                <a:blip r:embed="rId3"/>
                <a:stretch>
                  <a:fillRect t="-1404"/>
                </a:stretch>
              </a:blipFill>
            </p:spPr>
            <p:txBody>
              <a:bodyPr/>
              <a:lstStyle/>
              <a:p>
                <a:r>
                  <a:rPr lang="ko-KR" altLang="en-US">
                    <a:noFill/>
                  </a:rPr>
                  <a:t> </a:t>
                </a:r>
              </a:p>
            </p:txBody>
          </p:sp>
        </mc:Fallback>
      </mc:AlternateContent>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ADFC8BB3-1E2F-4122-8834-E3ABF4D2B2E3}"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8.17:  </a:t>
            </a:r>
            <a:r>
              <a:rPr lang="en-US" altLang="ko-KR" sz="2000">
                <a:latin typeface="Times-BoldItalic"/>
                <a:ea typeface="굴림" panose="020B0600000101010101" pitchFamily="50" charset="-127"/>
              </a:rPr>
              <a:t>Crossbar switch with three inputs and four outputs</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319" y="1981200"/>
            <a:ext cx="759936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2" name="Picture 8" descr="https://upload.wikimedia.org/wikipedia/en/thumb/b/be/Crossbar-hy1.jpg/1920px-Crossbar-hy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4972902"/>
            <a:ext cx="3537946" cy="17560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762000"/>
                <a:ext cx="8229600" cy="5364163"/>
              </a:xfrm>
            </p:spPr>
            <p:txBody>
              <a:bodyPr/>
              <a:lstStyle/>
              <a:p>
                <a14:m>
                  <m:oMath xmlns:m="http://schemas.openxmlformats.org/officeDocument/2006/math">
                    <m:f>
                      <m:fPr>
                        <m:ctrlPr>
                          <a:rPr lang="en-US" altLang="ko-KR" sz="2400" i="1" smtClean="0">
                            <a:latin typeface="Cambria Math" panose="02040503050406030204" pitchFamily="18" charset="0"/>
                            <a:ea typeface="Cambria Math" panose="02040503050406030204" pitchFamily="18" charset="0"/>
                            <a:cs typeface="Calibri" panose="020F0502020204030204" pitchFamily="34" charset="0"/>
                          </a:rPr>
                        </m:ctrlPr>
                      </m:fPr>
                      <m:num>
                        <m:r>
                          <a:rPr lang="en-US" altLang="ko-KR" sz="2400" i="1">
                            <a:latin typeface="Cambria Math" panose="02040503050406030204" pitchFamily="18" charset="0"/>
                            <a:ea typeface="Cambria Math" panose="02040503050406030204" pitchFamily="18" charset="0"/>
                            <a:cs typeface="Calibri" panose="020F0502020204030204" pitchFamily="34" charset="0"/>
                          </a:rPr>
                          <m:t>𝑁</m:t>
                        </m:r>
                      </m:num>
                      <m:den>
                        <m:r>
                          <a:rPr lang="en-US" altLang="ko-KR" sz="2400" i="1">
                            <a:latin typeface="Cambria Math" panose="02040503050406030204" pitchFamily="18" charset="0"/>
                            <a:ea typeface="Cambria Math" panose="02040503050406030204" pitchFamily="18" charset="0"/>
                            <a:cs typeface="Calibri" panose="020F0502020204030204" pitchFamily="34" charset="0"/>
                          </a:rPr>
                          <m:t>𝑛</m:t>
                        </m:r>
                      </m:den>
                    </m:f>
                    <m:d>
                      <m:dPr>
                        <m:ctrlPr>
                          <a:rPr lang="en-US" altLang="ko-KR" sz="2400" i="1">
                            <a:latin typeface="Cambria Math" panose="02040503050406030204" pitchFamily="18" charset="0"/>
                            <a:ea typeface="Cambria Math" panose="02040503050406030204" pitchFamily="18" charset="0"/>
                            <a:cs typeface="Calibri" panose="020F0502020204030204" pitchFamily="34" charset="0"/>
                          </a:rPr>
                        </m:ctrlPr>
                      </m:dPr>
                      <m:e>
                        <m:r>
                          <a:rPr lang="en-US" altLang="ko-KR" sz="2400" i="1">
                            <a:latin typeface="Cambria Math" panose="02040503050406030204" pitchFamily="18" charset="0"/>
                            <a:ea typeface="Cambria Math" panose="02040503050406030204" pitchFamily="18" charset="0"/>
                            <a:cs typeface="Calibri" panose="020F0502020204030204" pitchFamily="34" charset="0"/>
                          </a:rPr>
                          <m:t>𝑘</m:t>
                        </m:r>
                        <m:r>
                          <a:rPr lang="en-US" altLang="ko-KR" sz="2400" i="1">
                            <a:latin typeface="Cambria Math" panose="02040503050406030204" pitchFamily="18" charset="0"/>
                            <a:ea typeface="Cambria Math" panose="02040503050406030204" pitchFamily="18" charset="0"/>
                            <a:cs typeface="Calibri" panose="020F0502020204030204" pitchFamily="34" charset="0"/>
                          </a:rPr>
                          <m:t>×</m:t>
                        </m:r>
                        <m:r>
                          <a:rPr lang="en-US" altLang="ko-KR" sz="2400" i="1">
                            <a:latin typeface="Cambria Math" panose="02040503050406030204" pitchFamily="18" charset="0"/>
                            <a:ea typeface="Cambria Math" panose="02040503050406030204" pitchFamily="18" charset="0"/>
                            <a:cs typeface="Calibri" panose="020F0502020204030204" pitchFamily="34" charset="0"/>
                          </a:rPr>
                          <m:t>𝑛</m:t>
                        </m:r>
                      </m:e>
                    </m:d>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𝑘</m:t>
                    </m:r>
                    <m:d>
                      <m:d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dPr>
                      <m:e>
                        <m:f>
                          <m:f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fPr>
                          <m:num>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𝑁</m:t>
                            </m:r>
                          </m:num>
                          <m:den>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𝑛</m:t>
                            </m:r>
                          </m:den>
                        </m:f>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f>
                          <m:f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fPr>
                          <m:num>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𝑁</m:t>
                            </m:r>
                          </m:num>
                          <m:den>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𝑛</m:t>
                            </m:r>
                          </m:den>
                        </m:f>
                      </m:e>
                    </m:d>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f>
                      <m:f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fPr>
                      <m:num>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𝑁</m:t>
                        </m:r>
                      </m:num>
                      <m:den>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𝑛</m:t>
                        </m:r>
                      </m:den>
                    </m:f>
                    <m:d>
                      <m:d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dPr>
                      <m:e>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𝑘</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𝑛</m:t>
                        </m:r>
                      </m:e>
                    </m:d>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=2</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𝑘𝑁</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𝑘</m:t>
                    </m:r>
                    <m:sSup>
                      <m:sSup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sSupPr>
                      <m:e>
                        <m:d>
                          <m:d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dPr>
                          <m:e>
                            <m:f>
                              <m:f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fPr>
                              <m:num>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𝑁</m:t>
                                </m:r>
                              </m:num>
                              <m:den>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𝑛</m:t>
                                </m:r>
                              </m:den>
                            </m:f>
                          </m:e>
                        </m:d>
                      </m:e>
                      <m:sup>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2</m:t>
                        </m:r>
                      </m:sup>
                    </m:sSup>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m:t>
                    </m:r>
                    <m:sSup>
                      <m:sSupPr>
                        <m:ctrlP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ctrlPr>
                      </m:sSupPr>
                      <m:e>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𝑁</m:t>
                        </m:r>
                      </m:e>
                      <m:sup>
                        <m:r>
                          <a:rPr lang="en-US" altLang="ko-KR" sz="2400" b="0" i="1" smtClean="0">
                            <a:latin typeface="Cambria Math" panose="02040503050406030204" pitchFamily="18" charset="0"/>
                            <a:ea typeface="Cambria Math" panose="02040503050406030204" pitchFamily="18" charset="0"/>
                            <a:cs typeface="Calibri" panose="020F0502020204030204" pitchFamily="34" charset="0"/>
                          </a:rPr>
                          <m:t>2</m:t>
                        </m:r>
                      </m:sup>
                    </m:sSup>
                  </m:oMath>
                </a14:m>
                <a:endParaRPr lang="en-US" altLang="ko-KR" sz="2800" b="0" dirty="0" smtClean="0">
                  <a:latin typeface="Calibri" panose="020F0502020204030204" pitchFamily="34" charset="0"/>
                  <a:ea typeface="Cambria Math" panose="02040503050406030204" pitchFamily="18" charset="0"/>
                  <a:cs typeface="Calibri" panose="020F0502020204030204" pitchFamily="34" charset="0"/>
                </a:endParaRPr>
              </a:p>
              <a:p>
                <a:endParaRPr lang="ko-KR" altLang="en-US" dirty="0">
                  <a:latin typeface="Calibri" panose="020F0502020204030204" pitchFamily="34" charset="0"/>
                  <a:cs typeface="Calibri" panose="020F0502020204030204" pitchFamily="34" charset="0"/>
                </a:endParaRPr>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762000"/>
                <a:ext cx="8229600" cy="5364163"/>
              </a:xfrm>
              <a:blipFill rotWithShape="0">
                <a:blip r:embed="rId3"/>
                <a:stretch>
                  <a:fillRect/>
                </a:stretch>
              </a:blipFill>
            </p:spPr>
            <p:txBody>
              <a:bodyPr/>
              <a:lstStyle/>
              <a:p>
                <a:r>
                  <a:rPr lang="ko-KR" altLang="en-US">
                    <a:noFill/>
                  </a:rPr>
                  <a:t> </a:t>
                </a:r>
              </a:p>
            </p:txBody>
          </p:sp>
        </mc:Fallback>
      </mc:AlternateContent>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70A311BE-CCDD-4445-A63D-59F51494FC06}"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849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8.18:  </a:t>
            </a:r>
            <a:r>
              <a:rPr lang="en-US" altLang="ko-KR" sz="2000">
                <a:latin typeface="Times-BoldItalic"/>
                <a:ea typeface="굴림" panose="020B0600000101010101" pitchFamily="50" charset="-127"/>
              </a:rPr>
              <a:t>Multistage switch</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905000"/>
            <a:ext cx="8834438"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0"/>
          <p:cNvSpPr txBox="1">
            <a:spLocks noChangeArrowheads="1"/>
          </p:cNvSpPr>
          <p:nvPr/>
        </p:nvSpPr>
        <p:spPr bwMode="auto">
          <a:xfrm>
            <a:off x="76200" y="696913"/>
            <a:ext cx="883920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Design a three-stage, 200 × 200 switch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200) with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k</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4 and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20.</a:t>
            </a:r>
          </a:p>
          <a:p>
            <a:pPr algn="just"/>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In the first stage we have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or 10 crossbars, each of size 20 × 4. In the second stage, we have 4 crossbars, each of size 10 × 10. In the third stage, we have 10 crossbars, each of size 4 × 20. The total number of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is </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2</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kN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k</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2</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or 2000 </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This is 5 percent of the number of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a single-stage switch (200 × 200 = 40,000).</a:t>
            </a:r>
          </a:p>
        </p:txBody>
      </p:sp>
      <p:grpSp>
        <p:nvGrpSpPr>
          <p:cNvPr id="87043" name="Group 23"/>
          <p:cNvGrpSpPr>
            <a:grpSpLocks/>
          </p:cNvGrpSpPr>
          <p:nvPr/>
        </p:nvGrpSpPr>
        <p:grpSpPr bwMode="auto">
          <a:xfrm>
            <a:off x="0" y="0"/>
            <a:ext cx="9144000" cy="609600"/>
            <a:chOff x="0" y="2448"/>
            <a:chExt cx="5760" cy="384"/>
          </a:xfrm>
        </p:grpSpPr>
        <p:sp>
          <p:nvSpPr>
            <p:cNvPr id="8704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8.3</a:t>
              </a:r>
            </a:p>
          </p:txBody>
        </p:sp>
      </p:grpSp>
      <p:sp>
        <p:nvSpPr>
          <p:cNvPr id="8704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8.</a:t>
            </a:r>
            <a:fld id="{046B949A-1B7D-4EA4-967A-7A24D8E927EA}" type="slidenum">
              <a:rPr lang="en-US" altLang="ko-KR" sz="1200" i="0">
                <a:latin typeface="Arial" panose="020B0604020202020204" pitchFamily="34" charset="0"/>
                <a:ea typeface="굴림" panose="020B0600000101010101" pitchFamily="50" charset="-127"/>
              </a:rPr>
              <a:pPr eaLnBrk="1" hangingPunct="1"/>
              <a:t>37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Blocking in multistage switch</a:t>
            </a:r>
            <a:endParaRPr lang="ko-KR" altLang="en-US" dirty="0">
              <a:latin typeface="Calibri" panose="020F0502020204030204" pitchFamily="34" charset="0"/>
              <a:cs typeface="Calibri" panose="020F0502020204030204" pitchFamily="34" charset="0"/>
            </a:endParaRPr>
          </a:p>
        </p:txBody>
      </p:sp>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The whole idea of multistage switch is to </a:t>
            </a:r>
            <a:r>
              <a:rPr lang="en-US" altLang="ko-KR" u="sng" dirty="0" smtClean="0">
                <a:latin typeface="Calibri" panose="020F0502020204030204" pitchFamily="34" charset="0"/>
                <a:cs typeface="Calibri" panose="020F0502020204030204" pitchFamily="34" charset="0"/>
              </a:rPr>
              <a:t>share</a:t>
            </a:r>
            <a:r>
              <a:rPr lang="en-US" altLang="ko-KR" i="1"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the </a:t>
            </a:r>
            <a:r>
              <a:rPr lang="en-US" altLang="ko-KR" dirty="0" err="1" smtClean="0">
                <a:latin typeface="Calibri" panose="020F0502020204030204" pitchFamily="34" charset="0"/>
                <a:cs typeface="Calibri" panose="020F0502020204030204" pitchFamily="34" charset="0"/>
              </a:rPr>
              <a:t>crosspoints</a:t>
            </a:r>
            <a:r>
              <a:rPr lang="en-US" altLang="ko-KR" dirty="0" smtClean="0">
                <a:latin typeface="Calibri" panose="020F0502020204030204" pitchFamily="34" charset="0"/>
                <a:cs typeface="Calibri" panose="020F0502020204030204" pitchFamily="34" charset="0"/>
              </a:rPr>
              <a:t> in the middle stage</a:t>
            </a:r>
          </a:p>
          <a:p>
            <a:r>
              <a:rPr lang="en-US" altLang="ko-KR" dirty="0" smtClean="0">
                <a:latin typeface="Calibri" panose="020F0502020204030204" pitchFamily="34" charset="0"/>
                <a:cs typeface="Calibri" panose="020F0502020204030204" pitchFamily="34" charset="0"/>
              </a:rPr>
              <a:t>“Blocking”</a:t>
            </a:r>
            <a:r>
              <a:rPr lang="en-US" altLang="ko-KR" dirty="0" smtClean="0">
                <a:latin typeface="Calibri" panose="020F0502020204030204" pitchFamily="34" charset="0"/>
                <a:cs typeface="Calibri" panose="020F0502020204030204" pitchFamily="34" charset="0"/>
                <a:sym typeface="Symbol" panose="05050102010706020507" pitchFamily="18" charset="2"/>
              </a:rPr>
              <a:t></a:t>
            </a:r>
            <a:r>
              <a:rPr lang="en-US" altLang="ko-KR" dirty="0" smtClean="0">
                <a:latin typeface="Calibri" panose="020F0502020204030204" pitchFamily="34" charset="0"/>
                <a:cs typeface="Calibri" panose="020F0502020204030204" pitchFamily="34" charset="0"/>
              </a:rPr>
              <a:t> inputs going to </a:t>
            </a:r>
            <a:r>
              <a:rPr lang="en-US" altLang="ko-KR" u="sng" dirty="0" smtClean="0">
                <a:latin typeface="Calibri" panose="020F0502020204030204" pitchFamily="34" charset="0"/>
                <a:cs typeface="Calibri" panose="020F0502020204030204" pitchFamily="34" charset="0"/>
              </a:rPr>
              <a:t>different </a:t>
            </a:r>
            <a:r>
              <a:rPr lang="en-US" altLang="ko-KR" dirty="0" smtClean="0">
                <a:latin typeface="Calibri" panose="020F0502020204030204" pitchFamily="34" charset="0"/>
                <a:cs typeface="Calibri" panose="020F0502020204030204" pitchFamily="34" charset="0"/>
              </a:rPr>
              <a:t>output ports but their paths overlapping</a:t>
            </a:r>
          </a:p>
          <a:p>
            <a:pPr lvl="1"/>
            <a:r>
              <a:rPr lang="en-US" altLang="ko-KR" dirty="0" smtClean="0">
                <a:latin typeface="Calibri" panose="020F0502020204030204" pitchFamily="34" charset="0"/>
                <a:cs typeface="Calibri" panose="020F0502020204030204" pitchFamily="34" charset="0"/>
              </a:rPr>
              <a:t>E.g. Only 4 of 20 inputs can use the first-stage switch at a time</a:t>
            </a:r>
          </a:p>
          <a:p>
            <a:pPr lvl="1"/>
            <a:r>
              <a:rPr lang="en-US" altLang="ko-KR" dirty="0">
                <a:latin typeface="Calibri" panose="020F0502020204030204" pitchFamily="34" charset="0"/>
                <a:cs typeface="Calibri" panose="020F0502020204030204" pitchFamily="34" charset="0"/>
              </a:rPr>
              <a:t>Does not happen in a single-stage </a:t>
            </a:r>
            <a:r>
              <a:rPr lang="en-US" altLang="ko-KR" dirty="0" smtClean="0">
                <a:latin typeface="Calibri" panose="020F0502020204030204" pitchFamily="34" charset="0"/>
                <a:cs typeface="Calibri" panose="020F0502020204030204" pitchFamily="34" charset="0"/>
              </a:rPr>
              <a:t>switch</a:t>
            </a:r>
            <a:endParaRPr lang="en-US" altLang="ko-KR" dirty="0">
              <a:latin typeface="Calibri" panose="020F0502020204030204" pitchFamily="34" charset="0"/>
              <a:cs typeface="Calibri" panose="020F0502020204030204" pitchFamily="34" charset="0"/>
            </a:endParaRPr>
          </a:p>
        </p:txBody>
      </p:sp>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38</a:t>
            </a:fld>
            <a:endParaRPr lang="en-US" altLang="ko-KR"/>
          </a:p>
        </p:txBody>
      </p:sp>
    </p:spTree>
    <p:extLst>
      <p:ext uri="{BB962C8B-B14F-4D97-AF65-F5344CB8AC3E}">
        <p14:creationId xmlns:p14="http://schemas.microsoft.com/office/powerpoint/2010/main" val="3779036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a:xfrm>
            <a:off x="457200" y="76200"/>
            <a:ext cx="8229600" cy="914400"/>
          </a:xfrm>
        </p:spPr>
        <p:txBody>
          <a:bodyPr/>
          <a:lstStyle/>
          <a:p>
            <a:r>
              <a:rPr lang="en-US" altLang="ko-KR" dirty="0" smtClean="0">
                <a:latin typeface="Calibri" panose="020F0502020204030204" pitchFamily="34" charset="0"/>
                <a:cs typeface="Calibri" panose="020F0502020204030204" pitchFamily="34" charset="0"/>
              </a:rPr>
              <a:t>Clos criteria</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a:xfrm>
                <a:off x="457200" y="990600"/>
                <a:ext cx="8229600" cy="5135563"/>
              </a:xfrm>
            </p:spPr>
            <p:txBody>
              <a:bodyPr/>
              <a:lstStyle/>
              <a:p>
                <a:r>
                  <a:rPr lang="en-US" altLang="ko-KR" dirty="0" smtClean="0">
                    <a:latin typeface="Calibri" panose="020F0502020204030204" pitchFamily="34" charset="0"/>
                    <a:cs typeface="Calibri" panose="020F0502020204030204" pitchFamily="34" charset="0"/>
                  </a:rPr>
                  <a:t>1953</a:t>
                </a:r>
              </a:p>
              <a:p>
                <a:r>
                  <a:rPr lang="en-US" altLang="ko-KR" dirty="0" smtClean="0">
                    <a:latin typeface="Calibri" panose="020F0502020204030204" pitchFamily="34" charset="0"/>
                    <a:cs typeface="Calibri" panose="020F0502020204030204" pitchFamily="34" charset="0"/>
                  </a:rPr>
                  <a:t>Non-blocking condition</a:t>
                </a:r>
              </a:p>
              <a:p>
                <a:pPr lvl="1"/>
                <a:r>
                  <a:rPr lang="en-US" altLang="ko-KR" dirty="0" smtClean="0">
                    <a:latin typeface="Calibri" panose="020F0502020204030204" pitchFamily="34" charset="0"/>
                    <a:cs typeface="Calibri" panose="020F0502020204030204" pitchFamily="34" charset="0"/>
                  </a:rPr>
                  <a:t>Suppose there are n-1 calls already on </a:t>
                </a:r>
                <a:r>
                  <a:rPr lang="en-US" altLang="ko-KR" dirty="0" err="1" smtClean="0">
                    <a:latin typeface="Calibri" panose="020F0502020204030204" pitchFamily="34" charset="0"/>
                    <a:cs typeface="Calibri" panose="020F0502020204030204" pitchFamily="34" charset="0"/>
                  </a:rPr>
                  <a:t>I</a:t>
                </a:r>
                <a:r>
                  <a:rPr lang="en-US" altLang="ko-KR" baseline="-25000" dirty="0" err="1" smtClean="0">
                    <a:latin typeface="Calibri" panose="020F0502020204030204" pitchFamily="34" charset="0"/>
                    <a:cs typeface="Calibri" panose="020F0502020204030204" pitchFamily="34" charset="0"/>
                  </a:rPr>
                  <a:t>a</a:t>
                </a:r>
                <a:r>
                  <a:rPr lang="en-US" altLang="ko-KR" dirty="0" smtClean="0">
                    <a:latin typeface="Calibri" panose="020F0502020204030204" pitchFamily="34" charset="0"/>
                    <a:cs typeface="Calibri" panose="020F0502020204030204" pitchFamily="34" charset="0"/>
                  </a:rPr>
                  <a:t> and O</a:t>
                </a:r>
                <a:r>
                  <a:rPr lang="en-US" altLang="ko-KR" baseline="-25000" dirty="0" smtClean="0">
                    <a:latin typeface="Calibri" panose="020F0502020204030204" pitchFamily="34" charset="0"/>
                    <a:cs typeface="Calibri" panose="020F0502020204030204" pitchFamily="34" charset="0"/>
                  </a:rPr>
                  <a:t>b</a:t>
                </a:r>
                <a:endParaRPr lang="en-US" altLang="ko-KR" dirty="0">
                  <a:latin typeface="Calibri" panose="020F0502020204030204" pitchFamily="34" charset="0"/>
                  <a:cs typeface="Calibri" panose="020F0502020204030204" pitchFamily="34" charset="0"/>
                </a:endParaRPr>
              </a:p>
              <a:p>
                <a:pPr lvl="1"/>
                <a:r>
                  <a:rPr lang="en-US" altLang="ko-KR" b="0" dirty="0" smtClean="0">
                    <a:latin typeface="Calibri" panose="020F0502020204030204" pitchFamily="34" charset="0"/>
                    <a:cs typeface="Calibri" panose="020F0502020204030204" pitchFamily="34" charset="0"/>
                  </a:rPr>
                  <a:t>We can add a new call from </a:t>
                </a:r>
                <a:r>
                  <a:rPr lang="en-US" altLang="ko-KR" b="0" dirty="0" err="1" smtClean="0">
                    <a:latin typeface="Calibri" panose="020F0502020204030204" pitchFamily="34" charset="0"/>
                    <a:cs typeface="Calibri" panose="020F0502020204030204" pitchFamily="34" charset="0"/>
                  </a:rPr>
                  <a:t>I</a:t>
                </a:r>
                <a:r>
                  <a:rPr lang="en-US" altLang="ko-KR" b="0" baseline="-25000" dirty="0" err="1" smtClean="0">
                    <a:latin typeface="Calibri" panose="020F0502020204030204" pitchFamily="34" charset="0"/>
                    <a:cs typeface="Calibri" panose="020F0502020204030204" pitchFamily="34" charset="0"/>
                  </a:rPr>
                  <a:t>a</a:t>
                </a:r>
                <a:r>
                  <a:rPr lang="en-US" altLang="ko-KR" b="0" dirty="0" smtClean="0">
                    <a:latin typeface="Calibri" panose="020F0502020204030204" pitchFamily="34" charset="0"/>
                    <a:cs typeface="Calibri" panose="020F0502020204030204" pitchFamily="34" charset="0"/>
                  </a:rPr>
                  <a:t> and O</a:t>
                </a:r>
                <a:r>
                  <a:rPr lang="en-US" altLang="ko-KR" b="0" baseline="-25000" dirty="0" smtClean="0">
                    <a:latin typeface="Calibri" panose="020F0502020204030204" pitchFamily="34" charset="0"/>
                    <a:cs typeface="Calibri" panose="020F0502020204030204" pitchFamily="34" charset="0"/>
                  </a:rPr>
                  <a:t>b</a:t>
                </a:r>
                <a:r>
                  <a:rPr lang="en-US" altLang="ko-KR" b="0" dirty="0" smtClean="0">
                    <a:latin typeface="Calibri" panose="020F0502020204030204" pitchFamily="34" charset="0"/>
                    <a:cs typeface="Calibri" panose="020F0502020204030204" pitchFamily="34" charset="0"/>
                  </a:rPr>
                  <a:t> if </a:t>
                </a:r>
                <a14:m>
                  <m:oMath xmlns:m="http://schemas.openxmlformats.org/officeDocument/2006/math">
                    <m:r>
                      <a:rPr lang="en-US" altLang="ko-KR" b="0" i="1" smtClean="0">
                        <a:latin typeface="Cambria Math" panose="02040503050406030204" pitchFamily="18" charset="0"/>
                        <a:cs typeface="Calibri" panose="020F0502020204030204" pitchFamily="34" charset="0"/>
                      </a:rPr>
                      <m:t>𝑘</m:t>
                    </m:r>
                    <m:r>
                      <a:rPr lang="en-US" altLang="ko-KR" b="0" i="1" smtClean="0">
                        <a:latin typeface="Cambria Math" panose="02040503050406030204" pitchFamily="18" charset="0"/>
                        <a:cs typeface="Calibri" panose="020F0502020204030204" pitchFamily="34" charset="0"/>
                      </a:rPr>
                      <m:t>&gt;</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=2</m:t>
                    </m:r>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−2</m:t>
                    </m:r>
                  </m:oMath>
                </a14:m>
                <a:r>
                  <a:rPr lang="en-US" altLang="ko-KR" b="0" dirty="0" smtClean="0">
                    <a:latin typeface="Calibri" panose="020F0502020204030204" pitchFamily="34" charset="0"/>
                    <a:cs typeface="Calibri" panose="020F0502020204030204" pitchFamily="34" charset="0"/>
                  </a:rPr>
                  <a:t> or </a:t>
                </a:r>
                <a14:m>
                  <m:oMath xmlns:m="http://schemas.openxmlformats.org/officeDocument/2006/math">
                    <m:r>
                      <a:rPr lang="en-US" altLang="ko-KR" b="0" i="1" smtClean="0">
                        <a:latin typeface="Cambria Math" panose="02040503050406030204" pitchFamily="18" charset="0"/>
                        <a:cs typeface="Calibri" panose="020F0502020204030204" pitchFamily="34" charset="0"/>
                      </a:rPr>
                      <m:t>𝑘</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≥2</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−1</m:t>
                    </m:r>
                  </m:oMath>
                </a14:m>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xfrm>
                <a:off x="457200" y="990600"/>
                <a:ext cx="8229600" cy="5135563"/>
              </a:xfrm>
              <a:blipFill rotWithShape="0">
                <a:blip r:embed="rId2"/>
                <a:stretch>
                  <a:fillRect l="-519" t="-1544"/>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39</a:t>
            </a:fld>
            <a:endParaRPr lang="en-US" altLang="ko-KR"/>
          </a:p>
        </p:txBody>
      </p:sp>
      <p:pic>
        <p:nvPicPr>
          <p:cNvPr id="6" name="그림 5"/>
          <p:cNvPicPr>
            <a:picLocks noChangeAspect="1"/>
          </p:cNvPicPr>
          <p:nvPr/>
        </p:nvPicPr>
        <p:blipFill>
          <a:blip r:embed="rId3"/>
          <a:stretch>
            <a:fillRect/>
          </a:stretch>
        </p:blipFill>
        <p:spPr>
          <a:xfrm>
            <a:off x="1734290" y="3733800"/>
            <a:ext cx="5675420" cy="1546619"/>
          </a:xfrm>
          <a:prstGeom prst="rect">
            <a:avLst/>
          </a:prstGeom>
        </p:spPr>
      </p:pic>
    </p:spTree>
    <p:extLst>
      <p:ext uri="{BB962C8B-B14F-4D97-AF65-F5344CB8AC3E}">
        <p14:creationId xmlns:p14="http://schemas.microsoft.com/office/powerpoint/2010/main" val="3898146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0"/>
          <p:cNvSpPr txBox="1">
            <a:spLocks noChangeArrowheads="1"/>
          </p:cNvSpPr>
          <p:nvPr/>
        </p:nvSpPr>
        <p:spPr bwMode="auto">
          <a:xfrm>
            <a:off x="76200" y="696913"/>
            <a:ext cx="88392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Redesign the previous three-stage, 200 × 200 switch, using the Clos criteria with a minimum number of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t>
            </a:r>
          </a:p>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We let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(200/2)</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1/2</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or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10. We calculate </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k</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2</a:t>
            </a:r>
            <a:r>
              <a:rPr lang="en-US" altLang="ko-KR" sz="2800" b="0" dirty="0">
                <a:latin typeface="Times New Roman" panose="02020603050405020304" pitchFamily="18" charset="0"/>
                <a:ea typeface="굴림" panose="020B0600000101010101" pitchFamily="50" charset="-127"/>
                <a:cs typeface="Times New Roman" panose="02020603050405020304" pitchFamily="18" charset="0"/>
              </a:rPr>
              <a:t>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1 = 19. In the first stage, we have 200/10, or 20, crossbars, each with 10 × 19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the second stage, we have 19 crossbars, each with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20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20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the third stage, we have 20 crossbars each with 19 × 10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total number of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is 20(10 × 19) +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19(20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20</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+ 20(19 × 10) =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15,200</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If we use a single-stage switch, we need 200 × 200 = 40,000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number of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crosspoints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this switch is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38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percent that of a single-stage switch. </a:t>
            </a:r>
          </a:p>
        </p:txBody>
      </p:sp>
      <p:grpSp>
        <p:nvGrpSpPr>
          <p:cNvPr id="89091" name="Group 23"/>
          <p:cNvGrpSpPr>
            <a:grpSpLocks/>
          </p:cNvGrpSpPr>
          <p:nvPr/>
        </p:nvGrpSpPr>
        <p:grpSpPr bwMode="auto">
          <a:xfrm>
            <a:off x="0" y="0"/>
            <a:ext cx="9144000" cy="609600"/>
            <a:chOff x="0" y="2448"/>
            <a:chExt cx="5760" cy="384"/>
          </a:xfrm>
        </p:grpSpPr>
        <p:sp>
          <p:nvSpPr>
            <p:cNvPr id="8909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8.4</a:t>
              </a:r>
            </a:p>
          </p:txBody>
        </p:sp>
      </p:grpSp>
      <p:sp>
        <p:nvSpPr>
          <p:cNvPr id="8909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8.</a:t>
            </a:r>
            <a:fld id="{B573F938-AD97-4378-8DB2-421B548A722D}" type="slidenum">
              <a:rPr lang="en-US" altLang="ko-KR" sz="1200" i="0">
                <a:latin typeface="Arial" panose="020B0604020202020204" pitchFamily="34" charset="0"/>
                <a:ea typeface="굴림" panose="020B0600000101010101" pitchFamily="50" charset="-127"/>
              </a:rPr>
              <a:pPr eaLnBrk="1" hangingPunct="1"/>
              <a:t>40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Clos criteria</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a:xfrm>
                <a:off x="457200" y="1295400"/>
                <a:ext cx="8229600" cy="4830763"/>
              </a:xfrm>
            </p:spPr>
            <p:txBody>
              <a:bodyPr/>
              <a:lstStyle/>
              <a:p>
                <a:r>
                  <a:rPr lang="en-US" altLang="ko-KR" dirty="0" smtClean="0">
                    <a:latin typeface="Calibri" panose="020F0502020204030204" pitchFamily="34" charset="0"/>
                    <a:cs typeface="Calibri" panose="020F0502020204030204" pitchFamily="34" charset="0"/>
                  </a:rPr>
                  <a:t>For </a:t>
                </a:r>
                <a14:m>
                  <m:oMath xmlns:m="http://schemas.openxmlformats.org/officeDocument/2006/math">
                    <m:r>
                      <a:rPr lang="en-US" altLang="ko-KR" b="0" i="1" smtClean="0">
                        <a:latin typeface="Cambria Math" panose="02040503050406030204" pitchFamily="18" charset="0"/>
                      </a:rPr>
                      <m:t>𝑁</m:t>
                    </m:r>
                    <m:r>
                      <a:rPr lang="en-US" altLang="ko-KR" b="0" i="1" smtClean="0">
                        <a:latin typeface="Cambria Math" panose="02040503050406030204" pitchFamily="18" charset="0"/>
                      </a:rPr>
                      <m:t>=</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𝑛</m:t>
                        </m:r>
                      </m:e>
                      <m:sup>
                        <m:r>
                          <a:rPr lang="en-US" altLang="ko-KR" b="0" i="1" smtClean="0">
                            <a:latin typeface="Cambria Math" panose="02040503050406030204" pitchFamily="18" charset="0"/>
                          </a:rPr>
                          <m:t>2</m:t>
                        </m:r>
                      </m:sup>
                    </m:sSup>
                  </m:oMath>
                </a14:m>
                <a:endParaRPr lang="en-US" altLang="ko-KR" dirty="0" smtClean="0">
                  <a:latin typeface="Calibri" panose="020F0502020204030204" pitchFamily="34" charset="0"/>
                  <a:cs typeface="Calibri" panose="020F0502020204030204" pitchFamily="34" charset="0"/>
                </a:endParaRPr>
              </a:p>
              <a:p>
                <a:pPr lvl="1"/>
                <a:r>
                  <a:rPr lang="en-US" altLang="ko-KR" dirty="0" smtClean="0">
                    <a:latin typeface="Calibri" panose="020F0502020204030204" pitchFamily="34" charset="0"/>
                    <a:cs typeface="Calibri" panose="020F0502020204030204" pitchFamily="34" charset="0"/>
                  </a:rPr>
                  <a:t>All 3 stages have </a:t>
                </a:r>
                <a14:m>
                  <m:oMath xmlns:m="http://schemas.openxmlformats.org/officeDocument/2006/math">
                    <m:r>
                      <a:rPr lang="en-US" altLang="ko-KR" b="0" i="1" smtClean="0">
                        <a:latin typeface="Cambria Math" panose="02040503050406030204" pitchFamily="18" charset="0"/>
                      </a:rPr>
                      <m:t>2</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𝑛</m:t>
                        </m:r>
                      </m:e>
                      <m:sup>
                        <m:r>
                          <a:rPr lang="en-US" altLang="ko-KR" b="0" i="1" smtClean="0">
                            <a:latin typeface="Cambria Math" panose="02040503050406030204" pitchFamily="18" charset="0"/>
                          </a:rPr>
                          <m:t>3</m:t>
                        </m:r>
                      </m:sup>
                    </m:sSup>
                    <m:r>
                      <a:rPr lang="en-US" altLang="ko-KR" b="0" i="1" smtClean="0">
                        <a:latin typeface="Cambria Math" panose="02040503050406030204" pitchFamily="18" charset="0"/>
                      </a:rPr>
                      <m:t>−</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𝑛</m:t>
                        </m:r>
                      </m:e>
                      <m:sup>
                        <m:r>
                          <a:rPr lang="en-US" altLang="ko-KR" b="0" i="1" smtClean="0">
                            <a:latin typeface="Cambria Math" panose="02040503050406030204" pitchFamily="18" charset="0"/>
                          </a:rPr>
                          <m:t>2</m:t>
                        </m:r>
                      </m:sup>
                    </m:sSup>
                  </m:oMath>
                </a14:m>
                <a:r>
                  <a:rPr lang="en-US" altLang="ko-KR" dirty="0" smtClean="0">
                    <a:latin typeface="Calibri" panose="020F0502020204030204" pitchFamily="34" charset="0"/>
                    <a:cs typeface="Calibri" panose="020F0502020204030204" pitchFamily="34" charset="0"/>
                  </a:rPr>
                  <a:t> </a:t>
                </a:r>
              </a:p>
              <a:p>
                <a:pPr lvl="1"/>
                <a:r>
                  <a:rPr lang="en-US" altLang="ko-KR" dirty="0" smtClean="0">
                    <a:latin typeface="Calibri" panose="020F0502020204030204" pitchFamily="34" charset="0"/>
                    <a:cs typeface="Calibri" panose="020F0502020204030204" pitchFamily="34" charset="0"/>
                  </a:rPr>
                  <a:t>This is still too much</a:t>
                </a:r>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xfrm>
                <a:off x="457200" y="1295400"/>
                <a:ext cx="8229600" cy="4830763"/>
              </a:xfrm>
              <a:blipFill rotWithShape="0">
                <a:blip r:embed="rId2"/>
                <a:stretch>
                  <a:fillRect l="-519" t="-1515"/>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41</a:t>
            </a:fld>
            <a:endParaRPr lang="en-US" altLang="ko-KR"/>
          </a:p>
        </p:txBody>
      </p:sp>
      <p:pic>
        <p:nvPicPr>
          <p:cNvPr id="5" name="그림 4"/>
          <p:cNvPicPr>
            <a:picLocks noChangeAspect="1"/>
          </p:cNvPicPr>
          <p:nvPr/>
        </p:nvPicPr>
        <p:blipFill>
          <a:blip r:embed="rId3"/>
          <a:stretch>
            <a:fillRect/>
          </a:stretch>
        </p:blipFill>
        <p:spPr>
          <a:xfrm>
            <a:off x="1737697" y="3048000"/>
            <a:ext cx="5668605" cy="2667000"/>
          </a:xfrm>
          <a:prstGeom prst="rect">
            <a:avLst/>
          </a:prstGeom>
        </p:spPr>
      </p:pic>
    </p:spTree>
    <p:extLst>
      <p:ext uri="{BB962C8B-B14F-4D97-AF65-F5344CB8AC3E}">
        <p14:creationId xmlns:p14="http://schemas.microsoft.com/office/powerpoint/2010/main" val="687146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Time-Division Switch</a:t>
            </a:r>
            <a:endParaRPr lang="ko-KR" altLang="en-US" dirty="0">
              <a:latin typeface="Calibri" panose="020F0502020204030204" pitchFamily="34" charset="0"/>
              <a:cs typeface="Calibri" panose="020F0502020204030204" pitchFamily="34" charset="0"/>
            </a:endParaRPr>
          </a:p>
        </p:txBody>
      </p:sp>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Digital!</a:t>
            </a:r>
          </a:p>
          <a:p>
            <a:r>
              <a:rPr lang="en-US" altLang="ko-KR" dirty="0" smtClean="0">
                <a:latin typeface="Calibri" panose="020F0502020204030204" pitchFamily="34" charset="0"/>
                <a:cs typeface="Calibri" panose="020F0502020204030204" pitchFamily="34" charset="0"/>
              </a:rPr>
              <a:t>No </a:t>
            </a:r>
            <a:r>
              <a:rPr lang="en-US" altLang="ko-KR" dirty="0" err="1" smtClean="0">
                <a:latin typeface="Calibri" panose="020F0502020204030204" pitchFamily="34" charset="0"/>
                <a:cs typeface="Calibri" panose="020F0502020204030204" pitchFamily="34" charset="0"/>
              </a:rPr>
              <a:t>crosspoints</a:t>
            </a:r>
            <a:r>
              <a:rPr lang="en-US" altLang="ko-KR" dirty="0" smtClean="0">
                <a:latin typeface="Calibri" panose="020F0502020204030204" pitchFamily="34" charset="0"/>
                <a:cs typeface="Calibri" panose="020F0502020204030204" pitchFamily="34" charset="0"/>
              </a:rPr>
              <a:t> necessary, but causes delays</a:t>
            </a:r>
            <a:endParaRPr lang="ko-KR" altLang="en-US" dirty="0">
              <a:latin typeface="Calibri" panose="020F0502020204030204" pitchFamily="34" charset="0"/>
              <a:cs typeface="Calibri" panose="020F0502020204030204" pitchFamily="34" charset="0"/>
            </a:endParaRPr>
          </a:p>
        </p:txBody>
      </p:sp>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42</a:t>
            </a:fld>
            <a:endParaRPr lang="en-US" altLang="ko-KR"/>
          </a:p>
        </p:txBody>
      </p:sp>
    </p:spTree>
    <p:extLst>
      <p:ext uri="{BB962C8B-B14F-4D97-AF65-F5344CB8AC3E}">
        <p14:creationId xmlns:p14="http://schemas.microsoft.com/office/powerpoint/2010/main" val="20415424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89C228B4-0D98-46C3-A2AC-03FFDF17F617}" type="slidenum">
              <a:rPr lang="en-US" altLang="ko-KR" sz="1200" i="0">
                <a:latin typeface="Arial" panose="020B0604020202020204" pitchFamily="34" charset="0"/>
              </a:rPr>
              <a:pPr eaLnBrk="1" hangingPunct="1"/>
              <a:t>43</a:t>
            </a:fld>
            <a:endParaRPr lang="en-US" altLang="ko-KR" sz="1200" i="0">
              <a:latin typeface="Arial" panose="020B0604020202020204" pitchFamily="34" charset="0"/>
            </a:endParaRPr>
          </a:p>
        </p:txBody>
      </p:sp>
      <p:sp>
        <p:nvSpPr>
          <p:cNvPr id="911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8.19:  </a:t>
            </a:r>
            <a:r>
              <a:rPr lang="en-US" altLang="ko-KR" sz="2000">
                <a:latin typeface="Times-BoldItalic"/>
                <a:ea typeface="굴림" panose="020B0600000101010101" pitchFamily="50" charset="-127"/>
              </a:rPr>
              <a:t>Time-slot interchange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 y="1600200"/>
            <a:ext cx="8413750"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32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C61B60A1-8FD5-4001-94B9-7ADBEDC805BE}" type="slidenum">
              <a:rPr lang="en-US" altLang="ko-KR" sz="1200" i="0">
                <a:latin typeface="Arial" panose="020B0604020202020204" pitchFamily="34" charset="0"/>
              </a:rPr>
              <a:pPr eaLnBrk="1" hangingPunct="1"/>
              <a:t>44</a:t>
            </a:fld>
            <a:endParaRPr lang="en-US" altLang="ko-KR" sz="1200" i="0">
              <a:latin typeface="Arial" panose="020B0604020202020204" pitchFamily="34" charset="0"/>
            </a:endParaRPr>
          </a:p>
        </p:txBody>
      </p:sp>
      <p:sp>
        <p:nvSpPr>
          <p:cNvPr id="931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8.20:  </a:t>
            </a:r>
            <a:r>
              <a:rPr lang="en-US" altLang="ko-KR" sz="2000">
                <a:latin typeface="Times-BoldItalic"/>
                <a:ea typeface="굴림" panose="020B0600000101010101" pitchFamily="50" charset="-127"/>
              </a:rPr>
              <a:t>Time-space-time switch</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65405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3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817689" y="4424363"/>
            <a:ext cx="7772400" cy="833437"/>
          </a:xfrm>
        </p:spPr>
        <p:txBody>
          <a:bodyPr/>
          <a:lstStyle/>
          <a:p>
            <a:pPr algn="ctr"/>
            <a:r>
              <a:rPr lang="en-US" altLang="ko-KR" sz="2800" dirty="0" smtClean="0">
                <a:solidFill>
                  <a:srgbClr val="0000CC"/>
                </a:solidFill>
                <a:latin typeface="Calibri" panose="020F0502020204030204" pitchFamily="34" charset="0"/>
                <a:cs typeface="Calibri" panose="020F0502020204030204" pitchFamily="34" charset="0"/>
              </a:rPr>
              <a:t>Store and Forward!</a:t>
            </a:r>
            <a:endParaRPr lang="ko-KR" altLang="en-US" sz="2800" dirty="0">
              <a:solidFill>
                <a:srgbClr val="0000CC"/>
              </a:solidFill>
              <a:latin typeface="Calibri" panose="020F0502020204030204" pitchFamily="34" charset="0"/>
              <a:cs typeface="Calibri" panose="020F0502020204030204" pitchFamily="34" charset="0"/>
            </a:endParaRPr>
          </a:p>
        </p:txBody>
      </p:sp>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353C7E97-D79B-48AE-BFB5-AB6F45D5F816}"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9523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4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7500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8.4.2  Structure of Packet Switches</a:t>
            </a:r>
          </a:p>
        </p:txBody>
      </p:sp>
      <p:sp>
        <p:nvSpPr>
          <p:cNvPr id="95242"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switch used in a packet-switched network has a different structure from a switch used in a circuit-switched network. We can say that a packet switch has four components: input ports, output ports, the routing processor, and the switching fabric, as shown in Figure 8.28.</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AFB935A9-D2C4-463B-AE91-B576F3D8B16F}"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972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8.21:  </a:t>
            </a:r>
            <a:r>
              <a:rPr lang="en-US" altLang="ko-KR" sz="2000">
                <a:latin typeface="Times-BoldItalic"/>
                <a:ea typeface="굴림" panose="020B0600000101010101" pitchFamily="50" charset="-127"/>
              </a:rPr>
              <a:t>Packet switch components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24792"/>
            <a:ext cx="652145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3962400"/>
            <a:ext cx="3423524" cy="78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4309" y="3923014"/>
            <a:ext cx="3686269" cy="821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3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3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Switching Fabrics</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a:xfrm>
                <a:off x="457200" y="1600200"/>
                <a:ext cx="3733800" cy="4525963"/>
              </a:xfrm>
            </p:spPr>
            <p:txBody>
              <a:bodyPr/>
              <a:lstStyle/>
              <a:p>
                <a:r>
                  <a:rPr lang="en-US" altLang="ko-KR" dirty="0" smtClean="0">
                    <a:latin typeface="Calibri" panose="020F0502020204030204" pitchFamily="34" charset="0"/>
                    <a:cs typeface="Calibri" panose="020F0502020204030204" pitchFamily="34" charset="0"/>
                  </a:rPr>
                  <a:t>Crossbar</a:t>
                </a:r>
              </a:p>
              <a:p>
                <a:r>
                  <a:rPr lang="en-US" altLang="ko-KR" dirty="0" smtClean="0">
                    <a:latin typeface="Calibri" panose="020F0502020204030204" pitchFamily="34" charset="0"/>
                    <a:cs typeface="Calibri" panose="020F0502020204030204" pitchFamily="34" charset="0"/>
                  </a:rPr>
                  <a:t>Banyan</a:t>
                </a:r>
              </a:p>
              <a:p>
                <a:pPr lvl="1"/>
                <a:r>
                  <a:rPr lang="en-US" altLang="ko-KR" dirty="0">
                    <a:latin typeface="Calibri" panose="020F0502020204030204" pitchFamily="34" charset="0"/>
                    <a:cs typeface="Calibri" panose="020F0502020204030204" pitchFamily="34" charset="0"/>
                  </a:rPr>
                  <a:t>n</a:t>
                </a:r>
                <a:r>
                  <a:rPr lang="en-US" altLang="ko-KR" dirty="0" smtClean="0">
                    <a:latin typeface="Calibri" panose="020F0502020204030204" pitchFamily="34" charset="0"/>
                    <a:cs typeface="Calibri" panose="020F0502020204030204" pitchFamily="34" charset="0"/>
                  </a:rPr>
                  <a:t> input, n output</a:t>
                </a:r>
              </a:p>
              <a:p>
                <a:pPr lvl="1"/>
                <a14:m>
                  <m:oMath xmlns:m="http://schemas.openxmlformats.org/officeDocument/2006/math">
                    <m:sSub>
                      <m:sSubPr>
                        <m:ctrlPr>
                          <a:rPr lang="en-US" altLang="ko-KR" i="1" smtClean="0">
                            <a:latin typeface="Cambria Math" panose="02040503050406030204" pitchFamily="18" charset="0"/>
                            <a:cs typeface="Calibri" panose="020F0502020204030204" pitchFamily="34" charset="0"/>
                          </a:rPr>
                        </m:ctrlPr>
                      </m:sSubPr>
                      <m:e>
                        <m:r>
                          <a:rPr lang="en-US" altLang="ko-KR" b="0" i="1" smtClean="0">
                            <a:latin typeface="Cambria Math" panose="02040503050406030204" pitchFamily="18" charset="0"/>
                            <a:cs typeface="Calibri" panose="020F0502020204030204" pitchFamily="34" charset="0"/>
                          </a:rPr>
                          <m:t>𝑙𝑜𝑔</m:t>
                        </m:r>
                      </m:e>
                      <m:sub>
                        <m:r>
                          <a:rPr lang="en-US" altLang="ko-KR" b="0" i="1" smtClean="0">
                            <a:latin typeface="Cambria Math" panose="02040503050406030204" pitchFamily="18" charset="0"/>
                            <a:cs typeface="Calibri" panose="020F0502020204030204" pitchFamily="34" charset="0"/>
                          </a:rPr>
                          <m:t>2</m:t>
                        </m:r>
                      </m:sub>
                    </m:sSub>
                    <m:r>
                      <a:rPr lang="en-US" altLang="ko-KR" b="0" i="1" smtClean="0">
                        <a:latin typeface="Cambria Math" panose="02040503050406030204" pitchFamily="18" charset="0"/>
                        <a:cs typeface="Calibri" panose="020F0502020204030204" pitchFamily="34" charset="0"/>
                      </a:rPr>
                      <m:t>𝑛</m:t>
                    </m:r>
                  </m:oMath>
                </a14:m>
                <a:r>
                  <a:rPr lang="en-US" altLang="ko-KR" dirty="0" smtClean="0">
                    <a:latin typeface="Calibri" panose="020F0502020204030204" pitchFamily="34" charset="0"/>
                    <a:cs typeface="Calibri" panose="020F0502020204030204" pitchFamily="34" charset="0"/>
                  </a:rPr>
                  <a:t> stages</a:t>
                </a:r>
              </a:p>
              <a:p>
                <a:pPr lvl="1"/>
                <a:r>
                  <a:rPr lang="en-US" altLang="ko-KR" dirty="0" smtClean="0">
                    <a:latin typeface="Calibri" panose="020F0502020204030204" pitchFamily="34" charset="0"/>
                    <a:cs typeface="Calibri" panose="020F0502020204030204" pitchFamily="34" charset="0"/>
                  </a:rPr>
                  <a:t>2x2 </a:t>
                </a:r>
                <a:r>
                  <a:rPr lang="en-US" altLang="ko-KR" dirty="0" err="1" smtClean="0">
                    <a:latin typeface="Calibri" panose="020F0502020204030204" pitchFamily="34" charset="0"/>
                    <a:cs typeface="Calibri" panose="020F0502020204030204" pitchFamily="34" charset="0"/>
                  </a:rPr>
                  <a:t>microswitches</a:t>
                </a:r>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Batcher-Banyan</a:t>
                </a:r>
              </a:p>
              <a:p>
                <a:pPr lvl="1"/>
                <a:r>
                  <a:rPr lang="en-US" altLang="ko-KR" dirty="0" smtClean="0">
                    <a:latin typeface="Calibri" panose="020F0502020204030204" pitchFamily="34" charset="0"/>
                    <a:cs typeface="Calibri" panose="020F0502020204030204" pitchFamily="34" charset="0"/>
                  </a:rPr>
                  <a:t>Batcher: merge sorter</a:t>
                </a:r>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xfrm>
                <a:off x="457200" y="1600200"/>
                <a:ext cx="3733800" cy="4525963"/>
              </a:xfrm>
              <a:blipFill rotWithShape="0">
                <a:blip r:embed="rId2"/>
                <a:stretch>
                  <a:fillRect l="-1142" t="-175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47</a:t>
            </a:fld>
            <a:endParaRPr lang="en-US" altLang="ko-KR"/>
          </a:p>
        </p:txBody>
      </p:sp>
      <p:pic>
        <p:nvPicPr>
          <p:cNvPr id="5" name="그림 4"/>
          <p:cNvPicPr>
            <a:picLocks noChangeAspect="1"/>
          </p:cNvPicPr>
          <p:nvPr/>
        </p:nvPicPr>
        <p:blipFill>
          <a:blip r:embed="rId3"/>
          <a:stretch>
            <a:fillRect/>
          </a:stretch>
        </p:blipFill>
        <p:spPr>
          <a:xfrm>
            <a:off x="4419600" y="1676400"/>
            <a:ext cx="4469716" cy="3352800"/>
          </a:xfrm>
          <a:prstGeom prst="rect">
            <a:avLst/>
          </a:prstGeom>
        </p:spPr>
      </p:pic>
    </p:spTree>
    <p:extLst>
      <p:ext uri="{BB962C8B-B14F-4D97-AF65-F5344CB8AC3E}">
        <p14:creationId xmlns:p14="http://schemas.microsoft.com/office/powerpoint/2010/main" val="220437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3F53118B-9F95-4E6A-9C02-4873D695CF0E}" type="slidenum">
              <a:rPr lang="en-US" altLang="ko-KR" sz="1200" i="0">
                <a:latin typeface="Arial" panose="020B0604020202020204" pitchFamily="34" charset="0"/>
              </a:rPr>
              <a:pPr eaLnBrk="1" hangingPunct="1"/>
              <a:t>48</a:t>
            </a:fld>
            <a:endParaRPr lang="en-US" altLang="ko-KR" sz="1200" i="0">
              <a:latin typeface="Arial" panose="020B0604020202020204" pitchFamily="34" charset="0"/>
            </a:endParaRPr>
          </a:p>
        </p:txBody>
      </p:sp>
      <p:sp>
        <p:nvSpPr>
          <p:cNvPr id="10342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8.24:  </a:t>
            </a:r>
            <a:r>
              <a:rPr lang="en-US" altLang="ko-KR" sz="2000">
                <a:latin typeface="Times-BoldItalic"/>
                <a:ea typeface="굴림" panose="020B0600000101010101" pitchFamily="50" charset="-127"/>
              </a:rPr>
              <a:t>A banyan switch</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1600"/>
            <a:ext cx="6154738" cy="39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375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F333B6BC-0F5E-4DFD-8F39-DB6108760C36}" type="slidenum">
              <a:rPr lang="en-US" altLang="ko-KR" sz="1200" i="0">
                <a:latin typeface="Arial" panose="020B0604020202020204" pitchFamily="34" charset="0"/>
              </a:rPr>
              <a:pPr eaLnBrk="1" hangingPunct="1"/>
              <a:t>49</a:t>
            </a:fld>
            <a:endParaRPr lang="en-US" altLang="ko-KR" sz="1200" i="0">
              <a:latin typeface="Arial" panose="020B0604020202020204" pitchFamily="34" charset="0"/>
            </a:endParaRPr>
          </a:p>
        </p:txBody>
      </p:sp>
      <p:sp>
        <p:nvSpPr>
          <p:cNvPr id="1054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8.25:  </a:t>
            </a:r>
            <a:r>
              <a:rPr lang="en-US" altLang="ko-KR" sz="2000">
                <a:latin typeface="Times-BoldItalic"/>
                <a:ea typeface="굴림" panose="020B0600000101010101" pitchFamily="50" charset="-127"/>
              </a:rPr>
              <a:t>Example of routing in a banyan switch (Part a)</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00200"/>
            <a:ext cx="5126038"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209800"/>
            <a:ext cx="4967288"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wipe(left)">
                                      <p:cBhvr>
                                        <p:cTn id="11" dur="4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C16EBCE8-AEDA-4892-B5C9-335D7F6D592F}" type="slidenum">
              <a:rPr lang="en-US" altLang="ko-KR" sz="1200" i="0">
                <a:latin typeface="Arial" panose="020B0604020202020204" pitchFamily="34" charset="0"/>
              </a:rPr>
              <a:pPr eaLnBrk="1" hangingPunct="1"/>
              <a:t>50</a:t>
            </a:fld>
            <a:endParaRPr lang="en-US" altLang="ko-KR" sz="1200" i="0">
              <a:latin typeface="Arial" panose="020B0604020202020204" pitchFamily="34" charset="0"/>
            </a:endParaRPr>
          </a:p>
        </p:txBody>
      </p:sp>
      <p:sp>
        <p:nvSpPr>
          <p:cNvPr id="1075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8.25:  </a:t>
            </a:r>
            <a:r>
              <a:rPr lang="en-US" altLang="ko-KR" sz="2000">
                <a:latin typeface="Times-BoldItalic"/>
                <a:ea typeface="굴림" panose="020B0600000101010101" pitchFamily="50" charset="-127"/>
              </a:rPr>
              <a:t>Example of routing in a banyan switch (Part b)</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6763" y="1512888"/>
            <a:ext cx="5126037" cy="420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667000"/>
            <a:ext cx="4778375"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9219"/>
                                        </p:tgtEl>
                                        <p:attrNameLst>
                                          <p:attrName>style.visibility</p:attrName>
                                        </p:attrNameLst>
                                      </p:cBhvr>
                                      <p:to>
                                        <p:strVal val="visible"/>
                                      </p:to>
                                    </p:set>
                                    <p:animEffect transition="in" filter="wipe(left)">
                                      <p:cBhvr>
                                        <p:cTn id="11" dur="3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Discussion on Banyan switch</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a:xfrm>
                <a:off x="457200" y="1219200"/>
                <a:ext cx="8229600" cy="4906963"/>
              </a:xfrm>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m:t>
                    </m:r>
                    <m:r>
                      <a:rPr lang="en-US" altLang="ko-KR" b="0" i="1" smtClean="0">
                        <a:latin typeface="Cambria Math" panose="02040503050406030204" pitchFamily="18" charset="0"/>
                        <a:ea typeface="Cambria Math" panose="02040503050406030204" pitchFamily="18" charset="0"/>
                        <a:cs typeface="Calibri" panose="020F0502020204030204" pitchFamily="34" charset="0"/>
                      </a:rPr>
                      <m:t>𝑛</m:t>
                    </m:r>
                  </m:oMath>
                </a14:m>
                <a:r>
                  <a:rPr lang="ko-KR" altLang="en-US"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network with </a:t>
                </a:r>
                <a14:m>
                  <m:oMath xmlns:m="http://schemas.openxmlformats.org/officeDocument/2006/math">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m:t>
                    </m:r>
                  </m:oMath>
                </a14:m>
                <a:r>
                  <a:rPr lang="ko-KR" altLang="en-US"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connections only</a:t>
                </a:r>
              </a:p>
              <a:p>
                <a:pPr lvl="1"/>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𝑛</m:t>
                        </m:r>
                      </m:e>
                      <m:sup>
                        <m:r>
                          <a:rPr lang="en-US" altLang="ko-KR" b="0" i="1" smtClean="0">
                            <a:latin typeface="Cambria Math" panose="02040503050406030204" pitchFamily="18" charset="0"/>
                            <a:cs typeface="Calibri" panose="020F0502020204030204" pitchFamily="34" charset="0"/>
                          </a:rPr>
                          <m:t>2</m:t>
                        </m:r>
                      </m:sup>
                    </m:sSup>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input-output pairs suffer collision</a:t>
                </a:r>
              </a:p>
              <a:p>
                <a:r>
                  <a:rPr lang="en-US" altLang="ko-KR" dirty="0" smtClean="0">
                    <a:latin typeface="Calibri" panose="020F0502020204030204" pitchFamily="34" charset="0"/>
                    <a:cs typeface="Calibri" panose="020F0502020204030204" pitchFamily="34" charset="0"/>
                  </a:rPr>
                  <a:t>No collisions if inputs are ordered in ascending order of destination ports with no holes</a:t>
                </a:r>
              </a:p>
              <a:p>
                <a:pPr lvl="1"/>
                <a:r>
                  <a:rPr lang="en-US" altLang="ko-KR" dirty="0" smtClean="0">
                    <a:latin typeface="Calibri" panose="020F0502020204030204" pitchFamily="34" charset="0"/>
                    <a:cs typeface="Calibri" panose="020F0502020204030204" pitchFamily="34" charset="0"/>
                  </a:rPr>
                  <a:t>013467** : no collision (* = hole)</a:t>
                </a:r>
              </a:p>
              <a:p>
                <a:pPr lvl="1"/>
                <a:r>
                  <a:rPr lang="en-US" altLang="ko-KR" dirty="0" smtClean="0">
                    <a:latin typeface="Calibri" panose="020F0502020204030204" pitchFamily="34" charset="0"/>
                    <a:cs typeface="Calibri" panose="020F0502020204030204" pitchFamily="34" charset="0"/>
                  </a:rPr>
                  <a:t>0*13467* : collision (0 and 1)</a:t>
                </a:r>
              </a:p>
              <a:p>
                <a:r>
                  <a:rPr lang="en-US" altLang="ko-KR" dirty="0" smtClean="0">
                    <a:latin typeface="Calibri" panose="020F0502020204030204" pitchFamily="34" charset="0"/>
                    <a:cs typeface="Calibri" panose="020F0502020204030204" pitchFamily="34" charset="0"/>
                  </a:rPr>
                  <a:t>Let’s sort with no holes : Batcher</a:t>
                </a:r>
              </a:p>
              <a:p>
                <a:r>
                  <a:rPr lang="en-US" altLang="ko-KR" dirty="0" smtClean="0">
                    <a:latin typeface="Calibri" panose="020F0502020204030204" pitchFamily="34" charset="0"/>
                    <a:cs typeface="Calibri" panose="020F0502020204030204" pitchFamily="34" charset="0"/>
                  </a:rPr>
                  <a:t>If two inputs go to the same output: trap!</a:t>
                </a:r>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xfrm>
                <a:off x="457200" y="1219200"/>
                <a:ext cx="8229600" cy="4906963"/>
              </a:xfrm>
              <a:blipFill rotWithShape="0">
                <a:blip r:embed="rId2"/>
                <a:stretch>
                  <a:fillRect l="-519" t="-1491" b="-2857"/>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8.</a:t>
            </a:r>
            <a:fld id="{5474C34D-EE15-4CE6-AFE9-85A307FDA2B8}" type="slidenum">
              <a:rPr lang="en-US" altLang="ko-KR" smtClean="0"/>
              <a:pPr/>
              <a:t>51</a:t>
            </a:fld>
            <a:endParaRPr lang="en-US" altLang="ko-KR"/>
          </a:p>
        </p:txBody>
      </p:sp>
    </p:spTree>
    <p:extLst>
      <p:ext uri="{BB962C8B-B14F-4D97-AF65-F5344CB8AC3E}">
        <p14:creationId xmlns:p14="http://schemas.microsoft.com/office/powerpoint/2010/main" val="14061175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013467**</a:t>
            </a:r>
            <a:endParaRPr lang="ko-KR" altLang="en-US" dirty="0">
              <a:latin typeface="Calibri" panose="020F0502020204030204" pitchFamily="34" charset="0"/>
              <a:cs typeface="Calibri" panose="020F0502020204030204" pitchFamily="34" charset="0"/>
            </a:endParaRPr>
          </a:p>
        </p:txBody>
      </p:sp>
      <p:sp>
        <p:nvSpPr>
          <p:cNvPr id="4" name="슬라이드 번호 개체 틀 3"/>
          <p:cNvSpPr>
            <a:spLocks noGrp="1"/>
          </p:cNvSpPr>
          <p:nvPr>
            <p:ph type="sldNum" sz="quarter" idx="10"/>
          </p:nvPr>
        </p:nvSpPr>
        <p:spPr/>
        <p:txBody>
          <a:bodyPr/>
          <a:lstStyle/>
          <a:p>
            <a:r>
              <a:rPr lang="en-US" altLang="ko-KR" smtClean="0"/>
              <a:t>8.</a:t>
            </a:r>
            <a:fld id="{8A81756C-E154-4BDE-841C-B23A1AFBF103}" type="slidenum">
              <a:rPr lang="en-US" altLang="ko-KR" smtClean="0"/>
              <a:pPr/>
              <a:t>52</a:t>
            </a:fld>
            <a:endParaRPr lang="en-US" altLang="ko-K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332"/>
          <a:stretch/>
        </p:blipFill>
        <p:spPr bwMode="auto">
          <a:xfrm>
            <a:off x="2008981" y="1600200"/>
            <a:ext cx="5126037"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그룹 5"/>
          <p:cNvGrpSpPr/>
          <p:nvPr/>
        </p:nvGrpSpPr>
        <p:grpSpPr>
          <a:xfrm>
            <a:off x="2209800" y="1933881"/>
            <a:ext cx="4689231" cy="135242"/>
            <a:chOff x="2209800" y="1933881"/>
            <a:chExt cx="4689231" cy="135242"/>
          </a:xfrm>
        </p:grpSpPr>
        <p:cxnSp>
          <p:nvCxnSpPr>
            <p:cNvPr id="7" name="직선 연결선 6"/>
            <p:cNvCxnSpPr/>
            <p:nvPr/>
          </p:nvCxnSpPr>
          <p:spPr bwMode="auto">
            <a:xfrm>
              <a:off x="3124200" y="2057400"/>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 name="직선 연결선 7"/>
            <p:cNvCxnSpPr/>
            <p:nvPr/>
          </p:nvCxnSpPr>
          <p:spPr bwMode="auto">
            <a:xfrm>
              <a:off x="4800600" y="2039815"/>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9" name="직선 연결선 8"/>
            <p:cNvCxnSpPr/>
            <p:nvPr/>
          </p:nvCxnSpPr>
          <p:spPr bwMode="auto">
            <a:xfrm>
              <a:off x="2209800" y="1963615"/>
              <a:ext cx="609600" cy="7620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1" name="직선 연결선 10"/>
            <p:cNvCxnSpPr/>
            <p:nvPr/>
          </p:nvCxnSpPr>
          <p:spPr bwMode="auto">
            <a:xfrm flipV="1">
              <a:off x="6248400" y="1933881"/>
              <a:ext cx="650631" cy="13524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2" name="직선 연결선 51"/>
            <p:cNvCxnSpPr/>
            <p:nvPr/>
          </p:nvCxnSpPr>
          <p:spPr bwMode="auto">
            <a:xfrm>
              <a:off x="4381500" y="2039815"/>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5" name="직선 연결선 54"/>
            <p:cNvCxnSpPr/>
            <p:nvPr/>
          </p:nvCxnSpPr>
          <p:spPr bwMode="auto">
            <a:xfrm>
              <a:off x="2753457" y="20574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2" name="직선 연결선 61"/>
            <p:cNvCxnSpPr/>
            <p:nvPr/>
          </p:nvCxnSpPr>
          <p:spPr bwMode="auto">
            <a:xfrm>
              <a:off x="5939203" y="2059459"/>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10" name="그룹 9"/>
          <p:cNvGrpSpPr/>
          <p:nvPr/>
        </p:nvGrpSpPr>
        <p:grpSpPr>
          <a:xfrm>
            <a:off x="2186354" y="2209800"/>
            <a:ext cx="4747846" cy="685800"/>
            <a:chOff x="2186354" y="2209800"/>
            <a:chExt cx="4747846" cy="685800"/>
          </a:xfrm>
        </p:grpSpPr>
        <p:cxnSp>
          <p:nvCxnSpPr>
            <p:cNvPr id="13" name="직선 연결선 12"/>
            <p:cNvCxnSpPr/>
            <p:nvPr/>
          </p:nvCxnSpPr>
          <p:spPr bwMode="auto">
            <a:xfrm>
              <a:off x="2186354" y="2327030"/>
              <a:ext cx="480646" cy="56857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5" name="직선 연결선 14"/>
            <p:cNvCxnSpPr/>
            <p:nvPr/>
          </p:nvCxnSpPr>
          <p:spPr bwMode="auto">
            <a:xfrm>
              <a:off x="3124200" y="2895600"/>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6" name="직선 연결선 15"/>
            <p:cNvCxnSpPr/>
            <p:nvPr/>
          </p:nvCxnSpPr>
          <p:spPr bwMode="auto">
            <a:xfrm>
              <a:off x="4800600" y="28956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9" name="직선 연결선 18"/>
            <p:cNvCxnSpPr/>
            <p:nvPr/>
          </p:nvCxnSpPr>
          <p:spPr bwMode="auto">
            <a:xfrm>
              <a:off x="5486400" y="22098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20" name="직선 연결선 19"/>
            <p:cNvCxnSpPr/>
            <p:nvPr/>
          </p:nvCxnSpPr>
          <p:spPr bwMode="auto">
            <a:xfrm flipV="1">
              <a:off x="5181600" y="2222378"/>
              <a:ext cx="304800" cy="67322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23" name="직선 연결선 22"/>
            <p:cNvCxnSpPr/>
            <p:nvPr/>
          </p:nvCxnSpPr>
          <p:spPr bwMode="auto">
            <a:xfrm>
              <a:off x="6365631" y="2221523"/>
              <a:ext cx="568569" cy="10550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4" name="직선 연결선 73"/>
            <p:cNvCxnSpPr/>
            <p:nvPr/>
          </p:nvCxnSpPr>
          <p:spPr bwMode="auto">
            <a:xfrm>
              <a:off x="2667000" y="28956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5" name="직선 연결선 74"/>
            <p:cNvCxnSpPr/>
            <p:nvPr/>
          </p:nvCxnSpPr>
          <p:spPr bwMode="auto">
            <a:xfrm>
              <a:off x="4381500" y="28956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6" name="직선 연결선 75"/>
            <p:cNvCxnSpPr/>
            <p:nvPr/>
          </p:nvCxnSpPr>
          <p:spPr bwMode="auto">
            <a:xfrm>
              <a:off x="5905500" y="2221523"/>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17" name="그룹 16"/>
          <p:cNvGrpSpPr/>
          <p:nvPr/>
        </p:nvGrpSpPr>
        <p:grpSpPr>
          <a:xfrm>
            <a:off x="2244969" y="2209800"/>
            <a:ext cx="4654062" cy="1558741"/>
            <a:chOff x="2244969" y="2209800"/>
            <a:chExt cx="4654062" cy="1558741"/>
          </a:xfrm>
        </p:grpSpPr>
        <p:cxnSp>
          <p:nvCxnSpPr>
            <p:cNvPr id="30" name="직선 연결선 29"/>
            <p:cNvCxnSpPr/>
            <p:nvPr/>
          </p:nvCxnSpPr>
          <p:spPr bwMode="auto">
            <a:xfrm>
              <a:off x="3886200" y="2244969"/>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26" name="직선 연결선 25"/>
            <p:cNvCxnSpPr/>
            <p:nvPr/>
          </p:nvCxnSpPr>
          <p:spPr bwMode="auto">
            <a:xfrm>
              <a:off x="2244969" y="2766645"/>
              <a:ext cx="422031" cy="100189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29" name="직선 연결선 28"/>
            <p:cNvCxnSpPr/>
            <p:nvPr/>
          </p:nvCxnSpPr>
          <p:spPr bwMode="auto">
            <a:xfrm>
              <a:off x="3124200" y="3692769"/>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31" name="직선 연결선 30"/>
            <p:cNvCxnSpPr/>
            <p:nvPr/>
          </p:nvCxnSpPr>
          <p:spPr bwMode="auto">
            <a:xfrm flipV="1">
              <a:off x="3505200" y="2221524"/>
              <a:ext cx="381000" cy="1471245"/>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35" name="직선 연결선 34"/>
            <p:cNvCxnSpPr/>
            <p:nvPr/>
          </p:nvCxnSpPr>
          <p:spPr bwMode="auto">
            <a:xfrm>
              <a:off x="4800600" y="22098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36" name="직선 연결선 35"/>
            <p:cNvCxnSpPr/>
            <p:nvPr/>
          </p:nvCxnSpPr>
          <p:spPr bwMode="auto">
            <a:xfrm flipH="1" flipV="1">
              <a:off x="5181600" y="2221524"/>
              <a:ext cx="329009" cy="67407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39" name="직선 연결선 38"/>
            <p:cNvCxnSpPr/>
            <p:nvPr/>
          </p:nvCxnSpPr>
          <p:spPr bwMode="auto">
            <a:xfrm>
              <a:off x="5486400" y="28956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40" name="직선 연결선 39"/>
            <p:cNvCxnSpPr/>
            <p:nvPr/>
          </p:nvCxnSpPr>
          <p:spPr bwMode="auto">
            <a:xfrm>
              <a:off x="6330462" y="3041711"/>
              <a:ext cx="568569" cy="10550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7" name="직선 연결선 76"/>
            <p:cNvCxnSpPr/>
            <p:nvPr/>
          </p:nvCxnSpPr>
          <p:spPr bwMode="auto">
            <a:xfrm>
              <a:off x="2726378" y="3689624"/>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8" name="직선 연결선 77"/>
            <p:cNvCxnSpPr/>
            <p:nvPr/>
          </p:nvCxnSpPr>
          <p:spPr bwMode="auto">
            <a:xfrm>
              <a:off x="4381500" y="2232952"/>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9" name="직선 연결선 78"/>
            <p:cNvCxnSpPr/>
            <p:nvPr/>
          </p:nvCxnSpPr>
          <p:spPr bwMode="auto">
            <a:xfrm>
              <a:off x="5855738" y="2895600"/>
              <a:ext cx="464465" cy="146111"/>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24" name="그룹 23"/>
          <p:cNvGrpSpPr/>
          <p:nvPr/>
        </p:nvGrpSpPr>
        <p:grpSpPr>
          <a:xfrm>
            <a:off x="2220057" y="3137783"/>
            <a:ext cx="4689231" cy="1581609"/>
            <a:chOff x="2220057" y="3137783"/>
            <a:chExt cx="4689231" cy="1581609"/>
          </a:xfrm>
        </p:grpSpPr>
        <p:cxnSp>
          <p:nvCxnSpPr>
            <p:cNvPr id="34" name="직선 연결선 33"/>
            <p:cNvCxnSpPr/>
            <p:nvPr/>
          </p:nvCxnSpPr>
          <p:spPr bwMode="auto">
            <a:xfrm flipH="1" flipV="1">
              <a:off x="2220057" y="3137783"/>
              <a:ext cx="457200" cy="142478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44" name="직선 연결선 43"/>
            <p:cNvCxnSpPr/>
            <p:nvPr/>
          </p:nvCxnSpPr>
          <p:spPr bwMode="auto">
            <a:xfrm>
              <a:off x="3134457" y="4714965"/>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45" name="직선 연결선 44"/>
            <p:cNvCxnSpPr/>
            <p:nvPr/>
          </p:nvCxnSpPr>
          <p:spPr bwMode="auto">
            <a:xfrm>
              <a:off x="4810857" y="4562565"/>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46" name="직선 연결선 45"/>
            <p:cNvCxnSpPr/>
            <p:nvPr/>
          </p:nvCxnSpPr>
          <p:spPr bwMode="auto">
            <a:xfrm flipV="1">
              <a:off x="6320203" y="3654026"/>
              <a:ext cx="589085" cy="5232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49" name="직선 연결선 48"/>
            <p:cNvCxnSpPr/>
            <p:nvPr/>
          </p:nvCxnSpPr>
          <p:spPr bwMode="auto">
            <a:xfrm>
              <a:off x="5474738" y="3889343"/>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0" name="직선 연결선 49"/>
            <p:cNvCxnSpPr/>
            <p:nvPr/>
          </p:nvCxnSpPr>
          <p:spPr bwMode="auto">
            <a:xfrm flipV="1">
              <a:off x="5169938" y="3889343"/>
              <a:ext cx="304800" cy="67322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0" name="직선 연결선 79"/>
            <p:cNvCxnSpPr/>
            <p:nvPr/>
          </p:nvCxnSpPr>
          <p:spPr bwMode="auto">
            <a:xfrm>
              <a:off x="2662696" y="4562564"/>
              <a:ext cx="464465" cy="146111"/>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1" name="직선 연결선 80"/>
            <p:cNvCxnSpPr/>
            <p:nvPr/>
          </p:nvCxnSpPr>
          <p:spPr bwMode="auto">
            <a:xfrm flipV="1">
              <a:off x="4277457" y="4562564"/>
              <a:ext cx="501224" cy="156828"/>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2" name="직선 연결선 81"/>
            <p:cNvCxnSpPr/>
            <p:nvPr/>
          </p:nvCxnSpPr>
          <p:spPr bwMode="auto">
            <a:xfrm flipV="1">
              <a:off x="5862808" y="3672972"/>
              <a:ext cx="477911" cy="210484"/>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28" name="그룹 27"/>
          <p:cNvGrpSpPr/>
          <p:nvPr/>
        </p:nvGrpSpPr>
        <p:grpSpPr>
          <a:xfrm>
            <a:off x="2227385" y="2195147"/>
            <a:ext cx="4681903" cy="2376853"/>
            <a:chOff x="2227385" y="2195147"/>
            <a:chExt cx="4681903" cy="2376853"/>
          </a:xfrm>
        </p:grpSpPr>
        <p:cxnSp>
          <p:nvCxnSpPr>
            <p:cNvPr id="51" name="직선 연결선 50"/>
            <p:cNvCxnSpPr/>
            <p:nvPr/>
          </p:nvCxnSpPr>
          <p:spPr bwMode="auto">
            <a:xfrm flipV="1">
              <a:off x="2227385" y="2195147"/>
              <a:ext cx="403683" cy="1485899"/>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3" name="직선 연결선 52"/>
            <p:cNvCxnSpPr/>
            <p:nvPr/>
          </p:nvCxnSpPr>
          <p:spPr bwMode="auto">
            <a:xfrm>
              <a:off x="3124200" y="2244969"/>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4" name="직선 연결선 53"/>
            <p:cNvCxnSpPr/>
            <p:nvPr/>
          </p:nvCxnSpPr>
          <p:spPr bwMode="auto">
            <a:xfrm flipH="1" flipV="1">
              <a:off x="3488378" y="2195147"/>
              <a:ext cx="457200" cy="149447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6" name="직선 연결선 55"/>
            <p:cNvCxnSpPr/>
            <p:nvPr/>
          </p:nvCxnSpPr>
          <p:spPr bwMode="auto">
            <a:xfrm>
              <a:off x="3886200" y="3692769"/>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7" name="직선 연결선 56"/>
            <p:cNvCxnSpPr/>
            <p:nvPr/>
          </p:nvCxnSpPr>
          <p:spPr bwMode="auto">
            <a:xfrm>
              <a:off x="4778681" y="3898778"/>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8" name="직선 연결선 57"/>
            <p:cNvCxnSpPr/>
            <p:nvPr/>
          </p:nvCxnSpPr>
          <p:spPr bwMode="auto">
            <a:xfrm flipH="1" flipV="1">
              <a:off x="5194087" y="3897924"/>
              <a:ext cx="329009" cy="67407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59" name="직선 연결선 58"/>
            <p:cNvCxnSpPr/>
            <p:nvPr/>
          </p:nvCxnSpPr>
          <p:spPr bwMode="auto">
            <a:xfrm>
              <a:off x="5486400" y="4572000"/>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0" name="직선 연결선 59"/>
            <p:cNvCxnSpPr/>
            <p:nvPr/>
          </p:nvCxnSpPr>
          <p:spPr bwMode="auto">
            <a:xfrm flipV="1">
              <a:off x="6320203" y="4484504"/>
              <a:ext cx="589085" cy="5232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3" name="직선 연결선 82"/>
            <p:cNvCxnSpPr/>
            <p:nvPr/>
          </p:nvCxnSpPr>
          <p:spPr bwMode="auto">
            <a:xfrm>
              <a:off x="2707159" y="2221523"/>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4" name="직선 연결선 83"/>
            <p:cNvCxnSpPr/>
            <p:nvPr/>
          </p:nvCxnSpPr>
          <p:spPr bwMode="auto">
            <a:xfrm>
              <a:off x="4277457" y="3690873"/>
              <a:ext cx="501224" cy="207051"/>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6" name="직선 연결선 85"/>
            <p:cNvCxnSpPr/>
            <p:nvPr/>
          </p:nvCxnSpPr>
          <p:spPr bwMode="auto">
            <a:xfrm>
              <a:off x="5897470" y="4510667"/>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33" name="그룹 32"/>
          <p:cNvGrpSpPr/>
          <p:nvPr/>
        </p:nvGrpSpPr>
        <p:grpSpPr>
          <a:xfrm>
            <a:off x="2239871" y="3041711"/>
            <a:ext cx="4669417" cy="1783188"/>
            <a:chOff x="2239871" y="3041711"/>
            <a:chExt cx="4669417" cy="1783188"/>
          </a:xfrm>
        </p:grpSpPr>
        <p:cxnSp>
          <p:nvCxnSpPr>
            <p:cNvPr id="61" name="직선 연결선 60"/>
            <p:cNvCxnSpPr/>
            <p:nvPr/>
          </p:nvCxnSpPr>
          <p:spPr bwMode="auto">
            <a:xfrm flipV="1">
              <a:off x="2239871" y="3041711"/>
              <a:ext cx="386099" cy="1001286"/>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3" name="직선 연결선 62"/>
            <p:cNvCxnSpPr/>
            <p:nvPr/>
          </p:nvCxnSpPr>
          <p:spPr bwMode="auto">
            <a:xfrm>
              <a:off x="3107378" y="3082742"/>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4" name="직선 연결선 63"/>
            <p:cNvCxnSpPr/>
            <p:nvPr/>
          </p:nvCxnSpPr>
          <p:spPr bwMode="auto">
            <a:xfrm flipH="1" flipV="1">
              <a:off x="3500865" y="3077523"/>
              <a:ext cx="457200" cy="149447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5" name="직선 연결선 64"/>
            <p:cNvCxnSpPr/>
            <p:nvPr/>
          </p:nvCxnSpPr>
          <p:spPr bwMode="auto">
            <a:xfrm>
              <a:off x="3886200" y="4510667"/>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6" name="직선 연결선 65"/>
            <p:cNvCxnSpPr/>
            <p:nvPr/>
          </p:nvCxnSpPr>
          <p:spPr bwMode="auto">
            <a:xfrm>
              <a:off x="4762500" y="4724400"/>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67" name="직선 연결선 66"/>
            <p:cNvCxnSpPr/>
            <p:nvPr/>
          </p:nvCxnSpPr>
          <p:spPr bwMode="auto">
            <a:xfrm>
              <a:off x="6340719" y="4719392"/>
              <a:ext cx="568569" cy="10550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7" name="직선 연결선 86"/>
            <p:cNvCxnSpPr/>
            <p:nvPr/>
          </p:nvCxnSpPr>
          <p:spPr bwMode="auto">
            <a:xfrm>
              <a:off x="2704428" y="3055858"/>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8" name="직선 연결선 87"/>
            <p:cNvCxnSpPr/>
            <p:nvPr/>
          </p:nvCxnSpPr>
          <p:spPr bwMode="auto">
            <a:xfrm>
              <a:off x="5937987" y="4719392"/>
              <a:ext cx="381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9" name="직선 연결선 88"/>
            <p:cNvCxnSpPr/>
            <p:nvPr/>
          </p:nvCxnSpPr>
          <p:spPr bwMode="auto">
            <a:xfrm>
              <a:off x="4277457" y="4522135"/>
              <a:ext cx="485043" cy="197257"/>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spTree>
    <p:extLst>
      <p:ext uri="{BB962C8B-B14F-4D97-AF65-F5344CB8AC3E}">
        <p14:creationId xmlns:p14="http://schemas.microsoft.com/office/powerpoint/2010/main" val="265047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0*13467*</a:t>
            </a:r>
            <a:endParaRPr lang="ko-KR" altLang="en-US" dirty="0">
              <a:latin typeface="Calibri" panose="020F0502020204030204" pitchFamily="34" charset="0"/>
              <a:cs typeface="Calibri" panose="020F0502020204030204" pitchFamily="34" charset="0"/>
            </a:endParaRPr>
          </a:p>
        </p:txBody>
      </p:sp>
      <p:sp>
        <p:nvSpPr>
          <p:cNvPr id="4" name="슬라이드 번호 개체 틀 3"/>
          <p:cNvSpPr>
            <a:spLocks noGrp="1"/>
          </p:cNvSpPr>
          <p:nvPr>
            <p:ph type="sldNum" sz="quarter" idx="10"/>
          </p:nvPr>
        </p:nvSpPr>
        <p:spPr/>
        <p:txBody>
          <a:bodyPr/>
          <a:lstStyle/>
          <a:p>
            <a:r>
              <a:rPr lang="en-US" altLang="ko-KR" smtClean="0"/>
              <a:t>8.</a:t>
            </a:r>
            <a:fld id="{8A81756C-E154-4BDE-841C-B23A1AFBF103}" type="slidenum">
              <a:rPr lang="en-US" altLang="ko-KR" smtClean="0"/>
              <a:pPr/>
              <a:t>53</a:t>
            </a:fld>
            <a:endParaRPr lang="en-US" altLang="ko-K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332"/>
          <a:stretch/>
        </p:blipFill>
        <p:spPr bwMode="auto">
          <a:xfrm>
            <a:off x="2008981" y="1600200"/>
            <a:ext cx="5126037"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그룹 11"/>
          <p:cNvGrpSpPr/>
          <p:nvPr/>
        </p:nvGrpSpPr>
        <p:grpSpPr>
          <a:xfrm>
            <a:off x="2209800" y="1933881"/>
            <a:ext cx="4689231" cy="135242"/>
            <a:chOff x="2209800" y="1933881"/>
            <a:chExt cx="4689231" cy="135242"/>
          </a:xfrm>
        </p:grpSpPr>
        <p:cxnSp>
          <p:nvCxnSpPr>
            <p:cNvPr id="7" name="직선 연결선 6"/>
            <p:cNvCxnSpPr/>
            <p:nvPr/>
          </p:nvCxnSpPr>
          <p:spPr bwMode="auto">
            <a:xfrm>
              <a:off x="3124200" y="2057400"/>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8" name="직선 연결선 7"/>
            <p:cNvCxnSpPr/>
            <p:nvPr/>
          </p:nvCxnSpPr>
          <p:spPr bwMode="auto">
            <a:xfrm>
              <a:off x="4800600" y="2039815"/>
              <a:ext cx="1143000"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9" name="직선 연결선 8"/>
            <p:cNvCxnSpPr/>
            <p:nvPr/>
          </p:nvCxnSpPr>
          <p:spPr bwMode="auto">
            <a:xfrm>
              <a:off x="2209800" y="1963615"/>
              <a:ext cx="609600" cy="76200"/>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1" name="직선 연결선 10"/>
            <p:cNvCxnSpPr/>
            <p:nvPr/>
          </p:nvCxnSpPr>
          <p:spPr bwMode="auto">
            <a:xfrm flipV="1">
              <a:off x="6248400" y="1933881"/>
              <a:ext cx="650631" cy="13524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6" name="직선 연결선 15"/>
            <p:cNvCxnSpPr/>
            <p:nvPr/>
          </p:nvCxnSpPr>
          <p:spPr bwMode="auto">
            <a:xfrm>
              <a:off x="4315619" y="2039815"/>
              <a:ext cx="479653" cy="0"/>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grpSp>
        <p:nvGrpSpPr>
          <p:cNvPr id="14" name="그룹 13"/>
          <p:cNvGrpSpPr/>
          <p:nvPr/>
        </p:nvGrpSpPr>
        <p:grpSpPr>
          <a:xfrm>
            <a:off x="2224216" y="1676400"/>
            <a:ext cx="3539203" cy="2051539"/>
            <a:chOff x="2224216" y="1676400"/>
            <a:chExt cx="3539203" cy="2051539"/>
          </a:xfrm>
        </p:grpSpPr>
        <p:sp>
          <p:nvSpPr>
            <p:cNvPr id="17" name="폭발 1 16"/>
            <p:cNvSpPr/>
            <p:nvPr/>
          </p:nvSpPr>
          <p:spPr bwMode="auto">
            <a:xfrm>
              <a:off x="5001419" y="1676400"/>
              <a:ext cx="762000" cy="762000"/>
            </a:xfrm>
            <a:prstGeom prst="irregularSeal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cxnSp>
          <p:nvCxnSpPr>
            <p:cNvPr id="55" name="직선 연결선 54"/>
            <p:cNvCxnSpPr/>
            <p:nvPr/>
          </p:nvCxnSpPr>
          <p:spPr bwMode="auto">
            <a:xfrm>
              <a:off x="3120081" y="3712747"/>
              <a:ext cx="461319" cy="1519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4" name="직선 연결선 73"/>
            <p:cNvCxnSpPr/>
            <p:nvPr/>
          </p:nvCxnSpPr>
          <p:spPr bwMode="auto">
            <a:xfrm>
              <a:off x="2224216" y="2819400"/>
              <a:ext cx="442784" cy="867507"/>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6" name="직선 연결선 75"/>
            <p:cNvCxnSpPr/>
            <p:nvPr/>
          </p:nvCxnSpPr>
          <p:spPr bwMode="auto">
            <a:xfrm flipV="1">
              <a:off x="3581400" y="2209800"/>
              <a:ext cx="349100" cy="1502948"/>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7" name="직선 연결선 76"/>
            <p:cNvCxnSpPr/>
            <p:nvPr/>
          </p:nvCxnSpPr>
          <p:spPr bwMode="auto">
            <a:xfrm>
              <a:off x="3886200" y="2224124"/>
              <a:ext cx="461319" cy="15192"/>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19" name="직선 연결선 18"/>
            <p:cNvCxnSpPr/>
            <p:nvPr/>
          </p:nvCxnSpPr>
          <p:spPr bwMode="auto">
            <a:xfrm flipV="1">
              <a:off x="4315619" y="2057401"/>
              <a:ext cx="479653" cy="174319"/>
            </a:xfrm>
            <a:prstGeom prst="line">
              <a:avLst/>
            </a:prstGeom>
            <a:solidFill>
              <a:schemeClr val="accent1"/>
            </a:solidFill>
            <a:ln w="57150" cap="flat" cmpd="sng" algn="ctr">
              <a:solidFill>
                <a:srgbClr val="FF0000"/>
              </a:solidFill>
              <a:prstDash val="solid"/>
              <a:round/>
              <a:headEnd type="none" w="med" len="med"/>
              <a:tailEnd type="none" w="med" len="med"/>
            </a:ln>
            <a:effectLst/>
          </p:spPr>
        </p:cxnSp>
      </p:grpSp>
    </p:spTree>
    <p:extLst>
      <p:ext uri="{BB962C8B-B14F-4D97-AF65-F5344CB8AC3E}">
        <p14:creationId xmlns:p14="http://schemas.microsoft.com/office/powerpoint/2010/main" val="302062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8.</a:t>
            </a:r>
            <a:fld id="{20F22343-BD81-4B73-A357-B2E1372AECF6}" type="slidenum">
              <a:rPr lang="en-US" altLang="ko-KR" sz="1200" i="0">
                <a:latin typeface="Arial" panose="020B0604020202020204" pitchFamily="34" charset="0"/>
              </a:rPr>
              <a:pPr eaLnBrk="1" hangingPunct="1"/>
              <a:t>54</a:t>
            </a:fld>
            <a:endParaRPr lang="en-US" altLang="ko-KR" sz="1200" i="0">
              <a:latin typeface="Arial" panose="020B0604020202020204" pitchFamily="34" charset="0"/>
            </a:endParaRPr>
          </a:p>
        </p:txBody>
      </p:sp>
      <p:sp>
        <p:nvSpPr>
          <p:cNvPr id="1095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8.26:  </a:t>
            </a:r>
            <a:r>
              <a:rPr lang="en-US" altLang="ko-KR" sz="2000">
                <a:latin typeface="Times-BoldItalic"/>
                <a:ea typeface="굴림" panose="020B0600000101010101" pitchFamily="50" charset="-127"/>
              </a:rPr>
              <a:t>Batcher-banyan switch</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2035175"/>
            <a:ext cx="8029575"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left)">
                                      <p:cBhvr>
                                        <p:cTn id="7" dur="3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5978</TotalTime>
  <Words>1793</Words>
  <Application>Microsoft Office PowerPoint</Application>
  <PresentationFormat>화면 슬라이드 쇼(4:3)</PresentationFormat>
  <Paragraphs>230</Paragraphs>
  <Slides>54</Slides>
  <Notes>45</Notes>
  <HiddenSlides>0</HiddenSlides>
  <MMClips>0</MMClips>
  <ScaleCrop>false</ScaleCrop>
  <HeadingPairs>
    <vt:vector size="6" baseType="variant">
      <vt:variant>
        <vt:lpstr>사용한 글꼴</vt:lpstr>
      </vt:variant>
      <vt:variant>
        <vt:i4>19</vt:i4>
      </vt:variant>
      <vt:variant>
        <vt:lpstr>테마</vt:lpstr>
      </vt:variant>
      <vt:variant>
        <vt:i4>1</vt:i4>
      </vt:variant>
      <vt:variant>
        <vt:lpstr>슬라이드 제목</vt:lpstr>
      </vt:variant>
      <vt:variant>
        <vt:i4>54</vt:i4>
      </vt:variant>
    </vt:vector>
  </HeadingPairs>
  <TitlesOfParts>
    <vt:vector size="74" baseType="lpstr">
      <vt:lpstr>Adobe Fangsong Std R</vt:lpstr>
      <vt:lpstr>Adobe Gothic Std B</vt:lpstr>
      <vt:lpstr>Aharoni</vt:lpstr>
      <vt:lpstr>Baby Kruffy</vt:lpstr>
      <vt:lpstr>McGrawHill-Italic</vt:lpstr>
      <vt:lpstr>Palatino</vt:lpstr>
      <vt:lpstr>Times-BoldItalic</vt:lpstr>
      <vt:lpstr>Times-Roman</vt:lpstr>
      <vt:lpstr>굴림</vt:lpstr>
      <vt:lpstr>맑은 고딕</vt:lpstr>
      <vt:lpstr>Adobe Arabic</vt:lpstr>
      <vt:lpstr>Arial</vt:lpstr>
      <vt:lpstr>Calibri</vt:lpstr>
      <vt:lpstr>Cambria Math</vt:lpstr>
      <vt:lpstr>Symbol</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Space-Division Switch</vt:lpstr>
      <vt:lpstr>PowerPoint 프레젠테이션</vt:lpstr>
      <vt:lpstr>PowerPoint 프레젠테이션</vt:lpstr>
      <vt:lpstr>PowerPoint 프레젠테이션</vt:lpstr>
      <vt:lpstr>Blocking in multistage switch</vt:lpstr>
      <vt:lpstr>Clos criteria</vt:lpstr>
      <vt:lpstr>PowerPoint 프레젠테이션</vt:lpstr>
      <vt:lpstr>Clos criteria</vt:lpstr>
      <vt:lpstr>Time-Division Switch</vt:lpstr>
      <vt:lpstr>PowerPoint 프레젠테이션</vt:lpstr>
      <vt:lpstr>PowerPoint 프레젠테이션</vt:lpstr>
      <vt:lpstr>PowerPoint 프레젠테이션</vt:lpstr>
      <vt:lpstr>PowerPoint 프레젠테이션</vt:lpstr>
      <vt:lpstr>Switching Fabrics</vt:lpstr>
      <vt:lpstr>PowerPoint 프레젠테이션</vt:lpstr>
      <vt:lpstr>PowerPoint 프레젠테이션</vt:lpstr>
      <vt:lpstr>PowerPoint 프레젠테이션</vt:lpstr>
      <vt:lpstr>Discussion on Banyan switch</vt:lpstr>
      <vt:lpstr>013467**</vt:lpstr>
      <vt:lpstr>0*13467*</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사용자</cp:lastModifiedBy>
  <cp:revision>579</cp:revision>
  <dcterms:created xsi:type="dcterms:W3CDTF">2000-01-15T04:50:39Z</dcterms:created>
  <dcterms:modified xsi:type="dcterms:W3CDTF">2019-10-28T13:29:39Z</dcterms:modified>
</cp:coreProperties>
</file>