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  <p:sldId id="274" r:id="rId68"/>
    <p:sldId id="275" r:id="rId69"/>
    <p:sldId id="276" r:id="rId70"/>
    <p:sldId id="277" r:id="rId71"/>
    <p:sldId id="278" r:id="rId72"/>
    <p:sldId id="279" r:id="rId73"/>
    <p:sldId id="280" r:id="rId74"/>
    <p:sldId id="281" r:id="rId75"/>
    <p:sldId id="282" r:id="rId76"/>
    <p:sldId id="283" r:id="rId77"/>
    <p:sldId id="284" r:id="rId78"/>
    <p:sldId id="285" r:id="rId79"/>
    <p:sldId id="286" r:id="rId80"/>
    <p:sldId id="287" r:id="rId81"/>
    <p:sldId id="288" r:id="rId82"/>
    <p:sldId id="289" r:id="rId83"/>
    <p:sldId id="290" r:id="rId84"/>
    <p:sldId id="291" r:id="rId85"/>
    <p:sldId id="292" r:id="rId86"/>
    <p:sldId id="293" r:id="rId87"/>
    <p:sldId id="294" r:id="rId88"/>
    <p:sldId id="295" r:id="rId89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Relationship Id="rId68" Type="http://schemas.openxmlformats.org/officeDocument/2006/relationships/slide" Target="slides/slide19.xml"/><Relationship Id="rId69" Type="http://schemas.openxmlformats.org/officeDocument/2006/relationships/slide" Target="slides/slide20.xml"/><Relationship Id="rId70" Type="http://schemas.openxmlformats.org/officeDocument/2006/relationships/slide" Target="slides/slide21.xml"/><Relationship Id="rId71" Type="http://schemas.openxmlformats.org/officeDocument/2006/relationships/slide" Target="slides/slide22.xml"/><Relationship Id="rId72" Type="http://schemas.openxmlformats.org/officeDocument/2006/relationships/slide" Target="slides/slide23.xml"/><Relationship Id="rId73" Type="http://schemas.openxmlformats.org/officeDocument/2006/relationships/slide" Target="slides/slide24.xml"/><Relationship Id="rId74" Type="http://schemas.openxmlformats.org/officeDocument/2006/relationships/slide" Target="slides/slide25.xml"/><Relationship Id="rId75" Type="http://schemas.openxmlformats.org/officeDocument/2006/relationships/slide" Target="slides/slide26.xml"/><Relationship Id="rId76" Type="http://schemas.openxmlformats.org/officeDocument/2006/relationships/slide" Target="slides/slide27.xml"/><Relationship Id="rId77" Type="http://schemas.openxmlformats.org/officeDocument/2006/relationships/slide" Target="slides/slide28.xml"/><Relationship Id="rId78" Type="http://schemas.openxmlformats.org/officeDocument/2006/relationships/slide" Target="slides/slide29.xml"/><Relationship Id="rId79" Type="http://schemas.openxmlformats.org/officeDocument/2006/relationships/slide" Target="slides/slide30.xml"/><Relationship Id="rId80" Type="http://schemas.openxmlformats.org/officeDocument/2006/relationships/slide" Target="slides/slide31.xml"/><Relationship Id="rId81" Type="http://schemas.openxmlformats.org/officeDocument/2006/relationships/slide" Target="slides/slide32.xml"/><Relationship Id="rId82" Type="http://schemas.openxmlformats.org/officeDocument/2006/relationships/slide" Target="slides/slide33.xml"/><Relationship Id="rId83" Type="http://schemas.openxmlformats.org/officeDocument/2006/relationships/slide" Target="slides/slide34.xml"/><Relationship Id="rId84" Type="http://schemas.openxmlformats.org/officeDocument/2006/relationships/slide" Target="slides/slide35.xml"/><Relationship Id="rId85" Type="http://schemas.openxmlformats.org/officeDocument/2006/relationships/slide" Target="slides/slide36.xml"/><Relationship Id="rId86" Type="http://schemas.openxmlformats.org/officeDocument/2006/relationships/slide" Target="slides/slide37.xml"/><Relationship Id="rId87" Type="http://schemas.openxmlformats.org/officeDocument/2006/relationships/slide" Target="slides/slide38.xml"/><Relationship Id="rId88" Type="http://schemas.openxmlformats.org/officeDocument/2006/relationships/slide" Target="slides/slide39.xml"/><Relationship Id="rId89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523b3f1c12.png"/><Relationship Id="rId3" Type="http://schemas.openxmlformats.org/officeDocument/2006/relationships/image" Target="../media/c4u_8f12a56310.png"/><Relationship Id="rId4" Type="http://schemas.openxmlformats.org/officeDocument/2006/relationships/image" Target="../media/c4u_94c29a3bab.png"/><Relationship Id="rId5" Type="http://schemas.openxmlformats.org/officeDocument/2006/relationships/image" Target="../media/c4u_523b3f1c12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0fde562a00.png"/><Relationship Id="rId3" Type="http://schemas.openxmlformats.org/officeDocument/2006/relationships/image" Target="../media/c4u_be7d5df93a.png"/><Relationship Id="rId4" Type="http://schemas.openxmlformats.org/officeDocument/2006/relationships/image" Target="../media/c4u_018a54fbaa.png"/><Relationship Id="rId5" Type="http://schemas.openxmlformats.org/officeDocument/2006/relationships/image" Target="../media/c4u_81f1bc39a8.png"/><Relationship Id="rId6" Type="http://schemas.openxmlformats.org/officeDocument/2006/relationships/image" Target="../media/c4u_b1c3d6b041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65c6c3953e.png"/><Relationship Id="rId3" Type="http://schemas.openxmlformats.org/officeDocument/2006/relationships/image" Target="../media/c4u_6475053ddb.png"/><Relationship Id="rId4" Type="http://schemas.openxmlformats.org/officeDocument/2006/relationships/image" Target="../media/c4u_b351796489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0b8f7a82af.gif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6792ad6a1f.png"/><Relationship Id="rId3" Type="http://schemas.openxmlformats.org/officeDocument/2006/relationships/image" Target="../media/c4u_37edbbec26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e339d56154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92cf56fbf4.png"/><Relationship Id="rId3" Type="http://schemas.openxmlformats.org/officeDocument/2006/relationships/image" Target="../media/c4u_3755f48a32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cfbaea3c30.png"/><Relationship Id="rId3" Type="http://schemas.openxmlformats.org/officeDocument/2006/relationships/image" Target="../media/c4u_6b209b182d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989623edcd.png"/><Relationship Id="rId3" Type="http://schemas.openxmlformats.org/officeDocument/2006/relationships/image" Target="../media/c4u_8db472b0a5.png"/><Relationship Id="rId4" Type="http://schemas.openxmlformats.org/officeDocument/2006/relationships/image" Target="../media/c4u_0bfbdad3be.png"/><Relationship Id="rId5" Type="http://schemas.openxmlformats.org/officeDocument/2006/relationships/image" Target="../media/c4u_e11370439c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f92b9bd39e.png"/><Relationship Id="rId3" Type="http://schemas.openxmlformats.org/officeDocument/2006/relationships/image" Target="../media/c4u_e99a175968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3234cd26a4.png"/><Relationship Id="rId3" Type="http://schemas.openxmlformats.org/officeDocument/2006/relationships/image" Target="../media/c4u_31617e255e.png"/><Relationship Id="rId4" Type="http://schemas.openxmlformats.org/officeDocument/2006/relationships/image" Target="../media/c4u_e7d063494d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1f464a7b51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7b81b94b6a.png"/><Relationship Id="rId3" Type="http://schemas.openxmlformats.org/officeDocument/2006/relationships/image" Target="../media/c4u_eb3bf9f778.png"/><Relationship Id="rId4" Type="http://schemas.openxmlformats.org/officeDocument/2006/relationships/image" Target="../media/c4u_93a7c324f7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eb.stanford.edu/class/ee179/lectures/notes14.pdf" TargetMode="External"/><Relationship Id="rId3" Type="http://schemas.openxmlformats.org/officeDocument/2006/relationships/hyperlink" Target="https://faculty.kfupm.edu.sa/EE/wajih/files/EE%20370/EE%20370,%20Lecture%2027.pdf" TargetMode="External"/><Relationship Id="rId4" Type="http://schemas.openxmlformats.org/officeDocument/2006/relationships/hyperlink" Target="https://www.gaussianwaves.com/2021/01/line-code-demonstration-in-matlab-and-python/" TargetMode="External"/><Relationship Id="rId5" Type="http://schemas.openxmlformats.org/officeDocument/2006/relationships/hyperlink" Target="https://people.ece.ubc.ca/~edc/3525.jan2018/lab6.pdf" TargetMode="Externa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cf60549b85.png"/><Relationship Id="rId3" Type="http://schemas.openxmlformats.org/officeDocument/2006/relationships/image" Target="../media/c4u_ccee5b864e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0dbbf1c6dc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4d8299163f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af00ea36f2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3ef6b07849.png"/><Relationship Id="rId3" Type="http://schemas.openxmlformats.org/officeDocument/2006/relationships/image" Target="../media/c4u_afc5585f98.png"/><Relationship Id="rId4" Type="http://schemas.openxmlformats.org/officeDocument/2006/relationships/image" Target="../media/c4u_9b76be6eb2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e9a0ae5e66.png"/><Relationship Id="rId3" Type="http://schemas.openxmlformats.org/officeDocument/2006/relationships/image" Target="../media/c4u_aec3d8b789.png"/><Relationship Id="rId4" Type="http://schemas.openxmlformats.org/officeDocument/2006/relationships/image" Target="../media/c4u_e7a79c3e2c.png"/><Relationship Id="rId5" Type="http://schemas.openxmlformats.org/officeDocument/2006/relationships/image" Target="../media/c4u_e7a5b051b1.png"/><Relationship Id="rId6" Type="http://schemas.openxmlformats.org/officeDocument/2006/relationships/image" Target="../media/c4u_4f957f18e6.png"/><Relationship Id="rId7" Type="http://schemas.openxmlformats.org/officeDocument/2006/relationships/image" Target="../media/c4u_1926856c8c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e49f8f59e1.png"/><Relationship Id="rId3" Type="http://schemas.openxmlformats.org/officeDocument/2006/relationships/image" Target="../media/c4u_c3a6a136a2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a485e6a1f0.png"/><Relationship Id="rId3" Type="http://schemas.openxmlformats.org/officeDocument/2006/relationships/image" Target="../media/c4u_9ef3515f16.png"/><Relationship Id="rId4" Type="http://schemas.openxmlformats.org/officeDocument/2006/relationships/image" Target="../media/c4u_55b401770b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a3600595a9.png"/><Relationship Id="rId3" Type="http://schemas.openxmlformats.org/officeDocument/2006/relationships/image" Target="../media/c4u_ecafc10f03.png"/><Relationship Id="rId4" Type="http://schemas.openxmlformats.org/officeDocument/2006/relationships/image" Target="../media/c4u_145df88cc9.png"/><Relationship Id="rId5" Type="http://schemas.openxmlformats.org/officeDocument/2006/relationships/image" Target="../media/c4u_ff70ff3aa1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wheel_poster.png"/><Relationship Id="rId3" Type="http://schemas.openxmlformats.org/officeDocument/2006/relationships/video" Target="../media/wheel_aliasing.mp4"/><Relationship Id="rId4" Type="http://schemas.microsoft.com/office/2007/relationships/media" Target="../media/wheel_aliasing.mp4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B8EMI3_0TO0" TargetMode="External"/><Relationship Id="rId3" Type="http://schemas.openxmlformats.org/officeDocument/2006/relationships/hyperlink" Target="https://www.youtube.com/watch?v=CaiIZI1oe40" TargetMode="External"/><Relationship Id="rId4" Type="http://schemas.openxmlformats.org/officeDocument/2006/relationships/hyperlink" Target="https://www.youtube.com/watch?v=CoAj4FmMYTg" TargetMode="External"/><Relationship Id="rId5" Type="http://schemas.openxmlformats.org/officeDocument/2006/relationships/hyperlink" Target="https://en.wikipedia.org/wiki/Wagon-wheel_effect" TargetMode="External"/><Relationship Id="rId6" Type="http://schemas.openxmlformats.org/officeDocument/2006/relationships/hyperlink" Target="https://en.wikipedia.org/wiki/Rolling_shutter" TargetMode="External"/><Relationship Id="rId7" Type="http://schemas.openxmlformats.org/officeDocument/2006/relationships/hyperlink" Target="https://en.wikipedia.org/wiki/Stroboscopic_effect" TargetMode="Externa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bffd0ff444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3997a66192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audiocheck.net/audiotests_dithering.php" TargetMode="External"/><Relationship Id="rId3" Type="http://schemas.openxmlformats.org/officeDocument/2006/relationships/hyperlink" Target="https://www.soundguys.com/audio-bit-depth-explained-23706/" TargetMode="External"/><Relationship Id="rId4" Type="http://schemas.openxmlformats.org/officeDocument/2006/relationships/hyperlink" Target="https://www.cmuse.org/quantization-noise-calculator" TargetMode="External"/><Relationship Id="rId5" Type="http://schemas.openxmlformats.org/officeDocument/2006/relationships/hyperlink" Target="https://www.izotope.com/en/learn/what-is-dithering-in-audio" TargetMode="Externa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60cc74d333.png"/><Relationship Id="rId3" Type="http://schemas.openxmlformats.org/officeDocument/2006/relationships/image" Target="../media/c4u_f5cbdd2767.png"/><Relationship Id="rId4" Type="http://schemas.openxmlformats.org/officeDocument/2006/relationships/image" Target="../media/c4u_e56ac1fae9.png"/><Relationship Id="rId5" Type="http://schemas.openxmlformats.org/officeDocument/2006/relationships/image" Target="../media/c4u_b54e9ab71a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8ed76ba0aa.png"/><Relationship Id="rId3" Type="http://schemas.openxmlformats.org/officeDocument/2006/relationships/image" Target="../media/c4u_55fccf23fd.png"/><Relationship Id="rId4" Type="http://schemas.openxmlformats.org/officeDocument/2006/relationships/image" Target="../media/c4u_643f709ac8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52f130fd36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9c0e79e2c7.png"/><Relationship Id="rId3" Type="http://schemas.openxmlformats.org/officeDocument/2006/relationships/image" Target="../media/c4u_d0f0c6f927.png"/><Relationship Id="rId4" Type="http://schemas.openxmlformats.org/officeDocument/2006/relationships/image" Target="../media/c4u_909e2bb650.png"/><Relationship Id="rId5" Type="http://schemas.openxmlformats.org/officeDocument/2006/relationships/image" Target="../media/c4u_2c37be7b34.png"/><Relationship Id="rId6" Type="http://schemas.openxmlformats.org/officeDocument/2006/relationships/image" Target="../media/c4u_e7b97323b8.png"/><Relationship Id="rId7" Type="http://schemas.openxmlformats.org/officeDocument/2006/relationships/image" Target="../media/c4u_a57b91dda8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1854d1f698.png"/><Relationship Id="rId3" Type="http://schemas.openxmlformats.org/officeDocument/2006/relationships/image" Target="../media/c4u_18c63ba98a.png"/><Relationship Id="rId4" Type="http://schemas.openxmlformats.org/officeDocument/2006/relationships/image" Target="../media/c4u_2cdf2db2db.png"/><Relationship Id="rId5" Type="http://schemas.openxmlformats.org/officeDocument/2006/relationships/image" Target="../media/c4u_0c62a9923d.png"/><Relationship Id="rId6" Type="http://schemas.openxmlformats.org/officeDocument/2006/relationships/image" Target="../media/c4u_93f7adc6e3.png"/><Relationship Id="rId7" Type="http://schemas.openxmlformats.org/officeDocument/2006/relationships/image" Target="../media/c4u_b16a8ab7e1.png"/><Relationship Id="rId8" Type="http://schemas.openxmlformats.org/officeDocument/2006/relationships/image" Target="../media/c4u_c9fb508dc0.wmf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en.wikipedia.org/wiki/Manchester_code" TargetMode="External"/><Relationship Id="rId3" Type="http://schemas.openxmlformats.org/officeDocument/2006/relationships/hyperlink" Target="https://en.wikipedia.org/wiki/8b/10b_encoding" TargetMode="External"/><Relationship Id="rId4" Type="http://schemas.openxmlformats.org/officeDocument/2006/relationships/hyperlink" Target="https://www.youtube.com/watch?v=i8CmibhvZ0c" TargetMode="External"/><Relationship Id="rId5" Type="http://schemas.openxmlformats.org/officeDocument/2006/relationships/hyperlink" Target="https://learn.sparkfun.com/tutorials/using-the-usb-logic-analyzer-with-sigrok-pulseview" TargetMode="External"/><Relationship Id="rId6" Type="http://schemas.openxmlformats.org/officeDocument/2006/relationships/hyperlink" Target="https://www.falstad.com/fourier/" TargetMode="External"/><Relationship Id="rId7" Type="http://schemas.openxmlformats.org/officeDocument/2006/relationships/hyperlink" Target="https://en.wikipedia.org/wiki/Gibbs_phenomenon" TargetMode="External"/><Relationship Id="rId8" Type="http://schemas.openxmlformats.org/officeDocument/2006/relationships/hyperlink" Target="https://www.dsprelated.com/foundations/sampling.php" TargetMode="External"/><Relationship Id="rId9" Type="http://schemas.openxmlformats.org/officeDocument/2006/relationships/hyperlink" Target="https://en.wikipedia.org/wiki/Nyquist%E2%80%93Shannon_sampling_theorem" TargetMode="External"/><Relationship Id="rId10" Type="http://schemas.openxmlformats.org/officeDocument/2006/relationships/hyperlink" Target="https://en.wikipedia.org/wiki/Delta_modulation" TargetMode="External"/><Relationship Id="rId11" Type="http://schemas.openxmlformats.org/officeDocument/2006/relationships/hyperlink" Target="https://en.wikipedia.org/wiki/Adaptive_differential_pulse-code_modulation" TargetMode="External"/><Relationship Id="rId12" Type="http://schemas.openxmlformats.org/officeDocument/2006/relationships/hyperlink" Target="https://musiclab.chromeexperiments.com/Spectrogram/" TargetMode="External"/><Relationship Id="rId13" Type="http://schemas.openxmlformats.org/officeDocument/2006/relationships/hyperlink" Target="https://learn.sparkfun.com/tutorials/using-the-usb-logic-analyzer-with-sigrok-pulse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860098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8600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Transmission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to digital signal, analog signal to data, bits onto wires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Digital-to-digital: line coding, block coding, scrambling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Analog-to-digital: PCM, delta 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Transmission modes: parallel, serial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Textbook figures; printed errors corrected and marked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Digital-to-digital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coding: bits → digital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coding: redundancy for sync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Scrambling: break zero runs, no extra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 by: levels, signal rate, timing, DC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12031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Analog-to-digital conversion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PCM: sample, quantize, encode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Nyquist rate: how often to sample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modulation: send the change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Quantization: where information is lost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014992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143008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143008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34918" y="2143008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Transmission modes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52705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Parallel: n wires, n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Serial: one wire, one bit at a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Async, sync, isochronous: where timing is enforced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014992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143008"/>
            <a:ext cx="82352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143008"/>
            <a:ext cx="823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221258" y="2143008"/>
            <a:ext cx="46598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2527056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3: what a signal is, what a channel does to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4: build the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 → digital signal: line coding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data → digital data: sampling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5: digital or analog data on an analog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scheme trades three things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bandwidth, self-synchronization, energy at 0 Hz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5062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Digital-to-digital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 → digital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coding: always needed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coding, scrambling: when channel or receiver demands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Order: block coding before, scrambling during line coding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Bits in memory → digital signal at sender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Decoding recovers bits at receiver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element: bit. Signal element: symbol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data elements per signal element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several, or a fraction of a bit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11826210" cy="2629218"/>
          </a:xfrm>
          <a:prstGeom prst="roundRect">
            <a:avLst>
              <a:gd name="adj" fmla="val 86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58274" y="2409012"/>
            <a:ext cx="1062279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 and decoding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35" y="3301060"/>
            <a:ext cx="1631950" cy="635000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285" y="2793060"/>
            <a:ext cx="5638800" cy="1989138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085" y="3193110"/>
            <a:ext cx="3217863" cy="852488"/>
          </a:xfrm>
          <a:prstGeom prst="rect">
            <a:avLst/>
          </a:prstGeom>
        </p:spPr>
      </p:pic>
      <p:pic>
        <p:nvPicPr>
          <p:cNvPr id="19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685" y="3301060"/>
            <a:ext cx="1631950" cy="635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4600224"/>
          </a:xfrm>
          <a:prstGeom prst="roundRect">
            <a:avLst>
              <a:gd name="adj" fmla="val 49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347586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elements versus data elements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1631072" cy="1392401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314" y="694944"/>
            <a:ext cx="1645816" cy="1421889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2338917"/>
            <a:ext cx="1697420" cy="1392401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9314" y="2338917"/>
            <a:ext cx="1774827" cy="1421889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4990173" y="182880"/>
            <a:ext cx="7018916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1" name="Shape 11"/>
          <p:cNvSpPr/>
          <p:nvPr/>
        </p:nvSpPr>
        <p:spPr>
          <a:xfrm>
            <a:off x="511818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511818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748127" y="310896"/>
            <a:ext cx="613294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rate and signal rate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118189" y="694944"/>
            <a:ext cx="6762884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rate N: bits per second (bit rate)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rate S: signal elements per second, baud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pulse rate, modulation rate, baud rate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raise N, lower 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people, fewer vehicles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c × N × (1/r) baud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 case factor, worst, best, average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follows S, not N</a:t>
            </a:r>
          </a:p>
        </p:txBody>
      </p:sp>
      <p:sp>
        <p:nvSpPr>
          <p:cNvPr id="15" name="Shape 15"/>
          <p:cNvSpPr/>
          <p:nvPr/>
        </p:nvSpPr>
        <p:spPr>
          <a:xfrm>
            <a:off x="4990173" y="3079008"/>
            <a:ext cx="7018916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6" name="Shape 16"/>
          <p:cNvSpPr/>
          <p:nvPr/>
        </p:nvSpPr>
        <p:spPr>
          <a:xfrm>
            <a:off x="5118189" y="320702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5118189" y="320702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748127" y="3207024"/>
            <a:ext cx="613294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of a digital signal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118189" y="3591072"/>
            <a:ext cx="676288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Nonperiodic → continuous, infinite spectrum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 bandwidth: finite, small components ignored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changes → more frequencies → B proportional to 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Bmin = c × N × (1/r), Nmax = (1/c) × B × r</a:t>
            </a:r>
          </a:p>
        </p:txBody>
      </p:sp>
      <p:sp>
        <p:nvSpPr>
          <p:cNvPr id="20" name="Shape 20"/>
          <p:cNvSpPr/>
          <p:nvPr/>
        </p:nvSpPr>
        <p:spPr>
          <a:xfrm>
            <a:off x="182880" y="4911120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1" name="Shape 21"/>
          <p:cNvSpPr/>
          <p:nvPr/>
        </p:nvSpPr>
        <p:spPr>
          <a:xfrm>
            <a:off x="310896" y="503913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310896" y="503913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1392597" y="503913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baud rate when r = 1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310896" y="5423184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100 kbps, r = 1, c = 1/2</a:t>
            </a:r>
          </a:p>
        </p:txBody>
      </p:sp>
      <p:pic>
        <p:nvPicPr>
          <p:cNvPr id="25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" y="5780629"/>
            <a:ext cx="5593065" cy="414709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6159993" y="4911120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7" name="Shape 27"/>
          <p:cNvSpPr/>
          <p:nvPr/>
        </p:nvSpPr>
        <p:spPr>
          <a:xfrm>
            <a:off x="6288009" y="503913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6288009" y="503913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4.2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369709" y="503913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Agreement with Nyquist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288009" y="542318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3: Nmax = 2 × B × log2 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levels → r = log2 L, c = 1/2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Nmax = (1/c) × B × r = 2 × B × log2 L: agrees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2862336"/>
          </a:xfrm>
          <a:prstGeom prst="roundRect">
            <a:avLst>
              <a:gd name="adj" fmla="val 7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line code must get right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Avoid: baseline wandering, DC component, costly complexity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Pursue: self-synchronization, error detection, noise immunity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scheme wins all six: channel and receiver budget decide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levels cost more than 2, in silicon and noise margin</a:t>
            </a:r>
          </a:p>
        </p:txBody>
      </p:sp>
      <p:pic>
        <p:nvPicPr>
          <p:cNvPr id="7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607" y="1850400"/>
            <a:ext cx="4738756" cy="1066800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182880" y="3173232"/>
            <a:ext cx="4913241" cy="2696178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310896" y="330124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10896" y="330124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940834" y="3301248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wandering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310896" y="3685296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Baseline: running average of received power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element judged against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run of 0s or 1s → baseline drifts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Forced transitions bound the drift</a:t>
            </a:r>
          </a:p>
        </p:txBody>
      </p:sp>
      <p:sp>
        <p:nvSpPr>
          <p:cNvPr id="13" name="Shape 13"/>
          <p:cNvSpPr/>
          <p:nvPr/>
        </p:nvSpPr>
        <p:spPr>
          <a:xfrm>
            <a:off x="5224137" y="3173232"/>
            <a:ext cx="6784952" cy="2696178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5352153" y="3301248"/>
            <a:ext cx="6258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5352153" y="3301248"/>
            <a:ext cx="6258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087700" y="3301248"/>
            <a:ext cx="57933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of a long run on the baseline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153" y="3685296"/>
            <a:ext cx="2884527" cy="2056098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8928" y="3685296"/>
            <a:ext cx="3142146" cy="19959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3421380"/>
          </a:xfrm>
          <a:prstGeom prst="roundRect">
            <a:avLst>
              <a:gd name="adj" fmla="val 66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components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Constant nonzero level → energy near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passed by band-limited channels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line: nothing below ≈ 200 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 or capacitor coupling: blocked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energy carries no information: wasted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3421380"/>
          </a:xfrm>
          <a:prstGeom prst="roundRect">
            <a:avLst>
              <a:gd name="adj" fmla="val 66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6258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6258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87700" y="310896"/>
            <a:ext cx="57933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constant level puts energy at zero frequency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813" y="694944"/>
            <a:ext cx="51816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wander, physically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links are AC coupled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capacitor; Ethernet: transformer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reason: separate common modes, isolation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capacitor = high-pass filter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identical run = slow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capacitor charges, level droops toward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Leftover charge = offset = moving baseline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813004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9410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9410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2941020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real links deal with 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325068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 the run: 8B/10B ≤ 5 identical bits, disparity ±2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capacitor: PCI Express ≈ 100 nF coupling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at receiver: low-frequency feed-forward path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effect elsewhere: ECG baseline wander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334220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on the receiver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moves, threshold does not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diagram: vertical closure, BER up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Pattern-dependent droop → edges move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data-dependent jitter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"running average": receiver's estimate of this moving baseline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645116"/>
            <a:ext cx="4913241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77313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77313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4773132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Self-synchronization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5157180"/>
            <a:ext cx="4657209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bit intervals must match sender's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Self-synchronizing: timing carried by transitions</a:t>
            </a:r>
          </a:p>
        </p:txBody>
      </p:sp>
      <p:sp>
        <p:nvSpPr>
          <p:cNvPr id="22" name="Shape 22"/>
          <p:cNvSpPr/>
          <p:nvPr/>
        </p:nvSpPr>
        <p:spPr>
          <a:xfrm>
            <a:off x="5224137" y="4645116"/>
            <a:ext cx="6784952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5352153" y="4773132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5352153" y="4773132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4.3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433854" y="4773132"/>
            <a:ext cx="54472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 percent clock error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352153" y="5157180"/>
            <a:ext cx="6528920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kbps: 1001 bps received, +1 bit/s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Mbps: 1,001,000 bps received, +1000 bit/s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links: tighter clocks or timing in the data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619086"/>
          </a:xfrm>
          <a:prstGeom prst="roundRect">
            <a:avLst>
              <a:gd name="adj" fmla="val 4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of lack of synchronization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55" y="694944"/>
            <a:ext cx="5799262" cy="1513029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55" y="3044012"/>
            <a:ext cx="5812856" cy="1629938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4619086"/>
          </a:xfrm>
          <a:prstGeom prst="roundRect">
            <a:avLst>
              <a:gd name="adj" fmla="val 4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a slip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Drift → a bit read twice or missed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later bit misaligned: frame lost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Schemes judged first on timing recovery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06821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Taxonomy of line coding schemes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196637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categories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Unipolar: all levels on one side of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Polar: both sides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Bipolar: 3 levels, one data element at 0 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Multilevel: several bits per element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Multitransition: level set by a rule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2280996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24090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24090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502856" y="2409012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questions per scheme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2793060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levels?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rate for a given data rate?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to lock to?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at zero?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summary table at end of 4.1.2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623737"/>
          </a:xfrm>
          <a:prstGeom prst="roundRect">
            <a:avLst>
              <a:gd name="adj" fmla="val 4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 scheme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04" y="694944"/>
            <a:ext cx="5671359" cy="221588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177" y="3172603"/>
            <a:ext cx="3047413" cy="1505998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levels on one side of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= half amplitude: maximum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Normalized power: 2× polar NRZ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used today: teaching example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erratum: ½ missing before V², corrected</a:t>
            </a:r>
          </a:p>
        </p:txBody>
      </p:sp>
      <p:sp>
        <p:nvSpPr>
          <p:cNvPr id="13" name="Shape 13"/>
          <p:cNvSpPr/>
          <p:nvPr/>
        </p:nvSpPr>
        <p:spPr>
          <a:xfrm>
            <a:off x="6744902" y="2280996"/>
            <a:ext cx="5264187" cy="2525621"/>
          </a:xfrm>
          <a:prstGeom prst="roundRect">
            <a:avLst>
              <a:gd name="adj" fmla="val 9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872918" y="24090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872918" y="24090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502856" y="2409012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schemes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872918" y="2793060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Levels on both sides of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stream → average ≈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NRZ, RZ, biphase: differ in transitions per bit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334220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NRZ-L and NRZ-I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4045186" cy="1998688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758" y="1021451"/>
            <a:ext cx="1812113" cy="134567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3034116"/>
          </a:xfrm>
          <a:prstGeom prst="roundRect">
            <a:avLst>
              <a:gd name="adj" fmla="val 7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 and NRZ-I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2394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NRZ-L: level = bit value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NRZ-I: invert on 1, hold on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wandering: both, NRZ-L 2× worse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0s: both, long 1s: NRZ-L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self-sync, power near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N/2, Bmin = N/2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Reversed pair polarity: NRZ-L inverts all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 immune: reads changes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NRZ-L automotive, NRZ-I USB</a:t>
            </a:r>
          </a:p>
        </p:txBody>
      </p:sp>
      <p:sp>
        <p:nvSpPr>
          <p:cNvPr id="13" name="Shape 13"/>
          <p:cNvSpPr/>
          <p:nvPr/>
        </p:nvSpPr>
        <p:spPr>
          <a:xfrm>
            <a:off x="6744902" y="3345012"/>
            <a:ext cx="526418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872918" y="347302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872918" y="347302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4.4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954619" y="347302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 at 1 Mbps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872918" y="3857076"/>
            <a:ext cx="500815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N/2 = 500 kbaud, Bmin = 500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Manchester: 1 MHz, price of self-sync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3471053" cy="2367137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22676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RZ scheme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215021" cy="112757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3781949" y="182880"/>
            <a:ext cx="4628071" cy="2367137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909965" y="310896"/>
            <a:ext cx="49888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909965" y="310896"/>
            <a:ext cx="498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518581" y="310896"/>
            <a:ext cx="37634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RZ, computed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965" y="694944"/>
            <a:ext cx="4372039" cy="1727057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8538036" y="182880"/>
            <a:ext cx="3471053" cy="2367137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666052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666052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295990" y="310896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zero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666052" y="694944"/>
            <a:ext cx="3215021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0 mid-bit: transition every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Sync, zero mean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PSD: maximum at 0 Hz, first null 2N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mean ≠ no low-frequency power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3 levels, 2×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used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2678033"/>
            <a:ext cx="3471053" cy="2738663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2806049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2806049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4.8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258274" y="2806049"/>
            <a:ext cx="22676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 schemes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3190097"/>
            <a:ext cx="3215021" cy="2098583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3781949" y="2678033"/>
            <a:ext cx="4628071" cy="2738663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3909965" y="2806049"/>
            <a:ext cx="49888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3909965" y="2806049"/>
            <a:ext cx="498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4518581" y="2806049"/>
            <a:ext cx="37634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Manchester, computed</a:t>
            </a:r>
          </a:p>
        </p:txBody>
      </p:sp>
      <p:pic>
        <p:nvPicPr>
          <p:cNvPr id="26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65" y="3190097"/>
            <a:ext cx="4372039" cy="1709317"/>
          </a:xfrm>
          <a:prstGeom prst="rect">
            <a:avLst/>
          </a:prstGeom>
        </p:spPr>
      </p:pic>
      <p:sp>
        <p:nvSpPr>
          <p:cNvPr id="27" name="Shape 27"/>
          <p:cNvSpPr/>
          <p:nvPr/>
        </p:nvSpPr>
        <p:spPr>
          <a:xfrm>
            <a:off x="8538036" y="2678033"/>
            <a:ext cx="3471053" cy="2738663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8" name="Shape 28"/>
          <p:cNvSpPr/>
          <p:nvPr/>
        </p:nvSpPr>
        <p:spPr>
          <a:xfrm>
            <a:off x="8666052" y="280604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8666052" y="280604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9295990" y="2806049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8666052" y="3190097"/>
            <a:ext cx="3215021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Mid-bit transition: timing +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baseline wandering, DC null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PSD: peak 0.74N, first null 2N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and B: 2× NRZ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Ethernet, IrDA, RFID, NFC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3471053" cy="4790029"/>
          </a:xfrm>
          <a:prstGeom prst="roundRect">
            <a:avLst>
              <a:gd name="adj" fmla="val 47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22676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AMI, pseudoternary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215021" cy="124998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3781949" y="182880"/>
            <a:ext cx="4628071" cy="4790029"/>
          </a:xfrm>
          <a:prstGeom prst="roundRect">
            <a:avLst>
              <a:gd name="adj" fmla="val 47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909965" y="310896"/>
            <a:ext cx="49888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909965" y="310896"/>
            <a:ext cx="498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518581" y="310896"/>
            <a:ext cx="37634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AMI, computed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965" y="694944"/>
            <a:ext cx="4372039" cy="1696816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8538036" y="182880"/>
            <a:ext cx="3471053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666052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666052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295990" y="310896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Bipolar schemes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666052" y="694944"/>
            <a:ext cx="3215021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levels: one element at 0 V, other alternates ±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AMI: mark (1) alternates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Pseudoternary: 0 and 1 swapped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level: for alternation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PSD: peak 0.37N, nulls at 0, N, 2N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plot peaks at N/2: wrong</a:t>
            </a:r>
          </a:p>
        </p:txBody>
      </p:sp>
      <p:sp>
        <p:nvSpPr>
          <p:cNvPr id="17" name="Shape 17"/>
          <p:cNvSpPr/>
          <p:nvPr/>
        </p:nvSpPr>
        <p:spPr>
          <a:xfrm>
            <a:off x="8538036" y="2774904"/>
            <a:ext cx="3471053" cy="2198004"/>
          </a:xfrm>
          <a:prstGeom prst="roundRect">
            <a:avLst>
              <a:gd name="adj" fmla="val 104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8666052" y="29029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666052" y="29029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295990" y="2902920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bipolar, and its weakness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666052" y="3286968"/>
            <a:ext cx="3215021" cy="1557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as NRZ, pulses cancel → 0 at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links: transformers pass nothing at DC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 (North America), E1 (Europe)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zero run: nothing to lock to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in 4.1.4 without extra bits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422629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2B1Q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273668" cy="1782549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920" y="776019"/>
            <a:ext cx="2109040" cy="1601775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159993" y="182880"/>
            <a:ext cx="5849097" cy="2422629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schemes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mBnL: m bits → n elements, L levels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2B1Q: 2 bits per element, 4 levels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N/2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levels closer, less noise margin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ISDN basic rate, HDSL</a:t>
            </a:r>
          </a:p>
        </p:txBody>
      </p:sp>
      <p:sp>
        <p:nvSpPr>
          <p:cNvPr id="13" name="Shape 13"/>
          <p:cNvSpPr/>
          <p:nvPr/>
        </p:nvSpPr>
        <p:spPr>
          <a:xfrm>
            <a:off x="182880" y="2733525"/>
            <a:ext cx="11826210" cy="2521268"/>
          </a:xfrm>
          <a:prstGeom prst="roundRect">
            <a:avLst>
              <a:gd name="adj" fmla="val 90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861541"/>
            <a:ext cx="90127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861541"/>
            <a:ext cx="901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321903" y="2861541"/>
            <a:ext cx="1055917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8B6T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97" y="3245589"/>
            <a:ext cx="8156575" cy="18811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784952" cy="3532118"/>
          </a:xfrm>
          <a:prstGeom prst="roundRect">
            <a:avLst>
              <a:gd name="adj" fmla="val 64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4D-PAM5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528920" cy="2892038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095848" y="182880"/>
            <a:ext cx="4913241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223864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223864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853802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4D-PAM5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223864" y="694944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levels, one reserved for FEC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levels → 2 bits, over 4 wires at once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Gigabit Ethernet: 4 pairs × 125 Mbaud</a:t>
            </a:r>
          </a:p>
        </p:txBody>
      </p:sp>
      <p:sp>
        <p:nvSpPr>
          <p:cNvPr id="12" name="Shape 12"/>
          <p:cNvSpPr/>
          <p:nvPr/>
        </p:nvSpPr>
        <p:spPr>
          <a:xfrm>
            <a:off x="7095848" y="1748988"/>
            <a:ext cx="4913241" cy="1966010"/>
          </a:xfrm>
          <a:prstGeom prst="roundRect">
            <a:avLst>
              <a:gd name="adj" fmla="val 11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7223864" y="18770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223864" y="18770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853802" y="1877004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vs. multitransition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223864" y="2261052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Multilevel: spend levels for lower 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Multitransition: spend a rule, keep levels few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Limit: noise decides how many levels fit (Chapter 3)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4132933"/>
          </a:xfrm>
          <a:prstGeom prst="roundRect">
            <a:avLst>
              <a:gd name="adj" fmla="val 5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Multi-transition MLT-3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139069" cy="1402867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805380"/>
            <a:ext cx="3119642" cy="1382417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650" y="1736870"/>
            <a:ext cx="2468310" cy="1559309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6159993" y="182880"/>
            <a:ext cx="5849097" cy="4132933"/>
          </a:xfrm>
          <a:prstGeom prst="roundRect">
            <a:avLst>
              <a:gd name="adj" fmla="val 5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6288009" y="694944"/>
            <a:ext cx="5593065" cy="2394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levels, chosen by a transition rule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 no transition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from nonzero: →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from 0: → opposite of last nonzero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All-1s input: repeats every 4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bother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worst case periodic: S = N/4, near-sinusoidal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energy in high harmonics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Mbps in &lt; 32 MHz: Fast Ethernet on copper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5138621"/>
          </a:xfrm>
          <a:prstGeom prst="roundRect">
            <a:avLst>
              <a:gd name="adj" fmla="val 44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4.1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192482" y="310896"/>
            <a:ext cx="1068859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of line coding schemes, corrected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082632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</a:t>
            </a:r>
          </a:p>
        </p:txBody>
      </p:sp>
      <p:sp>
        <p:nvSpPr>
          <p:cNvPr id="8" name="Shape 8"/>
          <p:cNvSpPr/>
          <p:nvPr/>
        </p:nvSpPr>
        <p:spPr>
          <a:xfrm>
            <a:off x="2393528" y="694944"/>
            <a:ext cx="150412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457536" y="758952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</a:t>
            </a:r>
          </a:p>
        </p:txBody>
      </p:sp>
      <p:sp>
        <p:nvSpPr>
          <p:cNvPr id="10" name="Shape 10"/>
          <p:cNvSpPr/>
          <p:nvPr/>
        </p:nvSpPr>
        <p:spPr>
          <a:xfrm>
            <a:off x="3897651" y="694944"/>
            <a:ext cx="161982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3961659" y="758952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</a:t>
            </a:r>
          </a:p>
        </p:txBody>
      </p:sp>
      <p:sp>
        <p:nvSpPr>
          <p:cNvPr id="12" name="Shape 12"/>
          <p:cNvSpPr/>
          <p:nvPr/>
        </p:nvSpPr>
        <p:spPr>
          <a:xfrm>
            <a:off x="5517476" y="694944"/>
            <a:ext cx="636359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5581484" y="758952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Characteristics</a:t>
            </a:r>
          </a:p>
        </p:txBody>
      </p:sp>
      <p:sp>
        <p:nvSpPr>
          <p:cNvPr id="14" name="Shape 14"/>
          <p:cNvSpPr/>
          <p:nvPr/>
        </p:nvSpPr>
        <p:spPr>
          <a:xfrm>
            <a:off x="310896" y="1029252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74904" y="1093260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</a:t>
            </a:r>
          </a:p>
        </p:txBody>
      </p:sp>
      <p:sp>
        <p:nvSpPr>
          <p:cNvPr id="16" name="Shape 16"/>
          <p:cNvSpPr/>
          <p:nvPr/>
        </p:nvSpPr>
        <p:spPr>
          <a:xfrm>
            <a:off x="2393528" y="1029252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2457536" y="1093260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</a:t>
            </a:r>
          </a:p>
        </p:txBody>
      </p:sp>
      <p:sp>
        <p:nvSpPr>
          <p:cNvPr id="18" name="Shape 18"/>
          <p:cNvSpPr/>
          <p:nvPr/>
        </p:nvSpPr>
        <p:spPr>
          <a:xfrm>
            <a:off x="3897651" y="1029252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961659" y="1093260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20" name="Shape 20"/>
          <p:cNvSpPr/>
          <p:nvPr/>
        </p:nvSpPr>
        <p:spPr>
          <a:xfrm>
            <a:off x="5517476" y="1029252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5581484" y="1093260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costly, no self-sync on long 0s or 1s, DC</a:t>
            </a:r>
          </a:p>
        </p:txBody>
      </p:sp>
      <p:sp>
        <p:nvSpPr>
          <p:cNvPr id="22" name="Shape 22"/>
          <p:cNvSpPr/>
          <p:nvPr/>
        </p:nvSpPr>
        <p:spPr>
          <a:xfrm>
            <a:off x="310896" y="1363561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374904" y="1427569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24" name="Shape 24"/>
          <p:cNvSpPr/>
          <p:nvPr/>
        </p:nvSpPr>
        <p:spPr>
          <a:xfrm>
            <a:off x="2393528" y="1363561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2457536" y="1427569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</a:t>
            </a:r>
          </a:p>
        </p:txBody>
      </p:sp>
      <p:sp>
        <p:nvSpPr>
          <p:cNvPr id="26" name="Shape 26"/>
          <p:cNvSpPr/>
          <p:nvPr/>
        </p:nvSpPr>
        <p:spPr>
          <a:xfrm>
            <a:off x="3897651" y="1363561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961659" y="1427569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28" name="Shape 28"/>
          <p:cNvSpPr/>
          <p:nvPr/>
        </p:nvSpPr>
        <p:spPr>
          <a:xfrm>
            <a:off x="5517476" y="1363561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5581484" y="1427569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 or 1s, DC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1697869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1761877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32" name="Shape 32"/>
          <p:cNvSpPr/>
          <p:nvPr/>
        </p:nvSpPr>
        <p:spPr>
          <a:xfrm>
            <a:off x="2393528" y="1697869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457536" y="1761877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</a:t>
            </a:r>
          </a:p>
        </p:txBody>
      </p:sp>
      <p:sp>
        <p:nvSpPr>
          <p:cNvPr id="34" name="Shape 34"/>
          <p:cNvSpPr/>
          <p:nvPr/>
        </p:nvSpPr>
        <p:spPr>
          <a:xfrm>
            <a:off x="3897651" y="1697869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3961659" y="1761877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36" name="Shape 36"/>
          <p:cNvSpPr/>
          <p:nvPr/>
        </p:nvSpPr>
        <p:spPr>
          <a:xfrm>
            <a:off x="5517476" y="1697869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5581484" y="1761877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0s, DC</a:t>
            </a:r>
          </a:p>
        </p:txBody>
      </p:sp>
      <p:sp>
        <p:nvSpPr>
          <p:cNvPr id="38" name="Shape 38"/>
          <p:cNvSpPr/>
          <p:nvPr/>
        </p:nvSpPr>
        <p:spPr>
          <a:xfrm>
            <a:off x="310896" y="2032178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74904" y="2096186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40" name="Shape 40"/>
          <p:cNvSpPr/>
          <p:nvPr/>
        </p:nvSpPr>
        <p:spPr>
          <a:xfrm>
            <a:off x="2393528" y="2032178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2457536" y="2096186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</a:t>
            </a:r>
          </a:p>
        </p:txBody>
      </p:sp>
      <p:sp>
        <p:nvSpPr>
          <p:cNvPr id="42" name="Shape 42"/>
          <p:cNvSpPr/>
          <p:nvPr/>
        </p:nvSpPr>
        <p:spPr>
          <a:xfrm>
            <a:off x="3897651" y="2032178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961659" y="2096186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</a:t>
            </a:r>
          </a:p>
        </p:txBody>
      </p:sp>
      <p:sp>
        <p:nvSpPr>
          <p:cNvPr id="44" name="Shape 44"/>
          <p:cNvSpPr/>
          <p:nvPr/>
        </p:nvSpPr>
        <p:spPr>
          <a:xfrm>
            <a:off x="5517476" y="2032178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5581484" y="2096186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self-sync, no DC, 2× bandwidth</a:t>
            </a:r>
          </a:p>
        </p:txBody>
      </p:sp>
      <p:sp>
        <p:nvSpPr>
          <p:cNvPr id="46" name="Shape 46"/>
          <p:cNvSpPr/>
          <p:nvPr/>
        </p:nvSpPr>
        <p:spPr>
          <a:xfrm>
            <a:off x="310896" y="2366486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374904" y="2430494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Bipolar</a:t>
            </a:r>
          </a:p>
        </p:txBody>
      </p:sp>
      <p:sp>
        <p:nvSpPr>
          <p:cNvPr id="48" name="Shape 48"/>
          <p:cNvSpPr/>
          <p:nvPr/>
        </p:nvSpPr>
        <p:spPr>
          <a:xfrm>
            <a:off x="2393528" y="2366486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2457536" y="2430494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</a:t>
            </a:r>
          </a:p>
        </p:txBody>
      </p:sp>
      <p:sp>
        <p:nvSpPr>
          <p:cNvPr id="50" name="Shape 50"/>
          <p:cNvSpPr/>
          <p:nvPr/>
        </p:nvSpPr>
        <p:spPr>
          <a:xfrm>
            <a:off x="3897651" y="2366486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961659" y="2430494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52" name="Shape 52"/>
          <p:cNvSpPr/>
          <p:nvPr/>
        </p:nvSpPr>
        <p:spPr>
          <a:xfrm>
            <a:off x="5517476" y="2366486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5581484" y="2430494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0s, no DC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2700795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2764803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56" name="Shape 56"/>
          <p:cNvSpPr/>
          <p:nvPr/>
        </p:nvSpPr>
        <p:spPr>
          <a:xfrm>
            <a:off x="2393528" y="2700795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457536" y="2764803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</a:t>
            </a:r>
          </a:p>
        </p:txBody>
      </p:sp>
      <p:sp>
        <p:nvSpPr>
          <p:cNvPr id="58" name="Shape 58"/>
          <p:cNvSpPr/>
          <p:nvPr/>
        </p:nvSpPr>
        <p:spPr>
          <a:xfrm>
            <a:off x="3897651" y="2700795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3961659" y="2764803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N/4</a:t>
            </a:r>
          </a:p>
        </p:txBody>
      </p:sp>
      <p:sp>
        <p:nvSpPr>
          <p:cNvPr id="60" name="Shape 60"/>
          <p:cNvSpPr/>
          <p:nvPr/>
        </p:nvSpPr>
        <p:spPr>
          <a:xfrm>
            <a:off x="5517476" y="2700795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5581484" y="2764803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same pairs, DC</a:t>
            </a:r>
          </a:p>
        </p:txBody>
      </p:sp>
      <p:sp>
        <p:nvSpPr>
          <p:cNvPr id="62" name="Shape 62"/>
          <p:cNvSpPr/>
          <p:nvPr/>
        </p:nvSpPr>
        <p:spPr>
          <a:xfrm>
            <a:off x="310896" y="3035103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374904" y="3099111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64" name="Shape 64"/>
          <p:cNvSpPr/>
          <p:nvPr/>
        </p:nvSpPr>
        <p:spPr>
          <a:xfrm>
            <a:off x="2393528" y="3035103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2457536" y="3099111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8B6T</a:t>
            </a:r>
          </a:p>
        </p:txBody>
      </p:sp>
      <p:sp>
        <p:nvSpPr>
          <p:cNvPr id="66" name="Shape 66"/>
          <p:cNvSpPr/>
          <p:nvPr/>
        </p:nvSpPr>
        <p:spPr>
          <a:xfrm>
            <a:off x="3897651" y="3035103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961659" y="3099111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3N/4</a:t>
            </a:r>
          </a:p>
        </p:txBody>
      </p:sp>
      <p:sp>
        <p:nvSpPr>
          <p:cNvPr id="68" name="Shape 68"/>
          <p:cNvSpPr/>
          <p:nvPr/>
        </p:nvSpPr>
        <p:spPr>
          <a:xfrm>
            <a:off x="5517476" y="3035103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5581484" y="3099111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self-sync, no DC</a:t>
            </a:r>
          </a:p>
        </p:txBody>
      </p:sp>
      <p:sp>
        <p:nvSpPr>
          <p:cNvPr id="70" name="Shape 70"/>
          <p:cNvSpPr/>
          <p:nvPr/>
        </p:nvSpPr>
        <p:spPr>
          <a:xfrm>
            <a:off x="310896" y="3369412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374904" y="3433420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72" name="Shape 72"/>
          <p:cNvSpPr/>
          <p:nvPr/>
        </p:nvSpPr>
        <p:spPr>
          <a:xfrm>
            <a:off x="2393528" y="3369412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3" name="Text 73"/>
          <p:cNvSpPr txBox="1"/>
          <p:nvPr/>
        </p:nvSpPr>
        <p:spPr>
          <a:xfrm>
            <a:off x="2457536" y="3433420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4D-PAM5</a:t>
            </a:r>
          </a:p>
        </p:txBody>
      </p:sp>
      <p:sp>
        <p:nvSpPr>
          <p:cNvPr id="74" name="Shape 74"/>
          <p:cNvSpPr/>
          <p:nvPr/>
        </p:nvSpPr>
        <p:spPr>
          <a:xfrm>
            <a:off x="3897651" y="3369412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5" name="Text 75"/>
          <p:cNvSpPr txBox="1"/>
          <p:nvPr/>
        </p:nvSpPr>
        <p:spPr>
          <a:xfrm>
            <a:off x="3961659" y="3433420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N/8</a:t>
            </a:r>
          </a:p>
        </p:txBody>
      </p:sp>
      <p:sp>
        <p:nvSpPr>
          <p:cNvPr id="76" name="Shape 76"/>
          <p:cNvSpPr/>
          <p:nvPr/>
        </p:nvSpPr>
        <p:spPr>
          <a:xfrm>
            <a:off x="5517476" y="3369412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7" name="Text 77"/>
          <p:cNvSpPr txBox="1"/>
          <p:nvPr/>
        </p:nvSpPr>
        <p:spPr>
          <a:xfrm>
            <a:off x="5581484" y="3433420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self-sync, no DC</a:t>
            </a:r>
          </a:p>
        </p:txBody>
      </p:sp>
      <p:sp>
        <p:nvSpPr>
          <p:cNvPr id="78" name="Shape 78"/>
          <p:cNvSpPr/>
          <p:nvPr/>
        </p:nvSpPr>
        <p:spPr>
          <a:xfrm>
            <a:off x="310896" y="3703720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9" name="Text 79"/>
          <p:cNvSpPr txBox="1"/>
          <p:nvPr/>
        </p:nvSpPr>
        <p:spPr>
          <a:xfrm>
            <a:off x="374904" y="3767728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Multitransition</a:t>
            </a:r>
          </a:p>
        </p:txBody>
      </p:sp>
      <p:sp>
        <p:nvSpPr>
          <p:cNvPr id="80" name="Shape 80"/>
          <p:cNvSpPr/>
          <p:nvPr/>
        </p:nvSpPr>
        <p:spPr>
          <a:xfrm>
            <a:off x="2393528" y="3703720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1" name="Text 81"/>
          <p:cNvSpPr txBox="1"/>
          <p:nvPr/>
        </p:nvSpPr>
        <p:spPr>
          <a:xfrm>
            <a:off x="2457536" y="3767728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</a:t>
            </a:r>
          </a:p>
        </p:txBody>
      </p:sp>
      <p:sp>
        <p:nvSpPr>
          <p:cNvPr id="82" name="Shape 82"/>
          <p:cNvSpPr/>
          <p:nvPr/>
        </p:nvSpPr>
        <p:spPr>
          <a:xfrm>
            <a:off x="3897651" y="3703720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3" name="Text 83"/>
          <p:cNvSpPr txBox="1"/>
          <p:nvPr/>
        </p:nvSpPr>
        <p:spPr>
          <a:xfrm>
            <a:off x="3961659" y="3767728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N/4</a:t>
            </a:r>
          </a:p>
        </p:txBody>
      </p:sp>
      <p:sp>
        <p:nvSpPr>
          <p:cNvPr id="84" name="Shape 84"/>
          <p:cNvSpPr/>
          <p:nvPr/>
        </p:nvSpPr>
        <p:spPr>
          <a:xfrm>
            <a:off x="5517476" y="3703720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5" name="Text 85"/>
          <p:cNvSpPr txBox="1"/>
          <p:nvPr/>
        </p:nvSpPr>
        <p:spPr>
          <a:xfrm>
            <a:off x="5581484" y="3767728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0s, no DC</a:t>
            </a:r>
          </a:p>
        </p:txBody>
      </p:sp>
      <p:sp>
        <p:nvSpPr>
          <p:cNvPr id="86" name="Text 86"/>
          <p:cNvSpPr txBox="1"/>
          <p:nvPr/>
        </p:nvSpPr>
        <p:spPr>
          <a:xfrm>
            <a:off x="310896" y="4129468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"DC" → no DC, the reason bipolar exists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N/3 → N/4, book's own derivation, 100BASE-TX: 125 Mbaud → 31.25 MHz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2B1Q, MLT-3: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status missing in print, added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8B6T: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3N/8 average, Bmin ≈ 6N/8 in practice, both correct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554803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spectrum plots come from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177974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plots given, derivation never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bits → stochastic signal → power spectral density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= pulse train, amplitudes set by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 = pulse part × coding part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shape → envelope; rectangle width T → sinc², null at 1/T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coding rule → autocorrelation → what is carved out</a:t>
            </a:r>
          </a:p>
        </p:txBody>
      </p:sp>
      <p:sp>
        <p:nvSpPr>
          <p:cNvPr id="7" name="Shape 7"/>
          <p:cNvSpPr/>
          <p:nvPr/>
        </p:nvSpPr>
        <p:spPr>
          <a:xfrm>
            <a:off x="6744902" y="182880"/>
            <a:ext cx="526418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four spectra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NRZ: bare sinc², null at N, half power &lt; N/2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of B = N/2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NRZ: + impulse at 0 Hz =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RZ: half-width pulse → sinc², max at 0 Hz, null 2N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Biphase: doublet pulse → 0 at 0 Hz, peak 0.74N, null 2N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AMI: negative 1-lag correlation → 0 at 0 and N, peak 0.37N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N/2 peak: wrong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13004"/>
            <a:ext cx="5849097" cy="1932000"/>
          </a:xfrm>
          <a:prstGeom prst="roundRect">
            <a:avLst>
              <a:gd name="adj" fmla="val 11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41020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41020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65299" y="2941020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Derivations and measurements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325068"/>
            <a:ext cx="5593065" cy="1291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Stanford EE179, Lecture 14: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derivation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https://web.stanford.edu/class/ee179/lectures/notes14.pdf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KFUPM EE370, Lecture 27: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NRZ term by term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https://faculty.kfupm.edu.sa/EE/wajih/files/EE%20370/EE%20370,%20Lecture%2027.pdf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813004"/>
            <a:ext cx="5849097" cy="1932000"/>
          </a:xfrm>
          <a:prstGeom prst="roundRect">
            <a:avLst>
              <a:gd name="adj" fmla="val 11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6288009" y="2941020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6288009" y="3325068"/>
            <a:ext cx="5593065" cy="1291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GaussianWaves: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code spectra in Matlab and Python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https://www.gaussianwaves.com/2021/01/line-code-demonstration-in-matlab-and-python/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UBC ELEC 3525, lab 6: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NRZ, Manchester, 4B5B + MLT-3 measured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https://people.ece.ubc.ca/~edc/3525.jan2018/lab6.pdf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5677842"/>
          </a:xfrm>
          <a:prstGeom prst="roundRect">
            <a:avLst>
              <a:gd name="adj" fmla="val 40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110461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technology uses which scheme today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198334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</a:t>
            </a:r>
          </a:p>
        </p:txBody>
      </p:sp>
      <p:sp>
        <p:nvSpPr>
          <p:cNvPr id="8" name="Shape 8"/>
          <p:cNvSpPr/>
          <p:nvPr/>
        </p:nvSpPr>
        <p:spPr>
          <a:xfrm>
            <a:off x="2509230" y="694944"/>
            <a:ext cx="509087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573238" y="758952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7600108" y="694944"/>
            <a:ext cx="428096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664116" y="758952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</a:t>
            </a:r>
          </a:p>
        </p:txBody>
      </p:sp>
      <p:sp>
        <p:nvSpPr>
          <p:cNvPr id="14" name="Shape 14"/>
          <p:cNvSpPr/>
          <p:nvPr/>
        </p:nvSpPr>
        <p:spPr>
          <a:xfrm>
            <a:off x="2509230" y="1029252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573238" y="1093260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TTL serial between chips, optical on-off</a:t>
            </a:r>
          </a:p>
        </p:txBody>
      </p:sp>
      <p:sp>
        <p:nvSpPr>
          <p:cNvPr id="16" name="Shape 16"/>
          <p:cNvSpPr/>
          <p:nvPr/>
        </p:nvSpPr>
        <p:spPr>
          <a:xfrm>
            <a:off x="7600108" y="1029252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664116" y="1093260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cheapest, DC harmless at 10 cm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</a:t>
            </a:r>
          </a:p>
        </p:txBody>
      </p:sp>
      <p:sp>
        <p:nvSpPr>
          <p:cNvPr id="20" name="Shape 20"/>
          <p:cNvSpPr/>
          <p:nvPr/>
        </p:nvSpPr>
        <p:spPr>
          <a:xfrm>
            <a:off x="2509230" y="1363561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573238" y="1427569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RS-232, CAN and LIN in vehicles</a:t>
            </a:r>
          </a:p>
        </p:txBody>
      </p:sp>
      <p:sp>
        <p:nvSpPr>
          <p:cNvPr id="22" name="Shape 22"/>
          <p:cNvSpPr/>
          <p:nvPr/>
        </p:nvSpPr>
        <p:spPr>
          <a:xfrm>
            <a:off x="7600108" y="1363561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664116" y="1427569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slow: bit stuffing or clock suffices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</a:t>
            </a:r>
          </a:p>
        </p:txBody>
      </p:sp>
      <p:sp>
        <p:nvSpPr>
          <p:cNvPr id="26" name="Shape 26"/>
          <p:cNvSpPr/>
          <p:nvPr/>
        </p:nvSpPr>
        <p:spPr>
          <a:xfrm>
            <a:off x="2509230" y="1697869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573238" y="1761877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USB low and full speed</a:t>
            </a:r>
          </a:p>
        </p:txBody>
      </p:sp>
      <p:sp>
        <p:nvSpPr>
          <p:cNvPr id="28" name="Shape 28"/>
          <p:cNvSpPr/>
          <p:nvPr/>
        </p:nvSpPr>
        <p:spPr>
          <a:xfrm>
            <a:off x="7600108" y="1697869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664116" y="1761877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stuffing after six 1s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</a:t>
            </a:r>
          </a:p>
        </p:txBody>
      </p:sp>
      <p:sp>
        <p:nvSpPr>
          <p:cNvPr id="32" name="Shape 32"/>
          <p:cNvSpPr/>
          <p:nvPr/>
        </p:nvSpPr>
        <p:spPr>
          <a:xfrm>
            <a:off x="2509230" y="2032178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573238" y="2096186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10BASE-T, RFID, NFC, IrDA, DALI</a:t>
            </a:r>
          </a:p>
        </p:txBody>
      </p:sp>
      <p:sp>
        <p:nvSpPr>
          <p:cNvPr id="34" name="Shape 34"/>
          <p:cNvSpPr/>
          <p:nvPr/>
        </p:nvSpPr>
        <p:spPr>
          <a:xfrm>
            <a:off x="7600108" y="2032178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664116" y="2096186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self-clocking, bandwidth cheap at 10 Mbps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Diff. Manchester</a:t>
            </a:r>
          </a:p>
        </p:txBody>
      </p:sp>
      <p:sp>
        <p:nvSpPr>
          <p:cNvPr id="38" name="Shape 38"/>
          <p:cNvSpPr/>
          <p:nvPr/>
        </p:nvSpPr>
        <p:spPr>
          <a:xfrm>
            <a:off x="2509230" y="2366486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573238" y="2430494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802.5 Token Ring</a:t>
            </a:r>
          </a:p>
        </p:txBody>
      </p:sp>
      <p:sp>
        <p:nvSpPr>
          <p:cNvPr id="40" name="Shape 40"/>
          <p:cNvSpPr/>
          <p:nvPr/>
        </p:nvSpPr>
        <p:spPr>
          <a:xfrm>
            <a:off x="7600108" y="2366486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664116" y="2430494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to reversed pair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 + B8ZS</a:t>
            </a:r>
          </a:p>
        </p:txBody>
      </p:sp>
      <p:sp>
        <p:nvSpPr>
          <p:cNvPr id="44" name="Shape 44"/>
          <p:cNvSpPr/>
          <p:nvPr/>
        </p:nvSpPr>
        <p:spPr>
          <a:xfrm>
            <a:off x="2509230" y="2700795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573238" y="2764803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T1, North America</a:t>
            </a:r>
          </a:p>
        </p:txBody>
      </p:sp>
      <p:sp>
        <p:nvSpPr>
          <p:cNvPr id="46" name="Shape 46"/>
          <p:cNvSpPr/>
          <p:nvPr/>
        </p:nvSpPr>
        <p:spPr>
          <a:xfrm>
            <a:off x="7600108" y="2700795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664116" y="2764803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DC, timing without extra bits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HDB3</a:t>
            </a:r>
          </a:p>
        </p:txBody>
      </p:sp>
      <p:sp>
        <p:nvSpPr>
          <p:cNvPr id="50" name="Shape 50"/>
          <p:cNvSpPr/>
          <p:nvPr/>
        </p:nvSpPr>
        <p:spPr>
          <a:xfrm>
            <a:off x="2509230" y="3035103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573238" y="3099111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E1, Europe and most of Asia</a:t>
            </a:r>
          </a:p>
        </p:txBody>
      </p:sp>
      <p:sp>
        <p:nvSpPr>
          <p:cNvPr id="52" name="Shape 52"/>
          <p:cNvSpPr/>
          <p:nvPr/>
        </p:nvSpPr>
        <p:spPr>
          <a:xfrm>
            <a:off x="7600108" y="3035103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664116" y="3099111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acts after 4 zeros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</a:t>
            </a:r>
          </a:p>
        </p:txBody>
      </p:sp>
      <p:sp>
        <p:nvSpPr>
          <p:cNvPr id="56" name="Shape 56"/>
          <p:cNvSpPr/>
          <p:nvPr/>
        </p:nvSpPr>
        <p:spPr>
          <a:xfrm>
            <a:off x="2509230" y="3369412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573238" y="3433420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ISDN U interface, HDSL</a:t>
            </a:r>
          </a:p>
        </p:txBody>
      </p:sp>
      <p:sp>
        <p:nvSpPr>
          <p:cNvPr id="58" name="Shape 58"/>
          <p:cNvSpPr/>
          <p:nvPr/>
        </p:nvSpPr>
        <p:spPr>
          <a:xfrm>
            <a:off x="7600108" y="3369412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664116" y="3433420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bits/symbol on voice pairs</a:t>
            </a:r>
          </a:p>
        </p:txBody>
      </p:sp>
      <p:sp>
        <p:nvSpPr>
          <p:cNvPr id="60" name="Shape 60"/>
          <p:cNvSpPr/>
          <p:nvPr/>
        </p:nvSpPr>
        <p:spPr>
          <a:xfrm>
            <a:off x="310896" y="3703720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374904" y="3767728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8B6T</a:t>
            </a:r>
          </a:p>
        </p:txBody>
      </p:sp>
      <p:sp>
        <p:nvSpPr>
          <p:cNvPr id="62" name="Shape 62"/>
          <p:cNvSpPr/>
          <p:nvPr/>
        </p:nvSpPr>
        <p:spPr>
          <a:xfrm>
            <a:off x="2509230" y="3703720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2573238" y="3767728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100BASE-T4</a:t>
            </a:r>
          </a:p>
        </p:txBody>
      </p:sp>
      <p:sp>
        <p:nvSpPr>
          <p:cNvPr id="64" name="Shape 64"/>
          <p:cNvSpPr/>
          <p:nvPr/>
        </p:nvSpPr>
        <p:spPr>
          <a:xfrm>
            <a:off x="7600108" y="3703720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7664116" y="3767728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levels on 4 Cat 3 pairs</a:t>
            </a:r>
          </a:p>
        </p:txBody>
      </p:sp>
      <p:sp>
        <p:nvSpPr>
          <p:cNvPr id="66" name="Shape 66"/>
          <p:cNvSpPr/>
          <p:nvPr/>
        </p:nvSpPr>
        <p:spPr>
          <a:xfrm>
            <a:off x="310896" y="4038028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74904" y="4102036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4D-PAM5</a:t>
            </a:r>
          </a:p>
        </p:txBody>
      </p:sp>
      <p:sp>
        <p:nvSpPr>
          <p:cNvPr id="68" name="Shape 68"/>
          <p:cNvSpPr/>
          <p:nvPr/>
        </p:nvSpPr>
        <p:spPr>
          <a:xfrm>
            <a:off x="2509230" y="4038028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2573238" y="4102036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1000BASE-T</a:t>
            </a:r>
          </a:p>
        </p:txBody>
      </p:sp>
      <p:sp>
        <p:nvSpPr>
          <p:cNvPr id="70" name="Shape 70"/>
          <p:cNvSpPr/>
          <p:nvPr/>
        </p:nvSpPr>
        <p:spPr>
          <a:xfrm>
            <a:off x="7600108" y="4038028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7664116" y="4102036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pairs × 125 Mbaud on Cat 5</a:t>
            </a:r>
          </a:p>
        </p:txBody>
      </p:sp>
      <p:sp>
        <p:nvSpPr>
          <p:cNvPr id="72" name="Shape 72"/>
          <p:cNvSpPr/>
          <p:nvPr/>
        </p:nvSpPr>
        <p:spPr>
          <a:xfrm>
            <a:off x="310896" y="4372337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3" name="Text 73"/>
          <p:cNvSpPr txBox="1"/>
          <p:nvPr/>
        </p:nvSpPr>
        <p:spPr>
          <a:xfrm>
            <a:off x="374904" y="4436345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</a:t>
            </a:r>
          </a:p>
        </p:txBody>
      </p:sp>
      <p:sp>
        <p:nvSpPr>
          <p:cNvPr id="74" name="Shape 74"/>
          <p:cNvSpPr/>
          <p:nvPr/>
        </p:nvSpPr>
        <p:spPr>
          <a:xfrm>
            <a:off x="2509230" y="4372337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5" name="Text 75"/>
          <p:cNvSpPr txBox="1"/>
          <p:nvPr/>
        </p:nvSpPr>
        <p:spPr>
          <a:xfrm>
            <a:off x="2573238" y="4436345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100BASE-TX</a:t>
            </a:r>
          </a:p>
        </p:txBody>
      </p:sp>
      <p:sp>
        <p:nvSpPr>
          <p:cNvPr id="76" name="Shape 76"/>
          <p:cNvSpPr/>
          <p:nvPr/>
        </p:nvSpPr>
        <p:spPr>
          <a:xfrm>
            <a:off x="7600108" y="4372337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7" name="Text 77"/>
          <p:cNvSpPr txBox="1"/>
          <p:nvPr/>
        </p:nvSpPr>
        <p:spPr>
          <a:xfrm>
            <a:off x="7664116" y="4436345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fundamental 31.25 MHz</a:t>
            </a:r>
          </a:p>
        </p:txBody>
      </p:sp>
      <p:sp>
        <p:nvSpPr>
          <p:cNvPr id="78" name="Shape 78"/>
          <p:cNvSpPr/>
          <p:nvPr/>
        </p:nvSpPr>
        <p:spPr>
          <a:xfrm>
            <a:off x="310896" y="4706645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9" name="Text 79"/>
          <p:cNvSpPr txBox="1"/>
          <p:nvPr/>
        </p:nvSpPr>
        <p:spPr>
          <a:xfrm>
            <a:off x="374904" y="4770653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</a:t>
            </a:r>
          </a:p>
        </p:txBody>
      </p:sp>
      <p:sp>
        <p:nvSpPr>
          <p:cNvPr id="80" name="Shape 80"/>
          <p:cNvSpPr/>
          <p:nvPr/>
        </p:nvSpPr>
        <p:spPr>
          <a:xfrm>
            <a:off x="2509230" y="4706645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81" name="Text 81"/>
          <p:cNvSpPr txBox="1"/>
          <p:nvPr/>
        </p:nvSpPr>
        <p:spPr>
          <a:xfrm>
            <a:off x="2573238" y="4770653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100BASE-TX, FDDI</a:t>
            </a:r>
          </a:p>
        </p:txBody>
      </p:sp>
      <p:sp>
        <p:nvSpPr>
          <p:cNvPr id="82" name="Shape 82"/>
          <p:cNvSpPr/>
          <p:nvPr/>
        </p:nvSpPr>
        <p:spPr>
          <a:xfrm>
            <a:off x="7600108" y="4706645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83" name="Text 83"/>
          <p:cNvSpPr txBox="1"/>
          <p:nvPr/>
        </p:nvSpPr>
        <p:spPr>
          <a:xfrm>
            <a:off x="7664116" y="4770653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bounds zero runs before MLT-3</a:t>
            </a:r>
          </a:p>
        </p:txBody>
      </p:sp>
      <p:sp>
        <p:nvSpPr>
          <p:cNvPr id="84" name="Shape 84"/>
          <p:cNvSpPr/>
          <p:nvPr/>
        </p:nvSpPr>
        <p:spPr>
          <a:xfrm>
            <a:off x="310896" y="5040954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5" name="Text 85"/>
          <p:cNvSpPr txBox="1"/>
          <p:nvPr/>
        </p:nvSpPr>
        <p:spPr>
          <a:xfrm>
            <a:off x="374904" y="5104962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8B/10B</a:t>
            </a:r>
          </a:p>
        </p:txBody>
      </p:sp>
      <p:sp>
        <p:nvSpPr>
          <p:cNvPr id="86" name="Shape 86"/>
          <p:cNvSpPr/>
          <p:nvPr/>
        </p:nvSpPr>
        <p:spPr>
          <a:xfrm>
            <a:off x="2509230" y="5040954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7" name="Text 87"/>
          <p:cNvSpPr txBox="1"/>
          <p:nvPr/>
        </p:nvSpPr>
        <p:spPr>
          <a:xfrm>
            <a:off x="2573238" y="5104962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1000BASE-X, Fibre Channel, SATA, PCIe 1/2, USB 3.0</a:t>
            </a:r>
          </a:p>
        </p:txBody>
      </p:sp>
      <p:sp>
        <p:nvSpPr>
          <p:cNvPr id="88" name="Shape 88"/>
          <p:cNvSpPr/>
          <p:nvPr/>
        </p:nvSpPr>
        <p:spPr>
          <a:xfrm>
            <a:off x="7600108" y="5040954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9" name="Text 89"/>
          <p:cNvSpPr txBox="1"/>
          <p:nvPr/>
        </p:nvSpPr>
        <p:spPr>
          <a:xfrm>
            <a:off x="7664116" y="5104962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balance, control symbols, 25% overhead</a:t>
            </a:r>
          </a:p>
        </p:txBody>
      </p:sp>
      <p:sp>
        <p:nvSpPr>
          <p:cNvPr id="90" name="Text 90"/>
          <p:cNvSpPr txBox="1"/>
          <p:nvPr/>
        </p:nvSpPr>
        <p:spPr>
          <a:xfrm>
            <a:off x="310896" y="5466702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10 Gbps: 64B/66B (10GBASE-R), 128B/130B (PCIe 3.0+), scrambler replaces table, overhead 3% and 1.5%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 alone: no spare bits for sync or error detection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mB/nB: m bits → n bits, n &gt; 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words: no long runs → sync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some of 2^n words legal → illegal word = detected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Runs before line coding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06021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 concept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009" y="694944"/>
            <a:ext cx="5593065" cy="94625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280996"/>
            <a:ext cx="6434006" cy="1934638"/>
          </a:xfrm>
          <a:prstGeom prst="roundRect">
            <a:avLst>
              <a:gd name="adj" fmla="val 11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409012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 ahead of NRZ-I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793060"/>
            <a:ext cx="6177974" cy="1294558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744902" y="2280996"/>
            <a:ext cx="5264187" cy="1934638"/>
          </a:xfrm>
          <a:prstGeom prst="roundRect">
            <a:avLst>
              <a:gd name="adj" fmla="val 11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24090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24090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02856" y="2409012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2793060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Fixes NRZ-I's long-0 problem: ≤ 3 consecutive 0s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S +25%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 DC component remains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524088"/>
          </a:xfrm>
          <a:prstGeom prst="roundRect">
            <a:avLst>
              <a:gd name="adj" fmla="val 5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4.2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192482" y="310896"/>
            <a:ext cx="52963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 mapping codes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3884008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Spare code words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data blocks, 32 five-bit words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Rest: control (start, end, idle) or invalid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Invalid word received = detected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Redundancy pays twice: sync + detection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2014992"/>
            <a:ext cx="5264187" cy="2691976"/>
          </a:xfrm>
          <a:prstGeom prst="roundRect">
            <a:avLst>
              <a:gd name="adj" fmla="val 8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214300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214300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954619" y="214300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Mbps: 4B/5B + NRZ-I vs. Manchester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2527056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 → 1.25 Mbps, NRZ-I Bmin = N/2 = 625 kHz,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Manchester: Bmin = 1 MHz, no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 decides which price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784952" cy="2697679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8B/10B block encoding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528920" cy="2057599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095848" y="182880"/>
            <a:ext cx="4913241" cy="2697679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223864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223864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853802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8B/10B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223864" y="694944"/>
            <a:ext cx="4657209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→ 10 bits: 1024 words for 256 blocks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5B/6B + 3B/4B stages, disparity controller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disparity: 1s minus 0s sent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word chosen to pull it toward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redundancy than 4B/5B: better detection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Gigabit Ethernet, Fibre Channel, PCIe, SATA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008575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13659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13659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136591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5B/6B + 3B/4B, not 2 × 4B/5B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520639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balance needs even length: half the bits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and 4 even; 5-bit words always ±1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5B/6B: 20 balanced words for 32 inputs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3B/4B: 6 balanced words for 8 inputs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rest: complementary pairs, chosen by disparity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008575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13659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13659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917947" y="3136591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partition buys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520639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Tables: 32 + 8 entries, not 256 × 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disparity counter, 6B → 4B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length ≤ 5, digital sum variation 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Widmer, Franaszek, IBM J. R&amp;D 27(5), 1983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generation later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 overhead: fine at 1 Gbps, painful at 10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10GBASE-R, PCIe 3.0: scrambler + 2-bit header per 64 or 128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Transitions and DC balance: probable, not guaranteed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Guarantees cost bits; when bits are dear, accept probabilities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014992"/>
            <a:ext cx="11826210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14300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14300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2143008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Scrambling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527056"/>
            <a:ext cx="11570178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links need: no extra bits, sync, zero average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 too wide, block + NRZ keeps DC, AMI loses sync on zeros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Substitute long zero runs with a fixed pattern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during encoding: N and S unchanged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B8ZS, HDB3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4113108"/>
            <a:ext cx="6434006" cy="2236333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4241124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4241124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4241124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 used with scrambling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4625172"/>
            <a:ext cx="6177974" cy="1596253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744902" y="4113108"/>
            <a:ext cx="5264187" cy="2236333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424112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424112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02856" y="4241124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scrambling sits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4625172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time as encoding, not a pass before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violates AMI alternation on purpose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violation = signal to restore zeros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3562306"/>
          </a:xfrm>
          <a:prstGeom prst="roundRect">
            <a:avLst>
              <a:gd name="adj" fmla="val 6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B8ZS, two cases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65" y="694944"/>
            <a:ext cx="2941165" cy="1424905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934" y="2193378"/>
            <a:ext cx="3037567" cy="1423791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3562306"/>
          </a:xfrm>
          <a:prstGeom prst="roundRect">
            <a:avLst>
              <a:gd name="adj" fmla="val 6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B8ZS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zeros → 000VB0VB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V: violation, B: bipolar (obeys rule)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stays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American carrier systems</a:t>
            </a:r>
          </a:p>
        </p:txBody>
      </p:sp>
      <p:sp>
        <p:nvSpPr>
          <p:cNvPr id="13" name="Shape 13"/>
          <p:cNvSpPr/>
          <p:nvPr/>
        </p:nvSpPr>
        <p:spPr>
          <a:xfrm>
            <a:off x="182880" y="3873202"/>
            <a:ext cx="7018916" cy="2779630"/>
          </a:xfrm>
          <a:prstGeom prst="roundRect">
            <a:avLst>
              <a:gd name="adj" fmla="val 8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400121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400121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4.20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328908" y="4001218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HDB3 substitution in four situations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79" y="4385266"/>
            <a:ext cx="5807519" cy="2139550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7329812" y="3873202"/>
            <a:ext cx="4679277" cy="2779630"/>
          </a:xfrm>
          <a:prstGeom prst="roundRect">
            <a:avLst>
              <a:gd name="adj" fmla="val 8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7457828" y="400121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457828" y="400121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087766" y="4001218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HDB3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457828" y="4385266"/>
            <a:ext cx="442324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zeros → 000V or B00V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 nonzero pulses since last: 000V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Even: B00V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keep average at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carrier systems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5062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Analog-to-digital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Microphone, camera → analog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survives repeaters, analog accumulates noise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bandwidth, quantified at end of 4.2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PCM, delta modulation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code modulation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Sampling: continuous → discrete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Quantization: continuous → discrete amplitude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irreversible step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Encoding: →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G.711 (1972): 8000 samples/s × 8 bits, every phone call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11826210" cy="1813243"/>
          </a:xfrm>
          <a:prstGeom prst="roundRect">
            <a:avLst>
              <a:gd name="adj" fmla="val 126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409012"/>
            <a:ext cx="105521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 of a PCM encoder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872" y="2793060"/>
            <a:ext cx="1927225" cy="896938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672" y="3266135"/>
            <a:ext cx="1241425" cy="600075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297" y="2793060"/>
            <a:ext cx="5029200" cy="1173163"/>
          </a:xfrm>
          <a:prstGeom prst="rect">
            <a:avLst/>
          </a:prstGeom>
        </p:spPr>
      </p:pic>
      <p:sp>
        <p:nvSpPr>
          <p:cNvPr id="19" name="Shape 19"/>
          <p:cNvSpPr/>
          <p:nvPr/>
        </p:nvSpPr>
        <p:spPr>
          <a:xfrm>
            <a:off x="182880" y="4222255"/>
            <a:ext cx="6434006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0" name="Shape 20"/>
          <p:cNvSpPr/>
          <p:nvPr/>
        </p:nvSpPr>
        <p:spPr>
          <a:xfrm>
            <a:off x="310896" y="4350271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10896" y="4350271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4.22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1328908" y="4350271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sampling methods for PCM</a:t>
            </a:r>
          </a:p>
        </p:txBody>
      </p:sp>
      <p:pic>
        <p:nvPicPr>
          <p:cNvPr id="23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102" y="4788053"/>
            <a:ext cx="1853832" cy="1420600"/>
          </a:xfrm>
          <a:prstGeom prst="rect">
            <a:avLst/>
          </a:prstGeom>
        </p:spPr>
      </p:pic>
      <p:pic>
        <p:nvPicPr>
          <p:cNvPr id="24" name="Imag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039" y="4734320"/>
            <a:ext cx="1853832" cy="1420599"/>
          </a:xfrm>
          <a:prstGeom prst="rect">
            <a:avLst/>
          </a:prstGeom>
        </p:spPr>
      </p:pic>
      <p:pic>
        <p:nvPicPr>
          <p:cNvPr id="25" name="Imag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6" y="4734319"/>
            <a:ext cx="1853832" cy="1420600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6744902" y="4222255"/>
            <a:ext cx="526418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7" name="Shape 27"/>
          <p:cNvSpPr/>
          <p:nvPr/>
        </p:nvSpPr>
        <p:spPr>
          <a:xfrm>
            <a:off x="6872918" y="435027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6872918" y="435027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502856" y="4350271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872918" y="4734319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Interval Ts, rate fs = 1/Ts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Ideal: instantaneous, not realizable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Natural: follows signal for pulse 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Flat-top: hold value, sample-and-hold, used in practice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called PAM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Discrete time, still continuous amplitude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rate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Nyquist: fs ≥ 2 × highest frequency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highest frequency, not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only for low-pass from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Bandpass: fs ≥ 2 × bandwidth, band position needed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014992"/>
            <a:ext cx="5264187" cy="2447299"/>
          </a:xfrm>
          <a:prstGeom prst="roundRect">
            <a:avLst>
              <a:gd name="adj" fmla="val 93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14300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14300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392597" y="214300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sine wave, three rates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527056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 = 2f (Nyquist): good recovery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 = 4f: same result, wasted samples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 = f: unrecoverable</a:t>
            </a:r>
          </a:p>
        </p:txBody>
      </p:sp>
      <p:sp>
        <p:nvSpPr>
          <p:cNvPr id="12" name="Shape 12"/>
          <p:cNvSpPr/>
          <p:nvPr/>
        </p:nvSpPr>
        <p:spPr>
          <a:xfrm>
            <a:off x="5575083" y="182880"/>
            <a:ext cx="6434006" cy="4279411"/>
          </a:xfrm>
          <a:prstGeom prst="roundRect">
            <a:avLst>
              <a:gd name="adj" fmla="val 53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Nyquist rate for low-pass and bandpass signals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4850818" cy="1395341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625" y="2974244"/>
            <a:ext cx="4132449" cy="136003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334442"/>
          </a:xfrm>
          <a:prstGeom prst="roundRect">
            <a:avLst>
              <a:gd name="adj" fmla="val 36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105521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of a sine wave at three sampling rates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085" y="694944"/>
            <a:ext cx="7543800" cy="1674812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10" y="2752344"/>
            <a:ext cx="7550150" cy="1655762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085" y="4733544"/>
            <a:ext cx="7543800" cy="165576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252880" cy="5211831"/>
          </a:xfrm>
          <a:prstGeom prst="roundRect">
            <a:avLst>
              <a:gd name="adj" fmla="val 4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97883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a clock that has only one hand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996848" cy="1393535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264826"/>
            <a:ext cx="6869560" cy="1416076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3857248"/>
            <a:ext cx="6864257" cy="1409447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7563776" y="182880"/>
            <a:ext cx="4445314" cy="5211831"/>
          </a:xfrm>
          <a:prstGeom prst="roundRect">
            <a:avLst>
              <a:gd name="adj" fmla="val 4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7691792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691792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4.7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773493" y="310896"/>
            <a:ext cx="310758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Aliasing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691792" y="694944"/>
            <a:ext cx="4189282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Film: 24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 &gt; 12 turns/s → appears backward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False low frequency: alias</a:t>
            </a:r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533" y="1584396"/>
            <a:ext cx="3733800" cy="15378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Aliasing in video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rate = sampling rate for rotation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 advances just under one spacing → looks backward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alias frequency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Exactly one spacing → frozen (helicopter rotors)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frames/s: &gt; 12 turns/s aliases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Cure: filter before sampling, longer shutter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Rolling shutter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sensors read row by row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bottom row ms after top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Propeller: sampled at a different instant per row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bent, detached blades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+ temporal aliasing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shutter: whole frame at once, no artifact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547000"/>
            <a:ext cx="7252880" cy="3864769"/>
          </a:xfrm>
          <a:prstGeom prst="roundRect">
            <a:avLst>
              <a:gd name="adj" fmla="val 59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675016"/>
            <a:ext cx="88689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675016"/>
            <a:ext cx="8868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07517" y="2675016"/>
            <a:ext cx="60002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wheel filmed at 24 fps: click to play</a:t>
            </a:r>
          </a:p>
        </p:txBody>
      </p:sp>
      <p:pic>
        <p:nvPicPr>
          <p:cNvPr id="16" name="Video 16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5FC4F8B3C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426040" y="3059064"/>
            <a:ext cx="6766560" cy="3224689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7563776" y="2547000"/>
            <a:ext cx="4445314" cy="3864769"/>
          </a:xfrm>
          <a:prstGeom prst="roundRect">
            <a:avLst>
              <a:gd name="adj" fmla="val 59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7691792" y="267501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691792" y="267501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8321730" y="2675016"/>
            <a:ext cx="35593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animation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691792" y="3059064"/>
            <a:ext cx="4189282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Wheel: 4.4 rev/s forward, 5 identical spokes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Camera: 24 fps → 0.183 rev per frame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 spacing 0.2 rev: each frame 1/60 rev short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matches nearest spoke → -6° per frame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appears backward at 0.4 rev/s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 pattern 22 Hz &gt; 12 Hz (Nyquist)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alias: 22 - 24 = -2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Rim mark: 4.4 Hz &lt; 12 Hz, no alias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footage and background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car, filmed: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car wheels spin backwards on video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https://www.youtube.com/watch?v=B8EMI3_0TO0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commercials: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wheels in reverse, explained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https://www.youtube.com/watch?v=CaiIZI1oe40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 behind it: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wheel stops or reverses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https://www.youtube.com/watch?v=CoAj4FmMYTg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6288009" y="310896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wagon-wheel effect: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negative-frequency reading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https://en.wikipedia.org/wiki/Wagon-wheel_effect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rolling shutter: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detached propeller blades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https://en.wikipedia.org/wiki/Rolling_shutter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stroboscopic effect: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aliasing by flickering light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https://en.wikipedia.org/wiki/Stroboscopic_effect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3856726" cy="1399992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25189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voice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3600694" cy="7599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voice frequency 4000 Hz → 8000 samples/s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 Hz: the channel the network reserved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1710888"/>
            <a:ext cx="3856726" cy="2730012"/>
          </a:xfrm>
          <a:prstGeom prst="roundRect">
            <a:avLst>
              <a:gd name="adj" fmla="val 8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18389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18389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1838904"/>
            <a:ext cx="29707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222952"/>
            <a:ext cx="3600694" cy="20899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amplitudes: infinitely many values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Range Vmin to Vmax → L zones, Δ = (Vmax - Vmin)/L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 midpoints: values 0 to L-1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→ value of its zone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 set by amplitude swing and accuracy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 256, video thousands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L: fewer bits, more error</a:t>
            </a:r>
          </a:p>
        </p:txBody>
      </p:sp>
      <p:sp>
        <p:nvSpPr>
          <p:cNvPr id="12" name="Shape 12"/>
          <p:cNvSpPr/>
          <p:nvPr/>
        </p:nvSpPr>
        <p:spPr>
          <a:xfrm>
            <a:off x="4167622" y="182880"/>
            <a:ext cx="3856726" cy="4258020"/>
          </a:xfrm>
          <a:prstGeom prst="roundRect">
            <a:avLst>
              <a:gd name="adj" fmla="val 5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429563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429563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377339" y="310896"/>
            <a:ext cx="25189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Low-pass, 200 kHz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295638" y="694944"/>
            <a:ext cx="3600694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0 to 200 kHz → fs = 400,000 samples/s</a:t>
            </a:r>
          </a:p>
        </p:txBody>
      </p:sp>
      <p:sp>
        <p:nvSpPr>
          <p:cNvPr id="17" name="Shape 17"/>
          <p:cNvSpPr/>
          <p:nvPr/>
        </p:nvSpPr>
        <p:spPr>
          <a:xfrm>
            <a:off x="8152364" y="182880"/>
            <a:ext cx="3856726" cy="4258020"/>
          </a:xfrm>
          <a:prstGeom prst="roundRect">
            <a:avLst>
              <a:gd name="adj" fmla="val 5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8280380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280380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32714" y="310896"/>
            <a:ext cx="244835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Bandpass, 200 kHz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280380" y="694944"/>
            <a:ext cx="3600694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edges unknown → fs undetermined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252880" cy="4971462"/>
          </a:xfrm>
          <a:prstGeom prst="roundRect">
            <a:avLst>
              <a:gd name="adj" fmla="val 4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97883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and encoding of a sampled signal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996848" cy="433138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563776" y="182880"/>
            <a:ext cx="4445314" cy="4971462"/>
          </a:xfrm>
          <a:prstGeom prst="roundRect">
            <a:avLst>
              <a:gd name="adj" fmla="val 4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691792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691792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21730" y="310896"/>
            <a:ext cx="35593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chart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691792" y="694944"/>
            <a:ext cx="4189282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1: normalized amplitude (÷ Δ)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2: zone midpoint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3: normalized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4: quantization 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5: encoded word, the output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≤ Δ/2, never zero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error and SNR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in [-Δ/2, +Δ/2]: bounded, never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SNRdB = 6.02 nb + 1.76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bit/sample ≈ +6 dB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Nonuniform amplitudes → nonuniform zones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companding: compress large, expand at receiver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6 dB per bit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≈ uniform on [-Δ/2, +Δ/2]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 power = Δ²/12, independent of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 levels → Δ/2 → noise ÷ 4 → 6.02 dB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+1.76 dB: full-scale sine peak-to-rms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noise → worst SNR on quiet passages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4679277" cy="1844553"/>
          </a:xfrm>
          <a:prstGeom prst="roundRect">
            <a:avLst>
              <a:gd name="adj" fmla="val 12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1035602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103560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456226" y="2409012"/>
            <a:ext cx="327791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levels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793060"/>
            <a:ext cx="442324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nb = 3 → SNRdB = 6.02(3) + 1.76 = 19.82 dB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280996"/>
            <a:ext cx="7018916" cy="1844553"/>
          </a:xfrm>
          <a:prstGeom prst="roundRect">
            <a:avLst>
              <a:gd name="adj" fmla="val 12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2409012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2409012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270524" y="2409012"/>
            <a:ext cx="56105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line, SNRdB &gt; 40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118189" y="2793060"/>
            <a:ext cx="6762884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n = 6.35 → nb ≥ 6.35 → nb = 7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practice: 7 or 8 bits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519" y="3416508"/>
            <a:ext cx="5610225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quantization error sounds like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Correlated with signal: distortion, not hiss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Heard on fades, reverb tails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bits: obvious. 16 bits: only on quiet tails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Dither: add noise before quantizing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distortion → steady hiss, +4.8 dB floor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Companding: fine steps when quiet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54700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67501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67501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65299" y="267501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05906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AudioCheck: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16-bit, 8-bit, 8-bit + dither, headphones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https://www.audiocheck.net/audiotests_dithering.php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SoundGuys: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plotted at 2, 4, 8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https://www.soundguys.com/audio-bit-depth-explained-23706/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06821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288009" y="310896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CMUSE calculator: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depth → step, noise floor, SNR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https://www.cmuse.org/quantization-noise-calculator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iZotope: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dither helps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https://www.izotope.com/en/learn/what-is-dithering-in-audio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130999"/>
          </a:xfrm>
          <a:prstGeom prst="roundRect">
            <a:avLst>
              <a:gd name="adj" fmla="val 107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→ nb-bit word, nb = log2 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2 → 010, code 5 → 101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rate = fs × nb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130999"/>
          </a:xfrm>
          <a:prstGeom prst="roundRect">
            <a:avLst>
              <a:gd name="adj" fmla="val 107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440343" y="310896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voice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to 4000 Hz, 8 bits/sample</a:t>
            </a:r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104" y="1052388"/>
            <a:ext cx="5476875" cy="1133475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2441895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56991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56991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40834" y="2569911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Recovering the signal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310896" y="2953959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word → held pulse → staircase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Low-pass filter, original cutoff → 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Needs: Nyquist-rate sampling, enough levels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sampling: no gain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levels: gain, costs bits</a:t>
            </a:r>
          </a:p>
        </p:txBody>
      </p:sp>
      <p:sp>
        <p:nvSpPr>
          <p:cNvPr id="18" name="Shape 18"/>
          <p:cNvSpPr/>
          <p:nvPr/>
        </p:nvSpPr>
        <p:spPr>
          <a:xfrm>
            <a:off x="5575083" y="2441895"/>
            <a:ext cx="6434006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5703099" y="2569911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5703099" y="2569911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4.27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721111" y="2569911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 of a PCM decoder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761" y="2953959"/>
            <a:ext cx="2924151" cy="1001437"/>
          </a:xfrm>
          <a:prstGeom prst="rect">
            <a:avLst/>
          </a:prstGeom>
        </p:spPr>
      </p:pic>
      <p:pic>
        <p:nvPicPr>
          <p:cNvPr id="23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099" y="3280244"/>
            <a:ext cx="902084" cy="432413"/>
          </a:xfrm>
          <a:prstGeom prst="rect">
            <a:avLst/>
          </a:prstGeom>
        </p:spPr>
      </p:pic>
      <p:pic>
        <p:nvPicPr>
          <p:cNvPr id="24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8364" y="3043151"/>
            <a:ext cx="2202709" cy="669507"/>
          </a:xfrm>
          <a:prstGeom prst="rect">
            <a:avLst/>
          </a:prstGeom>
        </p:spPr>
      </p:pic>
      <p:sp>
        <p:nvSpPr>
          <p:cNvPr id="25" name="Shape 25"/>
          <p:cNvSpPr/>
          <p:nvPr/>
        </p:nvSpPr>
        <p:spPr>
          <a:xfrm>
            <a:off x="182880" y="4540011"/>
            <a:ext cx="4165264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6" name="Shape 26"/>
          <p:cNvSpPr/>
          <p:nvPr/>
        </p:nvSpPr>
        <p:spPr>
          <a:xfrm>
            <a:off x="310896" y="4668027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10896" y="4668027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40834" y="4668027"/>
            <a:ext cx="3279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 bandwidth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310896" y="5052075"/>
            <a:ext cx="3909232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nb × fs = nb × 2 × Banalog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Bmin = c × N × (1/r), r = 1, c = 1/2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Bmin = nb × Banalog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of digitization: nb × bandwidth</a:t>
            </a:r>
          </a:p>
        </p:txBody>
      </p:sp>
      <p:sp>
        <p:nvSpPr>
          <p:cNvPr id="30" name="Shape 30"/>
          <p:cNvSpPr/>
          <p:nvPr/>
        </p:nvSpPr>
        <p:spPr>
          <a:xfrm>
            <a:off x="4476160" y="4540011"/>
            <a:ext cx="2776843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1" name="Shape 31"/>
          <p:cNvSpPr/>
          <p:nvPr/>
        </p:nvSpPr>
        <p:spPr>
          <a:xfrm>
            <a:off x="4604176" y="4668027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32" name="Text 32"/>
          <p:cNvSpPr txBox="1"/>
          <p:nvPr/>
        </p:nvSpPr>
        <p:spPr>
          <a:xfrm>
            <a:off x="4604176" y="4668027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4.14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5756510" y="4668027"/>
            <a:ext cx="136847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kHz voice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4604176" y="5052075"/>
            <a:ext cx="2520811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Analog: 4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bits/sample: 8 × 4 = 32 kHz</a:t>
            </a:r>
          </a:p>
        </p:txBody>
      </p:sp>
      <p:sp>
        <p:nvSpPr>
          <p:cNvPr id="35" name="Shape 35"/>
          <p:cNvSpPr/>
          <p:nvPr/>
        </p:nvSpPr>
        <p:spPr>
          <a:xfrm>
            <a:off x="7381019" y="4540011"/>
            <a:ext cx="4628071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6" name="Shape 36"/>
          <p:cNvSpPr/>
          <p:nvPr/>
        </p:nvSpPr>
        <p:spPr>
          <a:xfrm>
            <a:off x="7509035" y="4668027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7509035" y="4668027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8138972" y="4668027"/>
            <a:ext cx="37421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data rate, min bandwidth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7509035" y="5052075"/>
            <a:ext cx="437203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 to B, sample at 2B, L levels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levels useless: signal had 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2 × B × log2 L = Nmax (Chapter 3)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Bmin = N / (2 × log2 L)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modulation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 complex; DM simplest alternative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PCM: amplitude per sample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DM: change since last sample, 1 bit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up by Δ, 0: down by Δ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code words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tracking error on fast changes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service: CVSD, public-safety radio, Bluetooth SCO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process of delta modulation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6177974" cy="1479799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813004"/>
            <a:ext cx="5849097" cy="2593759"/>
          </a:xfrm>
          <a:prstGeom prst="roundRect">
            <a:avLst>
              <a:gd name="adj" fmla="val 8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41020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41020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941020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modulation components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325068"/>
            <a:ext cx="5593065" cy="1686980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159993" y="2813004"/>
            <a:ext cx="5849097" cy="2593759"/>
          </a:xfrm>
          <a:prstGeom prst="roundRect">
            <a:avLst>
              <a:gd name="adj" fmla="val 8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941020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941020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306021" y="2941020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demodulation components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009" y="3325068"/>
            <a:ext cx="5593065" cy="195367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991586"/>
          </a:xfrm>
          <a:prstGeom prst="roundRect">
            <a:avLst>
              <a:gd name="adj" fmla="val 7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Transmission modes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bits are laid on the wiring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or serial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serial: async, sync, isochronous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991586"/>
          </a:xfrm>
          <a:prstGeom prst="roundRect">
            <a:avLst>
              <a:gd name="adj" fmla="val 7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transmission modes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2351506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302482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43049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43049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430498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81454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bits at once, n wires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Speed: n×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grows with distance: short runs only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302482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43049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43049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917947" y="3430498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81454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bit after another, one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÷ n: every external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Parallel/serial conversion at both ends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4056019"/>
          </a:xfrm>
          <a:prstGeom prst="roundRect">
            <a:avLst>
              <a:gd name="adj" fmla="val 5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9901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transmission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1258361"/>
            <a:ext cx="563417" cy="2208023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608" y="1234886"/>
            <a:ext cx="726443" cy="2208023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922" y="694944"/>
            <a:ext cx="3666126" cy="2939683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5575083" y="182880"/>
            <a:ext cx="6434006" cy="4056019"/>
          </a:xfrm>
          <a:prstGeom prst="roundRect">
            <a:avLst>
              <a:gd name="adj" fmla="val 5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4.33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transmission</a:t>
            </a:r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3099" y="694944"/>
            <a:ext cx="1202615" cy="3415939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0323" y="694944"/>
            <a:ext cx="1290750" cy="3415939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3948" y="1704231"/>
            <a:ext cx="3516868" cy="1397365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182880" y="4366915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7" name="Shape 17"/>
          <p:cNvSpPr/>
          <p:nvPr/>
        </p:nvSpPr>
        <p:spPr>
          <a:xfrm>
            <a:off x="310896" y="449493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310896" y="449493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940834" y="4494931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Timing a serial stream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10896" y="4878979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Async: within a byte, gaps any length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Sync: across a frame, no gaps, no framing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Isochronous: whole stream, fixed rate</a:t>
            </a:r>
          </a:p>
        </p:txBody>
      </p:sp>
      <p:sp>
        <p:nvSpPr>
          <p:cNvPr id="21" name="Shape 21"/>
          <p:cNvSpPr/>
          <p:nvPr/>
        </p:nvSpPr>
        <p:spPr>
          <a:xfrm>
            <a:off x="6159993" y="4366915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2" name="Shape 22"/>
          <p:cNvSpPr/>
          <p:nvPr/>
        </p:nvSpPr>
        <p:spPr>
          <a:xfrm>
            <a:off x="6288009" y="4494931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6288009" y="4494931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6812031" y="4494931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a mode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288009" y="4878979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Parallel: speed via wires, short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Async: irregular sender, overhead per byte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Sync: throughput, clocks must hold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3452569"/>
          </a:xfrm>
          <a:prstGeom prst="roundRect">
            <a:avLst>
              <a:gd name="adj" fmla="val 6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 transmission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55" y="1286868"/>
            <a:ext cx="500250" cy="2220565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092" y="1286868"/>
            <a:ext cx="620219" cy="2220565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0732" y="694944"/>
            <a:ext cx="2098332" cy="917879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201" y="2440159"/>
            <a:ext cx="4481875" cy="1012949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6744902" y="182880"/>
            <a:ext cx="5264187" cy="3452569"/>
          </a:xfrm>
          <a:prstGeom prst="roundRect">
            <a:avLst>
              <a:gd name="adj" fmla="val 6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1" name="Shape 11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bit + stop bit(s) per byte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Resync on every start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Slow, uneven sources: keyboard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Overhead: slowest of three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microcontroller UART</a:t>
            </a:r>
          </a:p>
        </p:txBody>
      </p:sp>
      <p:sp>
        <p:nvSpPr>
          <p:cNvPr id="15" name="Shape 15"/>
          <p:cNvSpPr/>
          <p:nvPr/>
        </p:nvSpPr>
        <p:spPr>
          <a:xfrm>
            <a:off x="182880" y="3763465"/>
            <a:ext cx="6434006" cy="2783750"/>
          </a:xfrm>
          <a:prstGeom prst="roundRect">
            <a:avLst>
              <a:gd name="adj" fmla="val 82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6" name="Shape 16"/>
          <p:cNvSpPr/>
          <p:nvPr/>
        </p:nvSpPr>
        <p:spPr>
          <a:xfrm>
            <a:off x="310896" y="3891481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310896" y="3891481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4.35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328908" y="3891481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transmission</a:t>
            </a:r>
          </a:p>
        </p:txBody>
      </p:sp>
      <p:pic>
        <p:nvPicPr>
          <p:cNvPr id="19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455" y="4275529"/>
            <a:ext cx="535365" cy="2143670"/>
          </a:xfrm>
          <a:prstGeom prst="rect">
            <a:avLst/>
          </a:prstGeom>
        </p:spPr>
      </p:pic>
      <p:pic>
        <p:nvPicPr>
          <p:cNvPr id="20" name="Imag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468" y="4275529"/>
            <a:ext cx="614843" cy="2143670"/>
          </a:xfrm>
          <a:prstGeom prst="rect">
            <a:avLst/>
          </a:prstGeom>
        </p:spPr>
      </p:pic>
      <p:pic>
        <p:nvPicPr>
          <p:cNvPr id="21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863" y="4646422"/>
            <a:ext cx="4818290" cy="861000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6744902" y="3763465"/>
            <a:ext cx="5264187" cy="2783750"/>
          </a:xfrm>
          <a:prstGeom prst="roundRect">
            <a:avLst>
              <a:gd name="adj" fmla="val 82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6872918" y="389148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872918" y="389148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502856" y="3891481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Synchronous, isochronous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6872918" y="4275529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stream, no gaps, no framing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counts and regroups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Fastest: high-speed links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Isochronous: fixed stream rate, real-time audio and video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5883265"/>
          </a:xfrm>
          <a:prstGeom prst="roundRect">
            <a:avLst>
              <a:gd name="adj" fmla="val 3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codes on a real wire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47873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Manchester code: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why the mid-bit transition carries clock and data at once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https://en.wikipedia.org/wiki/Manchester_code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8b/10b encoding: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run-length and disparity bounds the code guarantees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https://en.wikipedia.org/wiki/8b/10b_encoding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 Eater, Analyzing actual Ethernet encoding: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him recover the clock from the waveform alone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https://www.youtube.com/watch?v=i8CmibhvZ0c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SparkFun, logic analyzer with sigrok PulseView: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 serial line and decode it yourself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https://learn.sparkfun.com/tutorials/using-the-usb-logic-analyzer-with-sigrok-pulseview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Falstad, Fourier Series applet: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the high harmonics and watch a square wave round off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https://www.falstad.com/fourier/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Gibbs phenomenon: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that the overshoot stays near 9 percent however many terms you keep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https://en.wikipedia.org/wiki/Gibbs_phenomenon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5883265"/>
          </a:xfrm>
          <a:prstGeom prst="roundRect">
            <a:avLst>
              <a:gd name="adj" fmla="val 3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242412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Sampling, PCM, and framing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52431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DSPRelated, sampling and aliasing: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push the signal past half the sampling rate and watch the alias appear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/>
              </a:rPr>
              <a:t>https://www.dsprelated.com/foundations/sampling.php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Nyquist-Shannon sampling theorem: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bandpass case, which the lecture only stated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/>
              </a:rPr>
              <a:t>https://en.wikipedia.org/wiki/Nyquist%E2%80%93Shannon_sampling_theorem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Delta modulation: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up slope overload, the failure DM has and PCM does not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/>
              </a:rPr>
              <a:t>https://en.wikipedia.org/wiki/Delta_modulation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adaptive differential PCM: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how G.711 and G.726 halve the bit rate of a call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/>
              </a:rPr>
              <a:t>https://en.wikipedia.org/wiki/Adaptive_differential_pulse-code_modulation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Chrome Music Lab, Spectrogram: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highest frequency you actually produce, then judge the 4 kHz assumption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/>
              </a:rPr>
              <a:t>https://musiclab.chromeexperiments.com/Spectrogram/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SparkFun, logic analyzer with sigrok PulseView: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an asynchronous line and find the start and stop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/>
              </a:rPr>
              <a:t>https://learn.sparkfun.com/tutorials/using-the-usb-logic-analyzer-with-sigrok-pulseview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