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9"/>
  </p:notesMasterIdLst>
  <p:handoutMasterIdLst>
    <p:handoutMasterId r:id="rId40"/>
  </p:handoutMasterIdLst>
  <p:sldIdLst>
    <p:sldId id="263" r:id="rId2"/>
    <p:sldId id="257" r:id="rId3"/>
    <p:sldId id="310" r:id="rId4"/>
    <p:sldId id="305" r:id="rId5"/>
    <p:sldId id="309" r:id="rId6"/>
    <p:sldId id="313" r:id="rId7"/>
    <p:sldId id="361" r:id="rId8"/>
    <p:sldId id="369" r:id="rId9"/>
    <p:sldId id="370" r:id="rId10"/>
    <p:sldId id="371" r:id="rId11"/>
    <p:sldId id="372" r:id="rId12"/>
    <p:sldId id="354" r:id="rId13"/>
    <p:sldId id="365" r:id="rId14"/>
    <p:sldId id="366" r:id="rId15"/>
    <p:sldId id="367" r:id="rId16"/>
    <p:sldId id="368" r:id="rId17"/>
    <p:sldId id="364" r:id="rId18"/>
    <p:sldId id="321" r:id="rId19"/>
    <p:sldId id="380" r:id="rId20"/>
    <p:sldId id="356" r:id="rId21"/>
    <p:sldId id="386" r:id="rId22"/>
    <p:sldId id="357" r:id="rId23"/>
    <p:sldId id="387" r:id="rId24"/>
    <p:sldId id="358" r:id="rId25"/>
    <p:sldId id="373" r:id="rId26"/>
    <p:sldId id="381" r:id="rId27"/>
    <p:sldId id="374" r:id="rId28"/>
    <p:sldId id="375" r:id="rId29"/>
    <p:sldId id="382" r:id="rId30"/>
    <p:sldId id="383" r:id="rId31"/>
    <p:sldId id="376" r:id="rId32"/>
    <p:sldId id="385" r:id="rId33"/>
    <p:sldId id="377" r:id="rId34"/>
    <p:sldId id="384" r:id="rId35"/>
    <p:sldId id="359" r:id="rId36"/>
    <p:sldId id="351" r:id="rId37"/>
    <p:sldId id="35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C9B1"/>
    <a:srgbClr val="F1EB99"/>
    <a:srgbClr val="790013"/>
    <a:srgbClr val="262626"/>
    <a:srgbClr val="F9F9F9"/>
    <a:srgbClr val="E6E6E6"/>
    <a:srgbClr val="E0E0E0"/>
    <a:srgbClr val="E8E8E8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47" autoAdjust="0"/>
    <p:restoredTop sz="89027" autoAdjust="0"/>
  </p:normalViewPr>
  <p:slideViewPr>
    <p:cSldViewPr snapToGrid="0">
      <p:cViewPr>
        <p:scale>
          <a:sx n="75" d="100"/>
          <a:sy n="75" d="100"/>
        </p:scale>
        <p:origin x="2028" y="6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31DE7-6514-4BA4-8693-AC9C21D49EF8}" type="datetimeFigureOut">
              <a:rPr lang="ko-KR" altLang="en-US" smtClean="0"/>
              <a:t>2018-11-20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EB2A5-883F-45EF-8ABE-5F6E3B1AE3E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3385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284856-FC31-4BD5-A78C-D31AF5DBB5B3}" type="datetimeFigureOut">
              <a:rPr lang="ko-KR" altLang="en-US" smtClean="0"/>
              <a:t>2018-11-20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072F4-38D8-429C-BAFE-4EEEFDC51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233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072F4-38D8-429C-BAFE-4EEEFDC513E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390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pattFill prst="ltVert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A7029ED3-CCEC-4078-9840-961935140503}"/>
              </a:ext>
            </a:extLst>
          </p:cNvPr>
          <p:cNvSpPr/>
          <p:nvPr userDrawn="1"/>
        </p:nvSpPr>
        <p:spPr>
          <a:xfrm>
            <a:off x="0" y="1317072"/>
            <a:ext cx="12192000" cy="52977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9247523-A682-41A8-BF57-294C314825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418807"/>
          </a:xfrm>
          <a:prstGeom prst="rect">
            <a:avLst/>
          </a:prstGeom>
        </p:spPr>
      </p:pic>
      <p:pic>
        <p:nvPicPr>
          <p:cNvPr id="8" name="Picture 2" descr="E:\Downloads\logo_ui(8)\crimson1positive.gif">
            <a:extLst>
              <a:ext uri="{FF2B5EF4-FFF2-40B4-BE49-F238E27FC236}">
                <a16:creationId xmlns:a16="http://schemas.microsoft.com/office/drawing/2014/main" id="{3F4E9889-C716-4239-8CBC-2D8B398337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277600" y="56527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934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bg>
      <p:bgPr>
        <a:pattFill prst="ltVert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955025"/>
            <a:ext cx="12192000" cy="5652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477" y="1065164"/>
            <a:ext cx="11016623" cy="5383261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§"/>
              <a:defRPr sz="28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 sz="18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 sz="1800"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22" name="제목 21"/>
          <p:cNvSpPr>
            <a:spLocks noGrp="1"/>
          </p:cNvSpPr>
          <p:nvPr>
            <p:ph type="title"/>
          </p:nvPr>
        </p:nvSpPr>
        <p:spPr>
          <a:xfrm>
            <a:off x="558160" y="0"/>
            <a:ext cx="10515600" cy="955024"/>
          </a:xfrm>
        </p:spPr>
        <p:txBody>
          <a:bodyPr anchor="ctr">
            <a:noAutofit/>
          </a:bodyPr>
          <a:lstStyle>
            <a:lvl1pPr>
              <a:defRPr sz="3200" b="1" i="0" spc="-150">
                <a:solidFill>
                  <a:srgbClr val="790013"/>
                </a:solidFill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25" name="Rectangle 6"/>
          <p:cNvSpPr/>
          <p:nvPr userDrawn="1"/>
        </p:nvSpPr>
        <p:spPr>
          <a:xfrm>
            <a:off x="1" y="110142"/>
            <a:ext cx="73025" cy="734743"/>
          </a:xfrm>
          <a:prstGeom prst="rect">
            <a:avLst/>
          </a:prstGeom>
          <a:solidFill>
            <a:srgbClr val="79001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11500" b="1" dirty="0">
              <a:solidFill>
                <a:schemeClr val="tx1"/>
              </a:solidFill>
            </a:endParaRPr>
          </a:p>
        </p:txBody>
      </p:sp>
      <p:pic>
        <p:nvPicPr>
          <p:cNvPr id="26" name="Picture 2" descr="E:\Downloads\logo_ui(8)\crimson1positiv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132177" y="16579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604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11D0AC5-F304-4DCE-BD94-831ECB22C0FC}"/>
              </a:ext>
            </a:extLst>
          </p:cNvPr>
          <p:cNvSpPr/>
          <p:nvPr userDrawn="1"/>
        </p:nvSpPr>
        <p:spPr>
          <a:xfrm>
            <a:off x="0" y="955025"/>
            <a:ext cx="12192000" cy="5652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07ECB80-6B7A-4943-8298-DB751D18E503}"/>
              </a:ext>
            </a:extLst>
          </p:cNvPr>
          <p:cNvSpPr/>
          <p:nvPr userDrawn="1"/>
        </p:nvSpPr>
        <p:spPr>
          <a:xfrm>
            <a:off x="1" y="110142"/>
            <a:ext cx="73025" cy="734743"/>
          </a:xfrm>
          <a:prstGeom prst="rect">
            <a:avLst/>
          </a:prstGeom>
          <a:solidFill>
            <a:srgbClr val="79001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11500" b="1" dirty="0">
              <a:solidFill>
                <a:schemeClr val="tx1"/>
              </a:solidFill>
            </a:endParaRPr>
          </a:p>
        </p:txBody>
      </p:sp>
      <p:pic>
        <p:nvPicPr>
          <p:cNvPr id="9" name="Picture 2" descr="E:\Downloads\logo_ui(8)\crimson1positive.gif">
            <a:extLst>
              <a:ext uri="{FF2B5EF4-FFF2-40B4-BE49-F238E27FC236}">
                <a16:creationId xmlns:a16="http://schemas.microsoft.com/office/drawing/2014/main" id="{6FD9D3AC-E068-472F-B4BE-55A176D9DF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132177" y="16579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942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97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60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359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84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04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58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0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945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54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bg>
      <p:bgPr>
        <a:pattFill prst="ltVert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0" y="1317072"/>
            <a:ext cx="12192000" cy="5540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352" y="1711533"/>
            <a:ext cx="6666957" cy="4414947"/>
          </a:xfrm>
        </p:spPr>
        <p:txBody>
          <a:bodyPr>
            <a:normAutofit/>
          </a:bodyPr>
          <a:lstStyle>
            <a:lvl1pPr marL="228600" indent="-228600">
              <a:spcBef>
                <a:spcPts val="2400"/>
              </a:spcBef>
              <a:buFontTx/>
              <a:buBlip>
                <a:blip r:embed="rId2"/>
              </a:buBlip>
              <a:defRPr sz="1800"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400"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ea typeface="나눔바른고딕" panose="020B0603020101020101" pitchFamily="50" charset="-127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</p:txBody>
      </p:sp>
      <p:sp>
        <p:nvSpPr>
          <p:cNvPr id="22" name="제목 21"/>
          <p:cNvSpPr>
            <a:spLocks noGrp="1"/>
          </p:cNvSpPr>
          <p:nvPr>
            <p:ph type="title"/>
          </p:nvPr>
        </p:nvSpPr>
        <p:spPr>
          <a:xfrm>
            <a:off x="901291" y="1711533"/>
            <a:ext cx="3988440" cy="683864"/>
          </a:xfrm>
        </p:spPr>
        <p:txBody>
          <a:bodyPr anchor="t">
            <a:noAutofit/>
          </a:bodyPr>
          <a:lstStyle>
            <a:lvl1pPr>
              <a:defRPr sz="3600" b="0" i="0" spc="-150">
                <a:solidFill>
                  <a:srgbClr val="790013"/>
                </a:solidFill>
                <a:latin typeface="Arial" panose="020B0604020202020204" pitchFamily="34" charset="0"/>
                <a:ea typeface="바른돋움OTF 2" panose="02110600000000000000" pitchFamily="50" charset="-127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418807"/>
          </a:xfrm>
          <a:prstGeom prst="rect">
            <a:avLst/>
          </a:prstGeom>
        </p:spPr>
      </p:pic>
      <p:pic>
        <p:nvPicPr>
          <p:cNvPr id="6" name="Picture 2" descr="E:\Downloads\logo_ui(8)\crimson1positive.gif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277600" y="56527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7877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pattFill prst="ltVert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70561" y="1440995"/>
            <a:ext cx="8551025" cy="1138855"/>
          </a:xfrm>
        </p:spPr>
        <p:txBody>
          <a:bodyPr anchor="t">
            <a:normAutofit/>
          </a:bodyPr>
          <a:lstStyle>
            <a:lvl1pPr algn="l">
              <a:defRPr sz="4400" b="1" i="0" spc="0"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spc="-150"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418807"/>
          </a:xfrm>
          <a:prstGeom prst="rect">
            <a:avLst/>
          </a:prstGeom>
        </p:spPr>
      </p:pic>
      <p:pic>
        <p:nvPicPr>
          <p:cNvPr id="13" name="Picture 2" descr="E:\Downloads\logo_ui(8)\crimson1positive.gi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277600" y="565277"/>
            <a:ext cx="617944" cy="6234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917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2DEA4AE7-37DD-474E-A0BE-E13610003213}"/>
              </a:ext>
            </a:extLst>
          </p:cNvPr>
          <p:cNvGrpSpPr/>
          <p:nvPr userDrawn="1"/>
        </p:nvGrpSpPr>
        <p:grpSpPr>
          <a:xfrm>
            <a:off x="0" y="6608618"/>
            <a:ext cx="12192000" cy="249382"/>
            <a:chOff x="0" y="6608618"/>
            <a:chExt cx="9144000" cy="249382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B84F8370-A438-4A45-8F4D-C1E396C2D2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137" y="6608618"/>
              <a:ext cx="8424863" cy="249382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B5793387-B733-4CA8-95AA-2ABCC39990B9}"/>
                </a:ext>
              </a:extLst>
            </p:cNvPr>
            <p:cNvSpPr/>
            <p:nvPr userDrawn="1"/>
          </p:nvSpPr>
          <p:spPr>
            <a:xfrm>
              <a:off x="0" y="6608618"/>
              <a:ext cx="971550" cy="249382"/>
            </a:xfrm>
            <a:prstGeom prst="rect">
              <a:avLst/>
            </a:prstGeom>
            <a:solidFill>
              <a:srgbClr val="790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F337973-65DE-4822-BBA6-B2B5D02CD3CE}"/>
              </a:ext>
            </a:extLst>
          </p:cNvPr>
          <p:cNvSpPr txBox="1">
            <a:spLocks/>
          </p:cNvSpPr>
          <p:nvPr userDrawn="1"/>
        </p:nvSpPr>
        <p:spPr>
          <a:xfrm>
            <a:off x="10849123" y="6521774"/>
            <a:ext cx="769707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1B3145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6F1C346-55E7-4194-832C-73081165A428}" type="slidenum"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44282E2-BAFC-4D3F-92AB-6FD584A96310}"/>
              </a:ext>
            </a:extLst>
          </p:cNvPr>
          <p:cNvSpPr txBox="1">
            <a:spLocks/>
          </p:cNvSpPr>
          <p:nvPr userDrawn="1"/>
        </p:nvSpPr>
        <p:spPr>
          <a:xfrm>
            <a:off x="6676695" y="6558462"/>
            <a:ext cx="4181700" cy="335756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200" b="1" spc="-60" dirty="0">
                <a:solidFill>
                  <a:schemeClr val="bg1">
                    <a:lumMod val="75000"/>
                  </a:schemeClr>
                </a:solidFill>
                <a:latin typeface="+mn-lt"/>
                <a:ea typeface="Adobe Heiti Std R" panose="020B0400000000000000" pitchFamily="34" charset="-128"/>
                <a:cs typeface="Arial" panose="020B0604020202020204" pitchFamily="34" charset="0"/>
              </a:rPr>
              <a:t>Korea University,</a:t>
            </a:r>
            <a:r>
              <a:rPr lang="en-US" altLang="ko-KR" sz="1200" b="1" spc="-60" baseline="0" dirty="0">
                <a:solidFill>
                  <a:schemeClr val="bg1">
                    <a:lumMod val="75000"/>
                  </a:schemeClr>
                </a:solidFill>
                <a:latin typeface="+mn-lt"/>
                <a:ea typeface="Adobe Heiti Std R" panose="020B0400000000000000" pitchFamily="34" charset="-128"/>
                <a:cs typeface="Arial" panose="020B0604020202020204" pitchFamily="34" charset="0"/>
              </a:rPr>
              <a:t> College of Informatics</a:t>
            </a:r>
            <a:endParaRPr lang="ko-KR" altLang="en-US" sz="1200" b="1" spc="-60" dirty="0">
              <a:solidFill>
                <a:schemeClr val="bg1">
                  <a:lumMod val="7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C3D71B7-DCD4-4745-A8A0-CBC04A4D48C4}"/>
              </a:ext>
            </a:extLst>
          </p:cNvPr>
          <p:cNvSpPr txBox="1">
            <a:spLocks/>
          </p:cNvSpPr>
          <p:nvPr userDrawn="1"/>
        </p:nvSpPr>
        <p:spPr>
          <a:xfrm>
            <a:off x="-5119" y="6560370"/>
            <a:ext cx="2601037" cy="30603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i="0" kern="1800" spc="-60" baseline="0" dirty="0">
                <a:solidFill>
                  <a:srgbClr val="D7C9B1"/>
                </a:solidFill>
                <a:latin typeface="+mn-lt"/>
                <a:ea typeface="Adobe Heiti Std R" panose="020B0400000000000000" pitchFamily="34" charset="-128"/>
                <a:cs typeface="Arial" panose="020B0604020202020204" pitchFamily="34" charset="0"/>
              </a:rPr>
              <a:t>Operating Systems Lab.</a:t>
            </a:r>
            <a:endParaRPr lang="ko-KR" altLang="en-US" sz="1200" b="1" i="0" kern="1800" spc="-60" baseline="0" dirty="0">
              <a:solidFill>
                <a:srgbClr val="D7C9B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599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2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61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rgbClr val="EEEEEE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altLang="ko-KR" sz="3600" b="1" spc="-15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WiFi-Enabled Smart Human Dynamics Monitoring</a:t>
            </a:r>
            <a:endParaRPr lang="ko-KR" altLang="en-US" sz="3600" b="1" spc="-15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>
          <a:xfrm>
            <a:off x="1524000" y="4959047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ko-KR" sz="2000" b="1" spc="0" dirty="0"/>
              <a:t>Bong-</a:t>
            </a:r>
            <a:r>
              <a:rPr lang="en-US" altLang="ko-KR" sz="2000" b="1" spc="0" dirty="0" err="1"/>
              <a:t>yeol</a:t>
            </a:r>
            <a:r>
              <a:rPr lang="en-US" altLang="ko-KR" sz="2000" b="1" spc="0" dirty="0"/>
              <a:t> Yu</a:t>
            </a:r>
          </a:p>
          <a:p>
            <a:r>
              <a:rPr lang="en-US" altLang="ko-KR" sz="2000" spc="0" dirty="0"/>
              <a:t>Operating Systems Lab.</a:t>
            </a:r>
          </a:p>
          <a:p>
            <a:r>
              <a:rPr lang="en-US" altLang="ko-KR" sz="2000" dirty="0"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rPr>
              <a:t>2018. 11. 20.</a:t>
            </a:r>
            <a:endParaRPr lang="en-US" altLang="ko-KR" sz="2000" spc="0" dirty="0"/>
          </a:p>
          <a:p>
            <a:endParaRPr lang="en-US" altLang="ko-KR" sz="2000" spc="0" dirty="0"/>
          </a:p>
          <a:p>
            <a:endParaRPr lang="ko-KR" altLang="en-US" sz="2000" spc="0" dirty="0"/>
          </a:p>
        </p:txBody>
      </p:sp>
      <p:sp>
        <p:nvSpPr>
          <p:cNvPr id="7" name="부제목 3">
            <a:extLst>
              <a:ext uri="{FF2B5EF4-FFF2-40B4-BE49-F238E27FC236}">
                <a16:creationId xmlns:a16="http://schemas.microsoft.com/office/drawing/2014/main" id="{599BC5F0-677B-4642-969B-387014AAB4B4}"/>
              </a:ext>
            </a:extLst>
          </p:cNvPr>
          <p:cNvSpPr txBox="1">
            <a:spLocks/>
          </p:cNvSpPr>
          <p:nvPr/>
        </p:nvSpPr>
        <p:spPr>
          <a:xfrm>
            <a:off x="2781281" y="3097763"/>
            <a:ext cx="6629438" cy="2067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-150">
                <a:solidFill>
                  <a:schemeClr val="tx1"/>
                </a:solidFill>
                <a:latin typeface="Arial" panose="020B0604020202020204" pitchFamily="34" charset="0"/>
                <a:ea typeface="바른돋움OTF 1" panose="02110300000000000000" pitchFamily="50" charset="-127"/>
                <a:cs typeface="Arial" panose="020B0604020202020204" pitchFamily="34" charset="0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spc="0" dirty="0" err="1"/>
              <a:t>Guo</a:t>
            </a:r>
            <a:r>
              <a:rPr lang="en-US" altLang="ko-KR" sz="2000" spc="0" dirty="0"/>
              <a:t>, X., et al.</a:t>
            </a:r>
          </a:p>
          <a:p>
            <a:r>
              <a:rPr lang="en-US" altLang="ko-KR" sz="2000" spc="0" dirty="0"/>
              <a:t>Stevens Institute of Technology Nj</a:t>
            </a:r>
          </a:p>
          <a:p>
            <a:endParaRPr lang="en-US" altLang="ko-KR" sz="2000" b="1" spc="0" dirty="0"/>
          </a:p>
          <a:p>
            <a:r>
              <a:rPr lang="en-US" altLang="ko-KR" sz="2000" b="1" spc="0" dirty="0"/>
              <a:t>Sensys`17</a:t>
            </a:r>
            <a:endParaRPr lang="ko-KR" altLang="en-US" sz="2000" spc="0" dirty="0"/>
          </a:p>
        </p:txBody>
      </p:sp>
    </p:spTree>
    <p:extLst>
      <p:ext uri="{BB962C8B-B14F-4D97-AF65-F5344CB8AC3E}">
        <p14:creationId xmlns:p14="http://schemas.microsoft.com/office/powerpoint/2010/main" val="2575226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26595" y="1837369"/>
            <a:ext cx="5000218" cy="4631525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Motivation</a:t>
            </a:r>
          </a:p>
          <a:p>
            <a:r>
              <a:rPr lang="en-US" altLang="ko-KR" sz="2400" dirty="0"/>
              <a:t>System overview</a:t>
            </a:r>
          </a:p>
          <a:p>
            <a:r>
              <a:rPr lang="en-US" altLang="ko-KR" sz="2400" dirty="0"/>
              <a:t>Background</a:t>
            </a:r>
          </a:p>
          <a:p>
            <a:r>
              <a:rPr lang="en-US" altLang="ko-KR" sz="2400" dirty="0"/>
              <a:t>Design</a:t>
            </a:r>
          </a:p>
          <a:p>
            <a:r>
              <a:rPr lang="en-US" altLang="ko-KR" sz="2400" dirty="0"/>
              <a:t>Evaluation</a:t>
            </a:r>
          </a:p>
          <a:p>
            <a:r>
              <a:rPr lang="en-US" altLang="ko-KR" sz="2400" dirty="0"/>
              <a:t>Conclusion</a:t>
            </a:r>
          </a:p>
          <a:p>
            <a:r>
              <a:rPr lang="en-US" altLang="ko-KR" sz="2400" dirty="0"/>
              <a:t>Critique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9968" y="2038704"/>
            <a:ext cx="2991330" cy="683864"/>
          </a:xfrm>
        </p:spPr>
        <p:txBody>
          <a:bodyPr>
            <a:normAutofit/>
          </a:bodyPr>
          <a:lstStyle/>
          <a:p>
            <a:r>
              <a:rPr lang="en-US" altLang="ko-KR" b="1" dirty="0">
                <a:solidFill>
                  <a:srgbClr val="262626"/>
                </a:solidFill>
                <a:latin typeface="Arial" panose="020B0604020202020204" pitchFamily="34" charset="0"/>
              </a:rPr>
              <a:t>Contents</a:t>
            </a:r>
            <a:endParaRPr lang="ko-KR" altLang="en-US" b="1" dirty="0">
              <a:solidFill>
                <a:srgbClr val="262626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5"/>
          <p:cNvSpPr/>
          <p:nvPr/>
        </p:nvSpPr>
        <p:spPr>
          <a:xfrm>
            <a:off x="4602498" y="1652630"/>
            <a:ext cx="5400484" cy="4631525"/>
          </a:xfrm>
          <a:prstGeom prst="rect">
            <a:avLst/>
          </a:prstGeom>
          <a:noFill/>
          <a:ln w="76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084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F3DB7BBF-91BE-4E10-91AD-A57D8C870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77" y="1065164"/>
            <a:ext cx="11196756" cy="5383261"/>
          </a:xfrm>
        </p:spPr>
        <p:txBody>
          <a:bodyPr>
            <a:normAutofit/>
          </a:bodyPr>
          <a:lstStyle/>
          <a:p>
            <a:r>
              <a:rPr lang="en-US" altLang="ko-KR" dirty="0"/>
              <a:t>Rapid urbanization and socioeconomic</a:t>
            </a:r>
          </a:p>
          <a:p>
            <a:pPr lvl="1"/>
            <a:r>
              <a:rPr lang="en-US" altLang="ko-KR" dirty="0"/>
              <a:t>People spend more time in indoor venues</a:t>
            </a:r>
          </a:p>
          <a:p>
            <a:pPr lvl="2"/>
            <a:r>
              <a:rPr lang="en-US" altLang="ko-KR" dirty="0"/>
              <a:t>e.g., work, social and physical activities</a:t>
            </a:r>
          </a:p>
          <a:p>
            <a:pPr lvl="1"/>
            <a:r>
              <a:rPr lang="en-US" altLang="ko-KR" dirty="0"/>
              <a:t>Exhibit distinct characteristics that reflect different social behaviors</a:t>
            </a:r>
          </a:p>
          <a:p>
            <a:pPr lvl="2"/>
            <a:r>
              <a:rPr lang="en-US" altLang="ko-KR" dirty="0"/>
              <a:t>e.g., crowd size, density distribution and moving patterns</a:t>
            </a:r>
          </a:p>
          <a:p>
            <a:r>
              <a:rPr lang="en-US" altLang="ko-KR" dirty="0"/>
              <a:t>Human dynamics monitoring</a:t>
            </a:r>
          </a:p>
          <a:p>
            <a:pPr lvl="1"/>
            <a:r>
              <a:rPr lang="en-US" altLang="ko-KR" dirty="0"/>
              <a:t>Designing management services</a:t>
            </a:r>
          </a:p>
          <a:p>
            <a:pPr lvl="2"/>
            <a:r>
              <a:rPr lang="en-US" altLang="ko-KR" dirty="0"/>
              <a:t>Caring services for seniors</a:t>
            </a:r>
          </a:p>
          <a:p>
            <a:pPr lvl="3"/>
            <a:r>
              <a:rPr lang="en-US" altLang="ko-KR" dirty="0"/>
              <a:t>Identified as suffering from social isolation</a:t>
            </a:r>
          </a:p>
          <a:p>
            <a:pPr lvl="2"/>
            <a:r>
              <a:rPr lang="en-US" altLang="ko-KR" dirty="0"/>
              <a:t>Management services in community activity rooms</a:t>
            </a:r>
          </a:p>
          <a:p>
            <a:pPr lvl="3"/>
            <a:r>
              <a:rPr lang="en-US" altLang="ko-KR" dirty="0"/>
              <a:t>Planned more effectively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1871CD4-244A-4E72-B90F-70F7CDE5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8700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F3DB7BBF-91BE-4E10-91AD-A57D8C870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Human dynamic monitoring system</a:t>
            </a:r>
          </a:p>
          <a:p>
            <a:pPr lvl="1"/>
            <a:r>
              <a:rPr lang="en-US" altLang="ko-KR" dirty="0"/>
              <a:t>Estimate the number of participants</a:t>
            </a:r>
          </a:p>
          <a:p>
            <a:pPr lvl="1"/>
            <a:r>
              <a:rPr lang="en-US" altLang="ko-KR" dirty="0"/>
              <a:t>Infer human density distribution</a:t>
            </a:r>
          </a:p>
          <a:p>
            <a:pPr lvl="2"/>
            <a:r>
              <a:rPr lang="en-US" altLang="ko-KR" dirty="0"/>
              <a:t>e.g., Space management and planning, inferring the popularity of the activities</a:t>
            </a:r>
          </a:p>
          <a:p>
            <a:pPr lvl="1"/>
            <a:r>
              <a:rPr lang="en-US" altLang="ko-KR" dirty="0"/>
              <a:t>Estimate human walking speed and direction</a:t>
            </a:r>
          </a:p>
          <a:p>
            <a:pPr lvl="2"/>
            <a:r>
              <a:rPr lang="en-US" altLang="ko-KR" dirty="0"/>
              <a:t>e.g., Detect some abnormal activities for the senior people, sleep walker towards dangerous places at night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1871CD4-244A-4E72-B90F-70F7CDE5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1545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45C93ED-DAE1-4CC2-AAB2-4BBEDE93A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Monitoring system of a comprehensive human dynamic information using Channel State Information (CSI) of </a:t>
            </a:r>
            <a:r>
              <a:rPr lang="en-US" altLang="ko-KR" dirty="0" err="1"/>
              <a:t>WiFi</a:t>
            </a:r>
            <a:endParaRPr lang="en-US" altLang="ko-KR" b="1" dirty="0"/>
          </a:p>
          <a:p>
            <a:r>
              <a:rPr lang="en-US" altLang="ko-KR" dirty="0"/>
              <a:t>Three aspects of human dynamic information</a:t>
            </a:r>
          </a:p>
          <a:p>
            <a:pPr lvl="1"/>
            <a:r>
              <a:rPr lang="en-US" altLang="ko-KR" dirty="0"/>
              <a:t>Participant estimation</a:t>
            </a:r>
          </a:p>
          <a:p>
            <a:pPr lvl="2"/>
            <a:r>
              <a:rPr lang="en-US" altLang="ko-KR" dirty="0"/>
              <a:t>Semi-supervised learning approach with non-linear regression method</a:t>
            </a:r>
          </a:p>
          <a:p>
            <a:pPr lvl="1"/>
            <a:r>
              <a:rPr lang="en-US" altLang="ko-KR" dirty="0"/>
              <a:t>Human density estimation</a:t>
            </a:r>
          </a:p>
          <a:p>
            <a:pPr lvl="2"/>
            <a:r>
              <a:rPr lang="en-US" altLang="ko-KR" dirty="0"/>
              <a:t>Estimation based on the analysis of the CSI variance histogram</a:t>
            </a:r>
          </a:p>
          <a:p>
            <a:pPr lvl="1"/>
            <a:r>
              <a:rPr lang="en-US" altLang="ko-KR" dirty="0"/>
              <a:t>Walking speed and direction derivation</a:t>
            </a:r>
          </a:p>
          <a:p>
            <a:pPr lvl="2"/>
            <a:r>
              <a:rPr lang="en-US" altLang="ko-KR" dirty="0"/>
              <a:t>Frequency-based classification method based on Total Harmonic Distortion (THD)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027AA35-AB97-4A8D-9569-FC1C840CF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Overview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526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32A2842-474F-472F-A5AB-AC98C490D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CSI Fundamental</a:t>
            </a:r>
          </a:p>
          <a:p>
            <a:pPr lvl="1"/>
            <a:r>
              <a:rPr lang="en-US" altLang="ko-KR" dirty="0"/>
              <a:t>Received wireless signal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2"/>
            <a:r>
              <a:rPr lang="en-US" altLang="ko-KR" dirty="0"/>
              <a:t>y: receiving signals, x (             ): transmitting signals in vector form, respectively</a:t>
            </a:r>
          </a:p>
          <a:p>
            <a:pPr lvl="2"/>
            <a:r>
              <a:rPr lang="en-US" altLang="ko-KR" dirty="0"/>
              <a:t>                                 : channel response, n: ambient noise</a:t>
            </a:r>
          </a:p>
          <a:p>
            <a:pPr lvl="2"/>
            <a:r>
              <a:rPr lang="en-US" altLang="ko-KR" dirty="0"/>
              <a:t>A</a:t>
            </a:r>
            <a:r>
              <a:rPr lang="en-US" altLang="ko-KR" baseline="-25000" dirty="0"/>
              <a:t>i</a:t>
            </a:r>
            <a:r>
              <a:rPr lang="en-US" altLang="ko-KR" dirty="0"/>
              <a:t>: complex amplitude attenuation for the </a:t>
            </a:r>
            <a:r>
              <a:rPr lang="en-US" altLang="ko-KR" dirty="0" err="1"/>
              <a:t>i</a:t>
            </a:r>
            <a:r>
              <a:rPr lang="en-US" altLang="ko-KR" baseline="30000" dirty="0" err="1"/>
              <a:t>th</a:t>
            </a:r>
            <a:r>
              <a:rPr lang="en-US" altLang="ko-KR" dirty="0"/>
              <a:t> path as </a:t>
            </a:r>
          </a:p>
          <a:p>
            <a:pPr lvl="2"/>
            <a:r>
              <a:rPr lang="en-US" altLang="ko-KR" dirty="0"/>
              <a:t>            : phase shift,     : propagation delay (              )</a:t>
            </a:r>
          </a:p>
          <a:p>
            <a:pPr lvl="1"/>
            <a:r>
              <a:rPr lang="en-US" altLang="ko-KR" dirty="0"/>
              <a:t>H represents the channel state information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2"/>
            <a:r>
              <a:rPr lang="en-US" altLang="ko-KR" dirty="0"/>
              <a:t>Dominated by three major factors</a:t>
            </a:r>
          </a:p>
          <a:p>
            <a:pPr lvl="3"/>
            <a:r>
              <a:rPr lang="en-US" altLang="ko-KR" dirty="0"/>
              <a:t>Amplitude attenuation, phase shift and propagation delay</a:t>
            </a:r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8CC3BF0F-C6FD-4006-B897-5C6DACA1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460" y="2095553"/>
            <a:ext cx="5696656" cy="55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6491" b="6898"/>
          <a:stretch/>
        </p:blipFill>
        <p:spPr>
          <a:xfrm>
            <a:off x="1839383" y="3224646"/>
            <a:ext cx="2292350" cy="3556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/>
          <a:srcRect l="1985" t="4299"/>
          <a:stretch/>
        </p:blipFill>
        <p:spPr>
          <a:xfrm>
            <a:off x="4533900" y="4852988"/>
            <a:ext cx="3171445" cy="67151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5345" y="3561866"/>
            <a:ext cx="676655" cy="4398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6"/>
          <a:srcRect t="7377"/>
          <a:stretch/>
        </p:blipFill>
        <p:spPr>
          <a:xfrm>
            <a:off x="1839383" y="4030012"/>
            <a:ext cx="833654" cy="3556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1787" y="3977745"/>
            <a:ext cx="355600" cy="3556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8"/>
          <a:srcRect l="3560" t="8902" r="609" b="7113"/>
          <a:stretch/>
        </p:blipFill>
        <p:spPr>
          <a:xfrm>
            <a:off x="6765165" y="3929656"/>
            <a:ext cx="940180" cy="482601"/>
          </a:xfrm>
          <a:prstGeom prst="rect">
            <a:avLst/>
          </a:prstGeom>
        </p:spPr>
      </p:pic>
      <p:cxnSp>
        <p:nvCxnSpPr>
          <p:cNvPr id="13" name="직선 연결선 12"/>
          <p:cNvCxnSpPr/>
          <p:nvPr/>
        </p:nvCxnSpPr>
        <p:spPr>
          <a:xfrm>
            <a:off x="6153150" y="5422900"/>
            <a:ext cx="355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6587365" y="5422900"/>
            <a:ext cx="7595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flipV="1">
            <a:off x="7358510" y="5321573"/>
            <a:ext cx="346835" cy="6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>
            <a:extLst>
              <a:ext uri="{FF2B5EF4-FFF2-40B4-BE49-F238E27FC236}">
                <a16:creationId xmlns:a16="http://schemas.microsoft.com/office/drawing/2014/main" id="{5F300B5E-6C46-481A-BC6B-CB37D3E0A58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4267" b="-1"/>
          <a:stretch/>
        </p:blipFill>
        <p:spPr>
          <a:xfrm>
            <a:off x="4363407" y="2913222"/>
            <a:ext cx="905828" cy="27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41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Feasibility study</a:t>
            </a:r>
          </a:p>
          <a:p>
            <a:pPr lvl="1"/>
            <a:r>
              <a:rPr lang="en-US" altLang="ko-KR" dirty="0"/>
              <a:t>Experimental methodology</a:t>
            </a:r>
          </a:p>
          <a:p>
            <a:pPr lvl="2"/>
            <a:r>
              <a:rPr lang="en-US" altLang="ko-KR" dirty="0"/>
              <a:t>To understand the relationship between different human dynamic patterns and CSI</a:t>
            </a:r>
          </a:p>
          <a:p>
            <a:pPr lvl="2"/>
            <a:r>
              <a:rPr lang="en-US" altLang="ko-KR" dirty="0"/>
              <a:t>Conduct in a typical classroom of the size 12m X 5m</a:t>
            </a:r>
          </a:p>
          <a:p>
            <a:pPr lvl="3"/>
            <a:r>
              <a:rPr lang="en-US" altLang="ko-KR" dirty="0"/>
              <a:t>Several chairs and tables are placed</a:t>
            </a:r>
          </a:p>
          <a:p>
            <a:pPr lvl="2"/>
            <a:r>
              <a:rPr lang="en-US" altLang="ko-KR" dirty="0"/>
              <a:t>Two laptops send packets with the fixed rate, 100 </a:t>
            </a:r>
            <a:r>
              <a:rPr lang="en-US" altLang="ko-KR" dirty="0" err="1"/>
              <a:t>pkt</a:t>
            </a:r>
            <a:r>
              <a:rPr lang="en-US" altLang="ko-KR" dirty="0"/>
              <a:t>/sec, at apart from 5m each other</a:t>
            </a:r>
          </a:p>
          <a:p>
            <a:pPr lvl="2"/>
            <a:r>
              <a:rPr lang="en-US" altLang="ko-KR" dirty="0"/>
              <a:t>5 volunteers participated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5973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Feasibility study</a:t>
            </a:r>
          </a:p>
          <a:p>
            <a:pPr lvl="1"/>
            <a:r>
              <a:rPr lang="en-US" altLang="ko-KR" dirty="0"/>
              <a:t>Impact of the number of people on CSI</a:t>
            </a:r>
          </a:p>
          <a:p>
            <a:pPr lvl="2"/>
            <a:r>
              <a:rPr lang="en-US" altLang="ko-KR" dirty="0"/>
              <a:t>The presence of people impacts on the wireless signal propagation path</a:t>
            </a:r>
          </a:p>
          <a:p>
            <a:pPr lvl="3"/>
            <a:r>
              <a:rPr lang="en-US" altLang="ko-KR" dirty="0"/>
              <a:t>i.e., reflection and refraction</a:t>
            </a:r>
          </a:p>
          <a:p>
            <a:pPr lvl="2"/>
            <a:r>
              <a:rPr lang="en-US" altLang="ko-KR" dirty="0"/>
              <a:t>CSI measurements</a:t>
            </a:r>
          </a:p>
          <a:p>
            <a:pPr lvl="3"/>
            <a:r>
              <a:rPr lang="en-US" altLang="ko-KR" dirty="0"/>
              <a:t>Stable in an empty room</a:t>
            </a:r>
          </a:p>
          <a:p>
            <a:pPr lvl="3"/>
            <a:r>
              <a:rPr lang="en-US" altLang="ko-KR" dirty="0"/>
              <a:t>Affected with varying number of people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830" y="4095750"/>
            <a:ext cx="6479684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5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Feasibility study</a:t>
            </a:r>
          </a:p>
          <a:p>
            <a:pPr lvl="1"/>
            <a:r>
              <a:rPr lang="en-US" altLang="ko-KR" dirty="0"/>
              <a:t>Impact of the human density on CSI</a:t>
            </a:r>
          </a:p>
          <a:p>
            <a:pPr lvl="2"/>
            <a:r>
              <a:rPr lang="en-US" altLang="ko-KR" dirty="0"/>
              <a:t>Rationale</a:t>
            </a:r>
          </a:p>
          <a:p>
            <a:pPr lvl="3"/>
            <a:r>
              <a:rPr lang="en-US" altLang="ko-KR" dirty="0"/>
              <a:t>When more people gather at some specific regions, the wireless signal will experience heavier </a:t>
            </a:r>
            <a:r>
              <a:rPr lang="en-US" altLang="ko-KR" b="1" dirty="0"/>
              <a:t>distortions</a:t>
            </a:r>
            <a:r>
              <a:rPr lang="en-US" altLang="ko-KR" dirty="0"/>
              <a:t> caused by their movements in those regions</a:t>
            </a:r>
          </a:p>
          <a:p>
            <a:pPr lvl="2"/>
            <a:r>
              <a:rPr lang="en-US" altLang="ko-KR" dirty="0"/>
              <a:t>Three people move at three different regions</a:t>
            </a:r>
          </a:p>
          <a:p>
            <a:pPr lvl="3"/>
            <a:r>
              <a:rPr lang="en-US" altLang="ko-KR" dirty="0"/>
              <a:t>Area close to the transmitter</a:t>
            </a:r>
          </a:p>
          <a:p>
            <a:pPr lvl="3"/>
            <a:r>
              <a:rPr lang="en-US" altLang="ko-KR" dirty="0"/>
              <a:t>Area close to the receiver</a:t>
            </a:r>
          </a:p>
          <a:p>
            <a:pPr lvl="3"/>
            <a:r>
              <a:rPr lang="en-US" altLang="ko-KR" dirty="0"/>
              <a:t>Area in the middle of the transmitter/receiver</a:t>
            </a:r>
          </a:p>
          <a:p>
            <a:pPr lvl="2"/>
            <a:r>
              <a:rPr lang="en-US" altLang="ko-KR" dirty="0"/>
              <a:t>CSI distribution can be utilized to perform people</a:t>
            </a:r>
            <a:br>
              <a:rPr lang="en-US" altLang="ko-KR" dirty="0"/>
            </a:br>
            <a:r>
              <a:rPr lang="en-US" altLang="ko-KR" dirty="0"/>
              <a:t>density estimation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341" y="3271838"/>
            <a:ext cx="4707472" cy="317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48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Feasibility study</a:t>
            </a:r>
          </a:p>
          <a:p>
            <a:pPr lvl="1"/>
            <a:r>
              <a:rPr lang="en-US" altLang="ko-KR" dirty="0"/>
              <a:t>Impact of the people walking speed and direction on CSI</a:t>
            </a:r>
          </a:p>
          <a:p>
            <a:pPr lvl="2"/>
            <a:r>
              <a:rPr lang="en-US" altLang="ko-KR" dirty="0"/>
              <a:t>A volunteer to walk back and forth between two ends of a room with different speeds and directions</a:t>
            </a:r>
          </a:p>
          <a:p>
            <a:pPr lvl="2"/>
            <a:r>
              <a:rPr lang="en-US" altLang="ko-KR" dirty="0"/>
              <a:t>Significant differences as the walking speed and direction change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250" y="3515479"/>
            <a:ext cx="9791076" cy="239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17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7804" y="1819276"/>
            <a:ext cx="5084195" cy="4542436"/>
          </a:xfrm>
          <a:prstGeom prst="rect">
            <a:avLst/>
          </a:prstGeom>
        </p:spPr>
      </p:pic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Enable comprehensive human dynamic monitoring</a:t>
            </a:r>
          </a:p>
          <a:p>
            <a:r>
              <a:rPr lang="en-US" altLang="ko-KR" dirty="0"/>
              <a:t>Utilize the readily available CSI information</a:t>
            </a:r>
          </a:p>
          <a:p>
            <a:r>
              <a:rPr lang="en-US" altLang="ko-KR" dirty="0"/>
              <a:t>Use the commodity wireless devices</a:t>
            </a:r>
          </a:p>
          <a:p>
            <a:r>
              <a:rPr lang="en-US" altLang="ko-KR" dirty="0"/>
              <a:t>Estimate human dynamics</a:t>
            </a:r>
          </a:p>
          <a:p>
            <a:pPr lvl="1"/>
            <a:r>
              <a:rPr lang="en-US" altLang="ko-KR" dirty="0"/>
              <a:t>Monitor an area from a macro perspective</a:t>
            </a:r>
          </a:p>
          <a:p>
            <a:pPr lvl="2"/>
            <a:r>
              <a:rPr lang="en-US" altLang="ko-KR" dirty="0"/>
              <a:t>Number of participants and human density</a:t>
            </a:r>
          </a:p>
          <a:p>
            <a:pPr lvl="1"/>
            <a:r>
              <a:rPr lang="pt-BR" altLang="ko-KR" dirty="0"/>
              <a:t>Monitor a person from a micro perspective</a:t>
            </a:r>
          </a:p>
          <a:p>
            <a:pPr lvl="2"/>
            <a:r>
              <a:rPr lang="pt-BR" altLang="ko-KR" dirty="0"/>
              <a:t>Speed and direction</a:t>
            </a:r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design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3204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Semi-Supervised Participant Number Estimation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10977"/>
          <a:stretch/>
        </p:blipFill>
        <p:spPr>
          <a:xfrm>
            <a:off x="8312448" y="1010094"/>
            <a:ext cx="3679527" cy="3110515"/>
          </a:xfrm>
          <a:prstGeom prst="rect">
            <a:avLst/>
          </a:prstGeom>
        </p:spPr>
      </p:pic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8" y="1065164"/>
            <a:ext cx="7733970" cy="5383261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Derive the monotonic relationship</a:t>
            </a:r>
          </a:p>
          <a:p>
            <a:pPr lvl="1"/>
            <a:r>
              <a:rPr lang="en-US" altLang="ko-KR" dirty="0"/>
              <a:t>Between the number of people and CSI statistical features</a:t>
            </a:r>
          </a:p>
          <a:p>
            <a:r>
              <a:rPr lang="en-US" altLang="ko-KR" dirty="0"/>
              <a:t>Feature Extraction</a:t>
            </a:r>
          </a:p>
          <a:p>
            <a:pPr lvl="1"/>
            <a:r>
              <a:rPr lang="en-US" altLang="ko-KR" dirty="0"/>
              <a:t>Use the spatial diversity on the MIMO-enabled </a:t>
            </a:r>
            <a:r>
              <a:rPr lang="en-US" altLang="ko-KR" dirty="0" err="1"/>
              <a:t>WiFi</a:t>
            </a:r>
            <a:r>
              <a:rPr lang="en-US" altLang="ko-KR" dirty="0"/>
              <a:t> devices</a:t>
            </a:r>
          </a:p>
          <a:p>
            <a:pPr lvl="1"/>
            <a:r>
              <a:rPr lang="en-US" altLang="ko-KR" dirty="0"/>
              <a:t>Extract features from the CSI difference between two antennas</a:t>
            </a:r>
          </a:p>
          <a:p>
            <a:pPr lvl="1"/>
            <a:r>
              <a:rPr lang="en-US" altLang="ko-KR" dirty="0"/>
              <a:t>Features</a:t>
            </a:r>
          </a:p>
          <a:p>
            <a:pPr lvl="2"/>
            <a:r>
              <a:rPr lang="en-US" altLang="ko-KR" dirty="0"/>
              <a:t>CSI amplitude variance</a:t>
            </a:r>
          </a:p>
          <a:p>
            <a:pPr lvl="2"/>
            <a:r>
              <a:rPr lang="en-US" altLang="ko-KR" dirty="0"/>
              <a:t>CSI amplitude range</a:t>
            </a:r>
          </a:p>
          <a:p>
            <a:pPr lvl="2"/>
            <a:r>
              <a:rPr lang="en-US" altLang="ko-KR" dirty="0"/>
              <a:t>CSI amplitude mode</a:t>
            </a:r>
          </a:p>
          <a:p>
            <a:pPr lvl="2"/>
            <a:r>
              <a:rPr lang="en-US" altLang="ko-KR" dirty="0"/>
              <a:t>Entropy of HIP (Hermitian Inner Product)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448" y="4120609"/>
            <a:ext cx="3679527" cy="243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8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Feature-based Non-linear Regression</a:t>
            </a:r>
          </a:p>
          <a:p>
            <a:pPr lvl="1"/>
            <a:r>
              <a:rPr lang="en-US" altLang="ko-KR" dirty="0"/>
              <a:t>Formulate the relationship as a non-linear regression model</a:t>
            </a:r>
          </a:p>
          <a:p>
            <a:pPr lvl="1"/>
            <a:r>
              <a:rPr lang="en-US" altLang="ko-KR" dirty="0"/>
              <a:t>Adopt the logistic bounded exponential function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2"/>
            <a:r>
              <a:rPr lang="en-US" altLang="ko-KR" dirty="0"/>
              <a:t>x: number of people</a:t>
            </a:r>
          </a:p>
          <a:p>
            <a:pPr lvl="2"/>
            <a:r>
              <a:rPr lang="en-US" altLang="ko-KR" dirty="0"/>
              <a:t>a, b, c, d: parameters that control the growth rate and range of the function</a:t>
            </a:r>
          </a:p>
          <a:p>
            <a:pPr lvl="1"/>
            <a:r>
              <a:rPr lang="en-US" altLang="ko-KR" dirty="0"/>
              <a:t> 	      : number of people</a:t>
            </a:r>
          </a:p>
          <a:p>
            <a:pPr lvl="1"/>
            <a:r>
              <a:rPr lang="en-US" altLang="ko-KR" dirty="0"/>
              <a:t>During training process, 4 parameters are derived</a:t>
            </a:r>
          </a:p>
          <a:p>
            <a:pPr lvl="1"/>
            <a:r>
              <a:rPr lang="en-US" altLang="ko-KR" dirty="0"/>
              <a:t>a, b determine the shape and the offset of the model</a:t>
            </a:r>
          </a:p>
          <a:p>
            <a:pPr lvl="1"/>
            <a:r>
              <a:rPr lang="en-US" altLang="ko-KR" dirty="0"/>
              <a:t>c, d determine the shape curvature</a:t>
            </a:r>
          </a:p>
          <a:p>
            <a:pPr lvl="2"/>
            <a:r>
              <a:rPr lang="en-US" altLang="ko-KR" dirty="0"/>
              <a:t>Relatively stable across different environment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Semi-Supervised Participant Number Estimation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t="2412"/>
          <a:stretch/>
        </p:blipFill>
        <p:spPr>
          <a:xfrm>
            <a:off x="4583789" y="2586038"/>
            <a:ext cx="2464342" cy="70643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212" y="4097337"/>
            <a:ext cx="738894" cy="33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78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Feature-based Non-linear Regression</a:t>
            </a:r>
          </a:p>
          <a:p>
            <a:pPr lvl="1"/>
            <a:r>
              <a:rPr lang="en-US" altLang="ko-KR" dirty="0"/>
              <a:t>Training sequence</a:t>
            </a:r>
          </a:p>
          <a:p>
            <a:pPr lvl="2"/>
            <a:r>
              <a:rPr lang="en-US" altLang="ko-KR" dirty="0"/>
              <a:t>Collect CSI measurements under five scenarios</a:t>
            </a:r>
          </a:p>
          <a:p>
            <a:pPr lvl="3"/>
            <a:r>
              <a:rPr lang="en-US" altLang="ko-KR" dirty="0"/>
              <a:t>Empty room, 1 to 4 people walking inside the area</a:t>
            </a:r>
          </a:p>
          <a:p>
            <a:pPr lvl="2"/>
            <a:r>
              <a:rPr lang="en-US" altLang="ko-KR" dirty="0"/>
              <a:t>Extract features</a:t>
            </a:r>
          </a:p>
          <a:p>
            <a:pPr lvl="2"/>
            <a:r>
              <a:rPr lang="en-US" altLang="ko-KR" dirty="0"/>
              <a:t>Fit the values into the equation to estimate the parameters</a:t>
            </a:r>
          </a:p>
          <a:p>
            <a:pPr lvl="2"/>
            <a:r>
              <a:rPr lang="en-US" altLang="ko-KR" dirty="0"/>
              <a:t>Minimize the total estimation error produced by these N features</a:t>
            </a:r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3"/>
            <a:r>
              <a:rPr lang="en-US" altLang="ko-KR" dirty="0" err="1"/>
              <a:t>y</a:t>
            </a:r>
            <a:r>
              <a:rPr lang="en-US" altLang="ko-KR" baseline="-25000" dirty="0" err="1"/>
              <a:t>fi</a:t>
            </a:r>
            <a:r>
              <a:rPr lang="en-US" altLang="ko-KR" dirty="0"/>
              <a:t>: output from </a:t>
            </a:r>
            <a:r>
              <a:rPr lang="en-US" altLang="ko-KR" dirty="0" err="1"/>
              <a:t>i</a:t>
            </a:r>
            <a:r>
              <a:rPr lang="en-US" altLang="ko-KR" baseline="30000" dirty="0" err="1"/>
              <a:t>th</a:t>
            </a:r>
            <a:r>
              <a:rPr lang="en-US" altLang="ko-KR" dirty="0"/>
              <a:t> feature, </a:t>
            </a:r>
            <a:r>
              <a:rPr lang="cy-GB" altLang="ko-KR" dirty="0"/>
              <a:t>ŷ</a:t>
            </a:r>
            <a:r>
              <a:rPr lang="en-US" altLang="ko-KR" dirty="0"/>
              <a:t>: fused estimate, </a:t>
            </a:r>
            <a:r>
              <a:rPr lang="en-US" altLang="ko-KR" dirty="0" err="1"/>
              <a:t>w</a:t>
            </a:r>
            <a:r>
              <a:rPr lang="en-US" altLang="ko-KR" baseline="-25000" dirty="0" err="1"/>
              <a:t>i</a:t>
            </a:r>
            <a:r>
              <a:rPr lang="en-US" altLang="ko-KR" dirty="0"/>
              <a:t>: weight (determined via experiments)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Semi-Supervised Participant Number Estimation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335" y="4005457"/>
            <a:ext cx="390525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533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Feature-based Non-linear Regression</a:t>
            </a:r>
          </a:p>
          <a:p>
            <a:pPr lvl="1"/>
            <a:r>
              <a:rPr lang="en-US" altLang="ko-KR" dirty="0"/>
              <a:t>Adapt at new environment</a:t>
            </a:r>
          </a:p>
          <a:p>
            <a:pPr lvl="2"/>
            <a:r>
              <a:rPr lang="en-US" altLang="ko-KR" dirty="0"/>
              <a:t>Use a semi-supervised learning approach</a:t>
            </a:r>
          </a:p>
          <a:p>
            <a:pPr lvl="2"/>
            <a:r>
              <a:rPr lang="en-US" altLang="ko-KR" dirty="0"/>
              <a:t>Estimate a and b in an empty room</a:t>
            </a:r>
          </a:p>
          <a:p>
            <a:pPr lvl="3"/>
            <a:r>
              <a:rPr lang="en-US" altLang="ko-KR" dirty="0"/>
              <a:t>a and b determine the trend of CSI feature</a:t>
            </a:r>
          </a:p>
          <a:p>
            <a:pPr lvl="3"/>
            <a:r>
              <a:rPr lang="en-US" altLang="ko-KR" dirty="0"/>
              <a:t>i.e., collecting CSI measurement at mid-night or the early morning</a:t>
            </a:r>
          </a:p>
          <a:p>
            <a:pPr lvl="2"/>
            <a:r>
              <a:rPr lang="en-US" altLang="ko-KR" dirty="0"/>
              <a:t>CSI measurement in the empty room updates the model parameters</a:t>
            </a:r>
          </a:p>
          <a:p>
            <a:pPr lvl="2"/>
            <a:r>
              <a:rPr lang="en-US" altLang="ko-KR" dirty="0"/>
              <a:t>Easily adapted to run at different locations with little training efforts</a:t>
            </a:r>
          </a:p>
          <a:p>
            <a:pPr lvl="2"/>
            <a:endParaRPr lang="en-US" altLang="ko-KR" dirty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Semi-Supervised Participant Number Estimation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394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Data Fusion</a:t>
            </a:r>
          </a:p>
          <a:p>
            <a:pPr lvl="1"/>
            <a:r>
              <a:rPr lang="en-US" altLang="ko-KR" dirty="0"/>
              <a:t>Ensure robustness and high accuracy</a:t>
            </a:r>
          </a:p>
          <a:p>
            <a:pPr lvl="1"/>
            <a:r>
              <a:rPr lang="en-US" altLang="ko-KR" dirty="0"/>
              <a:t>Multiple Links</a:t>
            </a:r>
          </a:p>
          <a:p>
            <a:pPr lvl="2"/>
            <a:r>
              <a:rPr lang="en-US" altLang="ko-KR" dirty="0"/>
              <a:t>Multiple transceiver links provide redundant dimensions on CSI collection</a:t>
            </a:r>
          </a:p>
          <a:p>
            <a:pPr lvl="2"/>
            <a:endParaRPr lang="en-US" altLang="ko-KR" dirty="0"/>
          </a:p>
          <a:p>
            <a:pPr lvl="3"/>
            <a:endParaRPr lang="en-US" altLang="ko-KR" dirty="0"/>
          </a:p>
          <a:p>
            <a:pPr lvl="3"/>
            <a:endParaRPr lang="en-US" altLang="ko-KR" dirty="0"/>
          </a:p>
          <a:p>
            <a:pPr lvl="3"/>
            <a:r>
              <a:rPr lang="en-US" altLang="ko-KR" dirty="0"/>
              <a:t>F</a:t>
            </a:r>
            <a:r>
              <a:rPr lang="en-US" altLang="ko-KR" baseline="-25000" dirty="0"/>
              <a:t>L</a:t>
            </a:r>
            <a:r>
              <a:rPr lang="en-US" altLang="ko-KR" dirty="0"/>
              <a:t>: fusion results from multiple links</a:t>
            </a:r>
          </a:p>
          <a:p>
            <a:pPr lvl="3"/>
            <a:r>
              <a:rPr lang="en-US" altLang="ko-KR" dirty="0" err="1"/>
              <a:t>F</a:t>
            </a:r>
            <a:r>
              <a:rPr lang="en-US" altLang="ko-KR" baseline="-25000" dirty="0" err="1"/>
              <a:t>L</a:t>
            </a:r>
            <a:r>
              <a:rPr lang="en-US" altLang="ko-KR" baseline="-50000" dirty="0" err="1"/>
              <a:t>i</a:t>
            </a:r>
            <a:r>
              <a:rPr lang="en-US" altLang="ko-KR" dirty="0"/>
              <a:t>: output from the </a:t>
            </a:r>
            <a:r>
              <a:rPr lang="en-US" altLang="ko-KR" dirty="0" err="1"/>
              <a:t>i</a:t>
            </a:r>
            <a:r>
              <a:rPr lang="en-US" altLang="ko-KR" baseline="30000" dirty="0" err="1"/>
              <a:t>th</a:t>
            </a:r>
            <a:r>
              <a:rPr lang="en-US" altLang="ko-KR" dirty="0"/>
              <a:t> link</a:t>
            </a:r>
          </a:p>
          <a:p>
            <a:pPr lvl="3"/>
            <a:r>
              <a:rPr lang="en-US" altLang="ko-KR" dirty="0" err="1"/>
              <a:t>W</a:t>
            </a:r>
            <a:r>
              <a:rPr lang="en-US" altLang="ko-KR" baseline="-25000" dirty="0" err="1"/>
              <a:t>L</a:t>
            </a:r>
            <a:r>
              <a:rPr lang="en-US" altLang="ko-KR" baseline="-50000" dirty="0" err="1"/>
              <a:t>i</a:t>
            </a:r>
            <a:r>
              <a:rPr lang="en-US" altLang="ko-KR" dirty="0"/>
              <a:t>: empirical weight</a:t>
            </a:r>
          </a:p>
          <a:p>
            <a:pPr lvl="3"/>
            <a:r>
              <a:rPr lang="en-US" altLang="ko-KR" dirty="0"/>
              <a:t>N</a:t>
            </a:r>
            <a:r>
              <a:rPr lang="en-US" altLang="ko-KR" baseline="-25000" dirty="0"/>
              <a:t>L</a:t>
            </a:r>
            <a:r>
              <a:rPr lang="en-US" altLang="ko-KR" dirty="0"/>
              <a:t>: total number of links,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Semi-Supervised Participant Number Estimation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370" y="2926433"/>
            <a:ext cx="1767179" cy="83036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902" y="4886163"/>
            <a:ext cx="1066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19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Semi-Supervised Participant Number Estimation</a:t>
            </a:r>
            <a:endParaRPr lang="ko-KR" altLang="en-US" dirty="0"/>
          </a:p>
        </p:txBody>
      </p:sp>
      <p:sp>
        <p:nvSpPr>
          <p:cNvPr id="5" name="내용 개체 틀 1">
            <a:extLst>
              <a:ext uri="{FF2B5EF4-FFF2-40B4-BE49-F238E27FC236}">
                <a16:creationId xmlns:a16="http://schemas.microsoft.com/office/drawing/2014/main" id="{AD6C0DEF-CC05-4FAD-A97B-5F9F34E07488}"/>
              </a:ext>
            </a:extLst>
          </p:cNvPr>
          <p:cNvSpPr txBox="1">
            <a:spLocks/>
          </p:cNvSpPr>
          <p:nvPr/>
        </p:nvSpPr>
        <p:spPr>
          <a:xfrm>
            <a:off x="583560" y="1065164"/>
            <a:ext cx="11461123" cy="5383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1pPr>
            <a:lvl2pPr marL="685800" indent="-228600" algn="l" defTabSz="914400" rtl="0" eaLnBrk="1" latinLnBrk="1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2pPr>
            <a:lvl3pPr marL="1143000" indent="-228600" algn="l" defTabSz="914400" rtl="0" eaLnBrk="1" latinLnBrk="1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3pPr>
            <a:lvl4pPr marL="1600200" indent="-228600" algn="l" defTabSz="914400" rtl="0" eaLnBrk="1" latinLnBrk="1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4pPr>
            <a:lvl5pPr marL="2057400" indent="-228600" algn="l" defTabSz="914400" rtl="0" eaLnBrk="1" latinLnBrk="1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-윤고딕330" panose="02030504000101010101" pitchFamily="18" charset="-127"/>
                <a:cs typeface="Arial" panose="020B060402020202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Data Fusion</a:t>
            </a:r>
          </a:p>
          <a:p>
            <a:pPr lvl="1"/>
            <a:r>
              <a:rPr lang="en-US" altLang="ko-KR" dirty="0"/>
              <a:t>Multiple Channels</a:t>
            </a:r>
          </a:p>
          <a:p>
            <a:pPr lvl="2"/>
            <a:r>
              <a:rPr lang="en-US" altLang="ko-KR" dirty="0"/>
              <a:t>Choose three adjacent orthogonal channels for feature extraction</a:t>
            </a:r>
          </a:p>
          <a:p>
            <a:pPr lvl="2"/>
            <a:r>
              <a:rPr lang="en-US" altLang="ko-KR" dirty="0"/>
              <a:t>CSI readings of a total of 90 subcarriers are collected by automatically switching channels</a:t>
            </a:r>
          </a:p>
          <a:p>
            <a:pPr lvl="3"/>
            <a:endParaRPr lang="en-US" altLang="ko-KR" dirty="0"/>
          </a:p>
          <a:p>
            <a:pPr lvl="3"/>
            <a:endParaRPr lang="en-US" altLang="ko-KR" dirty="0"/>
          </a:p>
          <a:p>
            <a:pPr lvl="3"/>
            <a:endParaRPr lang="en-US" altLang="ko-KR" dirty="0"/>
          </a:p>
          <a:p>
            <a:pPr lvl="3"/>
            <a:r>
              <a:rPr lang="en-US" altLang="ko-KR" dirty="0"/>
              <a:t>F</a:t>
            </a:r>
            <a:r>
              <a:rPr lang="en-US" altLang="ko-KR" baseline="-25000" dirty="0"/>
              <a:t>C</a:t>
            </a:r>
            <a:r>
              <a:rPr lang="en-US" altLang="ko-KR" dirty="0"/>
              <a:t>: fusion results from multiple links, </a:t>
            </a:r>
            <a:r>
              <a:rPr lang="en-US" altLang="ko-KR" dirty="0" err="1"/>
              <a:t>F</a:t>
            </a:r>
            <a:r>
              <a:rPr lang="en-US" altLang="ko-KR" baseline="-25000" dirty="0" err="1"/>
              <a:t>C</a:t>
            </a:r>
            <a:r>
              <a:rPr lang="en-US" altLang="ko-KR" baseline="-50000" dirty="0" err="1"/>
              <a:t>i</a:t>
            </a:r>
            <a:r>
              <a:rPr lang="en-US" altLang="ko-KR" dirty="0"/>
              <a:t>: output from the </a:t>
            </a:r>
            <a:r>
              <a:rPr lang="en-US" altLang="ko-KR" dirty="0" err="1"/>
              <a:t>i</a:t>
            </a:r>
            <a:r>
              <a:rPr lang="en-US" altLang="ko-KR" baseline="30000" dirty="0" err="1"/>
              <a:t>th</a:t>
            </a:r>
            <a:r>
              <a:rPr lang="en-US" altLang="ko-KR" dirty="0"/>
              <a:t> link</a:t>
            </a:r>
          </a:p>
          <a:p>
            <a:pPr lvl="3"/>
            <a:r>
              <a:rPr lang="en-US" altLang="ko-KR" dirty="0" err="1"/>
              <a:t>W</a:t>
            </a:r>
            <a:r>
              <a:rPr lang="en-US" altLang="ko-KR" baseline="-25000" dirty="0" err="1"/>
              <a:t>L</a:t>
            </a:r>
            <a:r>
              <a:rPr lang="en-US" altLang="ko-KR" baseline="-50000" dirty="0" err="1"/>
              <a:t>i</a:t>
            </a:r>
            <a:r>
              <a:rPr lang="en-US" altLang="ko-KR" dirty="0"/>
              <a:t>: empirical weight, </a:t>
            </a:r>
            <a:r>
              <a:rPr lang="en-US" altLang="ko-KR" dirty="0" err="1"/>
              <a:t>N</a:t>
            </a:r>
            <a:r>
              <a:rPr lang="en-US" altLang="ko-KR" baseline="-25000" dirty="0" err="1"/>
              <a:t>c</a:t>
            </a:r>
            <a:r>
              <a:rPr lang="en-US" altLang="ko-KR" dirty="0"/>
              <a:t>: total number of channels,</a:t>
            </a:r>
          </a:p>
          <a:p>
            <a:pPr lvl="1"/>
            <a:r>
              <a:rPr lang="en-US" altLang="ko-KR" dirty="0"/>
              <a:t>Combine Equation</a:t>
            </a:r>
          </a:p>
          <a:p>
            <a:pPr lvl="2"/>
            <a:r>
              <a:rPr lang="en-US" altLang="ko-KR" dirty="0"/>
              <a:t>Fusion result</a:t>
            </a:r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2"/>
            <a:r>
              <a:rPr lang="en-US" altLang="ko-KR" dirty="0"/>
              <a:t>Use even weight in prototype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987" y="2882963"/>
            <a:ext cx="1475914" cy="676462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t="7218"/>
          <a:stretch/>
        </p:blipFill>
        <p:spPr>
          <a:xfrm>
            <a:off x="7508457" y="4130367"/>
            <a:ext cx="1035076" cy="31396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432" y="5148624"/>
            <a:ext cx="21050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09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F397EB0-8C7B-4137-B706-7C9C3D51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Human Density Estimation</a:t>
            </a:r>
            <a:endParaRPr lang="ko-KR" altLang="en-US" dirty="0"/>
          </a:p>
        </p:txBody>
      </p:sp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D6C0DEF-CC05-4FAD-A97B-5F9F34E07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477" y="1065164"/>
            <a:ext cx="11016623" cy="5430886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Estimate the people density distribution within the area</a:t>
            </a:r>
          </a:p>
          <a:p>
            <a:r>
              <a:rPr lang="en-US" altLang="ko-KR" dirty="0"/>
              <a:t>Training phase</a:t>
            </a:r>
          </a:p>
          <a:p>
            <a:pPr lvl="1"/>
            <a:r>
              <a:rPr lang="en-US" altLang="ko-KR" dirty="0"/>
              <a:t>Divide the monitoring area into four regions</a:t>
            </a:r>
          </a:p>
          <a:p>
            <a:pPr lvl="1"/>
            <a:r>
              <a:rPr lang="en-US" altLang="ko-KR" dirty="0"/>
              <a:t>Construct the profile database for each region with the number of people</a:t>
            </a:r>
          </a:p>
          <a:p>
            <a:r>
              <a:rPr lang="en-US" altLang="ko-KR" dirty="0"/>
              <a:t>Monitoring phase</a:t>
            </a:r>
          </a:p>
          <a:p>
            <a:pPr lvl="1"/>
            <a:r>
              <a:rPr lang="en-US" altLang="ko-KR" dirty="0"/>
              <a:t>Collects CSI and calculates the variance distribution across all subcarriers</a:t>
            </a:r>
          </a:p>
          <a:p>
            <a:pPr lvl="1"/>
            <a:r>
              <a:rPr lang="en-US" altLang="ko-KR" dirty="0"/>
              <a:t>Perform similarity matching by applying the Earth Move Distance (EMD)</a:t>
            </a:r>
          </a:p>
          <a:p>
            <a:pPr lvl="2"/>
            <a:r>
              <a:rPr lang="en-US" altLang="ko-KR" dirty="0"/>
              <a:t>Well-know approach for evaluating the similarity between two probability distributions</a:t>
            </a:r>
          </a:p>
          <a:p>
            <a:pPr lvl="2"/>
            <a:r>
              <a:rPr lang="en-US" altLang="ko-KR" dirty="0"/>
              <a:t>Calculates the minimal cost to transform one distribution into the other</a:t>
            </a:r>
          </a:p>
          <a:p>
            <a:pPr lvl="1"/>
            <a:r>
              <a:rPr lang="en-US" altLang="ko-KR" dirty="0"/>
              <a:t>Derive the EMD by comparing the CSI variance distribution with the profile</a:t>
            </a:r>
          </a:p>
          <a:p>
            <a:pPr lvl="2"/>
            <a:r>
              <a:rPr lang="en-US" altLang="ko-KR" dirty="0"/>
              <a:t>Profile: Available distributions with the area and the number of people</a:t>
            </a:r>
          </a:p>
          <a:p>
            <a:pPr lvl="1"/>
            <a:r>
              <a:rPr lang="en-US" altLang="ko-KR" dirty="0"/>
              <a:t>Identify one of the profile with the minimal cost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8017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58B1B3F-317A-41E6-9DE7-76DAA548B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Reduce the labor-extensive profiling process</a:t>
            </a:r>
          </a:p>
          <a:p>
            <a:pPr lvl="1"/>
            <a:r>
              <a:rPr lang="en-US" altLang="ko-KR" dirty="0"/>
              <a:t>Profiles built from a fixed number of people would be enough</a:t>
            </a:r>
          </a:p>
          <a:p>
            <a:pPr lvl="1"/>
            <a:r>
              <a:rPr lang="en-US" altLang="ko-KR" dirty="0"/>
              <a:t>Define sensitive subcarrier</a:t>
            </a:r>
          </a:p>
          <a:p>
            <a:pPr lvl="2"/>
            <a:r>
              <a:rPr lang="en-US" altLang="ko-KR" dirty="0"/>
              <a:t>Its neighbors have lower variance</a:t>
            </a:r>
          </a:p>
          <a:p>
            <a:pPr lvl="2"/>
            <a:r>
              <a:rPr lang="en-US" altLang="ko-KR" dirty="0"/>
              <a:t>Location-dependent, regardless of the number of people and only the value is different</a:t>
            </a:r>
          </a:p>
          <a:p>
            <a:pPr lvl="1"/>
            <a:r>
              <a:rPr lang="en-US" altLang="ko-KR" dirty="0"/>
              <a:t>Profiles have the same series of sensitive subcarriers despite the # person</a:t>
            </a:r>
          </a:p>
          <a:p>
            <a:pPr lvl="1"/>
            <a:r>
              <a:rPr lang="en-US" altLang="ko-KR" dirty="0"/>
              <a:t>Reduce the training size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A78ED613-9459-4700-ABDB-6CE612FD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Human Density Estimation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07BC8F0-8165-47B6-824A-0E12713CE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647" y="3933825"/>
            <a:ext cx="4411328" cy="262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556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Total harmonic distortion (THD*) based method</a:t>
            </a:r>
          </a:p>
          <a:p>
            <a:pPr lvl="1"/>
            <a:r>
              <a:rPr lang="en-US" altLang="ko-KR" dirty="0"/>
              <a:t>Achieve accurate speed estimation from CSI readings</a:t>
            </a:r>
          </a:p>
          <a:p>
            <a:pPr lvl="1"/>
            <a:r>
              <a:rPr lang="en-US" altLang="ko-KR" dirty="0"/>
              <a:t>Power level decreases as the working speed increases</a:t>
            </a:r>
          </a:p>
          <a:p>
            <a:r>
              <a:rPr lang="en-US" altLang="ko-KR" dirty="0"/>
              <a:t>Preprocessing</a:t>
            </a:r>
          </a:p>
          <a:p>
            <a:pPr lvl="1"/>
            <a:r>
              <a:rPr lang="en-US" altLang="ko-KR" dirty="0"/>
              <a:t>Subtract the mean value of relative phase from the relative phase across 30 subcarriers</a:t>
            </a:r>
          </a:p>
          <a:p>
            <a:pPr lvl="1"/>
            <a:r>
              <a:rPr lang="en-US" altLang="ko-KR" dirty="0"/>
              <a:t>Identify the periods that capture the walking characteristics of people</a:t>
            </a:r>
          </a:p>
          <a:p>
            <a:pPr lvl="1"/>
            <a:r>
              <a:rPr lang="en-US" altLang="ko-KR" dirty="0"/>
              <a:t>Adopt hypothesis test</a:t>
            </a:r>
          </a:p>
          <a:p>
            <a:pPr lvl="2"/>
            <a:r>
              <a:rPr lang="en-US" altLang="ko-KR" dirty="0"/>
              <a:t>Compare the CSI energy level within a sliding window with a predefined threshold</a:t>
            </a:r>
          </a:p>
          <a:p>
            <a:pPr lvl="2"/>
            <a:r>
              <a:rPr lang="en-US" altLang="ko-KR" dirty="0"/>
              <a:t>If the energy level is constantly below the threshold, marked as a static</a:t>
            </a:r>
          </a:p>
          <a:p>
            <a:pPr lvl="1"/>
            <a:r>
              <a:rPr lang="en-US" altLang="ko-KR" dirty="0"/>
              <a:t>Apply both Butterworth filter and moving average filter</a:t>
            </a:r>
          </a:p>
          <a:p>
            <a:pPr lvl="2"/>
            <a:r>
              <a:rPr lang="en-US" altLang="ko-KR" dirty="0"/>
              <a:t>Environmental impact be effectively removed</a:t>
            </a:r>
          </a:p>
          <a:p>
            <a:pPr lvl="2"/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Walking speed derivation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351686"/>
            <a:ext cx="11763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*THD is traditionally used to characterize the linearity of audio systems and the power quality of electric power systems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72254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THD analysis</a:t>
            </a:r>
          </a:p>
          <a:p>
            <a:pPr lvl="1"/>
            <a:r>
              <a:rPr lang="en-US" altLang="ko-KR" dirty="0"/>
              <a:t>Performs walking speed estimation</a:t>
            </a:r>
          </a:p>
          <a:p>
            <a:pPr lvl="2"/>
            <a:r>
              <a:rPr lang="en-US" altLang="ko-KR" dirty="0"/>
              <a:t>Walking steps create periodic impacts on the wireless channel</a:t>
            </a:r>
          </a:p>
          <a:p>
            <a:pPr lvl="1"/>
            <a:r>
              <a:rPr lang="en-US" altLang="ko-KR" dirty="0"/>
              <a:t>Extracts the fundamental signal</a:t>
            </a:r>
          </a:p>
          <a:p>
            <a:pPr lvl="1"/>
            <a:r>
              <a:rPr lang="en-US" altLang="ko-KR" dirty="0"/>
              <a:t>Estimation parameter e = h x w</a:t>
            </a:r>
          </a:p>
          <a:p>
            <a:pPr lvl="2"/>
            <a:r>
              <a:rPr lang="en-US" altLang="ko-KR" dirty="0"/>
              <a:t>h: prominence, w: width</a:t>
            </a:r>
          </a:p>
          <a:p>
            <a:pPr lvl="1"/>
            <a:r>
              <a:rPr lang="en-US" altLang="ko-KR" dirty="0"/>
              <a:t>e has a monotonic relationship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Walking speed derivation</a:t>
            </a:r>
            <a:endParaRPr lang="ko-KR" altLang="en-US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DC28FD7-F2BE-4170-829E-827542033E5C}"/>
              </a:ext>
            </a:extLst>
          </p:cNvPr>
          <p:cNvGrpSpPr/>
          <p:nvPr/>
        </p:nvGrpSpPr>
        <p:grpSpPr>
          <a:xfrm>
            <a:off x="2737195" y="4167625"/>
            <a:ext cx="6699185" cy="2048040"/>
            <a:chOff x="1628775" y="4510525"/>
            <a:chExt cx="6699185" cy="2048040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389DFDC8-A391-49B9-8227-26CA25DC5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28775" y="4510525"/>
              <a:ext cx="4552950" cy="2048040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7CF1442C-0D81-4078-831B-0622527FD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1423" y="4510525"/>
              <a:ext cx="2086537" cy="20480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9955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65164"/>
            <a:ext cx="11546848" cy="5383261"/>
          </a:xfrm>
        </p:spPr>
        <p:txBody>
          <a:bodyPr>
            <a:normAutofit/>
          </a:bodyPr>
          <a:lstStyle/>
          <a:p>
            <a:r>
              <a:rPr lang="en-US" altLang="ko-KR" dirty="0"/>
              <a:t>FFT-based algorithm</a:t>
            </a:r>
          </a:p>
          <a:p>
            <a:pPr lvl="1"/>
            <a:r>
              <a:rPr lang="en-US" altLang="ko-KR" dirty="0"/>
              <a:t>Segment CSI measurement using a fixed time window (3~5 seconds)</a:t>
            </a:r>
          </a:p>
          <a:p>
            <a:pPr lvl="1"/>
            <a:r>
              <a:rPr lang="en-US" altLang="ko-KR" dirty="0"/>
              <a:t>Define the frequency distribution</a:t>
            </a:r>
          </a:p>
          <a:p>
            <a:endParaRPr lang="en-US" altLang="ko-KR" dirty="0"/>
          </a:p>
          <a:p>
            <a:pPr lvl="2"/>
            <a:r>
              <a:rPr lang="en-US" altLang="ko-KR" i="1" dirty="0"/>
              <a:t>e(n): </a:t>
            </a:r>
            <a:r>
              <a:rPr lang="en-US" altLang="ko-KR" dirty="0"/>
              <a:t>frequency distribution of the </a:t>
            </a:r>
            <a:r>
              <a:rPr lang="en-US" altLang="ko-KR" i="1" dirty="0"/>
              <a:t>n</a:t>
            </a:r>
            <a:r>
              <a:rPr lang="en-US" altLang="ko-KR" dirty="0"/>
              <a:t>th output </a:t>
            </a:r>
            <a:r>
              <a:rPr lang="en-US" altLang="ko-KR" i="1" dirty="0" err="1"/>
              <a:t>f</a:t>
            </a:r>
            <a:r>
              <a:rPr lang="en-US" altLang="ko-KR" i="1" baseline="-25000" dirty="0" err="1"/>
              <a:t>n</a:t>
            </a:r>
            <a:r>
              <a:rPr lang="en-US" altLang="ko-KR" dirty="0"/>
              <a:t> from the FFT operation</a:t>
            </a:r>
          </a:p>
          <a:p>
            <a:pPr lvl="2"/>
            <a:r>
              <a:rPr lang="en-US" altLang="ko-KR" i="1" dirty="0" err="1"/>
              <a:t>f</a:t>
            </a:r>
            <a:r>
              <a:rPr lang="en-US" altLang="ko-KR" i="1" baseline="-25000" dirty="0" err="1"/>
              <a:t>n</a:t>
            </a:r>
            <a:r>
              <a:rPr lang="en-US" altLang="ko-KR" dirty="0"/>
              <a:t>: frequency bin (sub-band)</a:t>
            </a:r>
            <a:r>
              <a:rPr lang="en-US" altLang="ko-KR" i="1" dirty="0"/>
              <a:t> </a:t>
            </a:r>
          </a:p>
          <a:p>
            <a:pPr lvl="1"/>
            <a:r>
              <a:rPr lang="en-US" altLang="ko-KR" dirty="0"/>
              <a:t>A volunteer walks three directions</a:t>
            </a:r>
          </a:p>
          <a:p>
            <a:pPr lvl="2"/>
            <a:r>
              <a:rPr lang="en-US" altLang="ko-KR" dirty="0"/>
              <a:t>parallel to link 2 (0˚), walking across both links(45˚),</a:t>
            </a:r>
            <a:br>
              <a:rPr lang="en-US" altLang="ko-KR" dirty="0"/>
            </a:br>
            <a:r>
              <a:rPr lang="en-US" altLang="ko-KR" dirty="0"/>
              <a:t>and parallel to link 1(90˚) </a:t>
            </a:r>
          </a:p>
          <a:p>
            <a:pPr lvl="1"/>
            <a:r>
              <a:rPr lang="en-US" altLang="ko-KR" dirty="0"/>
              <a:t>e(1) affects more by direction changes than the other bins</a:t>
            </a:r>
          </a:p>
          <a:p>
            <a:pPr lvl="2"/>
            <a:r>
              <a:rPr lang="en-US" altLang="ko-KR" dirty="0"/>
              <a:t>Locates at the lower frequency band</a:t>
            </a:r>
          </a:p>
          <a:p>
            <a:pPr lvl="1"/>
            <a:endParaRPr lang="en-US" altLang="ko-KR" dirty="0"/>
          </a:p>
          <a:p>
            <a:pPr lvl="2"/>
            <a:endParaRPr lang="en-US" altLang="ko-KR" dirty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Walking direction estimation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D678938-CD19-4B3A-81A6-6A8099744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567" y="2495550"/>
            <a:ext cx="1586866" cy="6667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130DDB6-7144-481A-84C0-DF2226306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00" y="3633787"/>
            <a:ext cx="268605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18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31C6C7A7-8A21-4F36-A0D3-37AF82F72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Enhance accuracy using SVM model</a:t>
            </a:r>
          </a:p>
          <a:p>
            <a:pPr lvl="1"/>
            <a:r>
              <a:rPr lang="en-US" altLang="ko-KR" dirty="0"/>
              <a:t>CSI variance</a:t>
            </a:r>
          </a:p>
          <a:p>
            <a:pPr lvl="2"/>
            <a:r>
              <a:rPr lang="en-US" altLang="ko-KR" dirty="0"/>
              <a:t>Fast speed in one direction causes low CSI variance</a:t>
            </a:r>
          </a:p>
          <a:p>
            <a:pPr lvl="2"/>
            <a:r>
              <a:rPr lang="en-US" altLang="ko-KR" dirty="0"/>
              <a:t>Low speed causes high CSI variation</a:t>
            </a:r>
          </a:p>
          <a:p>
            <a:pPr lvl="1"/>
            <a:r>
              <a:rPr lang="en-US" altLang="ko-KR" dirty="0"/>
              <a:t>Uses both CSI frequency distribution and variance on two perpendicular wireless links</a:t>
            </a:r>
          </a:p>
          <a:p>
            <a:pPr lvl="1"/>
            <a:r>
              <a:rPr lang="en-US" altLang="ko-KR" dirty="0"/>
              <a:t>Trains and classifies the walking direction based on the pre-built walking direction profiles</a:t>
            </a:r>
          </a:p>
          <a:p>
            <a:r>
              <a:rPr lang="en-US" altLang="ko-KR" dirty="0"/>
              <a:t>Focus on estimating a single person’s walking direction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D8C68D20-4CED-48B3-B787-AE5CEE008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Walking direction estimation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7023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System prototype</a:t>
            </a:r>
          </a:p>
          <a:p>
            <a:pPr lvl="1"/>
            <a:r>
              <a:rPr lang="en-US" altLang="ko-KR" dirty="0"/>
              <a:t>Implement on two pairs of laptops equipped with Intel 5300 802.11n NIC</a:t>
            </a:r>
          </a:p>
          <a:p>
            <a:pPr lvl="1"/>
            <a:r>
              <a:rPr lang="en-US" altLang="ko-KR" dirty="0"/>
              <a:t>Both transmitters are configured to transmit packets at 100 </a:t>
            </a:r>
            <a:r>
              <a:rPr lang="en-US" altLang="ko-KR" dirty="0" err="1"/>
              <a:t>pkt</a:t>
            </a:r>
            <a:r>
              <a:rPr lang="en-US" altLang="ko-KR" dirty="0"/>
              <a:t>/sec</a:t>
            </a:r>
          </a:p>
          <a:p>
            <a:pPr lvl="1"/>
            <a:r>
              <a:rPr lang="en-US" altLang="ko-KR" dirty="0"/>
              <a:t>Work at different </a:t>
            </a:r>
            <a:r>
              <a:rPr lang="en-US" altLang="ko-KR" dirty="0" err="1"/>
              <a:t>WiFi</a:t>
            </a:r>
            <a:r>
              <a:rPr lang="en-US" altLang="ko-KR" dirty="0"/>
              <a:t> channel to avoid conflicts</a:t>
            </a:r>
          </a:p>
          <a:p>
            <a:pPr lvl="1"/>
            <a:r>
              <a:rPr lang="en-US" altLang="ko-KR" dirty="0"/>
              <a:t>Receivers work at Monitor mode</a:t>
            </a:r>
          </a:p>
          <a:p>
            <a:pPr lvl="2"/>
            <a:r>
              <a:rPr lang="en-US" altLang="ko-KR" dirty="0"/>
              <a:t>Capture and decode the 802.11 frames</a:t>
            </a:r>
          </a:p>
          <a:p>
            <a:pPr lvl="2"/>
            <a:r>
              <a:rPr lang="en-US" altLang="ko-KR" dirty="0"/>
              <a:t>Extract CSI values</a:t>
            </a:r>
          </a:p>
          <a:p>
            <a:pPr lvl="2"/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0530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Experimental methodology</a:t>
            </a:r>
          </a:p>
          <a:p>
            <a:pPr lvl="1"/>
            <a:r>
              <a:rPr lang="en-US" altLang="ko-KR" dirty="0"/>
              <a:t>Conduct the experiments</a:t>
            </a:r>
          </a:p>
          <a:p>
            <a:pPr lvl="2"/>
            <a:r>
              <a:rPr lang="en-US" altLang="ko-KR" dirty="0"/>
              <a:t>At 5 different indoor venues</a:t>
            </a:r>
          </a:p>
          <a:p>
            <a:pPr lvl="2"/>
            <a:r>
              <a:rPr lang="en-US" altLang="ko-KR" dirty="0"/>
              <a:t>Over a 12-month time period</a:t>
            </a:r>
          </a:p>
          <a:p>
            <a:pPr lvl="2"/>
            <a:r>
              <a:rPr lang="en-US" altLang="ko-KR" dirty="0"/>
              <a:t>With 10 volunteers</a:t>
            </a:r>
          </a:p>
          <a:p>
            <a:pPr lvl="2"/>
            <a:r>
              <a:rPr lang="en-US" altLang="ko-KR" dirty="0"/>
              <a:t>Collect about 10GB CSI data</a:t>
            </a:r>
          </a:p>
          <a:p>
            <a:pPr lvl="1"/>
            <a:r>
              <a:rPr lang="en-US" altLang="ko-KR" dirty="0"/>
              <a:t>Use the channel at both 2.4GHz and 5GHz</a:t>
            </a:r>
          </a:p>
          <a:p>
            <a:pPr lvl="1"/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6032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65164"/>
            <a:ext cx="11356348" cy="5383261"/>
          </a:xfrm>
        </p:spPr>
        <p:txBody>
          <a:bodyPr/>
          <a:lstStyle/>
          <a:p>
            <a:r>
              <a:rPr lang="en-US" altLang="ko-KR" dirty="0"/>
              <a:t>Experimental methodology</a:t>
            </a:r>
          </a:p>
          <a:p>
            <a:pPr lvl="1"/>
            <a:r>
              <a:rPr lang="en-US" altLang="ko-KR" dirty="0"/>
              <a:t>Participants and human density estimation</a:t>
            </a:r>
          </a:p>
          <a:p>
            <a:pPr lvl="2"/>
            <a:r>
              <a:rPr lang="en-US" altLang="ko-KR" dirty="0"/>
              <a:t>Conduct at three different indoor scenarios</a:t>
            </a:r>
          </a:p>
          <a:p>
            <a:pPr lvl="3"/>
            <a:r>
              <a:rPr lang="en-US" altLang="ko-KR" dirty="0"/>
              <a:t>Activities room (Location A, 16m X 10m)</a:t>
            </a:r>
          </a:p>
          <a:p>
            <a:pPr lvl="3"/>
            <a:r>
              <a:rPr lang="en-US" altLang="ko-KR" dirty="0"/>
              <a:t>Meeting room (Location B, 13m X 7m)</a:t>
            </a:r>
          </a:p>
          <a:p>
            <a:pPr lvl="3"/>
            <a:r>
              <a:rPr lang="en-US" altLang="ko-KR" dirty="0"/>
              <a:t>Classroom (Location C, 12m X 5m)</a:t>
            </a:r>
          </a:p>
          <a:p>
            <a:pPr lvl="2"/>
            <a:r>
              <a:rPr lang="en-US" altLang="ko-KR" dirty="0"/>
              <a:t>Collect and process over 100 hours of CSI measurements with 10 volunteers</a:t>
            </a:r>
          </a:p>
          <a:p>
            <a:pPr lvl="1"/>
            <a:r>
              <a:rPr lang="en-US" altLang="ko-KR" dirty="0"/>
              <a:t>Walking speed and direction derivation</a:t>
            </a:r>
          </a:p>
          <a:p>
            <a:pPr lvl="2"/>
            <a:r>
              <a:rPr lang="en-US" altLang="ko-KR" dirty="0"/>
              <a:t>THD-based speed estimation algorithm</a:t>
            </a:r>
          </a:p>
          <a:p>
            <a:pPr lvl="3"/>
            <a:r>
              <a:rPr lang="en-US" altLang="ko-KR" dirty="0"/>
              <a:t>Collect 1,296 different walking traces of 4 people</a:t>
            </a:r>
          </a:p>
          <a:p>
            <a:pPr lvl="3"/>
            <a:r>
              <a:rPr lang="en-US" altLang="ko-KR" dirty="0"/>
              <a:t>Two different classroom environments (7m X 6m, small classroom &amp; 12m X 6m, big classroom)</a:t>
            </a:r>
          </a:p>
          <a:p>
            <a:pPr lvl="3"/>
            <a:r>
              <a:rPr lang="en-US" altLang="ko-KR" dirty="0"/>
              <a:t>3 speed level: fast (1.33m/sec), medium (1m/sec) and slow (0.67m/sec)</a:t>
            </a:r>
          </a:p>
          <a:p>
            <a:pPr lvl="2"/>
            <a:r>
              <a:rPr lang="en-US" altLang="ko-KR" dirty="0"/>
              <a:t>Classification based walking direction</a:t>
            </a:r>
          </a:p>
          <a:p>
            <a:pPr lvl="3"/>
            <a:r>
              <a:rPr lang="en-US" altLang="ko-KR" dirty="0"/>
              <a:t>286 experimental samples of 3 people in 3 different directions </a:t>
            </a:r>
            <a:r>
              <a:rPr lang="en-US" altLang="ko-KR"/>
              <a:t>(0˚, 45˚, 90˚)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81076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Evaluation metrics</a:t>
            </a:r>
          </a:p>
          <a:p>
            <a:pPr lvl="1"/>
            <a:r>
              <a:rPr lang="en-US" altLang="ko-KR" dirty="0"/>
              <a:t>Participant estimation accuracy</a:t>
            </a:r>
          </a:p>
          <a:p>
            <a:pPr lvl="2"/>
            <a:r>
              <a:rPr lang="en-US" altLang="ko-KR" dirty="0"/>
              <a:t>Ratio between the correct instances of participant estimation and the total number of instances</a:t>
            </a:r>
          </a:p>
          <a:p>
            <a:pPr lvl="1"/>
            <a:r>
              <a:rPr lang="en-US" altLang="ko-KR" dirty="0"/>
              <a:t>Human density accuracy</a:t>
            </a:r>
          </a:p>
          <a:p>
            <a:pPr lvl="2"/>
            <a:r>
              <a:rPr lang="en-US" altLang="ko-KR" dirty="0"/>
              <a:t>Ratio between the number of correctly profiles matching and the total number of experiments</a:t>
            </a:r>
          </a:p>
          <a:p>
            <a:pPr lvl="1"/>
            <a:r>
              <a:rPr lang="en-US" altLang="ko-KR" dirty="0"/>
              <a:t>Walking speed and direction accuracy</a:t>
            </a:r>
          </a:p>
          <a:p>
            <a:pPr lvl="2"/>
            <a:r>
              <a:rPr lang="en-US" altLang="ko-KR" dirty="0"/>
              <a:t>Percentage of the correct classification results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35226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number of participants estimation</a:t>
            </a:r>
          </a:p>
          <a:p>
            <a:pPr lvl="1"/>
            <a:r>
              <a:rPr lang="en-US" altLang="ko-KR" dirty="0"/>
              <a:t>Non-linear model construction</a:t>
            </a:r>
          </a:p>
          <a:p>
            <a:pPr lvl="2"/>
            <a:r>
              <a:rPr lang="en-US" altLang="ko-KR" dirty="0"/>
              <a:t>Identify the relationship between the number of people and the features from CSI</a:t>
            </a:r>
          </a:p>
          <a:p>
            <a:pPr lvl="2"/>
            <a:r>
              <a:rPr lang="en-US" altLang="ko-KR" dirty="0"/>
              <a:t>All feature monotonically increases or decreases as the number of people increase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95BE0BD-65AB-4593-9618-B51D94EA1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588" y="3046004"/>
            <a:ext cx="4742824" cy="274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51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number of participants estimation</a:t>
            </a:r>
          </a:p>
          <a:p>
            <a:pPr lvl="1"/>
            <a:r>
              <a:rPr lang="en-US" altLang="ko-KR" dirty="0"/>
              <a:t>Semi-supervised learning approach</a:t>
            </a:r>
          </a:p>
          <a:p>
            <a:pPr lvl="2"/>
            <a:r>
              <a:rPr lang="en-US" altLang="ko-KR" dirty="0"/>
              <a:t>Model built upon the CSI profiles at the three different rooms</a:t>
            </a:r>
          </a:p>
          <a:p>
            <a:pPr lvl="2"/>
            <a:r>
              <a:rPr lang="en-US" altLang="ko-KR" dirty="0"/>
              <a:t>Use the model at the same room</a:t>
            </a:r>
          </a:p>
          <a:p>
            <a:pPr lvl="3"/>
            <a:r>
              <a:rPr lang="en-US" altLang="ko-KR" dirty="0"/>
              <a:t>All the rooms have high accuracy (90%, 89%, 91%)</a:t>
            </a:r>
          </a:p>
          <a:p>
            <a:pPr lvl="2"/>
            <a:r>
              <a:rPr lang="en-US" altLang="ko-KR" dirty="0"/>
              <a:t>Use the model at the different room</a:t>
            </a:r>
          </a:p>
          <a:p>
            <a:pPr lvl="3"/>
            <a:r>
              <a:rPr lang="en-US" altLang="ko-KR" dirty="0"/>
              <a:t>Estimation accuracy over 80% even without training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FADEB5E-4F68-430A-ADF4-B36E431B7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047" y="4172113"/>
            <a:ext cx="8419906" cy="227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56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65164"/>
            <a:ext cx="11251573" cy="5383261"/>
          </a:xfrm>
        </p:spPr>
        <p:txBody>
          <a:bodyPr/>
          <a:lstStyle/>
          <a:p>
            <a:r>
              <a:rPr lang="en-US" altLang="ko-KR" dirty="0"/>
              <a:t>The number of participants estimation</a:t>
            </a:r>
          </a:p>
          <a:p>
            <a:pPr lvl="1"/>
            <a:r>
              <a:rPr lang="en-US" altLang="ko-KR" dirty="0"/>
              <a:t>Data fusion</a:t>
            </a:r>
          </a:p>
          <a:p>
            <a:pPr lvl="2"/>
            <a:r>
              <a:rPr lang="en-US" altLang="ko-KR" dirty="0"/>
              <a:t>Multiple frequency bands</a:t>
            </a:r>
          </a:p>
          <a:p>
            <a:pPr lvl="3"/>
            <a:r>
              <a:rPr lang="en-US" altLang="ko-KR" dirty="0"/>
              <a:t>Overall accuracy at 5GHz outperforms that at 2.4GHz</a:t>
            </a:r>
          </a:p>
          <a:p>
            <a:pPr lvl="3"/>
            <a:r>
              <a:rPr lang="en-US" altLang="ko-KR" dirty="0"/>
              <a:t>Due to the poor link quality at 2.4GHz</a:t>
            </a:r>
          </a:p>
          <a:p>
            <a:pPr lvl="2"/>
            <a:r>
              <a:rPr lang="en-US" altLang="ko-KR" dirty="0"/>
              <a:t>Multiple channels</a:t>
            </a:r>
          </a:p>
          <a:p>
            <a:pPr lvl="3"/>
            <a:r>
              <a:rPr lang="en-US" altLang="ko-KR" dirty="0"/>
              <a:t>Combine the three adjacent orthogonal channels (1, 6, 11 at 2.4GHz and 40, 44, 48 at 5GHz)</a:t>
            </a:r>
          </a:p>
          <a:p>
            <a:pPr lvl="3"/>
            <a:r>
              <a:rPr lang="en-US" altLang="ko-KR" dirty="0"/>
              <a:t>Using more channels improves the performance up to 8%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025FBFC5-9AE6-460C-BB38-659DA4AC7931}"/>
              </a:ext>
            </a:extLst>
          </p:cNvPr>
          <p:cNvGrpSpPr/>
          <p:nvPr/>
        </p:nvGrpSpPr>
        <p:grpSpPr>
          <a:xfrm>
            <a:off x="1261978" y="4267200"/>
            <a:ext cx="9884569" cy="2181225"/>
            <a:chOff x="671513" y="4088769"/>
            <a:chExt cx="10244137" cy="2359656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78CAE201-4248-4BDE-AEF7-08EC1D1BD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1513" y="4093429"/>
              <a:ext cx="5024438" cy="2354996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5FB35F2-6FCB-4F6F-9E5A-47320019F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4235" y="4088769"/>
              <a:ext cx="4931415" cy="23596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2452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693B820-8FE4-4894-B4FE-6D32F28DD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824" y="4153979"/>
            <a:ext cx="4371975" cy="2404586"/>
          </a:xfrm>
          <a:prstGeom prst="rect">
            <a:avLst/>
          </a:prstGeom>
        </p:spPr>
      </p:pic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Human density estimation</a:t>
            </a:r>
          </a:p>
          <a:p>
            <a:pPr lvl="1"/>
            <a:r>
              <a:rPr lang="en-US" altLang="ko-KR" dirty="0"/>
              <a:t>Different indoor environments</a:t>
            </a:r>
          </a:p>
          <a:p>
            <a:pPr lvl="2"/>
            <a:r>
              <a:rPr lang="en-US" altLang="ko-KR" dirty="0"/>
              <a:t>Conduct experiments at three different indoor environments</a:t>
            </a:r>
          </a:p>
          <a:p>
            <a:pPr lvl="2"/>
            <a:r>
              <a:rPr lang="en-US" altLang="ko-KR" dirty="0"/>
              <a:t>Steps</a:t>
            </a:r>
          </a:p>
          <a:p>
            <a:pPr lvl="3"/>
            <a:r>
              <a:rPr lang="en-US" altLang="ko-KR" dirty="0"/>
              <a:t>Divide the space of each indoor environment into four regions</a:t>
            </a:r>
          </a:p>
          <a:p>
            <a:pPr lvl="3"/>
            <a:r>
              <a:rPr lang="en-US" altLang="ko-KR" dirty="0"/>
              <a:t>Volunteers move at different regions forming different density distributions</a:t>
            </a:r>
          </a:p>
          <a:p>
            <a:pPr lvl="3"/>
            <a:r>
              <a:rPr lang="en-US" altLang="ko-KR" dirty="0"/>
              <a:t>Collect corresponding CSI measurements (testing data) to compare with predefined CSI profiles (training data)</a:t>
            </a:r>
          </a:p>
          <a:p>
            <a:pPr lvl="2"/>
            <a:r>
              <a:rPr lang="en-US" altLang="ko-KR" dirty="0"/>
              <a:t>Results</a:t>
            </a:r>
          </a:p>
          <a:p>
            <a:pPr lvl="3"/>
            <a:r>
              <a:rPr lang="en-US" altLang="ko-KR" dirty="0"/>
              <a:t>100% accuracy in the same room</a:t>
            </a:r>
          </a:p>
          <a:p>
            <a:pPr lvl="3"/>
            <a:r>
              <a:rPr lang="en-US" altLang="ko-KR" dirty="0"/>
              <a:t>Maintain a high accuracy over 80% in the different room</a:t>
            </a:r>
          </a:p>
          <a:p>
            <a:pPr lvl="3"/>
            <a:endParaRPr lang="en-US" altLang="ko-KR" dirty="0"/>
          </a:p>
          <a:p>
            <a:pPr lvl="2"/>
            <a:endParaRPr lang="en-US" altLang="ko-KR" dirty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4900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Human density estimation</a:t>
            </a:r>
          </a:p>
          <a:p>
            <a:pPr lvl="1"/>
            <a:r>
              <a:rPr lang="en-US" altLang="ko-KR" dirty="0"/>
              <a:t>Different number of people</a:t>
            </a:r>
          </a:p>
          <a:p>
            <a:pPr lvl="2"/>
            <a:r>
              <a:rPr lang="en-US" altLang="ko-KR" dirty="0"/>
              <a:t>Profiles built upon 3 people in each sub-region and use 4 during the testing phase</a:t>
            </a:r>
          </a:p>
          <a:p>
            <a:pPr lvl="2"/>
            <a:r>
              <a:rPr lang="en-US" altLang="ko-KR" dirty="0"/>
              <a:t>Each cell contains the EMD distance value between the profile (column) and possible candidate (row)</a:t>
            </a:r>
          </a:p>
          <a:p>
            <a:pPr lvl="2"/>
            <a:r>
              <a:rPr lang="en-US" altLang="ko-KR" dirty="0"/>
              <a:t>Minimum distance appears in the diagonal of the table</a:t>
            </a:r>
          </a:p>
          <a:p>
            <a:pPr lvl="2"/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3FA11C9-AEDB-447F-B5DF-DAB652114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87" y="4095750"/>
            <a:ext cx="385762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3351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7073702-373C-446D-9F21-A403658EE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925" y="3752341"/>
            <a:ext cx="4914900" cy="2806223"/>
          </a:xfrm>
          <a:prstGeom prst="rect">
            <a:avLst/>
          </a:prstGeom>
        </p:spPr>
      </p:pic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65164"/>
            <a:ext cx="11251573" cy="5383261"/>
          </a:xfrm>
        </p:spPr>
        <p:txBody>
          <a:bodyPr/>
          <a:lstStyle/>
          <a:p>
            <a:r>
              <a:rPr lang="en-US" altLang="ko-KR" dirty="0"/>
              <a:t>Walking speed estimation</a:t>
            </a:r>
          </a:p>
          <a:p>
            <a:pPr lvl="1"/>
            <a:r>
              <a:rPr lang="en-US" altLang="ko-KR" dirty="0"/>
              <a:t>Average accuracy at 5GHz outperforms that at 2.4GHz</a:t>
            </a:r>
          </a:p>
          <a:p>
            <a:pPr lvl="2"/>
            <a:r>
              <a:rPr lang="en-US" altLang="ko-KR" dirty="0"/>
              <a:t>Due to the heavy interferences at 2.4GHz</a:t>
            </a:r>
          </a:p>
          <a:p>
            <a:pPr lvl="1"/>
            <a:r>
              <a:rPr lang="en-US" altLang="ko-KR" dirty="0"/>
              <a:t>Average accuracy in the big classroom is better than in the small classroom</a:t>
            </a:r>
          </a:p>
          <a:p>
            <a:pPr lvl="2"/>
            <a:r>
              <a:rPr lang="en-US" altLang="ko-KR" dirty="0"/>
              <a:t>Due to less multi-path impacts</a:t>
            </a:r>
          </a:p>
          <a:p>
            <a:pPr lvl="1"/>
            <a:r>
              <a:rPr lang="en-US" altLang="ko-KR" dirty="0"/>
              <a:t>Accuracy of different participants</a:t>
            </a:r>
          </a:p>
          <a:p>
            <a:pPr lvl="2"/>
            <a:r>
              <a:rPr lang="en-US" altLang="ko-KR" dirty="0"/>
              <a:t>2 participants as a group is lower than 1 person</a:t>
            </a:r>
          </a:p>
          <a:p>
            <a:pPr lvl="2"/>
            <a:r>
              <a:rPr lang="en-US" altLang="ko-KR" dirty="0"/>
              <a:t>P2 is lower than others</a:t>
            </a:r>
          </a:p>
          <a:p>
            <a:pPr lvl="3"/>
            <a:r>
              <a:rPr lang="en-US" altLang="ko-KR" dirty="0"/>
              <a:t>When the speed increases, the step frequency</a:t>
            </a:r>
            <a:br>
              <a:rPr lang="en-US" altLang="ko-KR" dirty="0"/>
            </a:br>
            <a:r>
              <a:rPr lang="en-US" altLang="ko-KR" dirty="0"/>
              <a:t>does not change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70962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Walking direction derivation</a:t>
            </a:r>
          </a:p>
          <a:p>
            <a:pPr lvl="1"/>
            <a:r>
              <a:rPr lang="en-US" altLang="ko-KR" dirty="0"/>
              <a:t>Achieve an average accuracy of 96.6% for the three walking direction</a:t>
            </a:r>
          </a:p>
          <a:p>
            <a:pPr lvl="1"/>
            <a:r>
              <a:rPr lang="en-US" altLang="ko-KR" dirty="0"/>
              <a:t>The direction estimation performance improves with the number of training size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B8BFB4E-49FD-4FCA-9C96-BA47C1391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350" y="3305175"/>
            <a:ext cx="4915300" cy="275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683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Human dynamic monitoring system</a:t>
            </a:r>
          </a:p>
          <a:p>
            <a:pPr lvl="1"/>
            <a:r>
              <a:rPr lang="en-US" altLang="ko-KR" dirty="0"/>
              <a:t>Provide a comprehensive view of the human dynamic information</a:t>
            </a:r>
            <a:r>
              <a:rPr lang="ko-KR" altLang="en-US" dirty="0"/>
              <a:t> </a:t>
            </a:r>
            <a:r>
              <a:rPr lang="en-US" altLang="ko-KR" dirty="0"/>
              <a:t>using</a:t>
            </a:r>
            <a:r>
              <a:rPr lang="ko-KR" altLang="en-US" dirty="0"/>
              <a:t> </a:t>
            </a:r>
            <a:r>
              <a:rPr lang="en-US" altLang="ko-KR" dirty="0"/>
              <a:t>the</a:t>
            </a:r>
            <a:r>
              <a:rPr lang="ko-KR" altLang="en-US" dirty="0"/>
              <a:t> </a:t>
            </a:r>
            <a:r>
              <a:rPr lang="en-US" altLang="ko-KR" dirty="0"/>
              <a:t>prevalent</a:t>
            </a:r>
            <a:r>
              <a:rPr lang="ko-KR" altLang="en-US" dirty="0"/>
              <a:t> </a:t>
            </a:r>
            <a:r>
              <a:rPr lang="en-US" altLang="ko-KR" dirty="0" err="1"/>
              <a:t>WiFi</a:t>
            </a:r>
            <a:r>
              <a:rPr lang="ko-KR" altLang="en-US" dirty="0"/>
              <a:t> </a:t>
            </a:r>
            <a:r>
              <a:rPr lang="en-US" altLang="ko-KR" dirty="0"/>
              <a:t>signals</a:t>
            </a:r>
          </a:p>
          <a:p>
            <a:pPr lvl="1"/>
            <a:r>
              <a:rPr lang="en-US" altLang="ko-KR" dirty="0"/>
              <a:t>Use low-cost and device-free approach</a:t>
            </a:r>
          </a:p>
          <a:p>
            <a:pPr lvl="1"/>
            <a:r>
              <a:rPr lang="en-US" altLang="ko-KR" dirty="0"/>
              <a:t>Estimate the human dynamic information using CSI</a:t>
            </a:r>
          </a:p>
          <a:p>
            <a:pPr lvl="2"/>
            <a:r>
              <a:rPr lang="en-US" altLang="ko-KR" dirty="0"/>
              <a:t>Number of participants</a:t>
            </a:r>
          </a:p>
          <a:p>
            <a:pPr lvl="2"/>
            <a:r>
              <a:rPr lang="en-US" altLang="ko-KR" dirty="0"/>
              <a:t>Human density</a:t>
            </a:r>
          </a:p>
          <a:p>
            <a:pPr lvl="2"/>
            <a:r>
              <a:rPr lang="en-US" altLang="ko-KR" dirty="0"/>
              <a:t>People walking speed and direction</a:t>
            </a:r>
          </a:p>
          <a:p>
            <a:pPr lvl="2"/>
            <a:endParaRPr lang="en-US" altLang="ko-KR" dirty="0"/>
          </a:p>
          <a:p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457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78477" y="1055833"/>
            <a:ext cx="11165848" cy="5383261"/>
          </a:xfrm>
        </p:spPr>
        <p:txBody>
          <a:bodyPr/>
          <a:lstStyle/>
          <a:p>
            <a:r>
              <a:rPr lang="en-US" altLang="ko-KR" dirty="0"/>
              <a:t>Pros</a:t>
            </a:r>
          </a:p>
          <a:p>
            <a:pPr lvl="1"/>
            <a:r>
              <a:rPr lang="en-US" altLang="ko-KR" dirty="0"/>
              <a:t>CSI </a:t>
            </a:r>
            <a:r>
              <a:rPr lang="ko-KR" altLang="en-US" dirty="0"/>
              <a:t>정보만을 통해 사람의 수와 밀도</a:t>
            </a:r>
            <a:r>
              <a:rPr lang="en-US" altLang="ko-KR" dirty="0"/>
              <a:t>, </a:t>
            </a:r>
            <a:r>
              <a:rPr lang="ko-KR" altLang="en-US" dirty="0"/>
              <a:t>움직임을 구함</a:t>
            </a:r>
            <a:endParaRPr lang="en-US" altLang="ko-KR" dirty="0"/>
          </a:p>
          <a:p>
            <a:pPr lvl="1"/>
            <a:r>
              <a:rPr lang="ko-KR" altLang="en-US" dirty="0"/>
              <a:t>각각을 요양시설과 건물관리 등의 </a:t>
            </a:r>
            <a:r>
              <a:rPr lang="ko-KR" altLang="en-US" dirty="0" err="1"/>
              <a:t>유즈케이스에</a:t>
            </a:r>
            <a:r>
              <a:rPr lang="ko-KR" altLang="en-US" dirty="0"/>
              <a:t> 잘 적용함</a:t>
            </a:r>
            <a:endParaRPr lang="en-US" altLang="ko-KR" dirty="0"/>
          </a:p>
          <a:p>
            <a:r>
              <a:rPr lang="en-US" altLang="ko-KR" dirty="0"/>
              <a:t>Cons</a:t>
            </a:r>
          </a:p>
          <a:p>
            <a:pPr lvl="1"/>
            <a:r>
              <a:rPr lang="en-US" altLang="ko-KR" dirty="0"/>
              <a:t>Feature </a:t>
            </a:r>
            <a:r>
              <a:rPr lang="ko-KR" altLang="en-US" dirty="0"/>
              <a:t>추출의 이유와</a:t>
            </a:r>
            <a:r>
              <a:rPr lang="en-US" altLang="ko-KR" dirty="0"/>
              <a:t>, </a:t>
            </a:r>
            <a:r>
              <a:rPr lang="ko-KR" altLang="en-US" dirty="0"/>
              <a:t>몇 실험의 지표 설명이 없음</a:t>
            </a:r>
            <a:endParaRPr lang="en-US" altLang="ko-KR" dirty="0"/>
          </a:p>
          <a:p>
            <a:pPr lvl="1"/>
            <a:r>
              <a:rPr lang="en-US" altLang="ko-KR" dirty="0"/>
              <a:t>12</a:t>
            </a:r>
            <a:r>
              <a:rPr lang="ko-KR" altLang="en-US" dirty="0"/>
              <a:t>달의 긴 시간 동안 실험을 진행했는데</a:t>
            </a:r>
            <a:r>
              <a:rPr lang="en-US" altLang="ko-KR" dirty="0"/>
              <a:t>, </a:t>
            </a:r>
            <a:r>
              <a:rPr lang="ko-KR" altLang="en-US" dirty="0"/>
              <a:t>오차가 </a:t>
            </a:r>
            <a:r>
              <a:rPr lang="en-US" altLang="ko-KR" dirty="0"/>
              <a:t>80%~90% </a:t>
            </a:r>
            <a:r>
              <a:rPr lang="ko-KR" altLang="en-US" dirty="0"/>
              <a:t>나타남</a:t>
            </a:r>
            <a:endParaRPr lang="en-US" altLang="ko-KR" dirty="0"/>
          </a:p>
          <a:p>
            <a:pPr lvl="1"/>
            <a:r>
              <a:rPr lang="ko-KR" altLang="en-US" dirty="0"/>
              <a:t>방향의 예측 범위가 한정적이고</a:t>
            </a:r>
            <a:r>
              <a:rPr lang="en-US" altLang="ko-KR" dirty="0"/>
              <a:t>, </a:t>
            </a:r>
            <a:r>
              <a:rPr lang="ko-KR" altLang="en-US" dirty="0"/>
              <a:t>사람의 방향과 속도를 예측하는 데는 확장성 문제</a:t>
            </a:r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Critique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1114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44991CBA-8930-451F-8125-164B86A9A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altLang="ko-KR" sz="6000" dirty="0"/>
              <a:t>Thank you!</a:t>
            </a:r>
            <a:endParaRPr lang="ko-KR" altLang="en-US" sz="6000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D49B12BE-83F1-4BA8-A32E-537FF8110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00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4824</TotalTime>
  <Words>2067</Words>
  <Application>Microsoft Office PowerPoint</Application>
  <PresentationFormat>와이드스크린</PresentationFormat>
  <Paragraphs>349</Paragraphs>
  <Slides>37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3" baseType="lpstr">
      <vt:lpstr>맑은 고딕</vt:lpstr>
      <vt:lpstr>Arial</vt:lpstr>
      <vt:lpstr>Calibri</vt:lpstr>
      <vt:lpstr>Calibri Light</vt:lpstr>
      <vt:lpstr>Wingdings</vt:lpstr>
      <vt:lpstr>Office 테마</vt:lpstr>
      <vt:lpstr>WiFi-Enabled Smart Human Dynamics Monitoring</vt:lpstr>
      <vt:lpstr>Contents</vt:lpstr>
      <vt:lpstr>MOTIVATION</vt:lpstr>
      <vt:lpstr>MOTIVATION</vt:lpstr>
      <vt:lpstr>Overview</vt:lpstr>
      <vt:lpstr>Background</vt:lpstr>
      <vt:lpstr>Background</vt:lpstr>
      <vt:lpstr>Background</vt:lpstr>
      <vt:lpstr>Background</vt:lpstr>
      <vt:lpstr>Background</vt:lpstr>
      <vt:lpstr>System design</vt:lpstr>
      <vt:lpstr>Semi-Supervised Participant Number Estimation</vt:lpstr>
      <vt:lpstr>Semi-Supervised Participant Number Estimation</vt:lpstr>
      <vt:lpstr>Semi-Supervised Participant Number Estimation</vt:lpstr>
      <vt:lpstr>Semi-Supervised Participant Number Estimation</vt:lpstr>
      <vt:lpstr>Semi-Supervised Participant Number Estimation</vt:lpstr>
      <vt:lpstr>Semi-Supervised Participant Number Estimation</vt:lpstr>
      <vt:lpstr>Human Density Estimation</vt:lpstr>
      <vt:lpstr>Human Density Estimation</vt:lpstr>
      <vt:lpstr>Walking speed derivation</vt:lpstr>
      <vt:lpstr>Walking speed derivation</vt:lpstr>
      <vt:lpstr>Walking direction estimation</vt:lpstr>
      <vt:lpstr>Walking direction estimation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Conclusion</vt:lpstr>
      <vt:lpstr>Critique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 rule virtualization framework on Software Defined Network</dc:title>
  <dc:creator>Gyeong-Sik Yang</dc:creator>
  <cp:lastModifiedBy>유봉열[ 대학원석사과정재학 / 컴퓨터학과 ]</cp:lastModifiedBy>
  <cp:revision>589</cp:revision>
  <dcterms:created xsi:type="dcterms:W3CDTF">2016-09-02T04:31:43Z</dcterms:created>
  <dcterms:modified xsi:type="dcterms:W3CDTF">2018-11-20T04:50:14Z</dcterms:modified>
</cp:coreProperties>
</file>