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32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4000" b="1">
                <a:solidFill>
                  <a:srgbClr val="FFFFFF"/>
                </a:solidFill>
                <a:latin typeface="Arial"/>
              </a:rPr>
              <a:t>Wireless Internet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88920"/>
            <a:ext cx="10332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800" b="0">
                <a:solidFill>
                  <a:srgbClr val="C9D2E0"/>
                </a:solidFill>
                <a:latin typeface="Arial"/>
              </a:rPr>
              <a:t>1주차: 3GPP 생태계와 문서 체계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11880"/>
            <a:ext cx="103327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2026학년도 2학기 · 고려대학교 컴퓨터학과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오늘 다루는 것: 코스 운영, 3GPP 조직과 문서 체계, 문서 검색 실습, specification 문장 읽는 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이어서: 데시벨과 링크 예산, 무선 채널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이 코스는 무엇인가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4644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정의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0254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3GPP 이동통신 표준 문서를 읽는 대학원 세미나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교재를 지정하지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 자료는 3GPP specification(TS)과 기술 보고서(TR)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모두 무료로 공개되어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코스 이름의 인터넷은 대상이 아니라 배경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인터넷 접속의 상당 부분이 이동통신망을 거친다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접속을 규정하는 것이 이 코스에서 읽을 문서들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323947"/>
            <a:ext cx="5666079" cy="327802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40624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다루는 범위: 문서의 세 가지 상태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680563"/>
            <a:ext cx="5373471" cy="2839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frozen  —  Rel-19 specification  (3~9주차)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shall 문장이 확정되어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38.291, TS 38.391, TS 38.214, TS 38.321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under development  —  Rel-20과 ISAC  (10주차)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대괄호, Editor's note, FFS가 남아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ISAC = Integrated Sensing and Communication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requirements stage  —  6G  (11~12주차)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아직 기술이 없고 KPI와 원칙만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38.914, TR 22.870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세 상태를 구별해 읽는 것이 학기의 중심 훈련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7356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코스가 다루지 않는 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2967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무선 통신 이론을 체계적으로 다루지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변조의 오류 확률 유도, 정보이론적 한계, 안테나 설계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안에 이미 결정되어 들어온 상태에서 출발한다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특정 벤더의 구현이나 상용 장비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specification이 강제하는 것과 구현이 실제로 하는 것은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코스는 앞의 것만 다룬다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표준화 정치의 내부 사정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다만 공개 문서에 남은 논쟁의 흔적은 적극적으로 읽는다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595150"/>
            <a:ext cx="5666079" cy="300681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67744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전제하는 것과 전제하지 않는 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3951766"/>
            <a:ext cx="5373471" cy="25679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전제한다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학부 수준 컴퓨터 네트워크: 계층 구조, MAC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확률과 통계: 분포, 기댓값, 누적분포함수, 백분위수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C++ 또는 Python 코드를 읽고 고쳐 실행하는 수준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리눅스 명령행, 영문 기술 문서 독해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전제하지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무선 통신 이론, 신호처리, 정보이론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3GPP specification을 읽어 본 경험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오늘과 다음 주에 필요한 만큼 제공한다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기르려는 능력 네 가지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13073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1. 읽는다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8684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문장에서 강제 사항과 구현 재량을 구분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미확정 표기를 식별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필요한 clause를 찾아 읽는다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2166885"/>
            <a:ext cx="5666079" cy="156435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224918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2. 추적한다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2523501"/>
            <a:ext cx="5373471" cy="112543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한 feature가 어느 스터디에서 시작했는지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승인 절차를 거쳤는지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어느 specification의 어느 clause가 되었는지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회의 tdoc 번호까지 따라간다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" y="3859252"/>
            <a:ext cx="5666079" cy="13073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39415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3. 구조를 본다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4215868"/>
            <a:ext cx="5373471" cy="8684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같은 feature가 왜 여러 문서에 나뉘어 있는가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어느 Working Group이 어디를 쓰는가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계층 사이의 경계가 어디에 그어져 있는가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9184" y="5294618"/>
            <a:ext cx="5666079" cy="130734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5488" y="537691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4. 쓴다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" y="5651234"/>
            <a:ext cx="5373471" cy="8684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specification의 미비한 부분이나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성능을 더 높일 여지를 스스로 찾아낸다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그것을 논문으로 정리한다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6431" y="731520"/>
            <a:ext cx="5666079" cy="36199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왜 이 순서인가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1088136"/>
            <a:ext cx="5373471" cy="31810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찾지 못하면 읽을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읽지 못하면 추적할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추적하지 못하면 구조가 보이지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구조가 보이지 않으면 제안을 쓸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학기 전체가 이 순서대로 배치되어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1~2주차: 찾기와 읽기의 기초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3~9주차: 확정된 specification으로 반복 훈련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10주차: under development 문서에서 스스로 찾기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11~12주차: 진행 중인 논쟁의 추적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14~15주차: 제안 쓰기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96431" y="4479481"/>
            <a:ext cx="5666079" cy="212248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42735" y="456177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과제가 각 능력에 대응한다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2735" y="4836097"/>
            <a:ext cx="5373471" cy="16835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매주 질문과 토론 → 능력 1과 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학기말 논문 → 능력 2와 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능력 3만은 별도 과제가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매주 조금씩 쌓이는 것이라 한 번에 시험할 수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대신 각 주차 토론에서 반복해 묻는다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왜 한 feature가 여러 문서에 나뉘는가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세 번째 능력이 어려운 이유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1454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1. stage가 다르면 문서가 다르다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10159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service requirements는 22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아키텍처와 절차는 stage 2 문서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프로토콜 상세는 stage 3 문서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같은 feature라도 stage마다 소관 그룹과 문서가 갈린다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369236"/>
            <a:ext cx="5666079" cy="264987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45153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2. specification이 protocol layer별로 편성되어 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725852"/>
            <a:ext cx="5373471" cy="2210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이것이 가장 큰 이유다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한 feature가 여러 layer를 건드리면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건드린 layer 수만큼 문서가 나뉜다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사이드링크의 예 (9주차)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stage 2 조망 — TS 38.300 clause 16.9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physical layer 절차 — TS 38.214 clause 8.1.4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MAC 상태 기계 — TS 38.321 clause 5.22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SCI 부호화 — TS 38.212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RRC 설정 — TS 38.331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147131"/>
            <a:ext cx="5666079" cy="1454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22942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3. Working Group이 문서를 소유한다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503747"/>
            <a:ext cx="5373471" cy="10159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WG이 자기 문서에만 CR을 넣는다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여러 WG이 병렬로 작업할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문서를 feature별로 묶으면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여러 WG이 한 문서를 동시에 고치게 되어 충돌한다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786384"/>
            <a:ext cx="5666079" cy="167025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4. TS와 TR이 분리되어 있다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1143000"/>
            <a:ext cx="5373471" cy="12313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결과는 TS에, 왜 그렇게 되었는지는 TR에 남는다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Ambient IoT의 code 선택 (3주차)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결과는 TS 38.291 clause 8.2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근거는 TR 38.769 clause 6.1.2.3.1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6431" y="2584651"/>
            <a:ext cx="5666079" cy="249344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2735" y="266694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feature별로 묶으면 안 되는가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2735" y="2941267"/>
            <a:ext cx="5373471" cy="20545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반대 문제가 생긴다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여러 feature가 같은 layer를 건드리므로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같은 절차가 여러 문서에 중복된다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하나만 고치면 어긋난다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CR이 어디로 가야 할지도 모호해진다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layer별 편성은 중복을 없애고 CR의 소유권을 명확하게 만든다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대가가 바로 이 흩어짐이다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6431" y="5206114"/>
            <a:ext cx="5666079" cy="139585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2735" y="528841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실용적 함의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2735" y="5562730"/>
            <a:ext cx="5373471" cy="9569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한 feature를 이해하려면 최소 서너 문서를 오가야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지도가 없으면 길을 잃는다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코스가 구조를 보는 것을 세 번째 능력으로 꼽은 이유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운영 방식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00681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학생의 세 가지 의무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5679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1. 매주 수업 전날까지 질문 다섯 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주 필독 범위에서 찾아 온라인 토론판에 올린다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미제출 시 그 주 참여 점수는 0점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2. 학기 중 한 번 토론을 이끈다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자기 차례에 그 질문들을 논점으로 묶어 진행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수업 후 48시간 내 요약 보고서 500~1000단어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3. 학기말에 논문을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specification의 미비나 성능 향상 여지를 찾아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셋 외에 시험도 서면 과제도 없다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866353"/>
            <a:ext cx="5666079" cy="27356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94864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매주 반복되는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222969"/>
            <a:ext cx="5373471" cy="22967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필독 specification clause 지정. 주당 15쪽에서 25쪽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지정되지 않은 clause는 읽지 않아도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수업 전날 자정까지 질문 5개 제출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미제출 시 그 주 참여 점수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토론 리더 1인 순환 지정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코멘트를 논점으로 묶어 토론 진행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수업 후 48시간 내 요약 보고서 500~1000단어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미해결로 남은 질문을 반드시 포함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사전 질문 쓰는 다섯 유형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정의를 묻는 것: 정의 없이 등장한 용어 찾기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강제와 재량을 가르는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빠진 것을 짚는 것: 있을 법한데 없는 절차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다른 주차와 잇는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설계 근거를 묻는 것: 왜 이 값이고 이 구조인가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나쁜 예: specification 문장을 옮겨 적고 어렵다고 덧붙이기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문장이 왜 막혔는지를 적어야 코멘트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581006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66330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토론 리더의 역할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3937622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발표자가 아니다. 요약 발표를 준비할 필요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수업 전날 밤에 올라온 코멘트를 전부 읽는다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겹치는 것을 묶어 서너 개의 논점으로 정리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수업에서 그 논점을 순서대로 꺼낸다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대답이 나오면 specification의 어느 문장이 뒷받침하는지 확인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답이 나오지 않은 것은 그대로 미해결로 기록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미해결 질문이 없는 보고서는 좋은 보고서가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아무도 막히지 않았다면 필독 범위가 너무 쉬웠다는 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사전 질문 다섯 유형의 실제 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첫 주에 무엇을 쓸지 감을 잡기 위한 견본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18531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1. 정의를 묻는 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14142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specification에는 정의 없이 등장하는 용어가 많다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문서 clause 3에 있으면 다행이고 대개는 다른 문서에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예 (9주차, TS 38.214 clause 8.1.4)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selection window의 시작과 끝을 무엇이 정하는지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clause만으로는 알 수 없다. TS 38.321 clause 5.22에 있는가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767583"/>
            <a:ext cx="5666079" cy="18531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8498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2. 강제와 재량을 가르는 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124199"/>
            <a:ext cx="5373471" cy="1414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어느 문장이 shall이고 어느 문장이 may인지 짚는다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예 (2주차, TS 38.300 clause 10.1)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clause 전체에서 shall이 붙은 문장이 몇 개인가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scheduler가 buffer status와 QoS를 고려한다는 문장은 shall인가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shall이 아니라면 구현이 무시해도 되는가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748784"/>
            <a:ext cx="5666079" cy="18531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8310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3. 빠진 것을 짚는 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105400"/>
            <a:ext cx="5373471" cy="1414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있을 법한데 없는 절차나 message를 찾는다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빠진 데는 대개 이유가 있고 그 이유가 기술의 성격을 말한다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예 (4주차, TS 38.391 clause 6.2)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NACK feedback은 있는데 대응하는 ACK가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없다면 device는 성공을 어떻게 아는가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786384"/>
            <a:ext cx="5666079" cy="176993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4. 다른 주차와 잇는 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1143000"/>
            <a:ext cx="5373471" cy="13310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앞서 읽은 specification에서 같은 문제를 어떻게 풀었는지 대조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예 (4주차)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5.3.4의 Random Access는 네 단계인데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38.391 clause 5.3.1은 두 단계다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NR에서 Msg3과 Msg4가 하던 일을 A-IoT에서는 누가 하는가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6431" y="2684335"/>
            <a:ext cx="5666079" cy="176993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2735" y="276663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5. 설계 근거를 묻는 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2735" y="3040951"/>
            <a:ext cx="5373471" cy="13310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왜 이 값이고 왜 이 구조인가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답이 specification에 없으면 어느 TR에 있을지 추측해 적는다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예 (3주차, TS 38.291 clause 8.2)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constraint length 7에 code rate 1/3을 쓴다. 왜 7인가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6이나 8이면 무엇이 달라지는가. TR 38.769에 비교가 있을 것 같다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6431" y="4582287"/>
            <a:ext cx="5666079" cy="201968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2735" y="466458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나쁜 질문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2735" y="4938903"/>
            <a:ext cx="5373471" cy="158076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문장을 그대로 옮겨 적고 어렵다고 덧붙이는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그건 질문이 아니라 인용이다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막힌 지점이 특정되어야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문장의 주어가 UE인지 gNB인지 모르겠다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조건이 언제 참이 되는지 알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유형마다 하나씩 뽑으면 자연스럽게 다섯이 된다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평가와 제출 일정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평가 배분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매주 질문 다섯 개와 토론 참여 30%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토론 리더 및 요약 보고서 20%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학기말 논문 50%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세 항목이 학생의 세 가지 의무에 그대로 대응한다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참여 점수는 발언 횟수로 매기지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문장을 근거로 든 발언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남의 주장에서 specification과 어긋난 부분을 짚은 발언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자기가 틀렸음을 확인하고 정정한 발언 (가장 높음)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880497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9627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제출 일정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237113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5주차: 논문 주제 신고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10주차: 중간 점검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14~15주차: 초고 발표와 토론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기말: 최종 논문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AI 사용을 제한하지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금지하지 않으며 사용 여부를 묻지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다만 확인하지 않은 문서 번호를 옮기면 감점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07282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 문서 관리 규칙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163391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학기 동안 수십 개 문서를 다룬다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파일 이름에 문서 번호와 버전을 반드시 남긴다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같은 문서의 여러 버전을 지우지 말고 함께 보관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10주차와 12주차에서 두 버전을 비교한다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인용 규칙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 번호, 제목, 버전, clause 번호를 모두 적는다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버전 없는 인용은 몇 달만 지나도 무의미해진다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2932365"/>
            <a:ext cx="5666079" cy="366960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01466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학기말 논문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3288981"/>
            <a:ext cx="5373471" cy="3230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specification의 미비나 성능 향상 여지를 하나 찾아 정리한다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규정이 빠진 자리, 조건이 모호한 자리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정해진 값이 특정 상황에서 나쁘게 동작하는 자리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더 나은 방법이 있는데 채택되지 않은 자리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매주 올린 질문 중 답이 나오지 않은 것이 출발점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질문을 성실히 올린 학생이 학기말에 유리하다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구성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서론, 배경, 문제 분석, 제안, 평가, 결론과 한계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배경에 clause 번호를 반드시 인용한다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참고문헌 제외 6쪽 내외. 1인 또는 2인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평가는 문제 제기의 근거 30%, 분석의 타당성 30%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제안의 구체성 20%, 서술의 정확성 20%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제안이 완성되지 않아도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문제를 정확히 짚고 왜 어려운지 밝힌 쪽을 높게 본다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판본 고정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학기 개시 시점에 문서마다 버전 하나를 정해 그것으로만 수업한다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176993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왜 고정하는가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13310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specification은 freeze 이후에도 CR로 계속 바뀐다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각자 최신판을 받으면 서로 다른 문서를 보게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번호가 어긋나면 토론이 성립하지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10주차의 미확정 표기를 세는 실습은 아예 비교 불가능해진다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파일을 직접 배포한다. 버전만 공지하면 반드시 어긋난다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684335"/>
            <a:ext cx="5666079" cy="226942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76663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frozen specification — Rel-19 최신 버전으로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040951"/>
            <a:ext cx="5373471" cy="18305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v19.3.0    (2, 5, 6, 8, 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v19.4.0   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v19.3.0    (5, 8, 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v19.2.0   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38.391 v19.1.0    (4주차)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 v19.4.0    (13주차)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Rel-19가 freeze되어 학기 중 clause 이동 위험이 작다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081778"/>
            <a:ext cx="5666079" cy="152018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16407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requirements와 study report — 승인본으로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438394"/>
            <a:ext cx="5373471" cy="10812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38.913 v19.0.0, TR 38.914 v20.0.0    (11, 12주차)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v19.0.0    (6, 7주차)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21.919, TR 38.848, TR 38.769, TR 38.869, TR 23.700-29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승인 완료된 문서라 안정적이다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786384"/>
            <a:ext cx="5666079" cy="221904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under development — 회의 기준 스냅샷으로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1143000"/>
            <a:ext cx="5373471" cy="17801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23.700-14, TS 23.137, TR 38.765, TR 33.777, TS 29.545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버전 번호 대신 회의를 기준으로 삼는다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v0.x.y가 자주 올라가 버전만으로는 특정이 어렵다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SA#112 이후 판처럼 표기한다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학생이 그 plenary의 tdoc을 함께 찾아볼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스냅샷 이후 회의에서 무엇이 사라졌는지 대조할 수 있다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6431" y="3133448"/>
            <a:ext cx="5666079" cy="13958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2735" y="321574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배포 목록에 넣을 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2735" y="3490064"/>
            <a:ext cx="5373471" cy="9569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 번호, 제목, 고정 버전, 취득일, 담당 WG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파일명에도 번호와 버전과 취득일을 넣는다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예: TS_38.214_v19.4.0_2026-09-01.docx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6431" y="4657317"/>
            <a:ext cx="5666079" cy="194465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2735" y="473961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예외: 스스로 찾는 자리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2735" y="5013933"/>
            <a:ext cx="5373471" cy="150573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10주차의 미확정 항목 찾기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12주차의 RAN 제113차 결과 확인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논문의 근거 자료 수집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이때는 고정본이 아니라 스스로 받은 것을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구분을 공지에 명시할 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PART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3GPP 생태계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누가 표준을 만드는가. 조직은 어떻게 나뉘고 결정은 어디서 내려지는가.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 부분을 알아야 문서 번호가 의미를 갖기 시작한다.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623060"/>
            <a:ext cx="4754880" cy="3611879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1760220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125980"/>
            <a:ext cx="4297680" cy="29535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3GPP란 무엇인가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파트너십 구조, ETSI 재발행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TSG와 Working Group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RAN1~RAN4의 담당 범위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SA와 CT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Release와 stage 1/2/3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freeze의 의미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study item과 work item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승인 tdoc가 계보의 출발점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문서의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TS, TR, CR, tdoc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문서 번호 읽는 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접두어와 series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버전 표기 규칙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3GPP란 무엇인가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0384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성격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599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3rd Generation Partnership Project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표준화 기구가 아니라 여러 기구의 파트너십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각국 표준화 기구가 조직 파트너로 참여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산출물은 각 파트너가 자국 표준으로 옮겨 발행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ETSI가 3GPP 문서를 번호에 100을 더해 재발행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3GPP TS 38.214 = ETSI TS 138 214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회원은 기업이 개인 자격이 아니라 회사 단위로 참여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897936"/>
            <a:ext cx="5666079" cy="270403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98023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무엇을 만드는가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254552"/>
            <a:ext cx="5373471" cy="22651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무선 접속망 specification (RAN)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시스템 아키텍처와 코어망 specification (SA)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UE와 망 사이의 프로토콜 specification (CT)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코스는 RAN 문서를 중심으로 읽고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SA 문서는 8주차와 10주차에서 다룬다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CT 문서는 10주차에서 훑는다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코스에서 읽을 문서의 분포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규범 specification (TS)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38.300 전체 구조, 38.211/38.214 physical layer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38.321 MAC, 38.291/38.391 Ambient IoT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22.137/23.137 ISAC, 29.545 sensing function service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스터디 보고서 (TR)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21.919 Release description, 38.843 AI/ML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38.848/38.769 Ambient IoT, 38.869 저전력 웨이크업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38.821/23.700-29 NTN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38.901 채널 모델, 38.913/38.914 requirements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회의 tdoc (tdoc)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RP-261566, RAN 제113차 문서 일체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PCG, TSG, Working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세 층위가 각각 무엇을 하는가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150034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PCG — Project Co-ordination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10614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3GPP의 최상위 조정 기구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Organizational Partner로 구성된다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technical 결정을 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일정, 자원, 전략, Partner 사이의 조율만 맡는다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이 코스에서 PCG 문서를 읽을 일은 없다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414742"/>
            <a:ext cx="5666079" cy="213545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49703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TSG — Technical Specification Group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771358"/>
            <a:ext cx="5373471" cy="1696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TSG RAN, TSG SA, TSG CT 셋뿐이다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TSG가 자기 이름으로 plenary meeting을 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RAN#113이 TSG RAN의 plenary meeting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plenary는 TSG의 회의이지 TSG 위의 기구가 아니다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plenary에서 하는 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study item과 work item 승인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Working Group의 결과물 승인, CR 승인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Release freeze 선언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678215"/>
            <a:ext cx="5666079" cy="19237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76051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TSG RAN 산하 Working Group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034831"/>
            <a:ext cx="5373471" cy="1484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RAN1 — physical layer. TS 38.211~38.215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RAN2 — radio protocol. TS 38.300, 38.321~38.323, 38.331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RAN3 — interface와 architecture. TS 38.4xx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RAN4 — RF와 RRM requirements. TS 38.1xx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RAN5 — conformance testing. TS 38.5xx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RAN5는 시험 specification만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코스에서는 읽지 않지만 존재는 알아 둘 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786384"/>
            <a:ext cx="5666079" cy="297809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TSG SA와 TSG CT 산하 Working Group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1143000"/>
            <a:ext cx="5373471" cy="2539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SA1 — service requirements. 22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SA2 — system architecture. 23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SA3 — security. 33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SA4 — codec. 26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SA5 — management와 charging. 28, 32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SA6 — application enablement. 23.4xx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CT1 — NAS. 24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CT3, CT4 — interworking과 CN 내부 protocol. 29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CT6 — smart card. 31 series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6431" y="3892490"/>
            <a:ext cx="5666079" cy="270947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2735" y="397478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왜 이 분업이 중요한가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2735" y="4249106"/>
            <a:ext cx="5373471" cy="22705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같은 feature가 여러 문서에 나뉘어 규정된다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사이드링크 자원 선택의 예 (9주차)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stage 2 조망은 TS 38.300 clause 16.9 (RAN2)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센싱 알고리즘은 TS 38.214 clause 8.1.4 (RAN1)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re-evaluation과 pre-emption은 TS 38.321 clause 5.22.1.2a (RAN2)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배경 스터디는 TR 38.885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한 feature를 이해하려면 최소 세 문서를 오가야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Working Group이 어디를 쓰는지 알면 길이 짧아진다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3GPP 조직도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결정은 plenary에서, 실무는 Working Group에서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52044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41367" y="914400"/>
            <a:ext cx="3108960" cy="31089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PCG — Project Co-ordination Group (조정 기구, technical 결정 없음)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81328"/>
            <a:ext cx="3588410" cy="365760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TSG RAN</a:t>
            </a:r>
          </a:p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무선 접속망</a:t>
            </a:r>
          </a:p>
        </p:txBody>
      </p:sp>
      <p:cxnSp>
        <p:nvCxnSpPr>
          <p:cNvPr id="7" name="Connector 6"/>
          <p:cNvCxnSpPr/>
          <p:nvPr/>
        </p:nvCxnSpPr>
        <p:spPr>
          <a:xfrm flipH="1">
            <a:off x="2324557" y="1225296"/>
            <a:ext cx="3771290" cy="25603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0352" y="1938528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RAN1  physical layer          38.2xx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324557" y="1847088"/>
            <a:ext cx="0" cy="91440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30352" y="2244852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RAN2  radio protocol         38.3xx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324557" y="1847088"/>
            <a:ext cx="0" cy="397764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30352" y="2551176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RAN3  interface               38.4xx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324557" y="1847088"/>
            <a:ext cx="0" cy="704088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30352" y="2857500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RAN4  RF와 performance     38.1xx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324557" y="1847088"/>
            <a:ext cx="0" cy="1010412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30352" y="3163824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RAN5  conformance test     38.5xx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324557" y="1847088"/>
            <a:ext cx="0" cy="1316736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301642" y="1481328"/>
            <a:ext cx="3588410" cy="365760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TSG SA</a:t>
            </a:r>
          </a:p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서비스와 시스템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095847" y="1225296"/>
            <a:ext cx="0" cy="25603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301642" y="1938528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SA1  service requirements    22.xxx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095847" y="1847088"/>
            <a:ext cx="0" cy="91440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301642" y="2244852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SA2  system architecture     23.xxx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95847" y="1847088"/>
            <a:ext cx="0" cy="397764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301642" y="2551176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SA3  security                    33.xxx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95847" y="1847088"/>
            <a:ext cx="0" cy="704088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301642" y="2857500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SA4  codec                      26.xxx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095847" y="1847088"/>
            <a:ext cx="0" cy="1010412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301642" y="3163824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SA5  management, charging  28/32.xxx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095847" y="1847088"/>
            <a:ext cx="0" cy="1316736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301642" y="3470148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SA6  application enablement 23.4xx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095847" y="1847088"/>
            <a:ext cx="0" cy="1623060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8072932" y="1481328"/>
            <a:ext cx="3588410" cy="365760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TSG CT</a:t>
            </a:r>
          </a:p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코어망과 UE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95847" y="1225296"/>
            <a:ext cx="3771291" cy="25603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8072932" y="1938528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CT1  NAS (UE-CN)              24.xxx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867138" y="1847088"/>
            <a:ext cx="0" cy="91440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8072932" y="2244852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CT3  external interworking   29.xxx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9867138" y="1847088"/>
            <a:ext cx="0" cy="397764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072932" y="2551176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CT4  CN 내부 protocol        29.xxx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9867138" y="1847088"/>
            <a:ext cx="0" cy="704088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072932" y="2857500"/>
            <a:ext cx="3588410" cy="256032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50" b="0">
                <a:solidFill>
                  <a:srgbClr val="1A1A1A"/>
                </a:solidFill>
                <a:latin typeface="Arial"/>
              </a:rPr>
              <a:t>CT6  smart card                31.xxx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9867138" y="1847088"/>
            <a:ext cx="0" cy="1010412"/>
          </a:xfrm>
          <a:prstGeom prst="line">
            <a:avLst/>
          </a:prstGeom>
          <a:ln w="952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30352" y="3959352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번호대와 Working Group이 거의 일대일이다 · 번호만 보면 누가 썼는지 알 수 있다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29184" y="4489704"/>
            <a:ext cx="5666079" cy="21122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75488" y="45720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코스가 읽는 문서의 소속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5488" y="4846320"/>
            <a:ext cx="5373471" cy="16733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RAN1 — TS 38.211/38.214/38.291, TR 38.901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RAN2 — TS 38.300/38.321/38.331, TS 38.391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RAN3 — TS 38.410 계열, Ns interface (10주차)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RAN4 — TS 38.191/38.194 (A-IoT RF)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SA1 — TS 22.137 · SA2 — TR 23.700-29, TS 23.137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SA3 — TR 33.777 · CT3/CT4 — TS 29.545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96431" y="4489704"/>
            <a:ext cx="5666079" cy="211226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42735" y="45720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9주차에서 확인하게 될 것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42735" y="4846320"/>
            <a:ext cx="5373471" cy="16733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 하나가 세 문서에 나뉘어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16.9 — RAN2가 쓴 stage 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8.1.4 — RAN1이 쓴 센싱 알고리즘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5.22 — RAN2가 쓴 MAC 절차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Release와 stage 1/2/3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1932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Release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7542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specification을 Release 단위로 묶어 관리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한 Release는 대략 18~24개월 주기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freeze이란 새 feature를 더 넣지 않는다는 뜻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문서가 더 이상 바뀌지 않는다는 뜻이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freeze 후에도 Change Request으로 수정이 계속된다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같은 Release도 버전이 계속 올라간다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052744"/>
            <a:ext cx="5666079" cy="35492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1350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stage 1 / 2 / 3 — ITU-T I.130의 three-stage method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409360"/>
            <a:ext cx="5373471" cy="3110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stage 1 — service description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사용자 관점의 service requirements. SA1, 22 series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stage 2 — functional architecture and information flows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entity가 있고 그 사이에 무엇이 오가는가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SA2의 23 series, RAN2의 TS 38.300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stage 3 — protocol and interface specification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message format과 bit 단위 부호화까지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CT의 24, 29 series, RAN의 38.2xx와 38.3xx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specification을 세 층위로 기술하는 방법론이지 일정이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다만 작업은 1에서 3으로 흐르고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Release마다 stage별 freeze 시점이 따로 잡힌다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2429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Release와 세대는 일대일이 아니다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803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Rel-19 — 5G-Advanced normative. 2025년 12월 freeze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 (신규), AI/ML, LP-WUS, NTN, 사이드링크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3주차부터 9주차까지가 여기서 나온다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Rel-20 — 5G-Advanced normative가 주력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2026년 3월 work plan 기준 WI 126건, SI 74건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위에 6G study가 얹혀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10주차의 ISAC이 이 안의 한 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Rel-21 — 첫 6G normative specification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5G-A 작업도 계속 함께 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Rel-21 일정은 2026년 6월 plenary에서 확정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어느 Release도 한 세대만 담지 않는다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4102447"/>
            <a:ext cx="5666079" cy="249952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418474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6G가 어디서 시작하는가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459063"/>
            <a:ext cx="5373471" cy="2060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6G study — Rel-20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첫 6G normative specification — Rel-21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다만 시작 시점이 한 점이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2026년 3월 SA plenary에서 초기 6G requirements의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study item과 work item이 함께 승인되었다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SA1의 normative 작업은 이미 시작된 상태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RAN 쪽은 2027년 3월 work item 승인을 기다린다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11주차와 12주차에 읽는 TR 38.914가 그 출발점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주차별로 어떤 종류의 문서를 읽는가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한 가지 패턴으로 설명되지 않는다. 주차마다 문서의 종류가 다르다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18531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stage 2에서 stage 3으로 내려가는 주차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14142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5주차 — TS 38.300 clause 11, 15.4 → TS 38.321 clause 5.7, 5.34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— TS 38.300 clause 16.14 → TS 38.321 clause 5.2a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— TS 38.300 clause 5.7, 16.9 → TS 38.214, TS 38.321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셋뿐이다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2주차는 TS 38.300 자체가 필독이라 출발점이자 목적지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767583"/>
            <a:ext cx="5666079" cy="18531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8498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stage 3으로 바로 들어가는 주차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124199"/>
            <a:ext cx="5373471" cy="1414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3주차 — TS 38.291 clause 4, 5, 6, 7, 8 (전체)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4주차 — TS 38.391 clause 4.2, 4.3, 4.4, 5, 6.2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TS 38.300을 거치지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IoT는 Rel-19 신규라 stage 2 조망이 아직 얇다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대신 specification 본문이 짧아 완독이 가능하다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748784"/>
            <a:ext cx="5666079" cy="18531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8310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study report를 읽는 주차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105400"/>
            <a:ext cx="5373471" cy="1414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6주차, 7주차 — TR 38.843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16.20은 2쪽 관문일 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13주차 — TR 38.901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study report는 stage 어디에도 속하지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규범이 아니라 검토 결과이기 때문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786384"/>
            <a:ext cx="5666079" cy="194465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stage 1에서 2까지만 가는 주차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1143000"/>
            <a:ext cx="5373471" cy="150573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 — TS 22.137 (stage 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→ TR 23.700-14, TS 23.137 (stage 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stage 3에는 닿지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아직 쓰이지 않았기 때문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29.545가 그 자리를 채우는 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6431" y="2859050"/>
            <a:ext cx="5666079" cy="13958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2735" y="294134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stage 구분 이전의 문서를 읽는 주차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2735" y="3215666"/>
            <a:ext cx="5373471" cy="9569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11주차, 12주차 — TR 38.913, TR 38.914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requirements 문서는 stage 1보다도 앞에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만들지 정하기 전에 무엇을 목표로 할지 정하는 단계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6431" y="4382919"/>
            <a:ext cx="5666079" cy="221904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2735" y="446521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그래서 이 코스의 원칙은 하나가 아니다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2735" y="4739535"/>
            <a:ext cx="5373471" cy="17801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문서의 종류를 먼저 가리고 그에 맞는 읽기를 고른다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stage 3 specification — shall 문장과 구현 재량을 가른다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stage 2 문서 — 기능의 배치와 다른 기능과의 관계를 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study report — 채택안과 탈락안, 그 근거를 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requirements 문서 — 숫자를 이전 세대와 대조한다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구분이 frozen / under development / requirements stage와 이어진다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study item과 work item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모든 작업은 plenary에서 문서로 승인되어야 시작된다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study item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가능한지를 조사하는 단계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결과물은 TR (기술 보고서)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채택안과 탈락안이 함께 남는다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specification이 왜 그 모양인지 알려면 여기를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예: TR 38.848 Ambient IoT 타당성 검토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6431" y="786384"/>
            <a:ext cx="5666079" cy="340602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work item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2735" y="1143000"/>
            <a:ext cx="5373471" cy="296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스터디 결과를 실제 specification으로 만드는 단계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결과물은 TS (specification)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기존 TS를 개정하거나 새 TS를 신설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예: Ambient_IoT_Solutions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승인 tdoc RP-250796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담당 RAN1(코어) + RAN4(성능)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결과물 TS 38.291, TS 38.391 등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4320422"/>
            <a:ext cx="5666079" cy="22815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440271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승인 tdoc가 계보의 출발점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4677038"/>
            <a:ext cx="5373471" cy="18426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study item과 work item 모두 plenary 승인이 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승인 tdoc 번호가 남는다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계보를 추적할 때의 시작점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21.919의 각 항목 머리 표에 적혀 있다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작업의 흐름과 stage 구조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무엇이 먼저 오고 무엇이 뒤따르는가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06324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작업의 흐름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188720"/>
            <a:ext cx="2577007" cy="47548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study item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approval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134791" y="1344168"/>
            <a:ext cx="219456" cy="164592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381679" y="1188720"/>
            <a:ext cx="2577007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study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986119" y="1344168"/>
            <a:ext cx="219456" cy="164592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33007" y="1188720"/>
            <a:ext cx="2577007" cy="47548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TR 발행</a:t>
            </a:r>
          </a:p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Technical Report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8837447" y="1344168"/>
            <a:ext cx="219456" cy="164592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84335" y="1188720"/>
            <a:ext cx="2577007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conclusion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" y="1938528"/>
            <a:ext cx="2577007" cy="47548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work item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approval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3134791" y="2093976"/>
            <a:ext cx="219456" cy="164592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81679" y="1938528"/>
            <a:ext cx="2577007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specification 작성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5986119" y="2093976"/>
            <a:ext cx="219456" cy="164592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33007" y="1938528"/>
            <a:ext cx="2577007" cy="47548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TS 발행</a:t>
            </a:r>
          </a:p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normative TS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8837447" y="2093976"/>
            <a:ext cx="219456" cy="164592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084335" y="1938528"/>
            <a:ext cx="2577007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CR로 유지보수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10290543" y="1700784"/>
            <a:ext cx="164592" cy="201168"/>
          </a:xfrm>
          <a:prstGeom prst="down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0352" y="2724912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stage — ITU-T I.130 three-stage method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0352" y="2962656"/>
            <a:ext cx="3527450" cy="56692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stage 1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service description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22 series · SA1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4085234" y="3127248"/>
            <a:ext cx="219456" cy="164592"/>
          </a:xfrm>
          <a:prstGeom prst="righ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332122" y="2962656"/>
            <a:ext cx="3527450" cy="56692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stage 2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functional architecture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and information flows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23 series · TS 38.300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7887004" y="3127248"/>
            <a:ext cx="219456" cy="164592"/>
          </a:xfrm>
          <a:prstGeom prst="righ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33892" y="2962656"/>
            <a:ext cx="3527450" cy="56692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stage 3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protocol and interface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specification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24/29 · 38.2xx/38.3xx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0352" y="3584448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앞 stage가 freeze되지 않으면 뒤 stage가 시작되지 못한다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4" y="4032504"/>
            <a:ext cx="5666079" cy="25694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5488" y="41148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흐름이 계보 추적의 경로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5488" y="4389120"/>
            <a:ext cx="5373471" cy="21305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study item 승인 tdoc → TR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work item 승인 tdoc → TS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이후 CR로 유지보수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말미 change history에 그 기록이 남는다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96431" y="4032504"/>
            <a:ext cx="5666079" cy="256946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42735" y="41148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series 번호로 stage를 알 수 있는가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42735" y="4389120"/>
            <a:ext cx="5373471" cy="21305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SA와 CT 쪽은 대체로 대응한다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22 series → stage 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23 series → stage 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24, 29 series → stage 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RAN의 38 series는 stage가 섞여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38.300은 stage 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38.211~38.214, 38.321, 38.331은 stage 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모두 같은 38 series다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번호로 확실히 알 수 있는 것은 어느 WG이 썼는지까지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문서의 종류: TS, TR, CR, tdoc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149435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TS — Technical specification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05543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규범 문서. 구현이 따라야 할 내용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shall이 쓰인다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모호한 표현이 제거되어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왜 그렇게 정했는지는 적혀 있지 않다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2353886"/>
            <a:ext cx="5666079" cy="149435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243618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TR — Technical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2710502"/>
            <a:ext cx="5373471" cy="105543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스터디의 결과 보고서. 규범이 아니다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왜 그런 결론에 이르렀는지가 담긴다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shall이 나오면 그것은 다른 문서의 인용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예외: TR 38.901은 사실상 규범처럼 쓰인다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" y="3976252"/>
            <a:ext cx="5666079" cy="12488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40585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CR — Change Request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4332868"/>
            <a:ext cx="5373471" cy="809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기존 specification의 특정 부분을 바꾸자는 제안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승인되면 다음 버전에 반영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말미 change history에 번호가 남는다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9184" y="5353118"/>
            <a:ext cx="5666079" cy="124884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5488" y="543541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tdoc — 회의 제출 문서 전체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" y="5709734"/>
            <a:ext cx="5373471" cy="809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contribution, 스터디 제안, 상태 보고, 회의록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제안이지 결정이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반드시 처리 결과를 확인해야 한다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6431" y="731520"/>
            <a:ext cx="5666079" cy="30906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CR을 좀 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1088136"/>
            <a:ext cx="5373471" cy="26516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발행된 specification을 고치려면 반드시 CR을 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개인이 문서를 직접 수정할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CR에 들어가는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대상 specification 번호와 현재 버전, 대상 Release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CR 번호와 revision 번호, 제출 회사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변경 이유의 분류 (오류 수정, 기능 추가, 명확화 등)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변경 전후 대조. 삭제는 취소선, 추가는 밑줄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CR 번호는 specification마다 따로 매겨진다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문서의 CR인지와 함께 읽어야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freeze 이후에도 CR은 계속 들어간다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38.291은 freeze 전후로 CR 두 건이 반영되었다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freeze는 새 feature를 넣지 않는다는 뜻일 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96431" y="3950147"/>
            <a:ext cx="5666079" cy="26518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42735" y="403244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무엇을 알고 싶은가에 따라 고른다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2735" y="4306763"/>
            <a:ext cx="5373471" cy="22129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specification이 무엇을 강제하는가 → TS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왜 그렇게 정해졌는가 → TR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지금 무엇이 논쟁 중인가 → tdoc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clause가 언제 어떻게 바뀌었는가 → change history와 CR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확정된 feature를 다룰 때는 TS를 먼저 읽고 TR로 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TR을 먼저 읽으면 검토된 대안이 너무 많아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살아남았는지 알기 어렵다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3, 4, 9주차가 이 순서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TS가 없는 주차에는 적용되지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6, 7, 11, 12, 13주차는 TR만 읽는다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문서 번호 읽는 법 (1): 접두어와 series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21303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접두어 = 발행 주체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7741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RP- : TSG RAN plenary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R1- : RAN Working Group 1 (physical layer)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R2- : RAN Working Group 2 (무선 프로토콜)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R3- : RAN Working Group 3 (인터페이스와 구조)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R4- : RAN Working Group 4 (RF와 성능)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SP- : TSG SA plenary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S1- ~ S6- : SA Working Group 1~6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CP-, C1- ~ C4- : TSG CT plenary와 Working Group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072566"/>
            <a:ext cx="5666079" cy="352940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15486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 번호의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429182"/>
            <a:ext cx="5373471" cy="30904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21 : vocabulary와 Release description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22 : service requirements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23 : system architecture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24 : NAS protocol (UE-CN)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33 : security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36 : LTE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37 : 여러 RAT에 걸친 내용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38 : NR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주의: series 번호로 stage를 알 수는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22는 stage 1, 23은 stage 2, 24와 29는 stage 3으로 대응하지만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 series는 stage 2(TS 38.300)와 stage 3이 섞여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38 series 안에서도 나뉜다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38.1xx RF, 38.2xx physical layer, 38.3xx 프로토콜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38.4xx 인터페이스, 38.8xx/38.9xx 스터디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97687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번호만 보고 알 수 있는 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5379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→ NR, physical layer, 규범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 = NR, 2xx = physical layer, TS = 규범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작성 그룹은 RAN1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38.913 → NR. 표지의 TR 표기로 판별한다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 series에서 TR은 대체로 38.8xx와 38.9xx에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다만 번호대는 어림잡는 용도이지 판별 기준이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SA2의 study report는 23.700 대역을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23.137 → 시스템 아키텍처, 규범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작성 그룹은 SA2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R1-2503148 → RAN1 회의에 제출된 contribution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25는 2025년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번호를 읽는 것이 검색의 절반이다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836412"/>
            <a:ext cx="5666079" cy="276555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91870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코스에서 다루는 번호대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193028"/>
            <a:ext cx="5373471" cy="23266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21.919 — Release description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22.137, 22.870 — service requirements (SA1)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23.137, 23.700-14, 23.700-29 — 아키텍처 (SA2)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29.545 — 프로토콜 상세 (CT)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33.777 — 보안 (SA3)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37.817 — 다중 무선 접속 기술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38.1xx — RF requirements (RAN4)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38.2xx — physical layer (RAN1)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38.3xx — 무선 프로토콜 (RAN2)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38.4xx — 인터페이스 (RAN3)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38.8xx, 38.9xx — 스터디 보고서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문서 번호 읽는 법 (2): 버전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V x.y.z 규칙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첫 자리 x — 두 규칙이 동시에 성립한다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승인 전: 0 초기 draft, 1 정보 제공용, 2 승인 요청본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승인 후: 3 이상이며 그 값이 Release 번호와 같다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Release 번호가 Rel-99 이후 줄곧 3 이상이라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승인된 문서는 언제나 첫 자리가 3 이상이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V19.3.0 = Rel-19의 승인된 문서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V1.0.0 = 아직 plenary 승인 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둘째 자리 y — 기술적 변경이 있을 때 증가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셋째 자리 z — 편집상 변경만 있을 때 증가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정확한 규정은 TR 21.900의 working method에 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6431" y="731520"/>
            <a:ext cx="5666079" cy="258656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주의: 최신 버전이 항상 답은 아니다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2735" y="1088136"/>
            <a:ext cx="5373471" cy="21476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Release마다 별도의 버전 계열이 유지된다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Rel-18 계열의 최신판과 Rel-19 계열의 최신판이 공존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관심 있는 Release의 최신 버전을 골라야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실제 사례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v18.2.0과 v19.4.0은 둘 다 유효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번호는 같아도 내용이 다를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clause가 추가되면 알파벳을 붙여 끼워 넣는다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3446105"/>
            <a:ext cx="5666079" cy="315586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352840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실제로 확인한 사례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3802721"/>
            <a:ext cx="5373471" cy="2716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코스의 필독 clause 번호는 Rel-19판에서 재확인했다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v19.3.0, TS 38.214 v19.4.0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v19.3.0, TR 38.901 v19.4.0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번호는 Rel-18과 동일하고 쪽 번호만 밀렸다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그러나 항상 그렇지는 않다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5.22.1.11은 Rel-19에서 새로 생겼다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ITS 대역 Carrier Aggregation을 위한 반송파 재선택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알파벳이 아니라 번호가 늘어난 경우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그래서 학기 개시 시점에 판본을 고정해 공지한다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문서 번호의 해부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번호 자체가 정보를 담고 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88036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specification 번호</a:t>
            </a:r>
          </a:p>
        </p:txBody>
      </p:sp>
      <p:sp>
        <p:nvSpPr>
          <p:cNvPr id="6" name="Rectangle 5"/>
          <p:cNvSpPr/>
          <p:nvPr/>
        </p:nvSpPr>
        <p:spPr>
          <a:xfrm>
            <a:off x="667512" y="1170432"/>
            <a:ext cx="566928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912" y="1609344"/>
            <a:ext cx="1024128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규범 문서</a:t>
            </a:r>
          </a:p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TR이면 보고서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9304" y="1170432"/>
            <a:ext cx="566928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38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1609344"/>
            <a:ext cx="1024128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NR</a:t>
            </a:r>
          </a:p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36은 LTE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11095" y="1170432"/>
            <a:ext cx="164592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30552" y="1170432"/>
            <a:ext cx="685800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214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1609344"/>
            <a:ext cx="11430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2xx physical layer</a:t>
            </a:r>
          </a:p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3xx 프로토콜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99816" y="1170432"/>
            <a:ext cx="256032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V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10712" y="1170432"/>
            <a:ext cx="457200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18104" y="1609344"/>
            <a:ext cx="104241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Release 번호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22776" y="1170432"/>
            <a:ext cx="146304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23944" y="1170432"/>
            <a:ext cx="310896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31335" y="1609344"/>
            <a:ext cx="896112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기술적 변경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89704" y="1170432"/>
            <a:ext cx="146304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90872" y="1170432"/>
            <a:ext cx="310896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300" b="1">
                <a:solidFill>
                  <a:srgbClr val="1A1A1A"/>
                </a:solidFill>
                <a:latin typeface="Arial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98264" y="1609344"/>
            <a:ext cx="896112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편집 변경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352" y="210312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회의 tdoc 번호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7512" y="2359152"/>
            <a:ext cx="1371600" cy="31089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R1-2503148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57984" y="2423160"/>
            <a:ext cx="93021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RAN Working Group 1에 제출  ·  2025년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7512" y="2743200"/>
            <a:ext cx="1371600" cy="31089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RP-251010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57984" y="2807208"/>
            <a:ext cx="93021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RAN plenary에 제출  ·  2025년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67512" y="3127248"/>
            <a:ext cx="1371600" cy="31089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S2-2409876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57984" y="3191256"/>
            <a:ext cx="93021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SA Working Group 2에 제출  ·  2024년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0352" y="333756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번호를 읽는 것이 검색의 절반이다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9184" y="3849624"/>
            <a:ext cx="5666079" cy="27523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75488" y="393192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연습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5488" y="4206240"/>
            <a:ext cx="5373471" cy="2313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38.913은 무엇인가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NR 관련, 9xx이므로 스터디 보고서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23.137은 누가 썼는가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23 series이므로 SA2, 시스템 아키텍처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RP-261566은 어디에 제출되었는가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RAN plenary, 2026년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96431" y="3849624"/>
            <a:ext cx="5666079" cy="275234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2735" y="393192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42735" y="4206240"/>
            <a:ext cx="5373471" cy="2313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가장 높은 버전이 항상 답은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Release마다 별도의 버전 계열이 유지된다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38.214는 v18.2.0과 v19.4.0이 모두 유효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관심 Release의 최신 버전을 골라야 한다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PART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문서 찾기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문서를 찾는 것과 읽는 것은 다른 기술이다. 먼저 찾는 법부터.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오늘 수업 말미에 이 절차를 실제로 해 본다.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728216"/>
            <a:ext cx="4754880" cy="3401568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1865376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231136"/>
            <a:ext cx="429768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specification 본문 받기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FTP 경로 구조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Release 문자 규칙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ETSI 미러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회의 tdoc 받기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회의 디렉토리 구성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tdoc 목록 파일 먼저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포털과 역추적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change history에서 거슬러 오르기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실제 예시: TS 38.291의 계보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실전 절차 다섯 단계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자주 빠지는 함정 네 가지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오늘의 실습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specification 본문 받기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www.3gpp.org/ftp/Specs/archive/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FTP 경로 구조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/ftp/Specs/archive/38_series/38.214/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series 디렉토리 아래 문서 번호 디렉토리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안에 버전별 압축 파일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파일명 예: 38214-j40.zip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압축을 풀면 Word 문서가 나온다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58184"/>
            <a:ext cx="5666079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8404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Release 문자 규칙 (중요)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1148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파일명의 문자 하나가 Release 번호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9를 넘어가면 알파벳이 이어진다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 = 16, h = 17, i = 18, j = 19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38214-j40 = TS 38.214 Rel-19 v19.4.0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규칙을 모르면 원하는 Release를 못 찾는다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1404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ETSI 미러가 더 빠르다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1701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PDF로 바로 열린다. 압축 해제 불필요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번호에 100을 더한다: 38.214 → 138 214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다만 모든 문서가 올라와 있지는 않다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없으면 3GPP 쪽에서 받는다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054882"/>
            <a:ext cx="5666079" cy="354708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13717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실습에서 확인할 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411498"/>
            <a:ext cx="5373471" cy="31081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38.291의 Rel-19 최신판을 찾아라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series 디렉토리는 38_series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파일명에 j가 들어간다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압축을 풀면 .doc 또는 .docx가 나온다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ETSI에서 같은 문서를 찾으려면 138 291로 검색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주의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ETSI에 모든 TR이 올라와 있지는 않다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38800번대 스터디 TR 상당수가 없다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회의 tdoc 받기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여기서 대부분의 학생이 시간을 낭비한다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70947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경로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2705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 plenary: /ftp/tsg_ran/TSG_RAN/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RAN1: /ftp/tsg_ran/WG1_RL1/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RAN2: /ftp/tsg_ran/WG2_RL2/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SA plenary: /ftp/tsg_sa/TSG_SA/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회의 디렉토리 안에는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아젠다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Docs/ — contribution 압축 파일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Report 또는 Inbox — 회의 결과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623877"/>
            <a:ext cx="5666079" cy="297809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70617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핵심 요령: 목록 파일을 먼저 받아라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980493"/>
            <a:ext cx="5373471" cy="2539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Docs에는 수천 건이 있고 파일명은 번호뿐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눈으로 훑는 것은 시간 낭비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회의 디렉토리의 tdoc 목록 스프레드시트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 번호, 제목, 제출 회사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아젠다 항목, 문서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처리 결과: 승인/접수/개정/철회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개정된 경우 대체 문서 번호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아젠다 항목이나 회사로 걸러 열 건 이하로 줄인 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그때 실제 문서를 받는다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9920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tdoc 목록 파일의 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5531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 번호 — R1-, RP- 등 접두어 포함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제목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제출 회사 (source)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아젠다 항목 번호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 종류 — discussion, pCR, CR, WID, SID 등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처리 결과 — approved, noted, revised, withdrawn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대체 문서 번호 — revised인 경우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아젠다 항목과 처리 결과 두 열이 가장 유용하다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906499"/>
            <a:ext cx="5666079" cy="269546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98879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문서 검색이 필요한 자리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263115"/>
            <a:ext cx="5373471" cy="22565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배정받은 feature의 승인 tdoc와 CR을 직접 받아야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 번호만 적는 것으로는 부족하다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뉴스 기사나 블로그 요약만 인용하면 감점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슬라이드의 절차를 그대로 따르면 도달할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목록 파일 → 아젠다 항목 필터 → 개별 문서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10주차와 12주차에서도 같은 절차를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진행 중인 문서와 회의 결과를 직접 확인할 때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FTP 서버의 경로 구조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여기서 대부분의 시간이 낭비된다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56616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specification 본문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188720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/ftp/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403604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Specs/archive/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25295" y="1618488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38_series/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17904" y="1833372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38.214/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0512" y="2048256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38214-i20.zip   ← Rel-18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512" y="2263139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38214-j40.zip   ← Rel-19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" y="260604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회의 tdoc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/ftp/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3095244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tsg_ran/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25295" y="3310128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TSG_RAN/        ← plenary (RP-)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17904" y="3525012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TSGR_113/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10512" y="3739896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Docs/            ← contribution 수천 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0512" y="3954779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TDoc_List.xlsx   ← 먼저 이것부터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25295" y="4169663"/>
            <a:ext cx="1076523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Arial"/>
              </a:rPr>
              <a:t>WG1_RL1/         ← RAN1 (R1-)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402336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파일명의 문자가 Release 번호다.  g=16  h=17  i=18  j=19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9184" y="4535424"/>
            <a:ext cx="5666079" cy="20665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5488" y="461772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 본문을 받을 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488" y="4892040"/>
            <a:ext cx="5373471" cy="1627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series → 문서 번호 → 버전 압축 파일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파일명 문자로 Release를 고른다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ETSI 미러는 PDF로 바로 열린다 (번호 +100)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96431" y="4535424"/>
            <a:ext cx="5666079" cy="206654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2735" y="461772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회의 tdoc를 받을 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42735" y="4892040"/>
            <a:ext cx="5373471" cy="1627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Docs를 눈으로 훑지 말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수천 건이고 파일명은 번호뿐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목록 스프레드시트를 먼저 받는다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아젠다 항목과 처리 결과로 거른다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열 건 이하로 줄인 뒤 실제 문서를 받는다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포털과 역추적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72147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portal.3gpp.org에서 되는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번호로 검색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Release별 모든 버전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specification을 만든 work item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work item 코드로 검색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딸린 문서 전체와 진행 상태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회의별 tdoc 검색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회사와 아젠다 항목으로 필터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581006"/>
            <a:ext cx="5666079" cy="302096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66330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더 빠른 길: change history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937622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문서 맨 끝에 change history 표가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버전이 어느 회의에서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tdoc과 CR 번호로 바뀌었는지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모두 적혀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여기서 회의 번호와 문서 번호를 얻고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해당 회의 디렉토리로 바로 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specification에서 출발해 거슬러 올라가는 방식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포털을 거치는 것보다 짧다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두 방향에서 좁혀 온다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위에서 아래로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21.919에서 feature가 속한 clause를 찾는다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항목 머리 표에 work item 약칭과 승인 tdoc 번호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담당 Working Group까지 적혀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아래에서 위로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말미 change history에서 회의와 CR 번호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해당 회의 디렉토리로 직행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두 방향이 만나는 지점이 답이다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 방향만으로는 대개 중간이 비어 있다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실제 예시: TS 38.291의 계보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specification 한 편이 만들어지는 전 과정이 여섯 줄에 담겨 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4986150" cy="207428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469354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change history에서 뽑은 실제 기록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4693542" cy="163537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2025-05  RAN1#120bis  R1-2503148  초판 v0.1.0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2025-06  RAN1#121     R1-2504962  합의 반영 v0.2.0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2025-06  RAN#108      RP-251010   단일 단계 승인 상정 v1.0.0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2025-06  RAN#108                  승인. Rel-19 진입 v19.0.0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2025-09  RAN#109      RP-252635   CR 0001 반영 v19.1.0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2025-12  RAN#110      RP-253024   CR 0002 반영 v19.2.0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988689"/>
            <a:ext cx="4986150" cy="361327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070985"/>
            <a:ext cx="469354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읽는 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345305"/>
            <a:ext cx="4693542" cy="31743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Working Group RAN1에서 초안으로 시작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 번호 접두어가 R1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plenary RAN#108에 올라가는 순간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접두어가 RP로 바뀐다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버전 첫 자리가 1이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승인되면 곧바로 19.0.0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Release 번호가 첫 자리로 들어온다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이후에는 Change Request을 통해서만 바뀐다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둘째 자리가 올라간다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표만으로 회의 tdoc 다섯 건을 특정할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각각을 받아 보면 왜 그렇게 정해졌는지가 나온다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오늘 실습에서 이 작업을 직접 해 본다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16502" y="786384"/>
            <a:ext cx="6346009" cy="58155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2806" y="868680"/>
            <a:ext cx="605340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표에서 읽어야 할 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2806" y="1143000"/>
            <a:ext cx="6053401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승인이 한 번에 이루어지지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Working Group 초안 → plenary 상정 → 승인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단일 단계 승인은 예외적인 절차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보통은 승인 요청본을 먼저 회람한다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IoT는 신규 specification이라 이 경로를 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freeze 이후에도 CR이 두 건 들어갔다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freeze이 문서의 확정이 아니라는 증거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여섯 줄이 specification 한 편의 생애 전체다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specification 한 편의 생애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TS 38.291 change history를 시간축에 놓으면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6974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13232" y="2788920"/>
            <a:ext cx="10765231" cy="0"/>
          </a:xfrm>
          <a:prstGeom prst="line">
            <a:avLst/>
          </a:prstGeom>
          <a:ln w="1587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804671" y="2642615"/>
            <a:ext cx="0" cy="146305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22375" y="2706624"/>
            <a:ext cx="164592" cy="164592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7743" y="2880360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2025-05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3" y="3044952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RAN1#120bis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132789" y="2642615"/>
            <a:ext cx="0" cy="146305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050493" y="2706624"/>
            <a:ext cx="164592" cy="164592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5861" y="2880360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2025-06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65861" y="3044952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RAN1#121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60906" y="2642615"/>
            <a:ext cx="0" cy="146305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378610" y="2706624"/>
            <a:ext cx="164592" cy="164592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3978" y="2880360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2025-06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93978" y="3044952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RAN#108 상정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154082" y="2642615"/>
            <a:ext cx="0" cy="146305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071786" y="2706624"/>
            <a:ext cx="164592" cy="164592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7154" y="2880360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2025-06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7154" y="3044952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RAN#108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270552" y="2642615"/>
            <a:ext cx="0" cy="146305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9188256" y="2706624"/>
            <a:ext cx="164592" cy="164592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03624" y="2880360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2025-09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03624" y="3044952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RAN#109 CR0001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11387023" y="2642615"/>
            <a:ext cx="0" cy="146305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11304727" y="2706624"/>
            <a:ext cx="164592" cy="164592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20095" y="2880360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2025-12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820095" y="3044952"/>
            <a:ext cx="11338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RAN#110 CR0002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6031" y="1060704"/>
            <a:ext cx="1097280" cy="45720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R1-2503148</a:t>
            </a:r>
          </a:p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v0.1.0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804671" y="1517904"/>
            <a:ext cx="0" cy="1124711"/>
          </a:xfrm>
          <a:prstGeom prst="line">
            <a:avLst/>
          </a:prstGeom>
          <a:ln w="9525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584149" y="1719072"/>
            <a:ext cx="1097280" cy="45720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R1-2504962</a:t>
            </a:r>
          </a:p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v0.2.0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3132789" y="2176272"/>
            <a:ext cx="0" cy="466343"/>
          </a:xfrm>
          <a:prstGeom prst="line">
            <a:avLst/>
          </a:prstGeom>
          <a:ln w="9525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4912266" y="1060704"/>
            <a:ext cx="1097280" cy="45720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RP-251010</a:t>
            </a:r>
          </a:p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v1.0.0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460906" y="1517904"/>
            <a:ext cx="0" cy="1124711"/>
          </a:xfrm>
          <a:prstGeom prst="line">
            <a:avLst/>
          </a:prstGeom>
          <a:ln w="9525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6605442" y="1719072"/>
            <a:ext cx="1097280" cy="457200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승인</a:t>
            </a:r>
          </a:p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v19.0.0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154082" y="2176272"/>
            <a:ext cx="0" cy="466343"/>
          </a:xfrm>
          <a:prstGeom prst="line">
            <a:avLst/>
          </a:prstGeom>
          <a:ln w="9525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721912" y="1060704"/>
            <a:ext cx="1097280" cy="457200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RP-252635</a:t>
            </a:r>
          </a:p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v19.1.0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9270552" y="1517904"/>
            <a:ext cx="0" cy="1124711"/>
          </a:xfrm>
          <a:prstGeom prst="line">
            <a:avLst/>
          </a:prstGeom>
          <a:ln w="9525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0838383" y="1719072"/>
            <a:ext cx="1097280" cy="457200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RP-253024</a:t>
            </a:r>
          </a:p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v19.2.0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1387023" y="2176272"/>
            <a:ext cx="0" cy="466343"/>
          </a:xfrm>
          <a:prstGeom prst="line">
            <a:avLst/>
          </a:prstGeom>
          <a:ln w="9525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30352" y="31546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Working Group 초안(R1-) → plenary 상정(RP-, v1.0.0) → 승인(v19.0.0) → Change Request으로만 개정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29184" y="3666744"/>
            <a:ext cx="5666079" cy="29352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75488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접두어가 바뀌는 지점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5488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Working Group 단계에서는 R1-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plenary에 상정되는 순간 RP-로 바뀐다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동시에 버전 첫 자리가 1이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승인되면 곧바로 v19.0.0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Release 번호가 첫 자리로 들어온다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96431" y="3666744"/>
            <a:ext cx="5666079" cy="29352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42735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freeze 이후에도 문서는 바뀐다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42735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Rel-19는 2025년 12월 freeze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뒤에도 CR 두 건이 반영되었다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freeze은 새 feature를 넣지 않는다는 뜻일 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학기 개시 시점에 판본을 고정한다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실전 절차와 자주 빠지는 함정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실전 절차 다섯 단계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무엇을 찾는지를 문서 종류로 번역한다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동작 규정이면 TS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설계 근거면 TR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논쟁의 내용이면 tdoc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specification 본문을 먼저 열어 해당 clause를 확인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change history에서 회의 번호와 CR 번호를 적는다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4. 해당 회의 디렉토리에서 tdoc 목록을 받아 필터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 결정 사항은 의장 노트나 회의 보고서에서 확인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자주 빠지는 함정 네 가지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contribution은 제안이지 결정이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 회사의 contribution을 보고 표준이 그렇다고 쓰면 안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개정된 문서는 번호가 바뀌어 재발행된다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대체 문서 번호를 끝까지 따라가야 최종본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가장 높은 버전이 항상 답은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관심 Release의 최신 버전을 골라야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뉴스와 블로그 요약은 출발점으로만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코스의 모든 과제는 원본 문서 인용을 요구한다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문서 종류별로 어디서 멈출지 정해 두라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본문 — 지정된 clause만. 참조 clause는 필요할 때만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스터디 보고서 — 대부분 평가 결과 모음이 본문의 대부분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38.843은 clause 6 하나가 200쪽이 넘는다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23.700-29는 clause 6이 230쪽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지정되지 않은 clause를 펴는 것은 시간 낭비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회의 tdoc — 아젠다 항목으로 걸러 열 건 이하로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코스의 필독은 모두 clause 번호까지 지정되어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상세 강의계획서에 문서별로 적혀 있다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880497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9627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검색이 실패할 때 점검할 세 가지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237113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Release 문자를 잘못 골랐는가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g=16, h=17, i=18, j=19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회의 번호와 디렉토리 이름이 맞는가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RAN#108 → TSGR_108, RAN1#121 → TSGR1_121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문서가 ETSI에 없어서 못 찾는 것인가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38800번대 스터디 TR 상당수가 미러링되지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경우 3GPP 서버에서 압축 파일로 받는다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PART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specification 문장 읽는 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찾은 다음에는 읽어야 한다. specification 영어는 어휘가 좁고 문장이 단순하다.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대신 조동사 하나하나에 구속력의 등급이 걸려 있다.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938528"/>
            <a:ext cx="4754880" cy="2980944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2075688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441448"/>
            <a:ext cx="4297680" cy="23225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조동사가 전부다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shall, should, may의 등급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must는 쓰이지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아직 정해지지 않은 것의 표기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대괄호, Editor's note, FFS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번호의 관례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1~3장은 공통 골격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알파벳이 붙은 clause의 의미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Void라고만 적힌 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그림과 표를 먼저 보라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이 코스는 TS를 먼저 읽는다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조동사가 전부다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문학적 장식이 아니라 법적 구속력의 등급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등급표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shall — 반드시 해야 한다. 어기면 specification 위반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shall not — 해서는 안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should — 권고. 지키지 않아도 위반은 아니다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should not — 하지 않기를 권고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may — 해도 된다. 구현의 재량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need not — 하지 않아도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can / cannot — 가능하다. 사실의 진술이지 요구가 아니다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is / is not — 사실의 진술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6431" y="786384"/>
            <a:ext cx="5666079" cy="58155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주의할 점 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2735" y="1143000"/>
            <a:ext cx="5373471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must는 3GPP 문서에서 쓰이지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외부 문서를 인용할 때만 나온다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shall과 shall not은 규범 문서에서만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TR에서 shall을 봤다면 다른 문서의 인용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clause 하나를 읽고 스스로 물을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clause에서 shall이 붙은 문장이 몇 개인가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각각 누구에게 무엇을 강제하는가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나머지는 배경 설명이다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아직 정해지지 않은 것의 표기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10주차에서 직접 찾아보게 될 것들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28872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세 가지 미확정 표기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84981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대괄호 [ ]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값이나 문구가 아직 합의되지 않았다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숫자를 감싸 놓으면 바뀔 수 있다는 신호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Editor's note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편집자가 남긴 미결 항목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빠졌고 어느 회의에서 다룰지가 적힌다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FFS — For Further Study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논의가 필요하다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합의에 실패했다는 완곡한 표기이기도 하다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203129"/>
            <a:ext cx="5666079" cy="239883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28542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왜 중요한가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559745"/>
            <a:ext cx="5373471" cy="19599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표기가 사라지는 시점이 그 항목이 freeze되는 시점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두 버전을 놓고 비교할 때 가장 먼저 볼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10주차 실습 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진행 중인 ISAC 문서에서 각자 열 개를 찾아 온다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아직 freeze되지 않은 것이 값인지 절차인지 이름인지 분류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완성된 specification만 읽어서는 볼 수 없는 것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9920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10주차 대상 문서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5531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22.137 — ISAC service requirements (SA1, 확정)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23.700-14 — 5G 센싱 아키텍처 스터디 (SA2, 진행 중)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23.137 — 5G 센싱 아키텍처 specification (SA2, under development)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38.765 — NR ISAC 스터디 (RAN1, RAN3)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33.777 — 보안과 프라이버시 (SA3)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29.545 — sensing function 프로토콜 (CT3, CT4)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RP-261566 — Ns 인터페이스 신규 specification 네 건의 발급 문서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sensing function의 명칭조차 아직 논의 중이다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906499"/>
            <a:ext cx="5666079" cy="269546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98879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왜 under development 문서를 읽히는가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263115"/>
            <a:ext cx="5373471" cy="22565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완성된 specification에는 논쟁의 흔적이 지워져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실무에서 다루는 문서는 대부분 이 상태다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이미 frozen인 것은 읽을 일이 적다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10주차는 clause 번호를 지정하지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번호가 회의마다 움직이기 때문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학생이 직접 찾는 것이 그 주의 과제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대신 판본을 고정해 전원에게 같은 문서를 배포한다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번호의 관례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70403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문서의 공통 골격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2651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1장 범위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2장 참고문헌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3장 정의, 기호, 약어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4장부터 실질적인 내용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specification을 처음 열면 3장 약어 목록을 먼저 훑을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시간이 크게 절약된다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563567"/>
            <a:ext cx="5666079" cy="303840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64586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알파벳이 붙은 clause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920183"/>
            <a:ext cx="5373471" cy="2599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5.22.1.2 다음에 5.22.1.2a, 5.22.1.2b가 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나중 Release에서 clause가 끼워 넣어졌다는 뜻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기존 번호를 밀지 않기 위해 알파벳을 붙인다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알파벳이 붙은 clause만 골라 읽으면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feature에 나중에 무엇이 추가되었는지 드러난다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Void라고만 적힌 clause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내용이 삭제되었지만 뒤 번호를 밀지 않으려 남긴 자리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4644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읽는 순서 요령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0254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clause를 열면 그림과 표를 먼저 훑는다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메시지 흐름도와 상태 천이도는 본문 몇 쪽의 압축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다음 본문으로 들어간다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코스는 TS를 먼저 읽고 TR을 나중에 읽는다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통상적인 순서와 반대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TR을 먼저 읽으면 대안이 너무 많아 혼란스럽다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결과를 보고 나서 이유를 거슬러 올라가는 편이 짧다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323947"/>
            <a:ext cx="5666079" cy="327802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40624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실제 예: TS 38.321 clause 5.22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3680563"/>
            <a:ext cx="5373471" cy="2839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5.22.1.1 사이드링크 그랜트 수신과 SCI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5.22.1.2 송신 자원 재선택 판정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5.22.1.2a re-evaluation과 pre-emption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5.22.1.2b 수신한 resource conflict indication에 따른 재선택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5.22.1.2c LBT 실패에 따른 자원 재선택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5.22.1.3 사이드링크 HARQ 동작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알파벳이 붙은 셋이 나중에 끼워 넣어진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2a는 Rel-16 후반, 2b는 Rel-17의 Inter-UE Coordination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2c는 공유 스펙트럼 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셋만 읽으면 사이드링크가 어떻게 자랐는지 보인다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지금 3GPP는 어디에 있는가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이번 학기와 겹치는 일정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892722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60011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연표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600114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2025년 12월 — Release 19 freeze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이후에는 수정과 보완만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코스의 3~9주차가 여기서 나온 specification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2026년 6월 — 6G 무선 스터디 보고서 TR 38.914 승인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Release 21 일정 합의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2026년 9월 — Rel-20 stage 2 최종 freeze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5G-Advanced work item 다수가 함께 언다. ISAC은 그중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같은 달 RAN 제113차 plenary (마드리드)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2027년 3월 — Rel-20 stage 3 freeze, RAN 6G work item 승인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2028년 9월 / 12월 — 6G physical layer / 프로토콜 functional freeze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2029년 3월 — 6G 최종 ASN.1 freeze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23074" y="786384"/>
            <a:ext cx="5439436" cy="312571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69378" y="868680"/>
            <a:ext cx="514682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기억할 것 하나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9378" y="1143000"/>
            <a:ext cx="5146828" cy="26867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이번 학기 3주차에 RAN 제113차 plenary가 열린다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거기서 6G의 구조적 결정 몇 가지가 내려진다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6G 앵커 Dual Connectivity 대 듀얼 스택 마이그레이션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다중 무선 spectrum sharing 예비 평가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최저 등급 UE 정의 (5 MHz + 반이중)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SSB 구조와 주기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결정이 2029년에 코드가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지금 읽는 문장과 5년 뒤 UE 코드 사이의 거리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결과를 12주차에 원본 문서로 확인한다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23074" y="4040110"/>
            <a:ext cx="5439436" cy="256185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69378" y="4122406"/>
            <a:ext cx="514682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Release가 freeze되어도 문서는 바뀐다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9378" y="4396726"/>
            <a:ext cx="5146828" cy="2122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freeze = 새 feature를 더 넣지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문서가 더 이상 바뀌지 않는다는 뜻이 아니다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Change Request을 통한 수정이 계속된다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38.291은 freeze 후에도 CR 두 건이 반영되었다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그래서 학기 개시 시점에 판본을 고정한다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수업과 과제는 공지된 판본을 기준으로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각자 최신판을 받으면 서로 다른 문서를 보게 된다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Release 연표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이번 학기가 어디에 놓여 있는가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2402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67512" y="1874519"/>
            <a:ext cx="10856671" cy="0"/>
          </a:xfrm>
          <a:prstGeom prst="line">
            <a:avLst/>
          </a:prstGeom>
          <a:ln w="1905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76072" y="1783079"/>
            <a:ext cx="182880" cy="18288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4008" y="1088136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2025-12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64008" y="128930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Rel-19 freeze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64008" y="2020824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8C1D1D"/>
                </a:solidFill>
                <a:latin typeface="Arial"/>
              </a:rPr>
              <a:t>3~9주차 specification</a:t>
            </a:r>
          </a:p>
        </p:txBody>
      </p:sp>
      <p:sp>
        <p:nvSpPr>
          <p:cNvPr id="10" name="Oval 9"/>
          <p:cNvSpPr/>
          <p:nvPr/>
        </p:nvSpPr>
        <p:spPr>
          <a:xfrm>
            <a:off x="2747406" y="1783079"/>
            <a:ext cx="182880" cy="18288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7326" y="1088136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2026-06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7326" y="128930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TR 38.914 승인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7326" y="2020824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8C1D1D"/>
                </a:solidFill>
                <a:latin typeface="Arial"/>
              </a:rPr>
              <a:t>11~12주차</a:t>
            </a:r>
          </a:p>
        </p:txBody>
      </p:sp>
      <p:sp>
        <p:nvSpPr>
          <p:cNvPr id="14" name="Oval 13"/>
          <p:cNvSpPr/>
          <p:nvPr/>
        </p:nvSpPr>
        <p:spPr>
          <a:xfrm>
            <a:off x="4484473" y="1783079"/>
            <a:ext cx="182880" cy="18288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4393" y="1088136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2026-09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4393" y="128930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Rel-20 stage 2 freeze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4393" y="2020824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8C1D1D"/>
                </a:solidFill>
                <a:latin typeface="Arial"/>
              </a:rPr>
              <a:t>5G-A 다수 + 6G study</a:t>
            </a:r>
          </a:p>
        </p:txBody>
      </p:sp>
      <p:sp>
        <p:nvSpPr>
          <p:cNvPr id="18" name="Oval 17"/>
          <p:cNvSpPr/>
          <p:nvPr/>
        </p:nvSpPr>
        <p:spPr>
          <a:xfrm>
            <a:off x="6872941" y="1783079"/>
            <a:ext cx="182880" cy="182880"/>
          </a:xfrm>
          <a:prstGeom prst="ellipse">
            <a:avLst/>
          </a:prstGeom>
          <a:solidFill>
            <a:srgbClr val="606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32861" y="1088136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2027-03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32861" y="128930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Rel-20 stage 3</a:t>
            </a:r>
          </a:p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RAN 6G work item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32861" y="2020824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8C1D1D"/>
                </a:solidFill>
                <a:latin typeface="Arial"/>
              </a:rPr>
              <a:t>Rel-21 시작</a:t>
            </a:r>
          </a:p>
        </p:txBody>
      </p:sp>
      <p:sp>
        <p:nvSpPr>
          <p:cNvPr id="22" name="Oval 21"/>
          <p:cNvSpPr/>
          <p:nvPr/>
        </p:nvSpPr>
        <p:spPr>
          <a:xfrm>
            <a:off x="9261408" y="1783079"/>
            <a:ext cx="182880" cy="182880"/>
          </a:xfrm>
          <a:prstGeom prst="ellipse">
            <a:avLst/>
          </a:prstGeom>
          <a:solidFill>
            <a:srgbClr val="606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21328" y="1088136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2028-09/12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21328" y="128930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6G functional freeze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21328" y="2020824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8C1D1D"/>
                </a:solidFill>
                <a:latin typeface="Arial"/>
              </a:rPr>
              <a:t>physical layer / 프로토콜</a:t>
            </a:r>
          </a:p>
        </p:txBody>
      </p:sp>
      <p:sp>
        <p:nvSpPr>
          <p:cNvPr id="26" name="Oval 25"/>
          <p:cNvSpPr/>
          <p:nvPr/>
        </p:nvSpPr>
        <p:spPr>
          <a:xfrm>
            <a:off x="11432743" y="1783079"/>
            <a:ext cx="182880" cy="182880"/>
          </a:xfrm>
          <a:prstGeom prst="ellipse">
            <a:avLst/>
          </a:prstGeom>
          <a:solidFill>
            <a:srgbClr val="606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92663" y="1088136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2029-03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92663" y="128930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6G ASN.1 freeze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7512" y="2423160"/>
            <a:ext cx="3908401" cy="256032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이 학기가 여기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" y="26974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지금 읽는 문장과 2029년 UE 코드 사이의 거리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9184" y="3209544"/>
            <a:ext cx="5666079" cy="33924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5488" y="32918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학기에 겹치는 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5488" y="3566160"/>
            <a:ext cx="5373471" cy="29535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Rel-19 specification을 3주차부터 9주차까지 읽는다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Rel-20 stage 2가 학기 중에 freeze된다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5G-Advanced work item 다수가 함께 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10주차의 ISAC은 그중 한 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6G는 Rel-20에서 study, Rel-21에서 normative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11주차와 12주차가 그 requirements 문서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96431" y="3209544"/>
            <a:ext cx="5666079" cy="33924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342735" y="32918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세 가지 상태를 한 학기에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42735" y="3566160"/>
            <a:ext cx="5373471" cy="29535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frozen · under development · requirements stage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구별해 읽는 능력이 실질적 학습 목표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읽는 방식이 각각 다르다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문서의 세 가지 상태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frozen · under development · requirements stage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03119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frozen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592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 specification, 사이드링크 specification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문장이 확정되어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모호한 표현이 제거되어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구현이 그대로 따라야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대신 왜 그렇게 되었는지는 지워져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3주차 ~ 9주차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945596"/>
            <a:ext cx="5666079" cy="265637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02789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under development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02212"/>
            <a:ext cx="5373471" cy="2217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10주차의 ISAC 문서들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대괄호, Editor's note, FFS가 남아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번호가 회의마다 움직인다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대신 논쟁의 흔적이 그대로 남아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01584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requirements stage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15769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11~12주차의 6G 문서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아직 기술이 없고 목표만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대신 이 문서가 이후 몇 년의 작업 전체를 규정한다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11주차 ~ 12주차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2930246"/>
            <a:ext cx="5666079" cy="367172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01254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읽는 방식이 각각 다르다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286862"/>
            <a:ext cx="5373471" cy="32328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frozen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shall 문장을 세고 강제 사항을 뽑는다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구현에 맡긴 값을 찾는다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under development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대괄호, Editor's note, FFS를 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두 버전을 나란히 놓고 무엇이 바뀌었는지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requirements stage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숫자를 이전 세대와 대조한다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새로 생긴 항목과 사라진 항목을 가른다 (11주차)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under development의 실물: ISAC 문서 일곱 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10주차 대상. 전 계통이 동시에 움직이고 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34702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무엇인가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19081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ISAC = Integrated Sensing and Communication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통신망이 무선 신호로 주변 물체를 관측하는 기능을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통신과 함께 제공하도록 표준화하는 작업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새 network function과 새 interface가 동시에 만들어지고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sensing function의 명칭조차 아직 논의 중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261421"/>
            <a:ext cx="5666079" cy="334054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34371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문서 일곱 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618037"/>
            <a:ext cx="5373471" cy="29016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22.137 (SA1) — service requirements. 이미 확정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23.700-14 (SA2) — 아키텍처 study. under development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23.137 (SA2) — 아키텍처 specification. 작성 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38.765 (RAN1, RAN3) — NR ISAC study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성능 지표, measurement, RAN과 CN 사이 절차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33.777 (SA3) — security와 privacy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29.545 (CT3, CT4) — sensing function service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RP-261566 (RAN3) — Ns interface specification 네 건의 발급 문서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30596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왜 10주차에 이것을 고르는가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620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앞의 아홉 주는 완성된 specification을 읽었다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IoT는 끝난 feature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사이드링크는 다섯 Release에 걸쳐 쌓인 퇴적층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ISAC은 지금 이 학기에 만들어지고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대괄호와 FFS가 남은 문서가 실제로 어떻게 생겼는지 볼 수 있다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974048"/>
            <a:ext cx="5666079" cy="262791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405634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그 주만 clause 번호를 지정하지 않는다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330664"/>
            <a:ext cx="5373471" cy="2189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번호가 회의마다 움직이기 때문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학생이 직접 찾는 것이 그 주의 과제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대신 판본을 고정해 전원에게 같은 문서를 배포한다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판이 어긋나면 FFS를 세는 실습이 비교 불가능해진다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오늘의 실습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수업 말미 15분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과제: TS 38.291의 계보 표를 직접 재현한다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3GPP FTP에서 TS 38.291을 찾는다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경로 힌트: /ftp/Specs/archive/38_series/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Rel-19이므로 파일명에 j가 들어간다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문서 말미의 change history를 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앞 슬라이드의 표와 대조한다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4. 표에 적힌 다섯 건 중 두 건을 실제로 내려받는다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R1- 문서는 RAN1 회의 디렉토리에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RP- 문서는 RAN plenary 디렉토리에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 각 회의 디렉토리에서 tdoc 목록 파일을 먼저 받는다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6431" y="786384"/>
            <a:ext cx="5666079" cy="269546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막히면 확인할 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2735" y="1143000"/>
            <a:ext cx="5373471" cy="22565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Release 문자를 잘못 골랐는가 (i는 18, j는 19)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회의 번호를 디렉토리 이름과 맞췄는가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RAN#108 → TSGR_108 형태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Docs 디렉토리를 눈으로 훑고 있지 않은가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목록 파일부터 받는다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다음 주까지 할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빌드에 수십 분이 걸린다. 미리 시작할 것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3609868"/>
            <a:ext cx="5666079" cy="29920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369216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한 걸음 더 (선택)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3966484"/>
            <a:ext cx="5373471" cy="25531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RP-251010을 열어 보라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38.291을 단일 단계로 승인한 문서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근거로 승인을 요청했는지 읽어 볼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RP-252635와 RP-253024의 CR을 비교해 보라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freeze 이후에도 무엇이 바뀌는지 감이 잡힌다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작업이 계보 추적의 기본형이다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 physical layer은 배정에서 제외한다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답을 이미 본 것을 과제로 낼 수 없기 때문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physical layer 예습 · 블록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데시벨과 링크 예산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specification과 표준화 문서에서 전력과 손실은 예외 없이 데시벨로 적힌다.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 변환에 익숙하지 않으면 문서의 숫자가 그냥 숫자로만 보인다.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938528"/>
            <a:ext cx="4754880" cy="2980944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2075688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441448"/>
            <a:ext cx="4297680" cy="23225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데시벨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전력비와 절대 전력 표기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외울 것은 3 dB, 10 dB뿐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링크 예산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송신에서 수신까지의 덧셈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잡음 계산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thermal noise density −174 dBm/Hz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noise figure와 유효 잡음 전력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TR 38.913 clause 7.10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MaxCL 164 dB의 출처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자가 점검 3문항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데시벨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정의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전력비의 데시벨 = 10 × log10(비율)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절대 전력은 기준을 붙여 표기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dBm : 1 밀리와트 기준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dBW : 1 와트 기준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 W = 30 dBm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이득과 손실이 곱셈에서 덧셈이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링크 예산을 한 줄로 쓸 수 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외울 것은 세 개뿐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두 배 ≈ 3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열 배 = 10 dB (정확)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절반 ≈ −3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셋으로 대부분 암산이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8배 = 3 dB 세 번 = 9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200배 = 100배 + 2배 = 20 + 3 = 23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1/4 = −6 dB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192330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왜 이것부터인가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14843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38.913 clause 7.10의 커버리지 목표 164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38.848 clause 5의 Ambient IoT 전력 목표 마이크로와트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 clause 7.4의 path loss 공식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전부 이 언어로 쓰여 있다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2782838"/>
            <a:ext cx="5666079" cy="381912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286513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자주 쓰는 변환값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3139454"/>
            <a:ext cx="5373471" cy="338021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1.25배 ≈ 1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2배 ≈ 3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4배 ≈ 6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5배 ≈ 7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8배 ≈ 9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10배 = 10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100배 = 20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1000배 = 30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음수는 역수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−3 dB = 절반, −10 dB = 1/10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링크 예산과 잡음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892722" cy="268199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60011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링크 예산의 형태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600114" cy="22430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수신 전력 = 송신 전력 + 송신 안테나 이득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       − path loss + 수신 안테나 이득 − 각종 손실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모두 dB 또는 dBm 단위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수신단에서 중요한 것은 절대 전력이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잡음 대비 비율이 중요하다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541531"/>
            <a:ext cx="5892722" cy="306043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623827"/>
            <a:ext cx="560011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잡음 계산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898147"/>
            <a:ext cx="5600114" cy="26215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thermal noise density = −174 dBm/Hz (상온)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유효 잡음 전력 = −174 + 10log10(대역폭) + noise figure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20 MHz → 10log10(2×10⁷) ≈ 73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noise figure 9 dB인 UE 수신기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−174 + 73 + 9 = −92 dBm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신호 대 잡음비 = 수신 전력 − 유효 잡음 전력</a:t>
            </a:r>
          </a:p>
        </p:txBody>
      </p:sp>
      <p:sp>
        <p:nvSpPr>
          <p:cNvPr id="9" name="Rectangle 8"/>
          <p:cNvSpPr/>
          <p:nvPr/>
        </p:nvSpPr>
        <p:spPr>
          <a:xfrm>
            <a:off x="6423074" y="731520"/>
            <a:ext cx="5439436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69378" y="813816"/>
            <a:ext cx="514682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TR 38.913 clause 7.10의 계산 양식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69378" y="1088136"/>
            <a:ext cx="5146828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항목 순서: 송신 전력 → thermal noise density → 수신기 noise figure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→ 간섭 여유 → 점유 대역폭 → 유효 잡음 전력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→ 요구 SINR → 수신기 감도 → MaxCL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가정값: UE 송신 23 dBm, 하향 송신 46 dBm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 수신기 noise figure 5 dB, UE 9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5G 커버리지 목표 164 dB가 이 표에서 나온 숫자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링크 예산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송신에서 수신까지의 덧셈, 그리고 잡음선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78892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UE 송신에서 gNB 수신까지 (예시 값)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399031" y="1225296"/>
            <a:ext cx="10125152" cy="0"/>
          </a:xfrm>
          <a:prstGeom prst="line">
            <a:avLst/>
          </a:prstGeom>
          <a:ln w="9525">
            <a:solidFill>
              <a:srgbClr val="DDDF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0352" y="1152144"/>
            <a:ext cx="7772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606060"/>
                </a:solidFill>
                <a:latin typeface="Arial"/>
              </a:rPr>
              <a:t>40 dBm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99031" y="1572768"/>
            <a:ext cx="10125152" cy="0"/>
          </a:xfrm>
          <a:prstGeom prst="line">
            <a:avLst/>
          </a:prstGeom>
          <a:ln w="9525">
            <a:solidFill>
              <a:srgbClr val="DDDF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0352" y="1499616"/>
            <a:ext cx="7772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606060"/>
                </a:solidFill>
                <a:latin typeface="Arial"/>
              </a:rPr>
              <a:t>0 dBm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399031" y="1920240"/>
            <a:ext cx="10125152" cy="0"/>
          </a:xfrm>
          <a:prstGeom prst="line">
            <a:avLst/>
          </a:prstGeom>
          <a:ln w="9525">
            <a:solidFill>
              <a:srgbClr val="DDDF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0352" y="1847088"/>
            <a:ext cx="7772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606060"/>
                </a:solidFill>
                <a:latin typeface="Arial"/>
              </a:rPr>
              <a:t>-40 dBm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99031" y="2267711"/>
            <a:ext cx="10125152" cy="0"/>
          </a:xfrm>
          <a:prstGeom prst="line">
            <a:avLst/>
          </a:prstGeom>
          <a:ln w="9525">
            <a:solidFill>
              <a:srgbClr val="DDDF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2194559"/>
            <a:ext cx="7772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606060"/>
                </a:solidFill>
                <a:latin typeface="Arial"/>
              </a:rPr>
              <a:t>-80 dBm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99031" y="2615184"/>
            <a:ext cx="10125152" cy="0"/>
          </a:xfrm>
          <a:prstGeom prst="line">
            <a:avLst/>
          </a:prstGeom>
          <a:ln w="9525">
            <a:solidFill>
              <a:srgbClr val="DDDF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0352" y="2542032"/>
            <a:ext cx="7772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606060"/>
                </a:solidFill>
                <a:latin typeface="Arial"/>
              </a:rPr>
              <a:t>-120 dBm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90472" y="1372971"/>
            <a:ext cx="731520" cy="1407261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07592" y="1190091"/>
            <a:ext cx="10972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23 dBm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39" y="2880360"/>
            <a:ext cx="1243584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송신 전력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32622" y="1329537"/>
            <a:ext cx="731520" cy="4343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49742" y="1146657"/>
            <a:ext cx="10972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+5 dB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221991" y="1372971"/>
            <a:ext cx="1110631" cy="0"/>
          </a:xfrm>
          <a:prstGeom prst="line">
            <a:avLst/>
          </a:prstGeom>
          <a:ln w="9525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76590" y="2880360"/>
            <a:ext cx="1243584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안테나 이득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74772" y="1329537"/>
            <a:ext cx="731520" cy="955547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1892" y="1146657"/>
            <a:ext cx="10972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-110 dB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064142" y="1329537"/>
            <a:ext cx="1110630" cy="0"/>
          </a:xfrm>
          <a:prstGeom prst="line">
            <a:avLst/>
          </a:prstGeom>
          <a:ln w="9525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918740" y="2880360"/>
            <a:ext cx="1243584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path loss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16922" y="2285085"/>
            <a:ext cx="731520" cy="130302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34042" y="2102205"/>
            <a:ext cx="10972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-15 dB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906292" y="2285085"/>
            <a:ext cx="1110630" cy="0"/>
          </a:xfrm>
          <a:prstGeom prst="line">
            <a:avLst/>
          </a:prstGeom>
          <a:ln w="9525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760890" y="2880360"/>
            <a:ext cx="1243584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penetration loss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859072" y="2371953"/>
            <a:ext cx="731520" cy="43433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76192" y="2189073"/>
            <a:ext cx="10972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+5 dB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748442" y="2415387"/>
            <a:ext cx="1110630" cy="0"/>
          </a:xfrm>
          <a:prstGeom prst="line">
            <a:avLst/>
          </a:prstGeom>
          <a:ln w="9525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603040" y="2880360"/>
            <a:ext cx="1243584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606060"/>
                </a:solidFill>
                <a:latin typeface="Arial"/>
              </a:rPr>
              <a:t>수신 안테나 이득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701223" y="2371953"/>
            <a:ext cx="731520" cy="408279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26903" y="2189073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-92 dBm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26903" y="2880360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606060"/>
                </a:solidFill>
                <a:latin typeface="Arial"/>
              </a:rPr>
              <a:t>수신 전력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1399031" y="2406700"/>
            <a:ext cx="10125152" cy="0"/>
          </a:xfrm>
          <a:prstGeom prst="line">
            <a:avLst/>
          </a:prstGeom>
          <a:ln w="19050">
            <a:solidFill>
              <a:srgbClr val="8C1D1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444752" y="2452420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유효 잡음 전력  −96 dBm  =  −174 + 10log10(20 MHz) + 5 dB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1524183" y="2371953"/>
            <a:ext cx="0" cy="34747"/>
          </a:xfrm>
          <a:prstGeom prst="line">
            <a:avLst/>
          </a:prstGeom>
          <a:ln w="1905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426903" y="2626156"/>
            <a:ext cx="12801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SINR 4 dB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0352" y="324611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수신 전력이 잡음선보다 얼마나 위에 있는가가 곧 SINR이다 · 이 여유가 MCS를 정한다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29184" y="3758183"/>
            <a:ext cx="5666079" cy="2843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75488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계산의 뼈대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5488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수신 전력 = 송신 + 이득 − 손실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유효 잡음 전력 = −174 + 10log10(B) + NF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SINR = 수신 전력 − 유효 잡음 전력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모든 항이 dB이므로 덧셈으로 끝난다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96431" y="3758183"/>
            <a:ext cx="5666079" cy="28437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42735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TR 38.913 clause 7.10이 이 그림의 specification판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42735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가정값: UE 23 dBm, gNB 46 dBm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 NF 5 dB, UE NF 9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결과가 5G 커버리지 목표 164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자가 점검 2번이 이 숫자의 전제를 묻는다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블록 1 자가 점검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답은 다음 주 초에 공개한다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20 MHz 대역폭에서 noise figure 9 dB인 수신기의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유효 잡음 전력은 대략 얼마인가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UE 송신 전력이 23 dBm이고 MaxCL이 164 dB라면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 수신 전력은 얼마인가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값이 위에서 구한 잡음 전력과 비교해 어떤가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path loss이 6 dB 늘어나면 커버리지 반경은 대략 어떻게 변하는가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58184"/>
            <a:ext cx="5666079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8404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힌트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1148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2번에서 이상한 결과가 나온다면 그게 정상이다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이상한지, 왜 그런지를 생각해 볼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164 dB라는 목표가 어떤 조건을 전제하는지 묻는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3번은 path loss 지수 n을 도입해야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자유 공간이면 n = 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도심이면 n은 3 이상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30093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다음 블록 예고: 무선 채널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570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링크 예산은 채널이 고정되어 있다고 가정한 계산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실제로는 순간순간 변한다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변하는 방식이 세 가지 시간 규모로 나뉜다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path loss, shadowing, multipath fading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specification의 절차 상당수가 이 변동에 대한 대응이다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link adaptation, 재전송, reference signal 배치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 센싱, beam management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923771"/>
            <a:ext cx="5666079" cy="267819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400606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블록이 여는 specification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280387"/>
            <a:ext cx="5373471" cy="2239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38.913 clause 7.10 MaxCL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38.848 clause 5 Ambient IoT 설계 목표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 전력, 복잡도, 커버리지, 데이터율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최대 메시지 크기, 지연, 측위 정확도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connection density, 이동 속도 아홉 항목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 clause 7.4 path loss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physical layer 예습 · 블록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무선 채널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specification의 절차 상당수가 채널이 변한다는 사실에 대한 대응이다.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link adaptation도, 재전송도, reference signal도, 사이드링크 센싱도 그렇다.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728216"/>
            <a:ext cx="4754880" cy="3401568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1865376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231136"/>
            <a:ext cx="429768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세 가지 시간 규모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path loss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shadowing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multipath fading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frequency selectivity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delay spread과 coherence bandwidth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time selectivity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Doppler와 coherence time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LOS 여부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specification에서 이것이 나오는 자리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TR 38.901 clause 7.4, 7.5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위성 지연의 자릿수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자가 점검 3문항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수신 신호는 세 가지 시간 규모로 변한다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34291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1. path loss — 가장 느리다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904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거리에 따라 결정된다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자유 공간에서는 거리 제곱에 반비례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실제 환경에서는 지수가 더 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38.901이 시나리오마다 다른 공식을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13주차에 clause 7.4.1을 읽는다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4202451"/>
            <a:ext cx="5666079" cy="23995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428474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2. shadowing — 수십 미터 규모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559067"/>
            <a:ext cx="5373471" cy="19606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건물이나 지형에 가려 생기는 변동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데시벨 값이 정규분포를 따르는 것으로 모형화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같은 거리에서도 위치에 따라 다르다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3696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3. multipath fading — 파장 규모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19307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여러 경로로 도착한 신호가 위상에 따라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보강되거나 상쇄되어 생긴다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가장 빠르게 변한다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여기서 두 가지 파생 개념이 나온다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frequency selectivity, time selectivity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229197"/>
            <a:ext cx="5666079" cy="33727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3114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specification이 이 셋을 다루는 방식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3585813"/>
            <a:ext cx="5373471" cy="29338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path loss → 스케줄링과 전력 제어의 기준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느리게 변하므로 보고 주기가 길어도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shadowing → 핸드오버 판정에 여유를 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순간 값으로 판단하면 핑퐁이 생긴다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multipath → link adaptation과 재전송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빠르게 변하므로 보고가 낡는다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재전송이 필수가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세 규모가 각각 다른 specification 절차를 낳았다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세 시간 규모의 중첩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실제 수신 세기는 세 성분의 합이다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9718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1024128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path loss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197864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거리에 따라. 가장 느리다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816352" y="1560576"/>
            <a:ext cx="8662111" cy="0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2816352" y="1161288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960720" y="1166279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105089" y="1171270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249457" y="1176261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393826" y="1181252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538194" y="1186243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82563" y="1191234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826931" y="1196225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971300" y="1201216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115668" y="1206207"/>
            <a:ext cx="144369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260037" y="1211199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404405" y="1216190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548774" y="1221181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693142" y="1226172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837511" y="1231163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981879" y="1236154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5126248" y="1241145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270616" y="1246136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414985" y="1251127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5559353" y="1256118"/>
            <a:ext cx="144369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703722" y="1261110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848090" y="1266101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992459" y="1271092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6136827" y="1276083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6281196" y="1281074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6425565" y="1286065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569933" y="1291056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6714302" y="1296047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6858670" y="1301038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7003039" y="1306029"/>
            <a:ext cx="144368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7147407" y="1311021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7291776" y="1316012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7436144" y="1321003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7580513" y="1325994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7724881" y="1330985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7869250" y="1335976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8013618" y="1340967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8157987" y="1345958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302355" y="1350949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446724" y="1355940"/>
            <a:ext cx="144368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591092" y="1360932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8735461" y="1365923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8879829" y="1370914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9024198" y="1375905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9168566" y="1380896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9312935" y="1385887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9457303" y="1390878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9601672" y="1395869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9746040" y="1400860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9890409" y="1405851"/>
            <a:ext cx="144368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10034777" y="1410843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10179146" y="1415834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10323515" y="1420825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10467883" y="1425816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10612252" y="1430807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10756620" y="1435798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10900989" y="1440789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11045357" y="1445780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11189726" y="1450771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11334094" y="1455762"/>
            <a:ext cx="144369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30352" y="1761744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+ shadowing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0352" y="193548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수십 미터 규모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2816352" y="2298192"/>
            <a:ext cx="8662111" cy="0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2816352" y="1874049"/>
            <a:ext cx="144368" cy="133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V="1">
            <a:off x="2960720" y="1872855"/>
            <a:ext cx="144369" cy="119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V="1">
            <a:off x="3105089" y="1871878"/>
            <a:ext cx="144368" cy="97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V="1">
            <a:off x="3249457" y="1871193"/>
            <a:ext cx="144369" cy="68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3393826" y="1870870"/>
            <a:ext cx="144368" cy="32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3538194" y="1870870"/>
            <a:ext cx="144369" cy="10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3682563" y="1870978"/>
            <a:ext cx="144368" cy="59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3826931" y="1871577"/>
            <a:ext cx="144369" cy="114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3971300" y="1872723"/>
            <a:ext cx="144368" cy="174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4115668" y="1874467"/>
            <a:ext cx="144369" cy="238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4260037" y="1876850"/>
            <a:ext cx="144368" cy="305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4404405" y="1879907"/>
            <a:ext cx="144369" cy="375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4548774" y="1883663"/>
            <a:ext cx="144368" cy="447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4693142" y="1888135"/>
            <a:ext cx="144369" cy="519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4837511" y="1893332"/>
            <a:ext cx="144368" cy="592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4981879" y="1899253"/>
            <a:ext cx="144369" cy="663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5126248" y="1905888"/>
            <a:ext cx="144368" cy="733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5270616" y="1913219"/>
            <a:ext cx="144369" cy="799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5414985" y="1921217"/>
            <a:ext cx="144368" cy="863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5559353" y="1929847"/>
            <a:ext cx="144369" cy="921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5703722" y="1939066"/>
            <a:ext cx="144368" cy="975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5848090" y="1948823"/>
            <a:ext cx="144369" cy="1023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5992459" y="1959060"/>
            <a:ext cx="144368" cy="1065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6136827" y="1969714"/>
            <a:ext cx="144369" cy="1100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6281196" y="1980717"/>
            <a:ext cx="144369" cy="1128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6425565" y="1991997"/>
            <a:ext cx="144368" cy="1148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6569933" y="2003479"/>
            <a:ext cx="144369" cy="1160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6714302" y="2015084"/>
            <a:ext cx="144368" cy="1165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6858670" y="2026734"/>
            <a:ext cx="144369" cy="1161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7003039" y="2038351"/>
            <a:ext cx="144368" cy="1150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7147407" y="2049857"/>
            <a:ext cx="144369" cy="1131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7291776" y="2061176"/>
            <a:ext cx="144368" cy="1105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7436144" y="2072235"/>
            <a:ext cx="144369" cy="1073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7580513" y="2082965"/>
            <a:ext cx="144368" cy="1033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7724881" y="2093304"/>
            <a:ext cx="144369" cy="988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7869250" y="2103192"/>
            <a:ext cx="144368" cy="938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8013618" y="2112577"/>
            <a:ext cx="144369" cy="883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8157987" y="2121416"/>
            <a:ext cx="144368" cy="825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8302355" y="2129670"/>
            <a:ext cx="144369" cy="764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8446724" y="2137312"/>
            <a:ext cx="144368" cy="700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8591092" y="2144320"/>
            <a:ext cx="144369" cy="636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8735461" y="2150683"/>
            <a:ext cx="144368" cy="571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8879829" y="2156397"/>
            <a:ext cx="144369" cy="507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9024198" y="2161470"/>
            <a:ext cx="144368" cy="444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9168566" y="2165915"/>
            <a:ext cx="144369" cy="384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9312935" y="2169756"/>
            <a:ext cx="144368" cy="326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9457303" y="2173024"/>
            <a:ext cx="144369" cy="273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9601672" y="2175757"/>
            <a:ext cx="144368" cy="224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9746040" y="2178002"/>
            <a:ext cx="144369" cy="180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9890409" y="2179811"/>
            <a:ext cx="144368" cy="143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>
            <a:off x="10034777" y="2181242"/>
            <a:ext cx="144369" cy="111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>
            <a:off x="10179146" y="2182358"/>
            <a:ext cx="144369" cy="86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>
            <a:off x="10323515" y="2183226"/>
            <a:ext cx="144368" cy="68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10467883" y="2183915"/>
            <a:ext cx="144369" cy="58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10612252" y="2184497"/>
            <a:ext cx="144368" cy="54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10756620" y="2185045"/>
            <a:ext cx="144369" cy="58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>
            <a:off x="10900989" y="2185631"/>
            <a:ext cx="144368" cy="69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11045357" y="2186328"/>
            <a:ext cx="144369" cy="87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11189726" y="2187205"/>
            <a:ext cx="144368" cy="112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11334094" y="2188329"/>
            <a:ext cx="144369" cy="143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530352" y="249936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+ multipath fading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530352" y="2673096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파장 규모. 가장 빠르다</a:t>
            </a:r>
          </a:p>
        </p:txBody>
      </p:sp>
      <p:cxnSp>
        <p:nvCxnSpPr>
          <p:cNvPr id="133" name="Connector 132"/>
          <p:cNvCxnSpPr/>
          <p:nvPr/>
        </p:nvCxnSpPr>
        <p:spPr>
          <a:xfrm>
            <a:off x="2816352" y="3035808"/>
            <a:ext cx="8662111" cy="0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2816352" y="2587585"/>
            <a:ext cx="144368" cy="259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2960720" y="2590181"/>
            <a:ext cx="144369" cy="827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 flipV="1">
            <a:off x="3105089" y="2584798"/>
            <a:ext cx="144368" cy="1365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 flipV="1">
            <a:off x="3249457" y="2581954"/>
            <a:ext cx="144369" cy="284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3393826" y="2581954"/>
            <a:ext cx="144368" cy="4087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3538194" y="2622829"/>
            <a:ext cx="144369" cy="4714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V="1">
            <a:off x="3682563" y="2659428"/>
            <a:ext cx="144368" cy="1054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 flipV="1">
            <a:off x="3826931" y="2597592"/>
            <a:ext cx="144369" cy="6183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 flipV="1">
            <a:off x="3971300" y="2557785"/>
            <a:ext cx="144368" cy="3980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4115668" y="2557785"/>
            <a:ext cx="144369" cy="2025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4260037" y="2578041"/>
            <a:ext cx="144368" cy="3851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4404405" y="2616552"/>
            <a:ext cx="144369" cy="1064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4548774" y="2627193"/>
            <a:ext cx="144368" cy="70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4693142" y="2627894"/>
            <a:ext cx="144369" cy="2662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4837511" y="2654519"/>
            <a:ext cx="144368" cy="3067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 flipV="1">
            <a:off x="4981879" y="2668333"/>
            <a:ext cx="144369" cy="1686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 flipV="1">
            <a:off x="5126248" y="2613140"/>
            <a:ext cx="144368" cy="5519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 flipV="1">
            <a:off x="5270616" y="2591519"/>
            <a:ext cx="144369" cy="2162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5414985" y="2591519"/>
            <a:ext cx="144368" cy="4687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5559353" y="2638395"/>
            <a:ext cx="144369" cy="6414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>
            <a:off x="5703722" y="2702540"/>
            <a:ext cx="144368" cy="2088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5848090" y="2712785"/>
            <a:ext cx="144369" cy="1063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>
            <a:off x="5992459" y="2712785"/>
            <a:ext cx="144368" cy="522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>
            <a:off x="6136827" y="2718008"/>
            <a:ext cx="144369" cy="1905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6281196" y="2727980"/>
            <a:ext cx="144369" cy="907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6425565" y="2693834"/>
            <a:ext cx="144368" cy="3414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6569933" y="2693834"/>
            <a:ext cx="144369" cy="124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6714302" y="2695076"/>
            <a:ext cx="144368" cy="6397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6858670" y="2759048"/>
            <a:ext cx="144369" cy="7015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7003039" y="2829205"/>
            <a:ext cx="144368" cy="1108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 flipV="1">
            <a:off x="7147407" y="2806862"/>
            <a:ext cx="144369" cy="3342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7291776" y="2791356"/>
            <a:ext cx="144368" cy="1550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>
            <a:off x="7436144" y="2791356"/>
            <a:ext cx="144369" cy="1701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>
            <a:off x="7580513" y="2808371"/>
            <a:ext cx="144368" cy="908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 flipV="1">
            <a:off x="7724881" y="2806399"/>
            <a:ext cx="144369" cy="1105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>
            <a:off x="7869250" y="2806399"/>
            <a:ext cx="144368" cy="1289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>
            <a:off x="8013618" y="2819296"/>
            <a:ext cx="144369" cy="5953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>
            <a:off x="8157987" y="2878827"/>
            <a:ext cx="144368" cy="5388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 flipV="1">
            <a:off x="8302355" y="2921092"/>
            <a:ext cx="144369" cy="1162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 flipV="1">
            <a:off x="8446724" y="2865481"/>
            <a:ext cx="144368" cy="5561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 flipV="1">
            <a:off x="8591092" y="2839441"/>
            <a:ext cx="144369" cy="2604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8735461" y="2839441"/>
            <a:ext cx="144368" cy="2592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>
            <a:off x="8879829" y="2865369"/>
            <a:ext cx="144369" cy="3035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>
            <a:off x="9024198" y="2895722"/>
            <a:ext cx="144368" cy="321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>
            <a:off x="9168566" y="2898936"/>
            <a:ext cx="144369" cy="630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>
            <a:off x="9312935" y="2905239"/>
            <a:ext cx="144368" cy="3582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>
            <a:off x="9457303" y="2941065"/>
            <a:ext cx="144369" cy="2729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 flipV="1">
            <a:off x="9601672" y="2937895"/>
            <a:ext cx="144368" cy="3046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 flipV="1">
            <a:off x="9746040" y="2874870"/>
            <a:ext cx="144369" cy="6302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 flipV="1">
            <a:off x="9890409" y="2854361"/>
            <a:ext cx="144368" cy="2050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>
            <a:off x="10034777" y="2854361"/>
            <a:ext cx="144369" cy="4265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>
            <a:off x="10179146" y="2897012"/>
            <a:ext cx="144369" cy="4734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>
            <a:off x="10323515" y="2944356"/>
            <a:ext cx="144368" cy="443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 flipV="1">
            <a:off x="10467883" y="2934849"/>
            <a:ext cx="144369" cy="1394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>
            <a:off x="10612252" y="2934849"/>
            <a:ext cx="144368" cy="674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>
            <a:off x="10756620" y="2941592"/>
            <a:ext cx="144369" cy="861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 flipV="1">
            <a:off x="10900989" y="2919873"/>
            <a:ext cx="144368" cy="3033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 flipV="1">
            <a:off x="11045357" y="2870523"/>
            <a:ext cx="144369" cy="4935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 flipV="1">
            <a:off x="11189726" y="2868375"/>
            <a:ext cx="144368" cy="214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>
            <a:off x="11334094" y="2868375"/>
            <a:ext cx="144369" cy="5898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TextBox 193"/>
          <p:cNvSpPr txBox="1"/>
          <p:nvPr/>
        </p:nvSpPr>
        <p:spPr>
          <a:xfrm>
            <a:off x="530352" y="3410711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세 규모가 각각 다른 specification 절차를 낳았다 · 전력 제어 · 핸드오버 여유 · link adaptation과 재전송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329184" y="3941064"/>
            <a:ext cx="5666079" cy="26609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TextBox 195"/>
          <p:cNvSpPr txBox="1"/>
          <p:nvPr/>
        </p:nvSpPr>
        <p:spPr>
          <a:xfrm>
            <a:off x="475488" y="402336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각 성분이 낳은 specification 절차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475488" y="4297680"/>
            <a:ext cx="5373471" cy="22219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path loss → 전력 제어, 스케줄링의 기준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shadowing → 핸드오버 판정의 여유(히스테리시스)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multipath → link adaptation과 재전송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6196431" y="3941064"/>
            <a:ext cx="5666079" cy="266090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TextBox 198"/>
          <p:cNvSpPr txBox="1"/>
          <p:nvPr/>
        </p:nvSpPr>
        <p:spPr>
          <a:xfrm>
            <a:off x="6342735" y="402336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측정 보고 주기와의 관계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6342735" y="4297680"/>
            <a:ext cx="5373471" cy="22219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느린 성분은 드물게 보고해도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빠른 성분은 보고가 도착하면 이미 낡는다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그래서 예측(link adaptation)과 보정(재전송)이 둘 다 필요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frequency selectivity과 time selectivity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여기서 specification의 여러 파라미터가 왜 그 값인지 설명된다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주파수 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경로마다 도착 시간이 다르다 → 지연이 퍼진다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퍼진 정도 = delay spread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delay spread의 역수 ≈ coherence bandwidth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이보다 넓은 대역에서는 주파수마다 채널이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frequency selectivity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결과: reference signal의 주파수 축 간격 상한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coherence bandwidth보다 좁아야 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6431" y="786384"/>
            <a:ext cx="5666079" cy="354708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시간 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2735" y="1143000"/>
            <a:ext cx="5373471" cy="31081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이동하면 Doppler shift가 생긴다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천이 폭의 역수 ≈ coherence time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이보다 긴 시간 동안 같은 채널이라 가정할 수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time selectivity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결과: reference signal의 시간 축 간격 상한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coherence time보다 짧아야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결과: 채널 상태 보고 주기의 상한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6주차와 7주차에서 다시 만난다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4461485"/>
            <a:ext cx="5666079" cy="21404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454378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LOS 여부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4818101"/>
            <a:ext cx="5373471" cy="1701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송수신 사이에 직접 경로가 있는가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있고 없고에 따라 통계가 달라진다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38.901은 시나리오마다 LOS probability 공식을 따로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13주차 clause 7.4.2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delay spread과 coherence bandwidth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시간 축의 퍼짐이 주파수 축의 굴곡이 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78892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512025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시간 축: multipath 도착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67512" y="2816351"/>
            <a:ext cx="4675016" cy="0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48012" y="1243583"/>
            <a:ext cx="0" cy="1572768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02292" y="1197863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696015" y="1841235"/>
            <a:ext cx="0" cy="975116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650295" y="1795515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350517" y="2124334"/>
            <a:ext cx="0" cy="692017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304797" y="2078614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238770" y="2375976"/>
            <a:ext cx="0" cy="440375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193050" y="2330256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4314024" y="2596164"/>
            <a:ext cx="0" cy="220187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268304" y="2550444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48012" y="2944367"/>
            <a:ext cx="3366012" cy="0"/>
          </a:xfrm>
          <a:prstGeom prst="line">
            <a:avLst/>
          </a:prstGeom>
          <a:ln w="9525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7512" y="2999231"/>
            <a:ext cx="467501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delay spread  στ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6072" y="1225295"/>
            <a:ext cx="548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전력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85328" y="2834639"/>
            <a:ext cx="548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지연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8467" y="914400"/>
            <a:ext cx="512025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주파수 축: 채널 응답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455627" y="2816351"/>
            <a:ext cx="4675016" cy="0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6455627" y="1701905"/>
            <a:ext cx="58438" cy="7351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6514065" y="1642023"/>
            <a:ext cx="58437" cy="5988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6572502" y="1596471"/>
            <a:ext cx="58438" cy="4555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6630940" y="1565047"/>
            <a:ext cx="58438" cy="3142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6689378" y="1546710"/>
            <a:ext cx="58437" cy="1833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6747815" y="1539694"/>
            <a:ext cx="58438" cy="701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6806253" y="1539694"/>
            <a:ext cx="58438" cy="196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6864691" y="1541661"/>
            <a:ext cx="58438" cy="824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6923129" y="1549904"/>
            <a:ext cx="58437" cy="1165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6981566" y="1561558"/>
            <a:ext cx="58438" cy="1227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7040004" y="1573832"/>
            <a:ext cx="58438" cy="1038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7098442" y="1584220"/>
            <a:ext cx="58437" cy="647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7156879" y="1590698"/>
            <a:ext cx="58438" cy="117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7215317" y="1587108"/>
            <a:ext cx="58438" cy="476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7273755" y="1576538"/>
            <a:ext cx="58437" cy="1057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7332192" y="1561102"/>
            <a:ext cx="58438" cy="1543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7390630" y="1542451"/>
            <a:ext cx="58438" cy="1865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7449068" y="1522837"/>
            <a:ext cx="58438" cy="1961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7507506" y="1504944"/>
            <a:ext cx="58437" cy="1789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7565943" y="1491687"/>
            <a:ext cx="58438" cy="1325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7624381" y="1485992"/>
            <a:ext cx="58438" cy="569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7682819" y="1485992"/>
            <a:ext cx="58437" cy="457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7741256" y="1490569"/>
            <a:ext cx="58438" cy="1712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7799694" y="1507698"/>
            <a:ext cx="58438" cy="3134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7858132" y="1539039"/>
            <a:ext cx="58438" cy="4644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7916570" y="1585483"/>
            <a:ext cx="58437" cy="6157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7975007" y="1647053"/>
            <a:ext cx="58438" cy="7580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8033445" y="1722860"/>
            <a:ext cx="58438" cy="8826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8091883" y="1811124"/>
            <a:ext cx="58437" cy="9812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8150320" y="1909252"/>
            <a:ext cx="58438" cy="10472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8208758" y="2013973"/>
            <a:ext cx="58438" cy="10754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8267196" y="2121515"/>
            <a:ext cx="58437" cy="10630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8325633" y="2227824"/>
            <a:ext cx="58438" cy="10097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8384071" y="2328799"/>
            <a:ext cx="58438" cy="9173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8442509" y="2420533"/>
            <a:ext cx="58438" cy="7900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8500947" y="2499540"/>
            <a:ext cx="58437" cy="6342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8559384" y="2562962"/>
            <a:ext cx="58438" cy="4576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8617822" y="2608730"/>
            <a:ext cx="58438" cy="2694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8676260" y="2635679"/>
            <a:ext cx="58437" cy="792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8734697" y="2633240"/>
            <a:ext cx="58438" cy="1036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8793135" y="2606222"/>
            <a:ext cx="58438" cy="2701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8851573" y="2564938"/>
            <a:ext cx="58437" cy="4128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8910010" y="2512365"/>
            <a:ext cx="58438" cy="5257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8968448" y="2451869"/>
            <a:ext cx="58438" cy="6049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9026886" y="2386970"/>
            <a:ext cx="58438" cy="6489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9085324" y="2321113"/>
            <a:ext cx="58437" cy="6585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9143761" y="2257442"/>
            <a:ext cx="58438" cy="6367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V="1">
            <a:off x="9202199" y="2198606"/>
            <a:ext cx="58438" cy="5883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9260637" y="2146594"/>
            <a:ext cx="58437" cy="5201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V="1">
            <a:off x="9319074" y="2102629"/>
            <a:ext cx="58438" cy="4396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V="1">
            <a:off x="9377512" y="2067109"/>
            <a:ext cx="58438" cy="3552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V="1">
            <a:off x="9435950" y="2039618"/>
            <a:ext cx="58438" cy="2749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9494388" y="2018988"/>
            <a:ext cx="58437" cy="2063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V="1">
            <a:off x="9552825" y="2003416"/>
            <a:ext cx="58438" cy="1557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V="1">
            <a:off x="9611263" y="1990633"/>
            <a:ext cx="58438" cy="1278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V="1">
            <a:off x="9669701" y="1978095"/>
            <a:ext cx="58437" cy="1253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V="1">
            <a:off x="9728138" y="1963206"/>
            <a:ext cx="58438" cy="1488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V="1">
            <a:off x="9786576" y="1943537"/>
            <a:ext cx="58438" cy="1966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9845014" y="1917038"/>
            <a:ext cx="58437" cy="2649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V="1">
            <a:off x="9903451" y="1882218"/>
            <a:ext cx="58438" cy="3482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9961889" y="1838293"/>
            <a:ext cx="58438" cy="4392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10020327" y="1785275"/>
            <a:ext cx="58438" cy="5301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10078765" y="1724015"/>
            <a:ext cx="58437" cy="6126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10137202" y="1656175"/>
            <a:ext cx="58438" cy="6784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10195640" y="1584148"/>
            <a:ext cx="58438" cy="7202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V="1">
            <a:off x="10254078" y="1510923"/>
            <a:ext cx="58437" cy="7322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10312515" y="1439903"/>
            <a:ext cx="58438" cy="7102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V="1">
            <a:off x="10370953" y="1374695"/>
            <a:ext cx="58438" cy="6520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10429391" y="1318877"/>
            <a:ext cx="58437" cy="5581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V="1">
            <a:off x="10487828" y="1275764"/>
            <a:ext cx="58438" cy="4311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10546266" y="1248188"/>
            <a:ext cx="58438" cy="2757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10604704" y="1238305"/>
            <a:ext cx="58438" cy="988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10663142" y="1238305"/>
            <a:ext cx="58437" cy="913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10721579" y="1247444"/>
            <a:ext cx="58438" cy="2856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10780017" y="1276009"/>
            <a:ext cx="58438" cy="4742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10838455" y="1323436"/>
            <a:ext cx="58437" cy="6478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10896892" y="1388216"/>
            <a:ext cx="58438" cy="7975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10955330" y="1467975"/>
            <a:ext cx="58438" cy="9163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11013768" y="1559612"/>
            <a:ext cx="58438" cy="9986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11072206" y="1659479"/>
            <a:ext cx="58437" cy="10412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ectangle 102"/>
          <p:cNvSpPr/>
          <p:nvPr/>
        </p:nvSpPr>
        <p:spPr>
          <a:xfrm>
            <a:off x="6455627" y="2798063"/>
            <a:ext cx="748002" cy="9144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455627" y="2944367"/>
            <a:ext cx="2337508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1A1A1A"/>
                </a:solidFill>
                <a:latin typeface="Arial"/>
              </a:rPr>
              <a:t>coherence bandwidth  ≈ 1/στ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30352" y="306323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delay spread이 클수록 coherence bandwidth이 좁다 → reference signal를 주파수 축으로 촘촘히 넣어야 한다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30352" y="324611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같은 논리가 시간 축에도 성립한다 · Doppler가 클수록 coherence time이 짧다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29184" y="3758183"/>
            <a:ext cx="5666079" cy="2843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475488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reference signal 배치의 상한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75488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 축 간격 &lt; coherence bandwidth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시간 축 간격 &lt; coherence time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두 상한이 reference signal 오버헤드를 결정한다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196431" y="3758183"/>
            <a:ext cx="5666079" cy="28437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6342735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13주차와 이어진다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342735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 clause 7.5가 이 채널을 만드는 절차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4단계에서 delay spread과 각도 확산을 뽑는다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5단계에서 클러스터 지연, 6단계에서 전력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7.4가 path loss과 LOS probability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specification에서 이것이 나오는 자리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TR 38.901 (13주차)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7.4.1 path loss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7.4.2 LOS probability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7.4.3 실외 대 실내 penetration loss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7.5 multipath 채널 생성 절차 (열두 단계)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Step 1~7까지가 필독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6431" y="731520"/>
            <a:ext cx="5666079" cy="343887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NTN에서는 자릿수가 다르다 (8주차)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2735" y="1088136"/>
            <a:ext cx="5373471" cy="29999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38.913이 위성 왕복 지연을 적어 두었다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정지궤도 최대 600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중궤도 180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저궤도 50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지상망은 셀 반경이 정하는 범위 안의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위성에서는 타이밍 보상이 별도 절차로 필요해진다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16.14.2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4298413"/>
            <a:ext cx="5666079" cy="230355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438070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블록 2 자가 점검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4655029"/>
            <a:ext cx="5373471" cy="18646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delay spread 1 마이크로초인 채널의 coherence bandwidth은?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시속 120 km, 4 GHz에서 Doppler shift는? coherence time은?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위 두 값이 reference signal의 시간축 및 주파수축 배치 간격에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각각 어떤 상한을 주는가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1주차 정리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4644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오늘 다룬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0254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코스 운영: 질문 5개, 토론 리더, 학기말 논문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3GPP 조직: PCG, TSG, Working Group, stage 1/2/3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 종류: TS, TR, CR, tdoc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번호 체계: 접두어, series, 버전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 찾기: FTP 경로, Release 문자, tdoc 목록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읽기: 조동사, 미확정 표기, clause 번호 관례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데시벨과 링크 예산, 무선 채널의 세 시간 규모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323947"/>
            <a:ext cx="5666079" cy="327802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40624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다음 주까지 할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680563"/>
            <a:ext cx="5373471" cy="2839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1. TS 38.300 필독 clause 읽기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4.1, 4.2, 4.4, 5.1~5.3, 5.5, 6.1, 6.2, 10.1~10.3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합계 22쪽. 지정되지 않은 clause는 읽지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2. 배포된 판본 확인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문서는 고정된 판본으로 배포된다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각자 최신판을 받지 말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3. 2주차 필독: TS 38.300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4.1, 4.2, 4.4, 5.1~5.3, 5.5, 6.1, 6.2, 10.1~10.3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합계 22쪽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사전 질문 5개를 수업 전날 자정까지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18718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오늘 나온 문서 번호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74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21.919 — Rel-19 Release description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— Ambient IoT physical layer (계보 예시)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38.913 — 5G 시나리오와 requirements (clause 7.10)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 — 채널 모델 (clause 7.4, 7.5)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38.848, TR 38.769 — Ambient IoT 스터디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— 다음 주 필독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회의 tdoc: R1-2503148, R1-2504962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RP-251010, RP-252635, RP-253024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4046723"/>
            <a:ext cx="5666079" cy="255524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412901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주의 한 문장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403339"/>
            <a:ext cx="5373471" cy="21163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문서를 찾는 것과 읽는 것은 다른 기술이다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찾기: 번호 체계, FTP 경로, 목록 파일, change history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읽기: 조동사, 미확정 표기, clause 번호 관례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둘 다 반복해야 몸에 붙는다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오늘 실습이 찾기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매주 사전 질문가 읽기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32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4000" b="1">
                <a:solidFill>
                  <a:srgbClr val="FFFFFF"/>
                </a:solidFill>
                <a:latin typeface="Arial"/>
              </a:rPr>
              <a:t>Wireless Internet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88920"/>
            <a:ext cx="10332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800" b="0">
                <a:solidFill>
                  <a:srgbClr val="C9D2E0"/>
                </a:solidFill>
                <a:latin typeface="Arial"/>
              </a:rPr>
              <a:t>2주차: NR 공통 어휘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11880"/>
            <a:ext cx="103327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필독: TS 38.300 clause 4.1, 4.2, 4.4, 5.1~5.3, 5.5, 6.1, 6.2, 10.1~10.3 (22쪽)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오늘 다루는 것: OFDM과 resource grid, 비트에서 symbol까지, 되먹임과 다중 접속과 측정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 주에 세운 어휘가 이후 모든 모듈의 전제가 된다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physical layer 예습 · 블록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OFDM과 resource grid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 코스에서 읽는 거의 모든 specification이 시간과 주파수를 격자로 나눈 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그 칸을 할당하는 이야기를 한다. 격자의 단위를 모르면 자원 할당 절차를 읽을 수 없다.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833372"/>
            <a:ext cx="4754880" cy="319125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1970531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336291"/>
            <a:ext cx="4297680" cy="253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왜 OFDM인가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frequency selectivity 채널의 문제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Cyclic Prefix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numerology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Subcarrier Spacing 선택과 교환 관계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시간 단위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frame, subframe, slot, symbol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주파수 단위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Resource Element, Resource Block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BWP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Ambient IoT의 다른 격자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자가 점검 3문항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왜 OFDM인가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156401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1251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frequency selectivity 채널에서 넓은 대역을 하나의 반송파로 쓰면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주파수마다 채널이 달라 등화가 어렵다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블록 2에서 본 coherence bandwidth이 그 한계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2423551"/>
            <a:ext cx="5666079" cy="187147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250584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해법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2780167"/>
            <a:ext cx="5373471" cy="1432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넓은 대역을 촘촘한 subcarrier로 쪼갠다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 subcarrier에서는 채널이 평탄하다고 볼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subcarrier들은 서로 직교하도록 배치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간섭 없이 겹칠 수 있다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" y="4423039"/>
            <a:ext cx="5666079" cy="217892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450533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Cyclic Prefix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4779655"/>
            <a:ext cx="5373471" cy="1740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symbol 사이에 보호 구간을 붙인다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multipath로 늦게 도착한 성분이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다음 symbol을 침범하지 않게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Cyclic Prefix보다 delay spread이 크면 symbol 간 간섭 발생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Cyclic Prefix 길이와 delay spread을 잇는 지점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731520"/>
            <a:ext cx="5666079" cy="192511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specification에서의 자리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1088136"/>
            <a:ext cx="5373471" cy="14862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5.1이 waveform과 frame 구조를 한 쪽으로 압축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정확한 정의는 TS 38.211 clause 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IoT는 이 격자를 그대로 쓰지 않는다 (3주차)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6431" y="2784649"/>
            <a:ext cx="5666079" cy="381731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286694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코스에서 OFDM이 문제가 되는 지점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3141265"/>
            <a:ext cx="5373471" cy="33784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3주차 Ambient IoT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device가 OFDM 수신기를 가질 수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reader 쪽만 OFDM을 쓰고 device는 칩 단위로 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NTN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Doppler가 크면 subcarrier 직교성이 깨진다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주파수 pre-compensation이 필요하다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사이드링크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같은 격자를 여러 UE가 스케줄러 없이 나눠 쓴다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OFDM의 두 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직교하는 subcarrier와 Cyclic Prefix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33172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556549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주파수 축: 직교하는 subcarrier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13232" y="2231136"/>
            <a:ext cx="4897636" cy="0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696090" y="1702670"/>
            <a:ext cx="120971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17061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938033" y="1459143"/>
            <a:ext cx="120972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059005" y="1389960"/>
            <a:ext cx="120971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179976" y="1366113"/>
            <a:ext cx="120972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300948" y="1366113"/>
            <a:ext cx="120971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421919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542891" y="1459143"/>
            <a:ext cx="120972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663863" y="1566861"/>
            <a:ext cx="120971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784834" y="1702670"/>
            <a:ext cx="120972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905806" y="1853698"/>
            <a:ext cx="120972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026778" y="2006121"/>
            <a:ext cx="120971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147749" y="2146719"/>
            <a:ext cx="120972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2268721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2389692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2510664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631636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2752607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2873579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994550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3115522" y="2198215"/>
            <a:ext cx="120972" cy="32921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3236494" y="2154773"/>
            <a:ext cx="120971" cy="4344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3357465" y="2128021"/>
            <a:ext cx="120972" cy="2675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3478437" y="2120154"/>
            <a:ext cx="120971" cy="786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3599408" y="2120154"/>
            <a:ext cx="120972" cy="1026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1300948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658868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779839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900811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1021783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1142754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1263726" y="2146719"/>
            <a:ext cx="120971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1384697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1505669" y="1853698"/>
            <a:ext cx="120972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1626641" y="1702670"/>
            <a:ext cx="120971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1747612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1868584" y="1459143"/>
            <a:ext cx="120971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1989555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2110527" y="1366113"/>
            <a:ext cx="120972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231499" y="1366113"/>
            <a:ext cx="120971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352470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473442" y="1459143"/>
            <a:ext cx="120972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2594414" y="1566861"/>
            <a:ext cx="120971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2715385" y="1702670"/>
            <a:ext cx="120972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2836357" y="1853698"/>
            <a:ext cx="120971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2957328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3078300" y="2146719"/>
            <a:ext cx="120972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199272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3320243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3441215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3562186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3683158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3804130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3925101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4046073" y="2198215"/>
            <a:ext cx="120971" cy="32921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4167044" y="2154773"/>
            <a:ext cx="120972" cy="4344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4288016" y="2128021"/>
            <a:ext cx="120972" cy="2675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4408988" y="2120154"/>
            <a:ext cx="120971" cy="786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4529959" y="2120154"/>
            <a:ext cx="120972" cy="1026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2231499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742617" y="2120154"/>
            <a:ext cx="120972" cy="1026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863589" y="2120154"/>
            <a:ext cx="120972" cy="786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984561" y="2128021"/>
            <a:ext cx="120971" cy="2675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1105532" y="2154773"/>
            <a:ext cx="120972" cy="4344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1226504" y="2198215"/>
            <a:ext cx="120971" cy="3292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1347475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1468447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1589419" y="2231136"/>
            <a:ext cx="120971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1710390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1831362" y="2231136"/>
            <a:ext cx="120971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1952333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2073305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V="1">
            <a:off x="2194277" y="2146719"/>
            <a:ext cx="120971" cy="8441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V="1">
            <a:off x="2315248" y="2006121"/>
            <a:ext cx="120972" cy="14059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2436220" y="1853698"/>
            <a:ext cx="120972" cy="15242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V="1">
            <a:off x="2557192" y="1702670"/>
            <a:ext cx="120971" cy="15102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2678163" y="1566861"/>
            <a:ext cx="120972" cy="13580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2799135" y="1459143"/>
            <a:ext cx="120971" cy="10771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2920106" y="1389960"/>
            <a:ext cx="120972" cy="6918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3041078" y="1366113"/>
            <a:ext cx="120972" cy="2384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3162050" y="1366113"/>
            <a:ext cx="120971" cy="2384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3283021" y="1389960"/>
            <a:ext cx="120972" cy="6918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3403993" y="1459143"/>
            <a:ext cx="120971" cy="10771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3524964" y="1566861"/>
            <a:ext cx="120972" cy="13580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3645936" y="1702670"/>
            <a:ext cx="120972" cy="15102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3766908" y="1853698"/>
            <a:ext cx="120971" cy="15242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3887879" y="2006121"/>
            <a:ext cx="120972" cy="14059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4008851" y="2146719"/>
            <a:ext cx="120971" cy="8441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4129822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4250794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4371766" y="2231136"/>
            <a:ext cx="120971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4492737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4613709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4734681" y="2231136"/>
            <a:ext cx="120971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4855652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4976624" y="2198215"/>
            <a:ext cx="120971" cy="3292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5097595" y="2154773"/>
            <a:ext cx="120972" cy="4344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5218567" y="2128021"/>
            <a:ext cx="120972" cy="2675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5339539" y="2120154"/>
            <a:ext cx="120971" cy="786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5460510" y="2120154"/>
            <a:ext cx="120972" cy="1026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3162050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1673168" y="2120154"/>
            <a:ext cx="120972" cy="1026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1794140" y="2120154"/>
            <a:ext cx="120971" cy="786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1915111" y="2128021"/>
            <a:ext cx="120972" cy="2675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2036083" y="2154773"/>
            <a:ext cx="120972" cy="4344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2157055" y="2198215"/>
            <a:ext cx="120971" cy="32921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2278026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2398998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2519969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2640941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2761913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2882884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3003856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3124828" y="2146719"/>
            <a:ext cx="120971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3245799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3366771" y="1853698"/>
            <a:ext cx="120971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3487742" y="1702670"/>
            <a:ext cx="120972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V="1">
            <a:off x="3608714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V="1">
            <a:off x="3729686" y="1459143"/>
            <a:ext cx="120971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V="1">
            <a:off x="3850657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V="1">
            <a:off x="3971629" y="1366113"/>
            <a:ext cx="120971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4092600" y="1366113"/>
            <a:ext cx="120972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4213572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4334544" y="1459143"/>
            <a:ext cx="120971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>
            <a:off x="4455515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4576487" y="1702670"/>
            <a:ext cx="120971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4697458" y="1853698"/>
            <a:ext cx="120972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4818430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4939402" y="2146719"/>
            <a:ext cx="120971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5060373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5181345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5302317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5423288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V="1">
            <a:off x="4092600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 flipV="1">
            <a:off x="2603719" y="2120154"/>
            <a:ext cx="120972" cy="1026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>
            <a:off x="2724691" y="2120154"/>
            <a:ext cx="120971" cy="786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2845662" y="2128021"/>
            <a:ext cx="120972" cy="2675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2966634" y="2154773"/>
            <a:ext cx="120971" cy="4344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3087605" y="2198215"/>
            <a:ext cx="120972" cy="32921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3208577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3329549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3450520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3571492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>
            <a:off x="3692464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>
            <a:off x="3813435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3934407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 flipV="1">
            <a:off x="4055378" y="2146719"/>
            <a:ext cx="120972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 flipV="1">
            <a:off x="4176350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4297322" y="1853698"/>
            <a:ext cx="120971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V="1">
            <a:off x="4418293" y="1702670"/>
            <a:ext cx="120972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 flipV="1">
            <a:off x="4539265" y="1566861"/>
            <a:ext cx="120971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4660236" y="1459143"/>
            <a:ext cx="120972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4781208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 flipV="1">
            <a:off x="4902180" y="1366113"/>
            <a:ext cx="120971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5023151" y="1366113"/>
            <a:ext cx="120972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5144123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5265095" y="1459143"/>
            <a:ext cx="120971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>
            <a:off x="5386066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5023151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713232" y="2322576"/>
            <a:ext cx="489763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한 subcarrier의 정점에서 나머지는 모두 0 → 간섭 없이 겹친다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6318467" y="914400"/>
            <a:ext cx="512025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시간 축: Cyclic Prefix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6455627" y="1298448"/>
            <a:ext cx="384048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CP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6839675" y="1298448"/>
            <a:ext cx="1051560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OFDM symbol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7936955" y="1298448"/>
            <a:ext cx="384048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CP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8321003" y="1298448"/>
            <a:ext cx="1051560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OFDM symbol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9418283" y="1298448"/>
            <a:ext cx="384048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CP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9802331" y="1298448"/>
            <a:ext cx="1051560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OFDM symbol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455627" y="1755648"/>
            <a:ext cx="9144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1">
                <a:solidFill>
                  <a:srgbClr val="8C1D1D"/>
                </a:solidFill>
                <a:latin typeface="Arial"/>
              </a:rPr>
              <a:t>delay spread</a:t>
            </a:r>
          </a:p>
        </p:txBody>
      </p:sp>
      <p:cxnSp>
        <p:nvCxnSpPr>
          <p:cNvPr id="175" name="Connector 174"/>
          <p:cNvCxnSpPr/>
          <p:nvPr/>
        </p:nvCxnSpPr>
        <p:spPr>
          <a:xfrm>
            <a:off x="6455627" y="1956815"/>
            <a:ext cx="338328" cy="0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6455627" y="2029967"/>
            <a:ext cx="489763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delay spread이 CP 안에 들어오면 symbol 간 간섭이 없다</a:t>
            </a:r>
          </a:p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CP를 넘으면 다음 symbol을 침범한다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530352" y="278891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Subcarrier Spacing을 넓히면 symbol과 CP가 함께 짧아진다 · 지연은 줄고 delay spread 여유도 준다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329184" y="3300984"/>
            <a:ext cx="5666079" cy="33009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TextBox 178"/>
          <p:cNvSpPr txBox="1"/>
          <p:nvPr/>
        </p:nvSpPr>
        <p:spPr>
          <a:xfrm>
            <a:off x="475488" y="33832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직교성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475488" y="3657599"/>
            <a:ext cx="5373471" cy="2862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한 subcarrier의 정점에서 나머지는 모두 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겹쳐도 서로 간섭하지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subcarrier에서는 채널이 평탄하다고 볼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등화가 단순해진다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6196431" y="3300984"/>
            <a:ext cx="5666079" cy="33009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6342735" y="33832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Cyclic Prefix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6342735" y="3657599"/>
            <a:ext cx="5373471" cy="2862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symbol 사이의 보호 구간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늦게 도착한 성분이 다음 symbol을 침범하지 않게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delay spread이 CP를 넘으면 symbol 간 간섭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CP 길이와 delay spread을 잇는 지점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numerology와 시간 단위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00681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Subcarrier Spacing 선택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5679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NR은 여러 Subcarrier Spacing을 지원한다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 kHz에 2의 거듭제곱을 곱한 값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15, 30, 60, 120 kHz가 대표적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간격이 커지면 symbol이 짧아지고 slot도 짧아진다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지연에 민감한 서비스는 넓은 간격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커버리지가 중요하면 좁은 간격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선택 폭을 numerology라 부른다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대가: 간격을 넓히면 Cyclic Prefix도 짧아진다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견딜 수 있는 delay spread이 줄어든다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866353"/>
            <a:ext cx="5666079" cy="273561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94864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시간 축 단위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222969"/>
            <a:ext cx="5373471" cy="22967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frame = 10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subframe = 1 ms (numerology와 무관하게 고정)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slot = 14 OFDM symbol (정상 Cyclic Prefix)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subframe 안의 slot 수는 Subcarrier Spacing에 따라 늘어난다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 kHz → 1 ms에 slot 1개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30 kHz → 1 ms에 slot 2개, slot 길이 0.5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60 kHz → 4개, 120 kHz → 8개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symbol = slot을 이루는 최소 시간 단위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교환 관계 정리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Subcarrier Spacing을 넓히면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slot이 짧아진다 → 지연이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Doppler 내성이 좋아진다 → 고속 이동에 유리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Cyclic Prefix가 짧아진다 → delay spread 여유가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가드밴드 비율이 올라간다 → 효율이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그래서 하나의 정답이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배치와 서비스에 따라 고른다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specification은 선택지를 열어 두고 설정으로 넘긴다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880497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9627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코스에서 만나는 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237113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15 kHz — LTE와 같은 값. 넓은 커버리지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30 kHz — FR1의 기본값. 대부분의 예제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120 kHz — FR2 밀리미터파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Ambient IoT는 이 표에 없다 (3주차)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 쪽은 칩 단위로만 시간을 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NTN는 Doppler가 Subcarrier Spacing에 근접한다 (8주차)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주파수 pre-compensation이 필수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numerology별 slot 길이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간격이 두 배가 되면 slot이 절반이 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37744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1 ms subframe 안의 slot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280160"/>
            <a:ext cx="960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606060"/>
                </a:solidFill>
                <a:latin typeface="Arial"/>
              </a:rPr>
              <a:t>15 kHz</a:t>
            </a:r>
          </a:p>
        </p:txBody>
      </p:sp>
      <p:sp>
        <p:nvSpPr>
          <p:cNvPr id="7" name="Rectangle 6"/>
          <p:cNvSpPr/>
          <p:nvPr/>
        </p:nvSpPr>
        <p:spPr>
          <a:xfrm>
            <a:off x="1581912" y="1243584"/>
            <a:ext cx="8360359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06863" y="1280160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slot 1 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682495"/>
            <a:ext cx="960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606060"/>
                </a:solidFill>
                <a:latin typeface="Arial"/>
              </a:rPr>
              <a:t>30 kHz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81912" y="1645919"/>
            <a:ext cx="4166463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5775807" y="1645919"/>
            <a:ext cx="4166463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06863" y="1682495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slot 0.5 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2084831"/>
            <a:ext cx="960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606060"/>
                </a:solidFill>
                <a:latin typeface="Arial"/>
              </a:rPr>
              <a:t>60 kHz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81912" y="2048255"/>
            <a:ext cx="2069515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3678859" y="2048255"/>
            <a:ext cx="2069515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775807" y="2048255"/>
            <a:ext cx="2069515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7872755" y="2048255"/>
            <a:ext cx="2069515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06863" y="2084831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slot 0.25 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" y="2487168"/>
            <a:ext cx="960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606060"/>
                </a:solidFill>
                <a:latin typeface="Arial"/>
              </a:rPr>
              <a:t>120 kHz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81912" y="2450591"/>
            <a:ext cx="1021041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2630385" y="2450591"/>
            <a:ext cx="1021041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3678859" y="2450591"/>
            <a:ext cx="1021041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4727333" y="2450591"/>
            <a:ext cx="1021041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775807" y="2450591"/>
            <a:ext cx="1021041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824281" y="2450591"/>
            <a:ext cx="1021041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7872755" y="2450591"/>
            <a:ext cx="1021041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8921229" y="2450591"/>
            <a:ext cx="1021041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06863" y="2487168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slot 0.125 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0352" y="265176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간격이 두 배가 되면 slot이 절반이 된다 · 지연은 줄고 Cyclic Prefix 여유는 줄어든다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" y="283464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subframe 1 ms와 frame 10 ms는 numerology와 무관하게 고정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9184" y="3346704"/>
            <a:ext cx="5666079" cy="32552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5488" y="34290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무엇을 얻고 무엇을 잃는가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5488" y="3703320"/>
            <a:ext cx="5373471" cy="28163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얻는다: 짧은 지연, Doppler 내성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잃는다: Cyclic Prefix 여유, 가드밴드 효율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delay spread이 큰 환경에서는 손해가 될 수 있다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96431" y="3346704"/>
            <a:ext cx="5666079" cy="325526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342735" y="34290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코스에서 만나는 값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42735" y="3703320"/>
            <a:ext cx="5373471" cy="28163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30 kHz — FR1의 기본값. 대부분의 예제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120 kHz — FR2 밀리미터파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위성: Doppler가 Subcarrier Spacing에 근접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주파수 pre-compensation이 필수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주파수 축 단위와 BWP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Resource Element와 Resource Block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Element = subcarrier 하나 × symbol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최소 단위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Block = 주파수 축으로 연속한 12개 subcarrier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할당은 보통 Resource Block 단위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폭 계산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 kHz → Resource Block 하나가 180 kHz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30 kHz → 360 kHz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40 MHz는 30 kHz에서 약 111개에 해당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실제 specification표는 가드밴드를 빼고 106개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6431" y="731520"/>
            <a:ext cx="5666079" cy="246607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BWP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2735" y="1088136"/>
            <a:ext cx="5373471" cy="20271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전체 대역을 항상 감시하지 않아도 되도록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설정된 BWP 안에서만 동작한다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전력 절감의 기본 수단 중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5주차에서 다시 만난다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3325611"/>
            <a:ext cx="5666079" cy="32763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340790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Ambient IoT의 다른 격자 (3주차 예고)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3682227"/>
            <a:ext cx="5373471" cy="28374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device가 OFDM 수신기를 가질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clause 4는 device 쪽 시간을 칩 단위로 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reader가 보내는 신호만 OFDM symbol에 매핑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한 시스템 안에 두 개의 시간 격자가 맞물린다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목차만 봐도 드러난다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4.2는 한 문단, clause 4.3에는 resource grid 하위 clause가 있다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resource grid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시간과 주파수를 나눈 칸. specification이 할당하는 단위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1546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81912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>
            <a:off x="2002536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2423160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2843784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3264408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" name="Rectangle 9"/>
          <p:cNvSpPr/>
          <p:nvPr/>
        </p:nvSpPr>
        <p:spPr>
          <a:xfrm>
            <a:off x="3685032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4105656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4526280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4946904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367528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788152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208776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629400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7050024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1581912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2002536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2423160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2843784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3264408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3685032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4105656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4526280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4946904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367528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788152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6208776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6629400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7050024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1581912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2002536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2423160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2843784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3264408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8" name="Rectangle 37"/>
          <p:cNvSpPr/>
          <p:nvPr/>
        </p:nvSpPr>
        <p:spPr>
          <a:xfrm>
            <a:off x="3685032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4105656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4526280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4946904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5367528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5788152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6208776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5" name="Rectangle 44"/>
          <p:cNvSpPr/>
          <p:nvPr/>
        </p:nvSpPr>
        <p:spPr>
          <a:xfrm>
            <a:off x="6629400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6" name="Rectangle 45"/>
          <p:cNvSpPr/>
          <p:nvPr/>
        </p:nvSpPr>
        <p:spPr>
          <a:xfrm>
            <a:off x="7050024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1581912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2002536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2423160" y="1636776"/>
            <a:ext cx="409651" cy="150571"/>
          </a:xfrm>
          <a:prstGeom prst="rect">
            <a:avLst/>
          </a:prstGeom>
          <a:solidFill>
            <a:srgbClr val="F3DED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2843784" y="1636776"/>
            <a:ext cx="409651" cy="150571"/>
          </a:xfrm>
          <a:prstGeom prst="rect">
            <a:avLst/>
          </a:prstGeom>
          <a:solidFill>
            <a:srgbClr val="F3DED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3264408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3685032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4105656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4526280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4946904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5367528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788152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6208776" y="1636776"/>
            <a:ext cx="409651" cy="150571"/>
          </a:xfrm>
          <a:prstGeom prst="rect">
            <a:avLst/>
          </a:prstGeom>
          <a:solidFill>
            <a:srgbClr val="F3DED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6629400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7050024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1581912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2002536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2423160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2843784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3264408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3685032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4105656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4526280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4946904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5367528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5788152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6208776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6629400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4" name="Rectangle 73"/>
          <p:cNvSpPr/>
          <p:nvPr/>
        </p:nvSpPr>
        <p:spPr>
          <a:xfrm>
            <a:off x="7050024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5" name="Rectangle 74"/>
          <p:cNvSpPr/>
          <p:nvPr/>
        </p:nvSpPr>
        <p:spPr>
          <a:xfrm>
            <a:off x="1581912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6" name="Rectangle 75"/>
          <p:cNvSpPr/>
          <p:nvPr/>
        </p:nvSpPr>
        <p:spPr>
          <a:xfrm>
            <a:off x="2002536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7" name="Rectangle 76"/>
          <p:cNvSpPr/>
          <p:nvPr/>
        </p:nvSpPr>
        <p:spPr>
          <a:xfrm>
            <a:off x="2423160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8" name="Rectangle 77"/>
          <p:cNvSpPr/>
          <p:nvPr/>
        </p:nvSpPr>
        <p:spPr>
          <a:xfrm>
            <a:off x="2843784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9" name="Rectangle 78"/>
          <p:cNvSpPr/>
          <p:nvPr/>
        </p:nvSpPr>
        <p:spPr>
          <a:xfrm>
            <a:off x="3264408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0" name="Rectangle 79"/>
          <p:cNvSpPr/>
          <p:nvPr/>
        </p:nvSpPr>
        <p:spPr>
          <a:xfrm>
            <a:off x="3685032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1" name="Rectangle 80"/>
          <p:cNvSpPr/>
          <p:nvPr/>
        </p:nvSpPr>
        <p:spPr>
          <a:xfrm>
            <a:off x="4105656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2" name="Rectangle 81"/>
          <p:cNvSpPr/>
          <p:nvPr/>
        </p:nvSpPr>
        <p:spPr>
          <a:xfrm>
            <a:off x="4526280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3" name="Rectangle 82"/>
          <p:cNvSpPr/>
          <p:nvPr/>
        </p:nvSpPr>
        <p:spPr>
          <a:xfrm>
            <a:off x="4946904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4" name="Rectangle 83"/>
          <p:cNvSpPr/>
          <p:nvPr/>
        </p:nvSpPr>
        <p:spPr>
          <a:xfrm>
            <a:off x="5367528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5" name="Rectangle 84"/>
          <p:cNvSpPr/>
          <p:nvPr/>
        </p:nvSpPr>
        <p:spPr>
          <a:xfrm>
            <a:off x="5788152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6" name="Rectangle 85"/>
          <p:cNvSpPr/>
          <p:nvPr/>
        </p:nvSpPr>
        <p:spPr>
          <a:xfrm>
            <a:off x="6208776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7" name="Rectangle 86"/>
          <p:cNvSpPr/>
          <p:nvPr/>
        </p:nvSpPr>
        <p:spPr>
          <a:xfrm>
            <a:off x="6629400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8" name="Rectangle 87"/>
          <p:cNvSpPr/>
          <p:nvPr/>
        </p:nvSpPr>
        <p:spPr>
          <a:xfrm>
            <a:off x="7050024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9" name="Rectangle 88"/>
          <p:cNvSpPr/>
          <p:nvPr/>
        </p:nvSpPr>
        <p:spPr>
          <a:xfrm>
            <a:off x="1581912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0" name="Rectangle 89"/>
          <p:cNvSpPr/>
          <p:nvPr/>
        </p:nvSpPr>
        <p:spPr>
          <a:xfrm>
            <a:off x="2002536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1" name="Rectangle 90"/>
          <p:cNvSpPr/>
          <p:nvPr/>
        </p:nvSpPr>
        <p:spPr>
          <a:xfrm>
            <a:off x="2423160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2" name="Rectangle 91"/>
          <p:cNvSpPr/>
          <p:nvPr/>
        </p:nvSpPr>
        <p:spPr>
          <a:xfrm>
            <a:off x="2843784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3" name="Rectangle 92"/>
          <p:cNvSpPr/>
          <p:nvPr/>
        </p:nvSpPr>
        <p:spPr>
          <a:xfrm>
            <a:off x="3264408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4" name="Rectangle 93"/>
          <p:cNvSpPr/>
          <p:nvPr/>
        </p:nvSpPr>
        <p:spPr>
          <a:xfrm>
            <a:off x="3685032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5" name="Rectangle 94"/>
          <p:cNvSpPr/>
          <p:nvPr/>
        </p:nvSpPr>
        <p:spPr>
          <a:xfrm>
            <a:off x="4105656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6" name="Rectangle 95"/>
          <p:cNvSpPr/>
          <p:nvPr/>
        </p:nvSpPr>
        <p:spPr>
          <a:xfrm>
            <a:off x="4526280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7" name="Rectangle 96"/>
          <p:cNvSpPr/>
          <p:nvPr/>
        </p:nvSpPr>
        <p:spPr>
          <a:xfrm>
            <a:off x="4946904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8" name="Rectangle 97"/>
          <p:cNvSpPr/>
          <p:nvPr/>
        </p:nvSpPr>
        <p:spPr>
          <a:xfrm>
            <a:off x="5367528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9" name="Rectangle 98"/>
          <p:cNvSpPr/>
          <p:nvPr/>
        </p:nvSpPr>
        <p:spPr>
          <a:xfrm>
            <a:off x="5788152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0" name="Rectangle 99"/>
          <p:cNvSpPr/>
          <p:nvPr/>
        </p:nvSpPr>
        <p:spPr>
          <a:xfrm>
            <a:off x="6208776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1" name="Rectangle 100"/>
          <p:cNvSpPr/>
          <p:nvPr/>
        </p:nvSpPr>
        <p:spPr>
          <a:xfrm>
            <a:off x="6629400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7050024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3" name="Rectangle 102"/>
          <p:cNvSpPr/>
          <p:nvPr/>
        </p:nvSpPr>
        <p:spPr>
          <a:xfrm>
            <a:off x="1581912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4" name="Rectangle 103"/>
          <p:cNvSpPr/>
          <p:nvPr/>
        </p:nvSpPr>
        <p:spPr>
          <a:xfrm>
            <a:off x="2002536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5" name="Rectangle 104"/>
          <p:cNvSpPr/>
          <p:nvPr/>
        </p:nvSpPr>
        <p:spPr>
          <a:xfrm>
            <a:off x="2423160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6" name="Rectangle 105"/>
          <p:cNvSpPr/>
          <p:nvPr/>
        </p:nvSpPr>
        <p:spPr>
          <a:xfrm>
            <a:off x="2843784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7" name="Rectangle 106"/>
          <p:cNvSpPr/>
          <p:nvPr/>
        </p:nvSpPr>
        <p:spPr>
          <a:xfrm>
            <a:off x="3264408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8" name="Rectangle 107"/>
          <p:cNvSpPr/>
          <p:nvPr/>
        </p:nvSpPr>
        <p:spPr>
          <a:xfrm>
            <a:off x="3685032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9" name="Rectangle 108"/>
          <p:cNvSpPr/>
          <p:nvPr/>
        </p:nvSpPr>
        <p:spPr>
          <a:xfrm>
            <a:off x="4105656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0" name="Rectangle 109"/>
          <p:cNvSpPr/>
          <p:nvPr/>
        </p:nvSpPr>
        <p:spPr>
          <a:xfrm>
            <a:off x="4526280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1" name="Rectangle 110"/>
          <p:cNvSpPr/>
          <p:nvPr/>
        </p:nvSpPr>
        <p:spPr>
          <a:xfrm>
            <a:off x="4946904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2" name="Rectangle 111"/>
          <p:cNvSpPr/>
          <p:nvPr/>
        </p:nvSpPr>
        <p:spPr>
          <a:xfrm>
            <a:off x="5367528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3" name="Rectangle 112"/>
          <p:cNvSpPr/>
          <p:nvPr/>
        </p:nvSpPr>
        <p:spPr>
          <a:xfrm>
            <a:off x="5788152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4" name="Rectangle 113"/>
          <p:cNvSpPr/>
          <p:nvPr/>
        </p:nvSpPr>
        <p:spPr>
          <a:xfrm>
            <a:off x="6208776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5" name="Rectangle 114"/>
          <p:cNvSpPr/>
          <p:nvPr/>
        </p:nvSpPr>
        <p:spPr>
          <a:xfrm>
            <a:off x="6629400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6" name="Rectangle 115"/>
          <p:cNvSpPr/>
          <p:nvPr/>
        </p:nvSpPr>
        <p:spPr>
          <a:xfrm>
            <a:off x="7050024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7" name="Rectangle 116"/>
          <p:cNvSpPr/>
          <p:nvPr/>
        </p:nvSpPr>
        <p:spPr>
          <a:xfrm>
            <a:off x="1581912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8" name="Rectangle 117"/>
          <p:cNvSpPr/>
          <p:nvPr/>
        </p:nvSpPr>
        <p:spPr>
          <a:xfrm>
            <a:off x="2002536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9" name="Rectangle 118"/>
          <p:cNvSpPr/>
          <p:nvPr/>
        </p:nvSpPr>
        <p:spPr>
          <a:xfrm>
            <a:off x="2423160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0" name="Rectangle 119"/>
          <p:cNvSpPr/>
          <p:nvPr/>
        </p:nvSpPr>
        <p:spPr>
          <a:xfrm>
            <a:off x="2843784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1" name="Rectangle 120"/>
          <p:cNvSpPr/>
          <p:nvPr/>
        </p:nvSpPr>
        <p:spPr>
          <a:xfrm>
            <a:off x="3264408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2" name="Rectangle 121"/>
          <p:cNvSpPr/>
          <p:nvPr/>
        </p:nvSpPr>
        <p:spPr>
          <a:xfrm>
            <a:off x="3685032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3" name="Rectangle 122"/>
          <p:cNvSpPr/>
          <p:nvPr/>
        </p:nvSpPr>
        <p:spPr>
          <a:xfrm>
            <a:off x="4105656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4" name="Rectangle 123"/>
          <p:cNvSpPr/>
          <p:nvPr/>
        </p:nvSpPr>
        <p:spPr>
          <a:xfrm>
            <a:off x="4526280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5" name="Rectangle 124"/>
          <p:cNvSpPr/>
          <p:nvPr/>
        </p:nvSpPr>
        <p:spPr>
          <a:xfrm>
            <a:off x="4946904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6" name="Rectangle 125"/>
          <p:cNvSpPr/>
          <p:nvPr/>
        </p:nvSpPr>
        <p:spPr>
          <a:xfrm>
            <a:off x="5367528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7" name="Rectangle 126"/>
          <p:cNvSpPr/>
          <p:nvPr/>
        </p:nvSpPr>
        <p:spPr>
          <a:xfrm>
            <a:off x="5788152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8" name="Rectangle 127"/>
          <p:cNvSpPr/>
          <p:nvPr/>
        </p:nvSpPr>
        <p:spPr>
          <a:xfrm>
            <a:off x="6208776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9" name="Rectangle 128"/>
          <p:cNvSpPr/>
          <p:nvPr/>
        </p:nvSpPr>
        <p:spPr>
          <a:xfrm>
            <a:off x="6629400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0" name="Rectangle 129"/>
          <p:cNvSpPr/>
          <p:nvPr/>
        </p:nvSpPr>
        <p:spPr>
          <a:xfrm>
            <a:off x="7050024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1" name="Rectangle 130"/>
          <p:cNvSpPr/>
          <p:nvPr/>
        </p:nvSpPr>
        <p:spPr>
          <a:xfrm>
            <a:off x="1581912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2" name="Rectangle 131"/>
          <p:cNvSpPr/>
          <p:nvPr/>
        </p:nvSpPr>
        <p:spPr>
          <a:xfrm>
            <a:off x="2002536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3" name="Rectangle 132"/>
          <p:cNvSpPr/>
          <p:nvPr/>
        </p:nvSpPr>
        <p:spPr>
          <a:xfrm>
            <a:off x="2423160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4" name="Rectangle 133"/>
          <p:cNvSpPr/>
          <p:nvPr/>
        </p:nvSpPr>
        <p:spPr>
          <a:xfrm>
            <a:off x="2843784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5" name="Rectangle 134"/>
          <p:cNvSpPr/>
          <p:nvPr/>
        </p:nvSpPr>
        <p:spPr>
          <a:xfrm>
            <a:off x="3264408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6" name="Rectangle 135"/>
          <p:cNvSpPr/>
          <p:nvPr/>
        </p:nvSpPr>
        <p:spPr>
          <a:xfrm>
            <a:off x="3685032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7" name="Rectangle 136"/>
          <p:cNvSpPr/>
          <p:nvPr/>
        </p:nvSpPr>
        <p:spPr>
          <a:xfrm>
            <a:off x="4105656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8" name="Rectangle 137"/>
          <p:cNvSpPr/>
          <p:nvPr/>
        </p:nvSpPr>
        <p:spPr>
          <a:xfrm>
            <a:off x="4526280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9" name="Rectangle 138"/>
          <p:cNvSpPr/>
          <p:nvPr/>
        </p:nvSpPr>
        <p:spPr>
          <a:xfrm>
            <a:off x="4946904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0" name="Rectangle 139"/>
          <p:cNvSpPr/>
          <p:nvPr/>
        </p:nvSpPr>
        <p:spPr>
          <a:xfrm>
            <a:off x="5367528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1" name="Rectangle 140"/>
          <p:cNvSpPr/>
          <p:nvPr/>
        </p:nvSpPr>
        <p:spPr>
          <a:xfrm>
            <a:off x="5788152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2" name="Rectangle 141"/>
          <p:cNvSpPr/>
          <p:nvPr/>
        </p:nvSpPr>
        <p:spPr>
          <a:xfrm>
            <a:off x="6208776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3" name="Rectangle 142"/>
          <p:cNvSpPr/>
          <p:nvPr/>
        </p:nvSpPr>
        <p:spPr>
          <a:xfrm>
            <a:off x="6629400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4" name="Rectangle 143"/>
          <p:cNvSpPr/>
          <p:nvPr/>
        </p:nvSpPr>
        <p:spPr>
          <a:xfrm>
            <a:off x="7050024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5" name="Rectangle 144"/>
          <p:cNvSpPr/>
          <p:nvPr/>
        </p:nvSpPr>
        <p:spPr>
          <a:xfrm>
            <a:off x="1581912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6" name="Rectangle 145"/>
          <p:cNvSpPr/>
          <p:nvPr/>
        </p:nvSpPr>
        <p:spPr>
          <a:xfrm>
            <a:off x="2002536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7" name="Rectangle 146"/>
          <p:cNvSpPr/>
          <p:nvPr/>
        </p:nvSpPr>
        <p:spPr>
          <a:xfrm>
            <a:off x="2423160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8" name="Rectangle 147"/>
          <p:cNvSpPr/>
          <p:nvPr/>
        </p:nvSpPr>
        <p:spPr>
          <a:xfrm>
            <a:off x="2843784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9" name="Rectangle 148"/>
          <p:cNvSpPr/>
          <p:nvPr/>
        </p:nvSpPr>
        <p:spPr>
          <a:xfrm>
            <a:off x="3264408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0" name="Rectangle 149"/>
          <p:cNvSpPr/>
          <p:nvPr/>
        </p:nvSpPr>
        <p:spPr>
          <a:xfrm>
            <a:off x="3685032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1" name="Rectangle 150"/>
          <p:cNvSpPr/>
          <p:nvPr/>
        </p:nvSpPr>
        <p:spPr>
          <a:xfrm>
            <a:off x="4105656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2" name="Rectangle 151"/>
          <p:cNvSpPr/>
          <p:nvPr/>
        </p:nvSpPr>
        <p:spPr>
          <a:xfrm>
            <a:off x="4526280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3" name="Rectangle 152"/>
          <p:cNvSpPr/>
          <p:nvPr/>
        </p:nvSpPr>
        <p:spPr>
          <a:xfrm>
            <a:off x="4946904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4" name="Rectangle 153"/>
          <p:cNvSpPr/>
          <p:nvPr/>
        </p:nvSpPr>
        <p:spPr>
          <a:xfrm>
            <a:off x="5367528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5" name="Rectangle 154"/>
          <p:cNvSpPr/>
          <p:nvPr/>
        </p:nvSpPr>
        <p:spPr>
          <a:xfrm>
            <a:off x="5788152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6" name="Rectangle 155"/>
          <p:cNvSpPr/>
          <p:nvPr/>
        </p:nvSpPr>
        <p:spPr>
          <a:xfrm>
            <a:off x="6208776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7" name="Rectangle 156"/>
          <p:cNvSpPr/>
          <p:nvPr/>
        </p:nvSpPr>
        <p:spPr>
          <a:xfrm>
            <a:off x="6629400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8" name="Rectangle 157"/>
          <p:cNvSpPr/>
          <p:nvPr/>
        </p:nvSpPr>
        <p:spPr>
          <a:xfrm>
            <a:off x="7050024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9" name="Rectangle 158"/>
          <p:cNvSpPr/>
          <p:nvPr/>
        </p:nvSpPr>
        <p:spPr>
          <a:xfrm>
            <a:off x="1581912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0" name="Rectangle 159"/>
          <p:cNvSpPr/>
          <p:nvPr/>
        </p:nvSpPr>
        <p:spPr>
          <a:xfrm>
            <a:off x="2002536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1" name="Rectangle 160"/>
          <p:cNvSpPr/>
          <p:nvPr/>
        </p:nvSpPr>
        <p:spPr>
          <a:xfrm>
            <a:off x="2423160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2" name="Rectangle 161"/>
          <p:cNvSpPr/>
          <p:nvPr/>
        </p:nvSpPr>
        <p:spPr>
          <a:xfrm>
            <a:off x="2843784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3" name="Rectangle 162"/>
          <p:cNvSpPr/>
          <p:nvPr/>
        </p:nvSpPr>
        <p:spPr>
          <a:xfrm>
            <a:off x="3264408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4" name="Rectangle 163"/>
          <p:cNvSpPr/>
          <p:nvPr/>
        </p:nvSpPr>
        <p:spPr>
          <a:xfrm>
            <a:off x="3685032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5" name="Rectangle 164"/>
          <p:cNvSpPr/>
          <p:nvPr/>
        </p:nvSpPr>
        <p:spPr>
          <a:xfrm>
            <a:off x="4105656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6" name="Rectangle 165"/>
          <p:cNvSpPr/>
          <p:nvPr/>
        </p:nvSpPr>
        <p:spPr>
          <a:xfrm>
            <a:off x="4526280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7" name="Rectangle 166"/>
          <p:cNvSpPr/>
          <p:nvPr/>
        </p:nvSpPr>
        <p:spPr>
          <a:xfrm>
            <a:off x="4946904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8" name="Rectangle 167"/>
          <p:cNvSpPr/>
          <p:nvPr/>
        </p:nvSpPr>
        <p:spPr>
          <a:xfrm>
            <a:off x="5367528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9" name="Rectangle 168"/>
          <p:cNvSpPr/>
          <p:nvPr/>
        </p:nvSpPr>
        <p:spPr>
          <a:xfrm>
            <a:off x="5788152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0" name="Rectangle 169"/>
          <p:cNvSpPr/>
          <p:nvPr/>
        </p:nvSpPr>
        <p:spPr>
          <a:xfrm>
            <a:off x="6208776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1" name="Rectangle 170"/>
          <p:cNvSpPr/>
          <p:nvPr/>
        </p:nvSpPr>
        <p:spPr>
          <a:xfrm>
            <a:off x="6629400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2" name="Rectangle 171"/>
          <p:cNvSpPr/>
          <p:nvPr/>
        </p:nvSpPr>
        <p:spPr>
          <a:xfrm>
            <a:off x="7050024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30352" y="1737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8C1D1D"/>
                </a:solidFill>
                <a:latin typeface="Arial"/>
              </a:rPr>
              <a:t>1 Resource Block</a:t>
            </a:r>
          </a:p>
          <a:p>
            <a:pPr algn="r"/>
            <a:r>
              <a:rPr sz="1000" b="1">
                <a:solidFill>
                  <a:srgbClr val="8C1D1D"/>
                </a:solidFill>
                <a:latin typeface="Arial"/>
              </a:rPr>
              <a:t>= 12 subcarrier</a:t>
            </a:r>
          </a:p>
        </p:txBody>
      </p:sp>
      <p:cxnSp>
        <p:nvCxnSpPr>
          <p:cNvPr id="174" name="Connector 173"/>
          <p:cNvCxnSpPr/>
          <p:nvPr/>
        </p:nvCxnSpPr>
        <p:spPr>
          <a:xfrm>
            <a:off x="1472184" y="1152144"/>
            <a:ext cx="0" cy="193852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1581912" y="3182112"/>
            <a:ext cx="5888736" cy="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1581912" y="3236976"/>
            <a:ext cx="588873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1 slot = 14 OFDM symbol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7836408" y="1261872"/>
            <a:ext cx="274320" cy="164592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8220456" y="1243584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Resource Element (RE)</a:t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subcarrier 1 × symbol 1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7836408" y="1883664"/>
            <a:ext cx="2468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Subcarrier Spacing별 RB 폭</a:t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15 kHz → 180 kHz</a:t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30 kHz → 360 kHz</a:t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/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40 MHz는 약 106 RB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530352" y="36118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할당은 Resource Block 단위 · 사이드링크는 여러 RB를 묶은 subchannel 단위 (9주차)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329184" y="4123944"/>
            <a:ext cx="5666079" cy="24780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475488" y="42062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단위 정리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75488" y="4480560"/>
            <a:ext cx="5373471" cy="20391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Element = subcarrier 1 × symbol 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Block = 연속한 12 subcarrier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slot = 14 OFDM symbol (정상 CP)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BWP = UE가 감시하는 구간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6196431" y="4123944"/>
            <a:ext cx="5666079" cy="24780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TextBox 184"/>
          <p:cNvSpPr txBox="1"/>
          <p:nvPr/>
        </p:nvSpPr>
        <p:spPr>
          <a:xfrm>
            <a:off x="6342735" y="42062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격자가 나오는 곳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6342735" y="4480560"/>
            <a:ext cx="5373471" cy="20391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사이드링크: slot × subchannel 격자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칸을 고를지가 모드 2의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3주차 Ambient IoT: device는 이 격자를 안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reader 쪽만 OFDM symbol에 매핑한다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블록 3 자가 점검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0891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6502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Subcarrier Spacing이 30 kHz일 때 1 ms 안에 slot이 몇 개 들어가는가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slot 하나의 길이는 얼마인가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같은 조건에서 40 MHz 대역은 대략 몇 개의 Resource Block에 해당하는가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delay spread이 큰 환경에서 Subcarrier Spacing을 넓히면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좋아지고 무엇이 나빠지는가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948699"/>
            <a:ext cx="5666079" cy="265326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403099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생각해 볼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305315"/>
            <a:ext cx="5373471" cy="22143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2번의 계산값과 specification표의 값이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왜 다른가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3번은 이 블록의 핵심 교환 관계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한쪽만 답하면 절반만 답한 것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37277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블록이 여는 specification clause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9338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5.1 waveform, numerology, frame 구조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38.211 clause 4 frame 구조와 physical resource (참조)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clause 4와 clause 5 Ambient IoT의 별도 격자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8.1.4 사이드링크의 slot과 subchannel 격자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사이드링크에서는 Resource Block을 여러 개 묶은 subchannel이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할당 단위가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시간 축은 slot, 주파수 축은 subchannel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격자에서 어느 칸을 고를지가 9주차의 문제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4232306"/>
            <a:ext cx="5666079" cy="236966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431460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계산 연습이 왜 필요한가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588922"/>
            <a:ext cx="5373471" cy="19307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specification의 표는 대부분 이 계산의 결과다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대역폭별 Resource Block 수 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numerology별 slot 설정 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계산을 해 보면 표가 목록이 아니라 공식으로 보인다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논문에서 남의 평가 결과를 읽을 때 직접 쓴다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physical layer 예습 · 블록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비트에서 symbol까지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specification에서 Transport Block Size, modulation order, code rate, 재전송이라는 말이 끊임없이 나온다.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 사슬을 한 번 훑어 두면 그 표현들이 서로 어떻게 연결되는지 보인다.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938528"/>
            <a:ext cx="4754880" cy="2980944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2075688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441448"/>
            <a:ext cx="4297680" cy="23225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전송 사슬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Transport Block에서 resource grid까지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CRC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판정 결과가 곧 확인 응답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채널 부호가 셋으로 갈린다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LDPC, 폴라, 컨볼루션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변조와 modulation order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MCS 표와 Transport Block Size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재전송과 Incremental Redundancy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Ambient IoT의 NACK만 있는 구조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자가 점검 3문항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전송 사슬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065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순서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62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Transport Block: 상위 계층에서 내려온 데이터 묶음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CRC 부호를 붙인다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채널 부호로 잉여를 더한다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4. 비트를 symbol로 사상한다 (변조)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 resource grid에 얹어 보낸다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2925336"/>
            <a:ext cx="5666079" cy="177430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00763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CRC의 역할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281952"/>
            <a:ext cx="5373471" cy="13353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오류 검출용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수신단은 이것으로 복호 성공 여부를 판정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 판정 결과가 곧 확인 응답이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 구조 전체가 여기에 걸려 있다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" y="4827660"/>
            <a:ext cx="5666079" cy="177430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490995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specification에서의 자리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5184276"/>
            <a:ext cx="5373471" cy="13353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5.2.5가 link adaptation과 재전송을 요약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8.1.3이 사이드링크의 modulation order와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목표 code rate과 Transport Block Size 결정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clause 8이 Ambient IoT의 공통 함수 (3주차)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731520"/>
            <a:ext cx="5666079" cy="343887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specification은 이 사슬을 여러 문서에 나눠 적는다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1088136"/>
            <a:ext cx="5373471" cy="29999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보낼지 정하는 것 — MAC (TS 38.321)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어떻게 부호화하고 변조할지 — physical layer (TS 38.212, 38.211)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값을 쓸지 결정하는 절차 — TS 38.214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전체 조망 — TS 38.300 clause 5.2, 5.3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한 사슬이 네 문서에 걸쳐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'구조를 본다'가 어려운 이유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9주차에서 같은 구조를 사이드링크로 다시 본다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6431" y="4298413"/>
            <a:ext cx="5666079" cy="230355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438070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코드워드와 계층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4655029"/>
            <a:ext cx="5373471" cy="18646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Transport Block 하나가 부호화를 거치면 코드워드가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여러 계층으로 보낼 때는 코드워드를 나눠 싣는다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link adaptation은 코드워드 단위로 이루어진다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5.2.5.1이 그 단위를 못박는다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비트에서 symbol까지, 그리고 되돌아오는 길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11533327" cy="24688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0352" y="1243584"/>
            <a:ext cx="1657045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Transport Block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상위 계층 데이터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14829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425141" y="1243584"/>
            <a:ext cx="1657045" cy="47548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CRC 부가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70277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오류 검출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109618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19930" y="1243584"/>
            <a:ext cx="1657045" cy="47548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채널 부호화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5066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LDPC / 폴라 / 컨볼루션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004407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4719" y="1243584"/>
            <a:ext cx="1657045" cy="47548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변조 사상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9855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QPSK ~ 256QAM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7899196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9508" y="1243584"/>
            <a:ext cx="1657045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자원 매핑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4644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격자에 얹는다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9793985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004297" y="1243584"/>
            <a:ext cx="1657045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전송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2276856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수신단에서 되돌아오는 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0352" y="2532888"/>
            <a:ext cx="1463040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CRC 검사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2048255" y="2606040"/>
            <a:ext cx="201168" cy="219456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304288" y="2532888"/>
            <a:ext cx="1371600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성공 → ACK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22191" y="2532888"/>
            <a:ext cx="1371600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실패 → NACK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5248656" y="2606040"/>
            <a:ext cx="201168" cy="219456"/>
          </a:xfrm>
          <a:prstGeom prst="righ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504688" y="2532888"/>
            <a:ext cx="2194560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재전송 · 소프트 결합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0352" y="2871215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CRC 판정 결과가 곧 확인 응답이다 · 재전송 구조 전체가 여기에 걸려 있다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4" y="3383280"/>
            <a:ext cx="5666079" cy="321868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5488" y="346557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specification이 이 사슬을 나눠 적는다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5488" y="3739896"/>
            <a:ext cx="5373471" cy="2779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보낼지 — MAC (TS 38.321)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어떻게 부호화하고 변조할지 — TS 38.212, 38.211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값을 쓸지 — TS 38.214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전체 조망 — TS 38.300 clause 5.2, 5.3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96431" y="3383280"/>
            <a:ext cx="5666079" cy="321868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42735" y="346557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4주차 예고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42735" y="3739896"/>
            <a:ext cx="5373471" cy="2779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 MAC에는 NACK만 있고 ACK가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침묵을 성공으로 해석하는 규약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device에 깨어 기다릴 전력도 시계도 없기 때문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채널 부호가 셋으로 갈린다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같은 시스템 안에서 부호가 셋인 이유는 전부 복잡도와 블록 길이에 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4759506" cy="315376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44668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데이터 채널 — LDPC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4466898" cy="27148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블록이 길고 처리량이 커야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긴 블록에서 이득이 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복호기가 반복 연산을 요구한다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68169"/>
            <a:ext cx="4759506" cy="253379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150465"/>
            <a:ext cx="44668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제어 채널 — Polar code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24785"/>
            <a:ext cx="4466898" cy="2094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블록이 짧다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신뢰도가 중요하다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89858" y="786384"/>
            <a:ext cx="6572652" cy="312571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36162" y="868680"/>
            <a:ext cx="628004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Ambient IoT — tail biting convolutional code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162" y="1143000"/>
            <a:ext cx="6280044" cy="26867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constraint length 7, code rate 1/3 (TS 38.291 clause 8.2)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시프트 레지스터 초기값을 입력의 마지막 6비트로 채워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시작 상태와 끝 상태를 같게 만든다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device의 계산 능력이 그것밖에 감당하지 못한다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TR 38.769가 남긴 실제 저울질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부호화 없이 반복만 쓰는 경우 대비 BLER 10%에서 약 3 dB 이득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constraint length를 줄이면 0.15~1.4 dB 손해, 복잡도 감소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늘리면 0.22~1.8 dB 이득, device 복잡도 증가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성능 최적화가 아니라 복잡도 예산 안에서의 타협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89858" y="4040110"/>
            <a:ext cx="6572652" cy="25618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36162" y="4122406"/>
            <a:ext cx="628004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부호 선택이 specification에 남는 방식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36162" y="4396726"/>
            <a:ext cx="6280044" cy="2122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specification은 부호를 고른 이유를 적지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clause 8.2는 결과만 적는다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이유는 스터디 보고서에 남는다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38.769 clause 6.1.2.3.1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이것이 TS와 TR을 함께 읽어야 하는 이유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3주차 토론 질문 1번이 정확히 이 지점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specification만 읽으면 답할 수 없다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변조와 MCS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5552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modulation order = symbol당 비트 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1163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OOK — 1비트. Ambient IoT reader 대 device 방향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BPSK — 1비트. Ambient IoT, 일부 제어 신호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QPSK — 2비트. 신뢰도가 중요한 경우, 셀 가장자리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16QAM — 4비트. 중간 채널 조건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64QAM — 6비트. 좋은 채널 조건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256QAM — 8비트. 매우 좋은 채널 조건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414780"/>
            <a:ext cx="5666079" cy="318718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49707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MCS 표와 Transport Block Size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771396"/>
            <a:ext cx="5373471" cy="274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modulation order와 code rate의 조합을 표로 정리한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specification은 이 표의 인덱스만 시그널링한다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송수신단이 같은 표를 보고 실제 값을 얻는다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인덱스 하나 → modulation order + 목표 code rate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여기에 할당된 Resource Element 수를 곱하면 Transport Block Size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계산 절차가 specification에 그대로 적혀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64QAM에서 QPSK로 낮추면 Transport Block Size는 약 1/3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얻는 것: 같은 SNR에서의 복호 성공률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link adaptation이 하는 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채널이 좋으면 높은 modulation order와 높은 code rate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같은 자원에 더 많은 비트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채널이 나쁘면 낮은 modulation order와 낮은 code rate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같은 자원에 적은 비트, 대신 복호 성공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TS 38.300 clause 5.2.5.1이 정한 제약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 전송 구간의 한 코드워드 안에서는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모든 Resource Block Group에 같은 변조와 code rate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주파수마다 다르게 하지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왜 그런가를 6주차 토론에서 다시 묻는다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재전송: 실패한 전송을 버리지 않는다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7356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HARQ의 구조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2967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stop-and-wait 방식의 병렬 프로세스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수신단은 복호에 실패한 신호를 버퍼에 남긴다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재전송분과 결합한다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Incremental Redundancy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재전송이 같은 비트가 아니라 다른 잉여 비트를 담는다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재전송을 거듭할수록 실효 code rate이 낮아진다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단순 반복은 SNR만 올릴 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대가: soft buffer 유지, 잉여 버전 합의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595150"/>
            <a:ext cx="5666079" cy="300681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67744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Ambient IoT와의 대조 (4주차 예고)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951766"/>
            <a:ext cx="5373471" cy="25679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38.391에는 NACK 피드백 메시지만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대응하는 ACK 메시지가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왜 가능한가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긍정 응답을 두려면 device가 깨어 기다려야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타이머도 유지해야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device에는 그럴 전력도 시계도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침묵을 성공으로 해석하는 규약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대가: reader가 부정 응답을 놓치면 device는 알 방법이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신뢰도를 시스템 수준의 재질의로 밀어냈다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stop-and-wait와 병렬 프로세스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하나의 프로세스는 응답을 받을 때까지 다음을 못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사이 링크가 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여러 프로세스를 병렬로 돌린다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 프로세스가 응답을 기다리는 동안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다른 프로세스가 새 블록을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프로세스 수가 왕복 지연을 덮을 만큼 있어야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8주차에서 이 조건이 깨진다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위성 왕복 지연이 수십 밀리초이기 때문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880497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9627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사이드링크의 재전송은 다르다 (9주차)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237113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피드백 채널이 별도로 있다 (PSFCH)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5.7.4.1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그룹캐스트에서는 여러 수신자가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누가 실패했는지에 따라 처리가 갈린다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모드 2에서는 재전송 자원도 스스로 골라야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5.22.1.3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중앙 스케줄러가 없다는 사실이 재전송까지 바꾼다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Incremental Redundancy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재전송을 거듭할수록 실효 code rate이 낮아진다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78892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Incremental Redundancy: 재전송마다 다른 패리티를 보낸다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316736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606060"/>
                </a:solidFill>
                <a:latin typeface="Arial"/>
              </a:rPr>
              <a:t>첫 전송 (RV0)</a:t>
            </a:r>
          </a:p>
        </p:txBody>
      </p:sp>
      <p:sp>
        <p:nvSpPr>
          <p:cNvPr id="7" name="Rectangle 6"/>
          <p:cNvSpPr/>
          <p:nvPr/>
        </p:nvSpPr>
        <p:spPr>
          <a:xfrm>
            <a:off x="1947672" y="1261872"/>
            <a:ext cx="2735793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체계 비트</a:t>
            </a:r>
          </a:p>
        </p:txBody>
      </p:sp>
      <p:sp>
        <p:nvSpPr>
          <p:cNvPr id="8" name="Rectangle 7"/>
          <p:cNvSpPr/>
          <p:nvPr/>
        </p:nvSpPr>
        <p:spPr>
          <a:xfrm>
            <a:off x="4865851" y="1261872"/>
            <a:ext cx="1823862" cy="29260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1</a:t>
            </a:r>
          </a:p>
        </p:txBody>
      </p:sp>
      <p:sp>
        <p:nvSpPr>
          <p:cNvPr id="9" name="Rectangle 8"/>
          <p:cNvSpPr/>
          <p:nvPr/>
        </p:nvSpPr>
        <p:spPr>
          <a:xfrm>
            <a:off x="6872100" y="1261872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2</a:t>
            </a:r>
          </a:p>
        </p:txBody>
      </p:sp>
      <p:sp>
        <p:nvSpPr>
          <p:cNvPr id="10" name="Rectangle 9"/>
          <p:cNvSpPr/>
          <p:nvPr/>
        </p:nvSpPr>
        <p:spPr>
          <a:xfrm>
            <a:off x="8878348" y="1261872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1828800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606060"/>
                </a:solidFill>
                <a:latin typeface="Arial"/>
              </a:rPr>
              <a:t>재전송 1 (RV2)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47672" y="1773936"/>
            <a:ext cx="2735793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체계 비트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65851" y="1773936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72100" y="1773936"/>
            <a:ext cx="1823862" cy="29260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878348" y="1773936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" y="2340864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606060"/>
                </a:solidFill>
                <a:latin typeface="Arial"/>
              </a:rPr>
              <a:t>재전송 2 (RV3)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47672" y="2286000"/>
            <a:ext cx="2735793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체계 비트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65851" y="2286000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72100" y="2286000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78348" y="2286000"/>
            <a:ext cx="1823862" cy="29260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47672" y="2926080"/>
            <a:ext cx="2735793" cy="31089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1">
                <a:solidFill>
                  <a:srgbClr val="1A1A1A"/>
                </a:solidFill>
                <a:latin typeface="Arial"/>
              </a:rPr>
              <a:t>체계 비트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865851" y="2926080"/>
            <a:ext cx="1823862" cy="310896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1">
                <a:solidFill>
                  <a:srgbClr val="1A1A1A"/>
                </a:solidFill>
                <a:latin typeface="Arial"/>
              </a:rPr>
              <a:t>패리티 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72100" y="2926080"/>
            <a:ext cx="1823862" cy="310896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1">
                <a:solidFill>
                  <a:srgbClr val="1A1A1A"/>
                </a:solidFill>
                <a:latin typeface="Arial"/>
              </a:rPr>
              <a:t>패리티 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878348" y="2926080"/>
            <a:ext cx="1823862" cy="310896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1">
                <a:solidFill>
                  <a:srgbClr val="1A1A1A"/>
                </a:solidFill>
                <a:latin typeface="Arial"/>
              </a:rPr>
              <a:t>패리티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352" y="2980944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8C1D1D"/>
                </a:solidFill>
                <a:latin typeface="Arial"/>
              </a:rPr>
              <a:t>수신단 결합 결과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0352" y="3081527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결합하면 실효 code rate이 낮아진다 → 부호화 이득 · 단순 반복은 SNR만 올린다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0352" y="3264407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대가: 수신단이 이전 시도를 담을 soft buffer를 유지해야 한다 (전력 소모)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4" y="3758183"/>
            <a:ext cx="5666079" cy="2843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5488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단순 반복과의 차이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5488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단순 반복은 같은 비트를 더해 SNR만 올린다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Incremental Redundancy는 새 패리티를 더해 code rate을 낮춘다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결합할수록 부호화 이득이 커진다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96431" y="3758183"/>
            <a:ext cx="5666079" cy="28437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42735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8주차에서 이 구조가 흔들린다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42735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프로세스 수가 왕복 지연을 덮어야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위성 왕복 지연은 수십 밀리초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저궤도 50 ms, 중궤도 180 ms, 정지궤도 600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지상망의 가정이 성립하지 않는다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블록 4 자가 점검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2763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8374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같은 자원을 할당받고 변조를 64QAM에서 QPSK로 낮추면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Transport Block Size는 어떻게 변하는가. 무엇을 얻는가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Incremental Redundancy 방식의 재전송이 단순 반복보다 나은 이유는 무엇인가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대신 무엇이 필요한가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Ambient IoT가 LDPC 대신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convolutional code를 고른 이유를 device 쪽 제약으로 설명하라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4135892"/>
            <a:ext cx="5666079" cy="246607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421818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연결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492508"/>
            <a:ext cx="5373471" cy="20271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3번은 3주차 토론 질문 1번과 같다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다음 주에 specification 본문으로 다시 확인한다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2번은 5주차의 전력 논의로 이어진다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soft buffer를 유지한다는 것은 깨어 있다는 뜻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블록이 여는 specification clause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5.2.5 link adaptation과 재전송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8.1.3 사이드링크 MCS와 TBS 결정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clause 8 Ambient IoT 공통 함수 (3주차)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8.2 채널 부호화, 8.4 변조 사상, 8.5 line coding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5.22.1.3 사이드링크 HARQ 동작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38.391 clause 6.2.1.5 NACK 피드백 (4주차)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한 문장으로 요약하면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전송 사슬의 각 단계는 모두 교환 관계다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부호는 신뢰도와 복잡도를 바꾼다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변조는 처리량과 커버리지를 바꾼다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재전송은 지연과 신뢰도를 바꾼다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specification은 그 교환의 눈금만 정하고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눈금을 고를지는 스케줄러에 맡긴다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physical layer 예습 · 블록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되먹임, 다중 접속, 측정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앞의 블록들이 링크 하나를 다루었다면 이 블록은 여러 UE가 자원을 나눠 쓰는 문제를 다룬다.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 코스의 specification 대부분이 실제로는 이 문제에 관한 것이다.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938528"/>
            <a:ext cx="4754880" cy="2980944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2075688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441448"/>
            <a:ext cx="4297680" cy="23225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link adaptation의 순환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그 구조가 낳는 두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reference signal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빔과 SSB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Random Access과 스케줄링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4주차, 9주차와의 대조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측정량 네 가지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RSRP, RSSI, RSRQ, SINR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9주차 센싱이 RSRP를 쓰는 이유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DRX과 Timing Advance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자가 점검 4문항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되먹임과 link adaptation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TS 38.300 clause 5.2.5.1은 열 줄이 채 안 된다. 그 열 줄이 6~7주차의 무대다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97809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순환 구조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539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송신단은 채널을 모른다. 수신단이 알려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gNB이 reference signal를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채널 상태를 측정해 보고한다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MCS이 적절한지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precoding가 좋은지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몇 개의 계층을 쓸 수 있는지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gNB이 다음 전송의 MCS를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specification이 정한 것: 한 전송 구간의 한 코드워드 안에서는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모든 Resource Block Group에 같은 변조와 code rate을 쓴다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92490"/>
            <a:ext cx="5666079" cy="270947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97478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여기서 생기는 두 문제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49106"/>
            <a:ext cx="5373471" cy="22705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1. 보고가 도착했을 때 이미 채널이 변해 있을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coherence time이 짧을수록 심하다 (블록 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고속 이동, 높은 반송파 주파수에서 악화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2. 보고 자체가 자원을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정확할수록 비트가 늘어난다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두 문제가 6~7주차에 기계학습을 끌어들이는 이유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5.1 CSI 피드백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압축과 예측 두 갈래로 다룬다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72106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6~7주차에서 무엇을 읽게 되는가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2821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4 일반 framework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데이터 수집, 모델 학습, 관리, 추론, 저장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4.3의 collaboration level x, y, 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5.1 CSI 피드백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압축과 예측 두 갈래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5.1.2의 벤더 간 협업 방향 A, B, 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7.2.1 프로토콜 영향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7.2.1.4 모델 전달과 배포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핵심 질문: 왜 모델 자체는 표준화하지 않았는가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635469"/>
            <a:ext cx="5666079" cy="296649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71776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precoding와 계층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992085"/>
            <a:ext cx="5373471" cy="252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송신 안테나가 여러 개면 방향을 만들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방향으로 보낼지가 precoding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채널이 좋으면 여러 데이터 흐름을 동시에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개수가 계층 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UE는 이 셋을 함께 보고한다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MCS가 적절한지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precoding가 좋은지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몇 개의 계층을 쓸 수 있는지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보고 비트가 늘어나는 주된 원인이 precoding 정보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압축이 문제가 되는 이유가 여기 있다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link adaptation의 순환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송신단은 채널을 모른다. 수신단이 알려 준다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6974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87552" y="1188720"/>
            <a:ext cx="2286000" cy="47548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gNB</a:t>
            </a:r>
          </a:p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reference signal 전송</a:t>
            </a:r>
          </a:p>
        </p:txBody>
      </p:sp>
      <p:sp>
        <p:nvSpPr>
          <p:cNvPr id="6" name="Rectangle 5"/>
          <p:cNvSpPr/>
          <p:nvPr/>
        </p:nvSpPr>
        <p:spPr>
          <a:xfrm>
            <a:off x="8918143" y="1188720"/>
            <a:ext cx="2286000" cy="47548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UE</a:t>
            </a:r>
          </a:p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채널 측정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364992" y="1316736"/>
            <a:ext cx="5370271" cy="219456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64992" y="1060704"/>
            <a:ext cx="537027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CSI-RS</a:t>
            </a:r>
          </a:p>
        </p:txBody>
      </p:sp>
      <p:sp>
        <p:nvSpPr>
          <p:cNvPr id="9" name="Rectangle 8"/>
          <p:cNvSpPr/>
          <p:nvPr/>
        </p:nvSpPr>
        <p:spPr>
          <a:xfrm>
            <a:off x="8918143" y="1993391"/>
            <a:ext cx="2286000" cy="548640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보고 내용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MCS · precoding · 계층 수</a:t>
            </a:r>
          </a:p>
        </p:txBody>
      </p:sp>
      <p:sp>
        <p:nvSpPr>
          <p:cNvPr id="10" name="Rectangle 9"/>
          <p:cNvSpPr/>
          <p:nvPr/>
        </p:nvSpPr>
        <p:spPr>
          <a:xfrm>
            <a:off x="987552" y="1993391"/>
            <a:ext cx="2286000" cy="54864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gNB</a:t>
            </a:r>
          </a:p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다음 전송의 MCS 결정</a:t>
            </a:r>
          </a:p>
        </p:txBody>
      </p:sp>
      <p:sp>
        <p:nvSpPr>
          <p:cNvPr id="11" name="Left Arrow 10"/>
          <p:cNvSpPr/>
          <p:nvPr/>
        </p:nvSpPr>
        <p:spPr>
          <a:xfrm>
            <a:off x="3364992" y="2157984"/>
            <a:ext cx="5370271" cy="219456"/>
          </a:xfrm>
          <a:prstGeom prst="lef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64992" y="2432304"/>
            <a:ext cx="537027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CSI 보고 (PUCCH/PUSCH)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87552" y="2834640"/>
            <a:ext cx="10216591" cy="420624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8C1D1D"/>
                </a:solidFill>
                <a:latin typeface="Arial"/>
              </a:rPr>
              <a:t>여기서 두 문제가 생긴다   ①  보고가 도착했을 때 채널이 이미 변해 있다   ②  보고 자체가 자원을 쓴다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352" y="31546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이 두 문제가 6주차와 7주차에서 기계학습을 끌어들이는 이유다 (TR 38.843 clause 5.1)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9184" y="3666744"/>
            <a:ext cx="5666079" cy="29352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5488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보고에 담기는 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MCS이 적절한지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precoding가 좋은지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몇 개의 계층을 쓸 수 있는지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보고 비트가 늘어나는 주된 원인이 precoding 정보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96431" y="3666744"/>
            <a:ext cx="5666079" cy="29352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42735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6~7주차에서 읽을 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2735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4 — 일반 framework, collaboration level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5.1 — CSI 피드백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압축과 예측 두 갈래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7.2.1.4 — 모델 전달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reference signal, 빔, 동기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42197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reference signal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9830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측정과 demodulation를 위해 미리 약속된 신호를 섞어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demodulation용, 채널 상태 측정용, 상향 채널 추정용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데이터를 실을 수 있었던 자원을 쓴다 → 오버헤드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얼마나 촘촘히 넣을지는 블록 2가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시간 축은 coherence time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 축은 coherence bandwidth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281514"/>
            <a:ext cx="5666079" cy="332045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36381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빔과 SSB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638130"/>
            <a:ext cx="5373471" cy="2881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높은 주파수에서는 에너지를 좁은 방향으로 모은다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안테나 이득을 얻기 위해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어느 빔 안에 있는지 찾아야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gNB이 SSB을 여러 빔으로 돌아가며 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UE는 가장 센 것을 골라 동기를 잡는다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빔이 어긋나면 다시 맞춰야 한다 → beam management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7주차 기계학습의 두 번째 유스케이스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6G에서 SSB의 구조와 주기는 미결 쟁점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12주차 RAN 제113차 결산에서 다룬다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오버헤드라는 관점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reference signal, 제어 채널, 동기 신호, Cyclic Prefix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모두 사용자 데이터를 실을 수 있었던 자원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 설계의 상당 부분이 이 오버헤드를 깎는 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얼마나 자주 보낼 것인가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얼마나 촘촘히 배치할 것인가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몇 개의 빔으로 나눌 것인가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깎으면 성능이 떨어지고 늘리면 처리량이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교환이 specification 곳곳에 파라미터로 노출되어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구술에서 자주 묻게 되는 자리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접속과 스케줄링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19638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Random Access 네 단계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524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UE가 preamble을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gNB이 응답한다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UE가 자기를 식별한다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4. 충돌이 해소되었음을 확인한다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5.3.4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2823376"/>
            <a:ext cx="5666079" cy="168673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290567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스케줄링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179992"/>
            <a:ext cx="5373471" cy="12478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gNB이 제어 채널로 그랜트를 내린다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UE는 지정된 자원에서만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상향에 보낼 것이 있으면 buffer status를 보고해 그랜트를 요청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10.1~10.3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" y="4638127"/>
            <a:ext cx="5666079" cy="19638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472042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4주차와의 대조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4994743"/>
            <a:ext cx="5373471" cy="1524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IoT의 경쟁 기반 접속은 두 단계에서 끝난다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Msg1: device가 임의 식별자를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Msg2: reader가 응답한다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Msg3과 Msg4에 해당하는 것이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없어졌고 왜 가능한가가 그 주의 토론 질문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731520"/>
            <a:ext cx="5666079" cy="192511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9주차와의 대조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1088136"/>
            <a:ext cx="5373471" cy="14862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 모드 2에는 스케줄러가 아예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스스로 센싱해서 자원을 고른다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8.1.4가 그 알고리즘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6431" y="2784649"/>
            <a:ext cx="5666079" cy="38173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286694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스케줄러가 자원을 나누는 근거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3141265"/>
            <a:ext cx="5373471" cy="33784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보고한 채널 상태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버퍼에 쌓인 데이터의 양과 우선순위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서비스별 지연 requirements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공평성 — 오래 못 받은 UE를 배려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specification은 이 중 무엇을 어떻게 쓰라고 정하지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10은 스케줄러가 무엇을 알 수 있는지만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어떻게 결정할지는 구현의 영역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질의응답에서 자주 묻게 되는 자리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Random Access 네 단계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UE가 망에 처음 들어가는 절차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6576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0392" y="1005840"/>
            <a:ext cx="1371600" cy="32918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UE (UE)</a:t>
            </a:r>
          </a:p>
        </p:txBody>
      </p:sp>
      <p:sp>
        <p:nvSpPr>
          <p:cNvPr id="6" name="Rectangle 5"/>
          <p:cNvSpPr/>
          <p:nvPr/>
        </p:nvSpPr>
        <p:spPr>
          <a:xfrm>
            <a:off x="9329623" y="1005840"/>
            <a:ext cx="1371600" cy="32918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gNB (gNB)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36192" y="1371600"/>
            <a:ext cx="0" cy="2258568"/>
          </a:xfrm>
          <a:prstGeom prst="line">
            <a:avLst/>
          </a:prstGeom>
          <a:ln w="12700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0015423" y="1371600"/>
            <a:ext cx="0" cy="2258568"/>
          </a:xfrm>
          <a:prstGeom prst="line">
            <a:avLst/>
          </a:prstGeom>
          <a:ln w="12700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1536192" y="1691640"/>
            <a:ext cx="8479231" cy="182880"/>
          </a:xfrm>
          <a:prstGeom prst="righ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27632" y="1472184"/>
            <a:ext cx="82963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Msg1   preamble (PRACH)</a:t>
            </a:r>
          </a:p>
        </p:txBody>
      </p:sp>
      <p:sp>
        <p:nvSpPr>
          <p:cNvPr id="11" name="Left Arrow 10"/>
          <p:cNvSpPr/>
          <p:nvPr/>
        </p:nvSpPr>
        <p:spPr>
          <a:xfrm>
            <a:off x="1536192" y="2258568"/>
            <a:ext cx="8479231" cy="182880"/>
          </a:xfrm>
          <a:prstGeom prst="lef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627632" y="2039112"/>
            <a:ext cx="82963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1A1A1A"/>
                </a:solidFill>
                <a:latin typeface="Arial"/>
              </a:rPr>
              <a:t>Msg2   Random Access 응답 · Timing Advance · 상향 그랜트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1536192" y="2825496"/>
            <a:ext cx="8479231" cy="182880"/>
          </a:xfrm>
          <a:prstGeom prst="righ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27632" y="2606039"/>
            <a:ext cx="82963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Msg3   UE 식별 (PUSCH)</a:t>
            </a:r>
          </a:p>
        </p:txBody>
      </p:sp>
      <p:sp>
        <p:nvSpPr>
          <p:cNvPr id="15" name="Left Arrow 14"/>
          <p:cNvSpPr/>
          <p:nvPr/>
        </p:nvSpPr>
        <p:spPr>
          <a:xfrm>
            <a:off x="1536192" y="3392424"/>
            <a:ext cx="8479231" cy="182880"/>
          </a:xfrm>
          <a:prstGeom prst="lef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627632" y="3172968"/>
            <a:ext cx="82963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1A1A1A"/>
                </a:solidFill>
                <a:latin typeface="Arial"/>
              </a:rPr>
              <a:t>Msg4   경쟁 해소 확인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3232" y="3749039"/>
            <a:ext cx="10765231" cy="365760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8C1D1D"/>
                </a:solidFill>
                <a:latin typeface="Arial"/>
              </a:rPr>
              <a:t>4주차 Ambient IoT의 접속은 Msg1과 Msg2 두 단계에서 끝난다   — 합친 것이 아니라 없는 것이다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9184" y="4626864"/>
            <a:ext cx="5666079" cy="19751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75488" y="470916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각 메시지가 하는 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" y="4983480"/>
            <a:ext cx="5373471" cy="15361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Msg1 — preamble. 누군가 들어오려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Msg2 — 응답. Timing Advance와 상향 그랜트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Msg3 — UE 식별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Msg4 — 경쟁 해소 확인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96431" y="4626864"/>
            <a:ext cx="5666079" cy="197510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42735" y="470916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8주차에서 깨지는 지점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42735" y="4983480"/>
            <a:ext cx="5373471" cy="15361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preamble이 정해진 창 안에 도착해야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위성에서는 전파 지연이 수십 밀리초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자기 위치와 궤도로 미리 보정한다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보정이 틀리면 창을 벗어난다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측정량 네 가지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이름이 비슷해 헷갈리기 쉽다. 이 구별이 9주차에서 결정적이다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5618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정의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122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RSRP — reference signal가 실린 Resource Element들의 평균 수신 전력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신호만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RSSI — 대역 안에 들어온 전체 수신 전력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신호와 간섭과 잡음을 모두 포함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RSRQ — 위 둘의 비를 Resource Block 수로 정규화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품질 지표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SINR — 신호 대 간섭 잡음비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476257"/>
            <a:ext cx="5666079" cy="312571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55855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9주차에서 왜 결정적인가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32873"/>
            <a:ext cx="5373471" cy="26867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 모드 2의 센싱 절차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다른 UE의 제어 정보를 복호해 예약을 알아낸다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자원의 reference signal 수신 전력을 문턱값과 비교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넘으면 그 자원을 후보에서 배제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센싱이 보는 것은 총 전력이 아니라 특정 송신자의 신호 세기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RSSI로는 누가 만든 전력인지 구별할 수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RSRP를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RSRP가 높은데 RSRQ가 낮으면?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신호는 센데 간섭이 더 심한 상황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58155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측정은 specification의 절반이다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잴지 정의하지 않으면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근거로 판단할지 정할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specification은 측정량을 매우 정밀하게 정의한다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신호의 어느 Resource Element를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구간에서 어떻게 평균하는지까지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코스에서 측정이 중심이 되는 주차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사이드링크 센싱 (RSRP와 문턱값)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7주차 CSI 피드백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13주차 채널 모델과 평가 방법론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 ISAC은 측정 자체가 서비스가 된다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무엇을 재는가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이름이 비슷하지만 재는 대상이 다르다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88036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612204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대역 안에서 무엇을 재는가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04671" y="2779776"/>
            <a:ext cx="6122046" cy="0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13815" y="2398852"/>
            <a:ext cx="217175" cy="380923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1049279" y="2475726"/>
            <a:ext cx="217175" cy="304049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1284742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" name="Rectangle 9"/>
          <p:cNvSpPr/>
          <p:nvPr/>
        </p:nvSpPr>
        <p:spPr>
          <a:xfrm>
            <a:off x="1520205" y="2253489"/>
            <a:ext cx="217175" cy="52628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1755669" y="2510572"/>
            <a:ext cx="217175" cy="269203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1991132" y="2304618"/>
            <a:ext cx="217175" cy="475157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2226595" y="2380251"/>
            <a:ext cx="217175" cy="39952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2462058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2697522" y="2516988"/>
            <a:ext cx="217175" cy="262787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2932985" y="2317259"/>
            <a:ext cx="217175" cy="46251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3168448" y="2526100"/>
            <a:ext cx="217175" cy="25367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3403912" y="2350052"/>
            <a:ext cx="217175" cy="429723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3639375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3874838" y="2511719"/>
            <a:ext cx="217175" cy="26805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110301" y="2502450"/>
            <a:ext cx="217175" cy="27732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4345765" y="2354107"/>
            <a:ext cx="217175" cy="42566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4581228" y="2175311"/>
            <a:ext cx="217175" cy="60446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4816691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5052154" y="2487746"/>
            <a:ext cx="217175" cy="292029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287618" y="2443556"/>
            <a:ext cx="217175" cy="336219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523081" y="2263933"/>
            <a:ext cx="217175" cy="515842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758544" y="2121603"/>
            <a:ext cx="217175" cy="658172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994008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6229471" y="2286299"/>
            <a:ext cx="217175" cy="49347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6464934" y="2366479"/>
            <a:ext cx="217175" cy="41329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6700397" y="2108917"/>
            <a:ext cx="217175" cy="67085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4671" y="2871216"/>
            <a:ext cx="612204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C1D1D"/>
                </a:solidFill>
                <a:latin typeface="Arial"/>
              </a:rPr>
              <a:t>붉은 막대 = reference signal가 실린 Resource Element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4671" y="3035808"/>
            <a:ext cx="612204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회색 막대 = 다른 신호와 간섭과 잡음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31566" y="1188720"/>
            <a:ext cx="868680" cy="310896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8C1D1D"/>
                </a:solidFill>
                <a:latin typeface="Arial"/>
              </a:rPr>
              <a:t>RSRP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91686" y="1197864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606060"/>
                </a:solidFill>
                <a:latin typeface="Arial"/>
              </a:rPr>
              <a:t>붉은 막대만 평균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91686" y="1362456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신호만 본다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31566" y="1792224"/>
            <a:ext cx="868680" cy="310896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606060"/>
                </a:solidFill>
                <a:latin typeface="Arial"/>
              </a:rPr>
              <a:t>RSSI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91686" y="1801368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606060"/>
                </a:solidFill>
                <a:latin typeface="Arial"/>
              </a:rPr>
              <a:t>전체 막대의 합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91686" y="1965960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신호+간섭+잡음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31566" y="2395728"/>
            <a:ext cx="868680" cy="310896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606060"/>
                </a:solidFill>
                <a:latin typeface="Arial"/>
              </a:rPr>
              <a:t>RSRQ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91686" y="2404872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606060"/>
                </a:solidFill>
                <a:latin typeface="Arial"/>
              </a:rPr>
              <a:t>RSRP / RSSI 정규화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91686" y="2569464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품질 지표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31566" y="2999232"/>
            <a:ext cx="868680" cy="310896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606060"/>
                </a:solidFill>
                <a:latin typeface="Arial"/>
              </a:rPr>
              <a:t>SINR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91686" y="3008376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606060"/>
                </a:solidFill>
                <a:latin typeface="Arial"/>
              </a:rPr>
              <a:t>신호 / (간섭+잡음)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91686" y="3172968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복호 가능성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0352" y="3355848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9주차 사이드링크 센싱은 RSRP를 쓴다 · 총 전력으로는 누가 그 자원을 쓰는지 구별할 수 없다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29184" y="3849624"/>
            <a:ext cx="5666079" cy="27523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75488" y="393192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 센싱이 RSRP를 쓰는 이유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75488" y="4206240"/>
            <a:ext cx="5373471" cy="2313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다른 UE의 제어 정보를 복호해 예약을 알아낸다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자원의 reference signal 수신 전력을 문턱값과 비교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특정 송신자의 신호 세기를 알아야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총 전력으로는 누가 만든 것인지 구별 못 한다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96431" y="3849624"/>
            <a:ext cx="5666079" cy="275234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42735" y="393192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RSRP는 높은데 RSRQ가 낮다면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42735" y="4206240"/>
            <a:ext cx="5373471" cy="2313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신호는 센데 대역 안의 총 전력이 더 크다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간섭이 심한 상황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셀 경계나 밀집 배치에서 전형적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전력과 시간 정렬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3019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DRX (5주차 예고)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8630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항상 깨어 있으면 배터리가 남지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감시 구간과 휴면 구간을 주기로 반복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specification이 정하는 것은 언제 자도 되는지가 아니라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언제 반드시 깨어 있어야 하는지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밖의 시간은 구현에 맡긴다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5.7의 타이머들을 5주차에 직접 읽는다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161459"/>
            <a:ext cx="5666079" cy="344050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24375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Timing Advance (8주차 예고)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518075"/>
            <a:ext cx="5373471" cy="30015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여러 UE의 신호가 gNB에 동시에 도착해야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거리가 다르므로 각자 미리 당겨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보정값이 Timing Advance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지상망에서는 셀 반경이 정하는 범위 안의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위성에서는 전파 지연 자체가 수십 밀리초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완전히 다른 문제가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자기 위치와 위성 궤도로 미리 보정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16.14.2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자기 위치를 알아야 한다는 요구 = 위성 항법 의존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Rel-19가 그 의존을 줄이는 작업을 시작했다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5주차에서 읽을 clause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11 — UE power saving 개요 (1쪽)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15.4 — Network Energy Saving (3쪽)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15.4.2.3 셀 단위 불연속 송수신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5.7 — DRX (8쪽)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UE를 재우는 실제 타이머 동작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5.34 — cell-level energy saving (3쪽)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5.34.2 셀 DTX, 5.34.3 셀 DRX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합계 15쪽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880497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9627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세 층위를 미리 잡아 두면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237113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device — 에너지원을 아예 없앤다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 — 주기적으로 재운다 (clause 5.7)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 — 송신을 쉬게 한다 (clause 5.34)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셋은 대체재가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각각 다른 계층의 유휴 자원을 회수한다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성립 조건도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5주차 토론이 이 조건을 가리는 데 쓰인다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DRX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specification은 언제 자도 되는지가 아니라 언제 깨어 있어야 하는지를 정한다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6974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DRX 주기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1" y="1325880"/>
            <a:ext cx="962082" cy="38404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감시 (on)</a:t>
            </a:r>
          </a:p>
        </p:txBody>
      </p:sp>
      <p:sp>
        <p:nvSpPr>
          <p:cNvPr id="7" name="Rectangle 6"/>
          <p:cNvSpPr/>
          <p:nvPr/>
        </p:nvSpPr>
        <p:spPr>
          <a:xfrm>
            <a:off x="1766754" y="1325880"/>
            <a:ext cx="2405207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휴면 (off)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04671" y="1801368"/>
            <a:ext cx="0" cy="164592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240682" y="1325880"/>
            <a:ext cx="962082" cy="38404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감시 (on)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02765" y="1325880"/>
            <a:ext cx="2405207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휴면 (off)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240682" y="1801368"/>
            <a:ext cx="0" cy="164592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76692" y="1325880"/>
            <a:ext cx="962082" cy="38404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감시 (on)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38775" y="1325880"/>
            <a:ext cx="2405207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휴면 (off)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676692" y="1801368"/>
            <a:ext cx="0" cy="164592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04671" y="1929384"/>
            <a:ext cx="3436011" cy="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4671" y="1965960"/>
            <a:ext cx="343601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606060"/>
                </a:solidFill>
                <a:latin typeface="Arial"/>
              </a:rPr>
              <a:t>DRX 주기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02765" y="1033271"/>
            <a:ext cx="2061606" cy="256032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데이터 도착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786887" y="1289304"/>
            <a:ext cx="0" cy="3657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202765" y="1325880"/>
            <a:ext cx="1443124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연장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22860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specification이 정하는 것과 정하지 않는 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4671" y="2523744"/>
            <a:ext cx="5062575" cy="56692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정한다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언제 반드시 깨어 있어야 하는가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타이머의 이름과 동작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50127" y="2523744"/>
            <a:ext cx="5062575" cy="56692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정하지 않는다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그 밖의 시간에 무엇을 할지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구현에 맡긴다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0352" y="3172968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같은 발상을 gNB에 적용한 것이 셀 단위 불연속 송수신 (TS 38.321 clause 5.34)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9184" y="3666744"/>
            <a:ext cx="5666079" cy="29352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5488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5주차에 직접 읽을 clause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488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5.7 — DRX (8쪽)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5.34 — cell-level energy saving (3쪽)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11, clause 15.4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96431" y="3666744"/>
            <a:ext cx="5666079" cy="29352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42735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세 층위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735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device — 에너지원을 없앤다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 — 주기적으로 재운다 (clause 5.7)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 — 송신을 쉬게 한다 (clause 5.34)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각각 다른 계층의 유휴 자원을 회수한다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블록 5 자가 점검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2763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8374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채널 상태 보고 주기를 늘리면 오버헤드는 줄지만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나빠지는가. 그 손해가 커지는 조건은?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RSRP가 높은데 RSRQ가 낮은 상황은 어떤 상황인가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사이드링크 센싱이 RSSI가 아니라 RSRP를 쓰는 이유는?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4. 저궤도 위성에서 Timing Advance를 UE가 스스로 계산하려면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알아야 하는가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4135892"/>
            <a:ext cx="5666079" cy="246607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421818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네 문제가 가리키는 주차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492508"/>
            <a:ext cx="5373471" cy="20271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1번 → 6주차, 7주차 (AI/ML)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2번, 3번 → 9주차 (사이드링크)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4번 → 8주차 (NTN)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자가 점검 문제는 예고편이다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세 블록을 관통하는 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specification의 절차는 대부분 네 가지 사실 중 하나에 대한 대응이다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1. 채널이 변한다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2. 자원이 모자란다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3. 송신단이 채널을 모른다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 UE의 배터리가 유한하다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clause를 읽다 막히면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넷 중 무엇에 대한 대응인지 먼저 물어보라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대개 길이 열린다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PART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NR 공통 어휘: TS 38.300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이번 주 필독 문서. 22쪽이다. NR 전체를 기능 관점에서 서술하는 stage 2 문서다.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여기 나오는 이름들이 3주차부터의 전제가 된다. 외우려 하지 말고 어디 적혀 있는지를 기억하라.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623060"/>
            <a:ext cx="4754880" cy="3611879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1760220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125980"/>
            <a:ext cx="4297680" cy="29535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4.1 전체 구조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NG-RAN 노드, NG와 Xn 인터페이스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4.2 functional split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gNB이 맡는 일의 목록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4.4 radio protocol architecture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user plane과 control plane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5.2 하향링크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5.2.5.1 link adaptation, 5.2.5.4 재전송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5.3 상향링크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5.3.4 Random Access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5.5 transport channel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6.1, 6.2 Layer 2와 MAC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10.1~10.3 스케줄링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문서를 쓰는 방법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4.1 전체 구조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무선망은 어떤 노드와 어떤 인터페이스로 되어 있는가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44251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NG-RAN 노드는 둘 중 하나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0036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 — NR의 user plane과 control plane을 UE 쪽에서 종단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ng-eNB — E-UTRA의 두 평면을 UE 쪽에서 종단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LTE gNB이 5G 코어에 붙은 형태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둘을 묶어 NG-RAN 노드라 부른다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356913"/>
            <a:ext cx="5666079" cy="324505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43920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인터페이스 세 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713529"/>
            <a:ext cx="5373471" cy="2806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Xn — gNB과 gNB 사이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NG — gNB과 5G 코어 사이. 두 갈래로 나뉜다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NG-C : 접속 및 이동성 관리 기능(AMF)으로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NG-U : user plane 기능(UPF)으로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제어와 사용자가 인터페이스 단계에서 이미 갈라진다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12주차 6G requirements에서 이 분리가 다시 나온다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F1은 여기 없다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 내부를 Central Unit과 Distributed Unit으로 쪼갤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사이의 인터페이스가 F1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clause 4.1은 F1이 TS 38.401에 정의된다고만 적고 넘어간다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stage 2 문서의 전형적인 서술 방식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있는지 알려 주고 어디를 볼지 가리킨다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상세는 그 문서에 있다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758184"/>
            <a:ext cx="5666079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8404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읽을 때 볼 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1148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그림 4.1-1이 이 clause의 요약이다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본문보다 그림을 먼저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노드 두 종류, 인터페이스 세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다섯 개 이름이 학기 내내 나온다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8주차에서 위성이 어느 자리에 놓이는지 물을 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그림 위에서 답하게 된다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NG-RAN 구조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노드 두 종류, 인터페이스 세 종류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6118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869649" y="1060704"/>
            <a:ext cx="4452396" cy="40233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5G 코어 (5GC)</a:t>
            </a:r>
          </a:p>
        </p:txBody>
      </p:sp>
      <p:sp>
        <p:nvSpPr>
          <p:cNvPr id="6" name="Rectangle 5"/>
          <p:cNvSpPr/>
          <p:nvPr/>
        </p:nvSpPr>
        <p:spPr>
          <a:xfrm>
            <a:off x="4092269" y="1536192"/>
            <a:ext cx="1780958" cy="32918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AMF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8467" y="1536192"/>
            <a:ext cx="1780958" cy="32918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UPF</a:t>
            </a:r>
          </a:p>
        </p:txBody>
      </p:sp>
      <p:sp>
        <p:nvSpPr>
          <p:cNvPr id="8" name="Rectangle 7"/>
          <p:cNvSpPr/>
          <p:nvPr/>
        </p:nvSpPr>
        <p:spPr>
          <a:xfrm>
            <a:off x="850392" y="2514600"/>
            <a:ext cx="3339297" cy="47548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gNB</a:t>
            </a:r>
          </a:p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NR 종단</a:t>
            </a:r>
          </a:p>
        </p:txBody>
      </p:sp>
      <p:sp>
        <p:nvSpPr>
          <p:cNvPr id="9" name="Rectangle 8"/>
          <p:cNvSpPr/>
          <p:nvPr/>
        </p:nvSpPr>
        <p:spPr>
          <a:xfrm>
            <a:off x="8002005" y="2514600"/>
            <a:ext cx="3339297" cy="47548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ng-eNB</a:t>
            </a:r>
          </a:p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E-UTRA 종단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2520040" y="1865376"/>
            <a:ext cx="2462708" cy="649224"/>
          </a:xfrm>
          <a:prstGeom prst="line">
            <a:avLst/>
          </a:prstGeom>
          <a:ln w="1587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 flipV="1">
            <a:off x="7208946" y="1865376"/>
            <a:ext cx="2462708" cy="649224"/>
          </a:xfrm>
          <a:prstGeom prst="line">
            <a:avLst/>
          </a:prstGeom>
          <a:ln w="1587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33271" y="2103120"/>
            <a:ext cx="2103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NG-C  (제어, AMF로)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9583" y="2103120"/>
            <a:ext cx="2103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8C1D1D"/>
                </a:solidFill>
                <a:latin typeface="Arial"/>
              </a:rPr>
              <a:t>NG-U  (사용자, UPF로)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189689" y="2752344"/>
            <a:ext cx="3812316" cy="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37508" y="2532888"/>
            <a:ext cx="311667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8C1D1D"/>
                </a:solidFill>
                <a:latin typeface="Arial"/>
              </a:rPr>
              <a:t>Xn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60128" y="3355848"/>
            <a:ext cx="2671437" cy="365760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UE (UE)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520040" y="2990088"/>
            <a:ext cx="3130567" cy="36576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6763707" y="2990088"/>
            <a:ext cx="2907947" cy="36576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0352" y="3904487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노드 두 종류, 인터페이스 세 종류 · 제어와 사용자가 인터페이스 단계에서 이미 갈라진다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4087368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gNB 내부의 Central Unit과 Distributed Unit 분할(F1)은 TS 38.401에 정의된다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9184" y="4581144"/>
            <a:ext cx="5666079" cy="20208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5488" y="46634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그림이 학기 내내 쓰인다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488" y="4937760"/>
            <a:ext cx="5373471" cy="15819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— 위성이 어느 자리에 놓이는가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transparent payload는 중계, regenerative payload는 gNB 자체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— 사이드링크는 이 그림 밖의 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UE와 UE가 직접 연결된다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96431" y="4581144"/>
            <a:ext cx="5666079" cy="20208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2735" y="46634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12주차와 이어진다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42735" y="4937760"/>
            <a:ext cx="5373471" cy="15819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제어와 사용자의 분리가 인터페이스 단계에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6G requirements도 이 분리를 그대로 요구한다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38.914 clause 5.2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4.2 functional split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gNB이 실제로 맡는 일의 목록. 이 목록이 이후 모든 주차의 지도다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24505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Radio Resource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806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radio bearer 제어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무선 접속 허용 제어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연결 이동성 제어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상향, 하향, 사이드링크의 동적 자원 할당 = 스케줄링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사이드링크가 이 목록에 들어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모드 1이 바로 이것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159454"/>
            <a:ext cx="5666079" cy="244251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24175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데이터 처리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516070"/>
            <a:ext cx="5373471" cy="20036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IP와 이더넷 헤더 압축, 상향 데이터 압축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암호화와 무결성 보호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user plane 데이터를 UPF로 라우팅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control plane 정보를 AMF로 라우팅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67819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연결과 방송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239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연결 설정과 해제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페이징 메시지의 스케줄링과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시스템 방송 정보의 스케줄링과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이동성과 스케줄링을 위한 측정 설정과 보고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측정이 별도 항목으로 올라와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재고 어떻게 보고할지가 gNB의 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592596"/>
            <a:ext cx="5666079" cy="300937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67489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목록을 읽는 요령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949212"/>
            <a:ext cx="5373471" cy="2570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항목이 이후 어느 주차와 이어지는지 표시해 두라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스케줄링 → clause 10, 9주차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페이징 → 4주차 Ambient IoT의 페이징과 대조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측정 설정 → 7주차, 9주차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이동성 → 8주차 위성 전환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stage 2 문서의 목록은 목차 역할을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 항목이 어느 상세 specification으로 내려가는지를 안내한다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4.4 radio protocol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두 평면이 각각 어떤 계층으로 쌓여 있는가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34054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user plane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9016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위에서부터 아래로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SDAP — 서비스 데이터 적응 프로토콜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PDCP — 패킷 데이터 수렴 프로토콜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RLC — 무선 링크 제어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MAC — MAC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PHY — physical layer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SDAP가 NR에서 새로 생긴 계층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5G 코어의 QoS 흐름을 radio bearer에 사상한다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254946"/>
            <a:ext cx="5666079" cy="234702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33724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control plane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611562"/>
            <a:ext cx="5373471" cy="19081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같은 하위 계층 위에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RRC — 무선 자원 제어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NAS — 비접속 계층. UE와 코어 사이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RRC는 gNB에서 종단되고 NAS는 코어까지 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gNB은 NAS 메시지를 들여다보지 않고 나른다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그림이 왜 중요한가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feature가 어느 계층에 있는지를 정하는 기준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코스에서 자주 묻는 질문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절차는 왜 MAC에 있고 저 절차는 왜 physical layer에 있는가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사이드링크에서 이 질문이 토론 주제가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암호화와 무결성 보호는 PDCP에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MAC이 아니다. 왜 그런지 생각해 볼 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758184"/>
            <a:ext cx="5666079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8404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Ambient IoT와의 대조 (4주차)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1148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38.391에는 RLC도 PDCP도 SDAP도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MAC이 상위 계층과 직접 붙는다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계층이 사라진 것이 아니라 필요가 없어진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연결 상태가 없으므로 radio bearer도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QoS 흐름도 없으므로 사상할 것도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대조를 4주차에 다시 꺼낸다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5.2 하향링크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physical channel과 그 위의 절차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19543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전송 방식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7565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demodulation reference signal 기반 spatial multiplexing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PDSCH에 적용된다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UE는 precoding 행렬을 몰라도 demodulation할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reference signal와 데이터에 같은 precoding를 쓰기 때문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송신단은 대역의 부분마다 다른 precoding를 쓸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 선택적 precoding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slot 안에서 2symbol부터 14symbol까지의 전송 길이 지원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109834"/>
            <a:ext cx="5666079" cy="249213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19213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주요 physical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66450"/>
            <a:ext cx="5373471" cy="20532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PDSCH — 하향 공유 채널. 사용자 데이터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PDCCH — 하향 제어 채널. 스케줄링 정보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UE는 PDCCH를 감시해 자기 그랜트를 찾는다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감시가 전력을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5주차 DRX이 이 감시를 주기화한 것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30093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clause 5.2.5.1 link adaptation — 열 줄이 안 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570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하향 데이터 채널에 적응 변조 및 부호화를 적용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제약: 한 전송 구간의 한 코드워드 안에서는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모든 Resource Block Group에 같은 변조와 code rate을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채널 상태 reference signal를 재어 보고한다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gNB이 그 보고를 link adaptation에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열 줄이 6주차와 7주차의 무대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5.1이 이 절차의 어디를 모델로 바꿀지 다룬다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923771"/>
            <a:ext cx="5666079" cy="267819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400606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clause 5.2.5.4 재전송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280387"/>
            <a:ext cx="5373471" cy="2239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HARQ. 블록 4에서 본 구조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복호 실패 신호를 버리지 않고 결합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Incremental Redundancy로 실효 code rate을 낮춘다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link adaptation이 예측이라면 재전송은 보정이다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채널 보고가 낡을 수밖에 없으므로 둘 다 필요하다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쪽에 얼마나 기댈지가 스케줄러의 선택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5.3 상향링크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42197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주요 physical channel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9830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PUSCH — 상향 공유 채널. 사용자 데이터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PUCCH — 상향 제어 채널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확인 응답, 채널 상태 보고, 스케줄링 요청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PRACH — Random Access 채널. preamble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상향은 하향과 달리 여러 UE의 신호가 겹친다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타이밍 정렬이 필수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281514"/>
            <a:ext cx="5666079" cy="332045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36381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clause 5.3.4 Random Access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638130"/>
            <a:ext cx="5373471" cy="2881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망에 처음 들어가는 절차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Msg1 preamble 전송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Msg2 Random Access 응답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Msg3 UE 식별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Msg4 경쟁 해소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2단계 Random Access도 지원된다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Msg1과 Msg3을 합치고 Msg2와 Msg4를 합친 형태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4주차 Ambient IoT의 두 단계 접속과 비교할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그쪽은 합친 것이 아니라 없는 것이다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상향에서만 필요한 것들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Timing Advance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거리가 다른 UE들의 신호를 gNB에서 정렬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전력 제어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가까운 UE가 먼 UE를 가리지 않게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스케줄링 요청과 Buffer Status Report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보낼 것이 있다고 알려야 그랜트를 받는다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하향에는 없는 이 절차들이 상향의 복잡도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8주차 예고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위성에서는 Timing Advance가 다른 문제가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전파 지연이 수십 밀리초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자기 위치와 위성 궤도로 미리 계산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16.14.2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Random Access도 영향을 받는다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preamble이 정해진 창 안에 도착해야 하는데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보정이 틀리면 창을 벗어난다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5.5 transport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physical layer이 MAC에 제공하는 서비스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1404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transport channel이란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1701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physical layer이 MAC과 상위 계층에 제공하는 정보 전달 서비스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무엇을 나르는가가 아니라 어떻게 나르는가로 정의된다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나르는가는 MAC의 logical channel이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구분을 specification이 clause 5.5 첫 문단에서 명시한다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054882"/>
            <a:ext cx="5666079" cy="354708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13717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하향 transport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411498"/>
            <a:ext cx="5373471" cy="31081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BCH — 방송 채널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전송 형식이 고정되어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셀 커버리지 전체에 방송되어야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DL-SCH — 하향 공유 채널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 지원, 동적 link adaptation 지원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빔포밍 가능, 동적 및 반정적 자원 할당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DRX 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PCH — 페이징 채널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1404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상향 transport channel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1701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UL-SCH — 상향 공유 채널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RACH — Random Access 채널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공유 채널이 사실상 모든 데이터를 나른다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나머지는 특수 목적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054882"/>
            <a:ext cx="5666079" cy="354708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13717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읽는 요령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411498"/>
            <a:ext cx="5373471" cy="31081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채널의 특성 목록이 곧 설계 결정 목록이다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DL-SCH에 재전송과 link adaptation과 DRX이 있고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BCH에는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왜 없는가를 물어보라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방송은 특정 UE를 대상으로 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그러면 누구의 채널에 맞출 것인가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누구의 확인 응답을 기다릴 것인가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물음이 4주차 Ambient IoT의 하향과 이어진다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6.1과 6.2 Layer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계층 사이에 무엇이 오가는가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40602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계층 사이의 인터페이스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96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physical layer이 MAC에 제공 — transport channel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MAC이 RLC에 제공 — logical channel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RLC가 PDCP에 제공 — RLC 채널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PDCP가 SDAP에 제공 — radio bearer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SDAP가 5G 코어에 제공 — QoS 흐름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각 계층은 아래에서 받은 것을 위가 쓸 형태로 바꾼다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사슬이 계층화의 실체다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320422"/>
            <a:ext cx="5666079" cy="228154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40271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radio bearer 두 종류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677038"/>
            <a:ext cx="5373471" cy="18426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데이터 radio bearer — user plane 데이터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시그널링 radio bearer — control plane 데이터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이름이 다르면 처리도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우선순위, 암호화 키, 신뢰도 요구가 다르다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31567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MAC의 function (clause 6.2)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71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logical channel과 transport channel의 사상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여러 logical channel의 데이터를 하나의 Transport Block으로 다중화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역방향으로 역다중화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스케줄링 정보 보고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재전송을 통한 오류 정정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logical channel 간 우선순위 처리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9주차 사이드링크 MAC이 이 목록의 사이드링크판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5.22가 같은 feature를 사이드링크에 적용한다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4071136"/>
            <a:ext cx="5666079" cy="253083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415343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4주차 대조 지점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427752"/>
            <a:ext cx="5373471" cy="20919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 MAC에 없는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logical channel 간 우선순위 처리가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다중화가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타이머 기반 재전송 관리가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목록과 나란히 놓고 읽으면 20분이면 끝난다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빠진 것이 곧 설계 결정이다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계층 사이에 무엇이 오가는가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각 계층은 아래에서 받은 것을 위가 쓸 형태로 바꾼다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977639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0392" y="1024128"/>
            <a:ext cx="3339297" cy="326135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5G 코어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90857" y="1386840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QoS 흐름 를 위 계층에 제공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520040" y="1350264"/>
            <a:ext cx="0" cy="16459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50392" y="1514856"/>
            <a:ext cx="3339297" cy="32613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1A1A1A"/>
                </a:solidFill>
                <a:latin typeface="Arial"/>
              </a:rPr>
              <a:t>SDAP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90857" y="1877568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radio bearer 를 위 계층에 제공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520040" y="1840991"/>
            <a:ext cx="0" cy="16459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50392" y="2005584"/>
            <a:ext cx="3339297" cy="32613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1A1A1A"/>
                </a:solidFill>
                <a:latin typeface="Arial"/>
              </a:rPr>
              <a:t>PDCP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90857" y="2368296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RLC 채널 를 위 계층에 제공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520040" y="2331720"/>
            <a:ext cx="0" cy="16459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50392" y="2496311"/>
            <a:ext cx="3339297" cy="32613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1A1A1A"/>
                </a:solidFill>
                <a:latin typeface="Arial"/>
              </a:rPr>
              <a:t>RLC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0857" y="2859023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logical channel 를 위 계층에 제공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520040" y="2822447"/>
            <a:ext cx="0" cy="16459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50392" y="2987039"/>
            <a:ext cx="3339297" cy="32613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1A1A1A"/>
                </a:solidFill>
                <a:latin typeface="Arial"/>
              </a:rPr>
              <a:t>MAC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0857" y="3349751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transport channel 를 위 계층에 제공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520040" y="3313175"/>
            <a:ext cx="0" cy="16459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50392" y="3477767"/>
            <a:ext cx="3339297" cy="326135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physical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31566" y="1115568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transport channel (physical layer → MAC)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31566" y="1353312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Arial"/>
              </a:rPr>
              <a:t>하향: BCH · DL-SCH · PCH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31566" y="1545336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Arial"/>
              </a:rPr>
              <a:t>상향: UL-SCH · RACH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31566" y="1737360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무엇을 나르는가가 아니라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31566" y="1929384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어떻게 나르는가로 정의된다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31566" y="2212848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radio bearer 두 종류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31566" y="2450591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DRB — user plane 데이터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31566" y="2642615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SRB — control plane 시그널링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31566" y="2926080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4주차 대조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31566" y="3163824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Ambient IoT MAC에는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31566" y="3355848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RLC · PDCP · SDAP가 없다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31566" y="3547872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연결 상태가 없으므로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31566" y="3739896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radio bearer도 없다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352" y="4453127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각 계층은 아래에서 받은 것을 위가 쓸 형태로 바꾼다 · 이 사슬이 계층화의 실체다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29184" y="4946904"/>
            <a:ext cx="5666079" cy="16550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5488" y="50292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transport channel과 logical channel의 구분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5488" y="5303520"/>
            <a:ext cx="5373471" cy="12161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transport channel — 어떻게 나르는가 (physical layer이 제공)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logical channel — 무엇을 나르는가 (MAC이 제공)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specification이 clause 5.5 첫 문단에서 이 구분을 명시한다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96431" y="4946904"/>
            <a:ext cx="5666079" cy="165506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42735" y="50292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DL-SCH의 특성 목록이 곧 설계 결정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42735" y="5303520"/>
            <a:ext cx="5373471" cy="12161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 지원, 동적 link adaptation 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빔포밍 가능, DRX 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BCH에는 이것들이 없다. 왜 없는지 물어보라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방송은 특정 UE를 대상으로 하지 않는다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10 스케줄링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specification이 스케줄러에 대해 무엇을 정하고 무엇을 정하지 않는가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0093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clause 10.1 기본 동작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570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gNB의 MAC이 동적 자원 스케줄러를 포함한다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스케줄러가 고려하는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UE의 buffer status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 UE와 radio bearer의 QoS requirements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측정으로 확인한 무선 조건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자원 할당의 단위는 Resource Block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UE는 스케줄링 채널을 수신해 자기 자원을 확인한다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923771"/>
            <a:ext cx="5666079" cy="267819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00606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스케줄러를 지원하는 측정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80387"/>
            <a:ext cx="5373471" cy="2239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상향 Buffer Status Report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UE의 logical channel 큐에 쌓인 데이터를 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QoS를 고려한 패킷 스케줄링에 쓰인다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하향은 gNB이 자기 버퍼를 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보고가 필요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상향과 하향의 비대칭이 여기서 나온다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9920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specification이 정하지 않는 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5531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무엇을 근거로 삼을지는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어떻게 결정할지는 정하지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버퍼와 QoS와 채널을 어떤 비중으로 섞을지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공평성을 어떻게 정의할지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모두 구현의 영역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같은 specification을 따르는 두 gNB의 성능이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질의응답에서 자주 묻게 되는 자리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specification의 강제 사항과 구현 재량이 선명하게 갈린다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906499"/>
            <a:ext cx="5666079" cy="269546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98879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9주차와의 대조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263115"/>
            <a:ext cx="5373471" cy="22565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 모드 2에는 이 스케줄러가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스스로 센싱해 자원을 고른다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그런데 specification은 그 선택 절차를 훨씬 상세히 규정한다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8.1.4는 알고리즘 수준으로 적혀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왜 반대인가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gNB은 하나이므로 구현에 맡겨도 충돌하지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UE는 여럿이므로 같은 규칙을 써야 충돌이 준다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문서의 구조와 이번 주 필독 지도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필독 clause와 분량 (합계 22쪽)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4.1, 4.2 — 전체 구조와 functional split (3쪽)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4.4 — radio protocol architecture (1쪽)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5.1 — waveform, numerology, frame 구조 (1쪽)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5.2 — 하향링크 (5쪽)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5.3 — 상향링크 (4쪽)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5.5 — transport channel (1쪽)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6.1, 6.2 — Layer 2 개요와 MAC (5쪽)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10.1~10.3 — 스케줄링 (2쪽)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주의: clause 4는 27쪽부터 46쪽까지 이어진다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사이에 끼어 있는 것들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4.3 인터페이스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4.5 다중 무선 Dual Connectivity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4.7 통합 접속 및 백홀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4.9 망 제어 중계기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4.10 펨토 노드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지정한 세 clause 외에는 읽지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문서를 통독하려 하면 이 주에 무너진다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16장이 feature별 확장을 모아 둔 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15.4 — Network Energy Saving (5주차)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16.9 — 사이드링크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16.12 — 사이드링크 릴레이 (9주차 참조)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16.14 — NTN (8주차)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16.20 — NG-RAN의 AI/ML 지원 (6주차)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한 문서를 학기 내내 반복해서 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매번 다른 clause를 열지만 사용법은 같다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이번 주 사전 질문에 좋은 소재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4.2의 functional split에서 무엇이 Central Unit에 남는가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5.1이 한 쪽뿐인데 무엇이 생략되었는가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5.2.5.1의 제약은 왜 필요한가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5.5의 각 transport channel이 무엇을 나르는가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10에서 shall이 붙은 문장은 몇 개인가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정답이 있는 질문이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막힌 지점을 정확히 적는 것이 코멘트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stage 2와 상세 specification의 거리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9주차에 이 차이를 직접 확인한다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6563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원칙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217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새 feature를 만나면 이 문서에서 먼저 찾는다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feature가 어느 계층 어느 clause에 놓였는지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다음 상세 specification으로 내려간다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순서를 뒤집으면 문장은 읽히는데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읽는지 알 수 없다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570771"/>
            <a:ext cx="5666079" cy="303119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65306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실제 사례: 사이드링크 자원 할당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927387"/>
            <a:ext cx="5373471" cy="2592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16.9.3이 모드 1과 모드 2를 두 문단으로 요약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실제 specification은 30여 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생략된 것 세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모든 수치 — 창 길이, 문턱값, 후보 비율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예외 처리 — 후보 부족, 측정 없음, 우선순위 충돌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계층 간 인터페이스의 정확한 형태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2815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한 문장으로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18426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stage 2는 무엇을 하는지를 말한다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상세 specification은 언제 얼마나 어떻게를 말한다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두 문서가 모순되면 상세 specification이 우선한다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다만 그런 일은 드물고, 있으면 CR로 고쳐진다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195945"/>
            <a:ext cx="5666079" cy="340602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27824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각 주차가 이 문서의 어디에서 출발하는가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552561"/>
            <a:ext cx="5373471" cy="296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2주차 — clause 4, 5, 6, 10 (오늘)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3~4주차 — clause 5.3.4 Random Access과 대조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5주차 — clause 11과 clause 15.4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6주차 — clause 16.20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— clause 16.14와 부록 B.4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— clause 5.7과 clause 16.9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13주차 — clause 5.2.5.1로 되돌아온다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2주차 정리와 다음 주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10876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오늘 다룬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669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OFDM과 Cyclic Prefix, numerology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시간 단위: frame, subframe, slot, symbol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 단위: Resource Element, Resource Block, BWP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전송 사슬: CRC, 채널 부호 세 가지, 변조, MCS, TBS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재전송과 Incremental Redundancy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link adaptation의 순환과 그 두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reference signal, 빔과 SSB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Random Access과 스케줄링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측정량 네 가지, 특히 RSRP와 RSSI의 구별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DRX과 Timing Advance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38.300의 구조와 사용법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968298"/>
            <a:ext cx="5666079" cy="263366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405059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다음 주부터 specification 본문으로 들어간다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324914"/>
            <a:ext cx="5373471" cy="21947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3주차: Ambient IoT physical layer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필독 TS 38.291 clause 4, 5, 6, 7, 8 (전체, 본문 12쪽)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한 벌을 처음부터 끝까지 완독한다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Rel-19에서 신설된 specification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배터리 없는 device가 반송파를 되반사해 통신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미리 생각해 올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device에 송신기가 없다는 사실이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전송 시점 결정 절차를 어떻게 제약하는가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확인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두 주 동안 세운 어휘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dB, 링크 예산, noise figure, SINR, MaxCL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path loss, shadowing, multipath, delay spread, Doppler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coherence bandwidth과 coherence time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OFDM, Cyclic Prefix, Subcarrier Spacing, numerology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frame, subframe, slot, symbol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Element, Resource Block, BWP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Transport Block, CRC, LDPC, 폴라, convolutional code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modulation order, code rate, MCS, TBS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HARQ, Incremental Redundancy, 소프트 결합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link adaptation, reference signal, precoding, 계층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SSB, beam management, Random Access, 그랜트, Buffer Status Report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RSRP, RSSI, RSRQ, SINR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DRX, Timing Advance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목록이 3주차부터의 전제다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