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1" r:id="rId2"/>
  </p:sldMasterIdLst>
  <p:notesMasterIdLst>
    <p:notesMasterId r:id="rId31"/>
  </p:notesMasterIdLst>
  <p:handoutMasterIdLst>
    <p:handoutMasterId r:id="rId32"/>
  </p:handoutMasterIdLst>
  <p:sldIdLst>
    <p:sldId id="871" r:id="rId3"/>
    <p:sldId id="848" r:id="rId4"/>
    <p:sldId id="770" r:id="rId5"/>
    <p:sldId id="875" r:id="rId6"/>
    <p:sldId id="822" r:id="rId7"/>
    <p:sldId id="825" r:id="rId8"/>
    <p:sldId id="876" r:id="rId9"/>
    <p:sldId id="877" r:id="rId10"/>
    <p:sldId id="828" r:id="rId11"/>
    <p:sldId id="872" r:id="rId12"/>
    <p:sldId id="829" r:id="rId13"/>
    <p:sldId id="887" r:id="rId14"/>
    <p:sldId id="830" r:id="rId15"/>
    <p:sldId id="879" r:id="rId16"/>
    <p:sldId id="832" r:id="rId17"/>
    <p:sldId id="831" r:id="rId18"/>
    <p:sldId id="882" r:id="rId19"/>
    <p:sldId id="888" r:id="rId20"/>
    <p:sldId id="833" r:id="rId21"/>
    <p:sldId id="889" r:id="rId22"/>
    <p:sldId id="834" r:id="rId23"/>
    <p:sldId id="890" r:id="rId24"/>
    <p:sldId id="835" r:id="rId25"/>
    <p:sldId id="873" r:id="rId26"/>
    <p:sldId id="837" r:id="rId27"/>
    <p:sldId id="885" r:id="rId28"/>
    <p:sldId id="838" r:id="rId29"/>
    <p:sldId id="891" r:id="rId30"/>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Arial" panose="020B0604020202020204" pitchFamily="34" charset="0"/>
      </a:defRPr>
    </a:lvl1pPr>
    <a:lvl2pPr marL="457200" algn="l" rtl="0" fontAlgn="base">
      <a:spcBef>
        <a:spcPct val="0"/>
      </a:spcBef>
      <a:spcAft>
        <a:spcPct val="0"/>
      </a:spcAft>
      <a:defRPr sz="3200" b="1" i="1" kern="1200">
        <a:solidFill>
          <a:schemeClr val="tx1"/>
        </a:solidFill>
        <a:latin typeface="Baby Kruffy"/>
        <a:ea typeface="+mn-ea"/>
        <a:cs typeface="Arial" panose="020B0604020202020204" pitchFamily="34" charset="0"/>
      </a:defRPr>
    </a:lvl2pPr>
    <a:lvl3pPr marL="914400" algn="l" rtl="0" fontAlgn="base">
      <a:spcBef>
        <a:spcPct val="0"/>
      </a:spcBef>
      <a:spcAft>
        <a:spcPct val="0"/>
      </a:spcAft>
      <a:defRPr sz="3200" b="1" i="1" kern="1200">
        <a:solidFill>
          <a:schemeClr val="tx1"/>
        </a:solidFill>
        <a:latin typeface="Baby Kruffy"/>
        <a:ea typeface="+mn-ea"/>
        <a:cs typeface="Arial" panose="020B0604020202020204" pitchFamily="34" charset="0"/>
      </a:defRPr>
    </a:lvl3pPr>
    <a:lvl4pPr marL="1371600" algn="l" rtl="0" fontAlgn="base">
      <a:spcBef>
        <a:spcPct val="0"/>
      </a:spcBef>
      <a:spcAft>
        <a:spcPct val="0"/>
      </a:spcAft>
      <a:defRPr sz="3200" b="1" i="1" kern="1200">
        <a:solidFill>
          <a:schemeClr val="tx1"/>
        </a:solidFill>
        <a:latin typeface="Baby Kruffy"/>
        <a:ea typeface="+mn-ea"/>
        <a:cs typeface="Arial" panose="020B0604020202020204" pitchFamily="34" charset="0"/>
      </a:defRPr>
    </a:lvl4pPr>
    <a:lvl5pPr marL="1828800" algn="l" rtl="0" fontAlgn="base">
      <a:spcBef>
        <a:spcPct val="0"/>
      </a:spcBef>
      <a:spcAft>
        <a:spcPct val="0"/>
      </a:spcAft>
      <a:defRPr sz="3200" b="1" i="1" kern="1200">
        <a:solidFill>
          <a:schemeClr val="tx1"/>
        </a:solidFill>
        <a:latin typeface="Baby Kruffy"/>
        <a:ea typeface="+mn-ea"/>
        <a:cs typeface="Arial" panose="020B0604020202020204" pitchFamily="34" charset="0"/>
      </a:defRPr>
    </a:lvl5pPr>
    <a:lvl6pPr marL="2286000" algn="l" defTabSz="914400" rtl="0" eaLnBrk="1" latinLnBrk="1" hangingPunct="1">
      <a:defRPr sz="3200" b="1" i="1" kern="1200">
        <a:solidFill>
          <a:schemeClr val="tx1"/>
        </a:solidFill>
        <a:latin typeface="Baby Kruffy"/>
        <a:ea typeface="+mn-ea"/>
        <a:cs typeface="Arial" panose="020B0604020202020204" pitchFamily="34" charset="0"/>
      </a:defRPr>
    </a:lvl6pPr>
    <a:lvl7pPr marL="2743200" algn="l" defTabSz="914400" rtl="0" eaLnBrk="1" latinLnBrk="1" hangingPunct="1">
      <a:defRPr sz="3200" b="1" i="1" kern="1200">
        <a:solidFill>
          <a:schemeClr val="tx1"/>
        </a:solidFill>
        <a:latin typeface="Baby Kruffy"/>
        <a:ea typeface="+mn-ea"/>
        <a:cs typeface="Arial" panose="020B0604020202020204" pitchFamily="34" charset="0"/>
      </a:defRPr>
    </a:lvl7pPr>
    <a:lvl8pPr marL="3200400" algn="l" defTabSz="914400" rtl="0" eaLnBrk="1" latinLnBrk="1" hangingPunct="1">
      <a:defRPr sz="3200" b="1" i="1" kern="1200">
        <a:solidFill>
          <a:schemeClr val="tx1"/>
        </a:solidFill>
        <a:latin typeface="Baby Kruffy"/>
        <a:ea typeface="+mn-ea"/>
        <a:cs typeface="Arial" panose="020B0604020202020204" pitchFamily="34" charset="0"/>
      </a:defRPr>
    </a:lvl8pPr>
    <a:lvl9pPr marL="3657600" algn="l" defTabSz="914400" rtl="0" eaLnBrk="1" latinLnBrk="1" hangingPunct="1">
      <a:defRPr sz="3200" b="1" i="1" kern="1200">
        <a:solidFill>
          <a:schemeClr val="tx1"/>
        </a:solidFill>
        <a:latin typeface="Baby Kruffy"/>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996633"/>
    <a:srgbClr val="00CC00"/>
    <a:srgbClr val="3366FF"/>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71" autoAdjust="0"/>
  </p:normalViewPr>
  <p:slideViewPr>
    <p:cSldViewPr>
      <p:cViewPr varScale="1">
        <p:scale>
          <a:sx n="64" d="100"/>
          <a:sy n="64" d="100"/>
        </p:scale>
        <p:origin x="38" y="10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cs typeface="+mn-cs"/>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cs typeface="+mn-cs"/>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i="0" dirty="0">
                <a:latin typeface="Times New Roman" pitchFamily="18" charset="0"/>
                <a:cs typeface="+mn-cs"/>
              </a:defRPr>
            </a:lvl1pPr>
          </a:lstStyle>
          <a:p>
            <a:pPr>
              <a:defRPr/>
            </a:pPr>
            <a:r>
              <a:rPr lang="en-US"/>
              <a:t>1.#</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DDD29087-277C-4423-B05B-B0529D34BD22}" type="slidenum">
              <a:rPr lang="en-US" altLang="ko-KR"/>
              <a:pPr/>
              <a:t>‹#›</a:t>
            </a:fld>
            <a:endParaRPr lang="en-US" altLang="ko-KR"/>
          </a:p>
        </p:txBody>
      </p:sp>
    </p:spTree>
    <p:extLst>
      <p:ext uri="{BB962C8B-B14F-4D97-AF65-F5344CB8AC3E}">
        <p14:creationId xmlns:p14="http://schemas.microsoft.com/office/powerpoint/2010/main" val="1669093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cs typeface="+mn-cs"/>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i="0" dirty="0">
                <a:latin typeface="Times New Roman" pitchFamily="18" charset="0"/>
                <a:cs typeface="+mn-cs"/>
              </a:defRPr>
            </a:lvl1pPr>
          </a:lstStyle>
          <a:p>
            <a:pPr>
              <a:defRPr/>
            </a:pPr>
            <a:r>
              <a:rPr lang="en-US"/>
              <a:t>1.#</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6ADE5B90-31F6-4CD7-A8CA-A9800A3BF206}" type="slidenum">
              <a:rPr lang="en-US" altLang="ko-KR"/>
              <a:pPr/>
              <a:t>‹#›</a:t>
            </a:fld>
            <a:endParaRPr lang="en-US" altLang="ko-KR"/>
          </a:p>
        </p:txBody>
      </p:sp>
    </p:spTree>
    <p:extLst>
      <p:ext uri="{BB962C8B-B14F-4D97-AF65-F5344CB8AC3E}">
        <p14:creationId xmlns:p14="http://schemas.microsoft.com/office/powerpoint/2010/main" val="208007510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extLst/>
        </p:spPr>
        <p:txBody>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fld id="{24CDC4D0-C5ED-4BFA-9D98-A84ECA17E408}" type="slidenum">
              <a:rPr lang="en-US" altLang="ko-KR" sz="1200" b="0" i="0">
                <a:latin typeface="Times New Roman" panose="02020603050405020304" pitchFamily="18" charset="0"/>
              </a:rPr>
              <a:pPr/>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386498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49640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82604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93940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64652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56496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93731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19128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78791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33136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018072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20128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31087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28780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78583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60779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7653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02716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31971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74040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64033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909441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36111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405590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859863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26446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6"/>
          <p:cNvSpPr>
            <a:spLocks noGrp="1" noChangeArrowheads="1"/>
          </p:cNvSpPr>
          <p:nvPr>
            <p:ph type="ftr" sz="quarter" idx="4"/>
          </p:nvPr>
        </p:nvSpPr>
        <p:spPr>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defRPr/>
            </a:pPr>
            <a:r>
              <a:rPr lang="en-US" sz="1200" b="0" i="0" dirty="0" smtClean="0">
                <a:latin typeface="Times New Roman" pitchFamily="18" charset="0"/>
              </a:rPr>
              <a:t>1.#</a:t>
            </a: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0777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extLst/>
        </p:spPr>
        <p:txBody>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1200" b="0" i="0" dirty="0" smtClean="0">
                <a:latin typeface="Times New Roman" pitchFamily="18" charset="0"/>
              </a:rPr>
              <a:t>1.#</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51969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cs typeface="+mn-cs"/>
              </a:rPr>
              <a:t>McGraw-Hill</a:t>
            </a:r>
            <a:endParaRPr lang="en-US" altLang="en-US" sz="2400" b="0" i="0" dirty="0" smtClean="0">
              <a:latin typeface="Times New Roman" pitchFamily="18" charset="0"/>
              <a:cs typeface="+mn-cs"/>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cs typeface="+mn-cs"/>
              </a:rPr>
              <a:t>The McGraw-Hill Companies, Inc., 2000</a:t>
            </a:r>
            <a:endParaRPr lang="en-US" altLang="en-US" sz="2400" b="0" i="0" dirty="0" smtClean="0">
              <a:latin typeface="Times New Roman" pitchFamily="18" charset="0"/>
              <a:cs typeface="+mn-cs"/>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400" b="0" i="0">
                <a:solidFill>
                  <a:schemeClr val="bg2"/>
                </a:solidFill>
                <a:latin typeface="Tahoma" panose="020B0604030504040204" pitchFamily="34" charset="0"/>
                <a:ea typeface="굴림" panose="020B0600000101010101" pitchFamily="50" charset="-127"/>
              </a:defRPr>
            </a:lvl1pPr>
          </a:lstStyle>
          <a:p>
            <a:fld id="{3549B79B-3101-4A09-9CC3-CFEC49C0D61F}" type="datetime1">
              <a:rPr lang="en-US" altLang="ko-KR"/>
              <a:pPr/>
              <a:t>8/27/2019</a:t>
            </a:fld>
            <a:endParaRPr lang="en-US" altLang="ko-KR"/>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400" b="0" i="0">
                <a:solidFill>
                  <a:schemeClr val="bg2"/>
                </a:solidFill>
                <a:latin typeface="Tahoma" panose="020B0604030504040204" pitchFamily="34" charset="0"/>
                <a:ea typeface="굴림" panose="020B0600000101010101" pitchFamily="50" charset="-127"/>
              </a:defRPr>
            </a:lvl1pPr>
          </a:lstStyle>
          <a:p>
            <a:endParaRPr lang="en-US" altLang="ko-KR"/>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55AD20A4-9A3B-4CE3-A01B-30D7F2FD2E18}" type="slidenum">
              <a:rPr lang="en-US" altLang="ko-KR"/>
              <a:pPr/>
              <a:t>‹#›</a:t>
            </a:fld>
            <a:endParaRPr lang="en-US" altLang="ko-KR"/>
          </a:p>
        </p:txBody>
      </p:sp>
    </p:spTree>
    <p:extLst>
      <p:ext uri="{BB962C8B-B14F-4D97-AF65-F5344CB8AC3E}">
        <p14:creationId xmlns:p14="http://schemas.microsoft.com/office/powerpoint/2010/main" val="1730335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2.</a:t>
            </a:r>
            <a:fld id="{8501AB4B-6E6B-4B22-8E2B-5FB1EF4AE090}" type="slidenum">
              <a:rPr lang="en-US" altLang="ko-KR"/>
              <a:pPr/>
              <a:t>‹#›</a:t>
            </a:fld>
            <a:endParaRPr lang="en-US" altLang="ko-KR"/>
          </a:p>
        </p:txBody>
      </p:sp>
    </p:spTree>
    <p:extLst>
      <p:ext uri="{BB962C8B-B14F-4D97-AF65-F5344CB8AC3E}">
        <p14:creationId xmlns:p14="http://schemas.microsoft.com/office/powerpoint/2010/main" val="4107099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2.</a:t>
            </a:r>
            <a:fld id="{D2D19F3D-81F3-4570-B50A-0057F27C4A4E}" type="slidenum">
              <a:rPr lang="en-US" altLang="ko-KR"/>
              <a:pPr/>
              <a:t>‹#›</a:t>
            </a:fld>
            <a:endParaRPr lang="en-US" altLang="ko-KR"/>
          </a:p>
        </p:txBody>
      </p:sp>
    </p:spTree>
    <p:extLst>
      <p:ext uri="{BB962C8B-B14F-4D97-AF65-F5344CB8AC3E}">
        <p14:creationId xmlns:p14="http://schemas.microsoft.com/office/powerpoint/2010/main" val="3761460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2.</a:t>
            </a:r>
            <a:fld id="{E5DDABAD-F8B5-4F9A-85C5-25C5058C490C}" type="slidenum">
              <a:rPr lang="en-US" altLang="ko-KR"/>
              <a:pPr/>
              <a:t>‹#›</a:t>
            </a:fld>
            <a:endParaRPr lang="en-US" altLang="ko-KR"/>
          </a:p>
        </p:txBody>
      </p:sp>
    </p:spTree>
    <p:extLst>
      <p:ext uri="{BB962C8B-B14F-4D97-AF65-F5344CB8AC3E}">
        <p14:creationId xmlns:p14="http://schemas.microsoft.com/office/powerpoint/2010/main" val="436624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2.</a:t>
            </a:r>
            <a:fld id="{4109AE5C-976A-499E-ADAE-151AB3F726E4}" type="slidenum">
              <a:rPr lang="en-US" altLang="ko-KR"/>
              <a:pPr/>
              <a:t>‹#›</a:t>
            </a:fld>
            <a:endParaRPr lang="en-US" altLang="ko-KR"/>
          </a:p>
        </p:txBody>
      </p:sp>
    </p:spTree>
    <p:extLst>
      <p:ext uri="{BB962C8B-B14F-4D97-AF65-F5344CB8AC3E}">
        <p14:creationId xmlns:p14="http://schemas.microsoft.com/office/powerpoint/2010/main" val="114658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2.</a:t>
            </a:r>
            <a:fld id="{2F2865EB-EA8A-4CEF-975B-9E430FC42CCE}" type="slidenum">
              <a:rPr lang="en-US" altLang="ko-KR"/>
              <a:pPr/>
              <a:t>‹#›</a:t>
            </a:fld>
            <a:endParaRPr lang="en-US" altLang="ko-KR"/>
          </a:p>
        </p:txBody>
      </p:sp>
    </p:spTree>
    <p:extLst>
      <p:ext uri="{BB962C8B-B14F-4D97-AF65-F5344CB8AC3E}">
        <p14:creationId xmlns:p14="http://schemas.microsoft.com/office/powerpoint/2010/main" val="915000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2.</a:t>
            </a:r>
            <a:fld id="{637C8D65-BAD2-4C00-A7F0-9D5ACFFC3374}" type="slidenum">
              <a:rPr lang="en-US" altLang="ko-KR"/>
              <a:pPr/>
              <a:t>‹#›</a:t>
            </a:fld>
            <a:endParaRPr lang="en-US" altLang="ko-KR"/>
          </a:p>
        </p:txBody>
      </p:sp>
    </p:spTree>
    <p:extLst>
      <p:ext uri="{BB962C8B-B14F-4D97-AF65-F5344CB8AC3E}">
        <p14:creationId xmlns:p14="http://schemas.microsoft.com/office/powerpoint/2010/main" val="2623722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Title 5"/>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2.</a:t>
            </a:r>
            <a:fld id="{6C33DD3F-D04F-48FA-96A2-7BD0F3B8C273}" type="slidenum">
              <a:rPr lang="en-US" altLang="ko-KR"/>
              <a:pPr/>
              <a:t>‹#›</a:t>
            </a:fld>
            <a:endParaRPr lang="en-US" altLang="ko-KR"/>
          </a:p>
        </p:txBody>
      </p:sp>
    </p:spTree>
    <p:extLst>
      <p:ext uri="{BB962C8B-B14F-4D97-AF65-F5344CB8AC3E}">
        <p14:creationId xmlns:p14="http://schemas.microsoft.com/office/powerpoint/2010/main" val="3617411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2.</a:t>
            </a:r>
            <a:fld id="{1B0B2D8C-54AF-4301-AA43-F43298B002F8}" type="slidenum">
              <a:rPr lang="en-US" altLang="ko-KR"/>
              <a:pPr/>
              <a:t>‹#›</a:t>
            </a:fld>
            <a:endParaRPr lang="en-US" altLang="ko-KR"/>
          </a:p>
        </p:txBody>
      </p:sp>
    </p:spTree>
    <p:extLst>
      <p:ext uri="{BB962C8B-B14F-4D97-AF65-F5344CB8AC3E}">
        <p14:creationId xmlns:p14="http://schemas.microsoft.com/office/powerpoint/2010/main" val="532706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2.</a:t>
            </a:r>
            <a:fld id="{69052DC3-9058-4581-8C20-A1228F8BB99F}" type="slidenum">
              <a:rPr lang="en-US" altLang="ko-KR"/>
              <a:pPr/>
              <a:t>‹#›</a:t>
            </a:fld>
            <a:endParaRPr lang="en-US" altLang="ko-KR"/>
          </a:p>
        </p:txBody>
      </p:sp>
    </p:spTree>
    <p:extLst>
      <p:ext uri="{BB962C8B-B14F-4D97-AF65-F5344CB8AC3E}">
        <p14:creationId xmlns:p14="http://schemas.microsoft.com/office/powerpoint/2010/main" val="3114790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2.</a:t>
            </a:r>
            <a:fld id="{09B1C41C-4576-46FE-A4EC-243FA54A2303}" type="slidenum">
              <a:rPr lang="en-US" altLang="ko-KR"/>
              <a:pPr/>
              <a:t>‹#›</a:t>
            </a:fld>
            <a:endParaRPr lang="en-US" altLang="ko-KR"/>
          </a:p>
        </p:txBody>
      </p:sp>
    </p:spTree>
    <p:extLst>
      <p:ext uri="{BB962C8B-B14F-4D97-AF65-F5344CB8AC3E}">
        <p14:creationId xmlns:p14="http://schemas.microsoft.com/office/powerpoint/2010/main" val="2576369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Tree>
    <p:extLst>
      <p:ext uri="{BB962C8B-B14F-4D97-AF65-F5344CB8AC3E}">
        <p14:creationId xmlns:p14="http://schemas.microsoft.com/office/powerpoint/2010/main" val="2897567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628650" y="365125"/>
            <a:ext cx="7886700" cy="1325563"/>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a:xfrm>
            <a:off x="628650" y="1825625"/>
            <a:ext cx="788670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2217977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623888" y="1709738"/>
            <a:ext cx="7886700" cy="2852737"/>
          </a:xfrm>
          <a:prstGeom prst="rect">
            <a:avLst/>
          </a:prstGeo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ko-KR" altLang="en-US" smtClean="0"/>
              <a:t>마스터 텍스트 스타일을 편집합니다</a:t>
            </a:r>
          </a:p>
        </p:txBody>
      </p:sp>
    </p:spTree>
    <p:extLst>
      <p:ext uri="{BB962C8B-B14F-4D97-AF65-F5344CB8AC3E}">
        <p14:creationId xmlns:p14="http://schemas.microsoft.com/office/powerpoint/2010/main" val="2086868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628650" y="365125"/>
            <a:ext cx="7886700" cy="1325563"/>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628650" y="1825625"/>
            <a:ext cx="386715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825625"/>
            <a:ext cx="386715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1368881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630238" y="365125"/>
            <a:ext cx="7886700" cy="1325563"/>
          </a:xfrm>
          <a:prstGeom prst="rect">
            <a:avLst/>
          </a:prstGeo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630238" y="2505075"/>
            <a:ext cx="3868737" cy="36845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29150" y="2505075"/>
            <a:ext cx="3887788" cy="36845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4121137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628650" y="365125"/>
            <a:ext cx="7886700" cy="1325563"/>
          </a:xfrm>
          <a:prstGeom prst="rect">
            <a:avLst/>
          </a:prstGeom>
        </p:spPr>
        <p:txBody>
          <a:bodyPr/>
          <a:lstStyle/>
          <a:p>
            <a:r>
              <a:rPr lang="ko-KR" altLang="en-US" smtClean="0"/>
              <a:t>마스터 제목 스타일 편집</a:t>
            </a:r>
            <a:endParaRPr lang="ko-KR" altLang="en-US"/>
          </a:p>
        </p:txBody>
      </p:sp>
    </p:spTree>
    <p:extLst>
      <p:ext uri="{BB962C8B-B14F-4D97-AF65-F5344CB8AC3E}">
        <p14:creationId xmlns:p14="http://schemas.microsoft.com/office/powerpoint/2010/main" val="3855675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9102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30238" y="457200"/>
            <a:ext cx="2949575" cy="1600200"/>
          </a:xfrm>
          <a:prstGeom prst="rect">
            <a:avLst/>
          </a:prstGeo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Tree>
    <p:extLst>
      <p:ext uri="{BB962C8B-B14F-4D97-AF65-F5344CB8AC3E}">
        <p14:creationId xmlns:p14="http://schemas.microsoft.com/office/powerpoint/2010/main" val="1419519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630238" y="457200"/>
            <a:ext cx="2949575" cy="1600200"/>
          </a:xfrm>
          <a:prstGeom prst="rect">
            <a:avLst/>
          </a:prstGeo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Tree>
    <p:extLst>
      <p:ext uri="{BB962C8B-B14F-4D97-AF65-F5344CB8AC3E}">
        <p14:creationId xmlns:p14="http://schemas.microsoft.com/office/powerpoint/2010/main" val="2831296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628650" y="365125"/>
            <a:ext cx="7886700" cy="1325563"/>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628650" y="1825625"/>
            <a:ext cx="7886700" cy="4351338"/>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14315087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543675" y="365125"/>
            <a:ext cx="1971675" cy="5811838"/>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628650" y="365125"/>
            <a:ext cx="5762625" cy="5811838"/>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4200777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2.</a:t>
            </a:r>
            <a:fld id="{A92F45A8-E22F-4250-A1DC-0ED2AC1FF966}"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73"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iming>
    <p:tnLst>
      <p:par>
        <p:cTn id="1" dur="indefinite" restart="never" nodeType="tmRoot"/>
      </p:par>
    </p:tnLst>
  </p:timing>
  <p:hf hdr="0" ftr="0" dt="0"/>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anose="020B0604030504040204" pitchFamily="34" charset="0"/>
        </a:defRPr>
      </a:lvl2pPr>
      <a:lvl3pPr algn="l" rtl="0" fontAlgn="base">
        <a:spcBef>
          <a:spcPct val="0"/>
        </a:spcBef>
        <a:spcAft>
          <a:spcPct val="0"/>
        </a:spcAft>
        <a:defRPr sz="4400">
          <a:solidFill>
            <a:schemeClr val="tx2"/>
          </a:solidFill>
          <a:latin typeface="Tahoma" panose="020B0604030504040204" pitchFamily="34" charset="0"/>
        </a:defRPr>
      </a:lvl3pPr>
      <a:lvl4pPr algn="l" rtl="0" fontAlgn="base">
        <a:spcBef>
          <a:spcPct val="0"/>
        </a:spcBef>
        <a:spcAft>
          <a:spcPct val="0"/>
        </a:spcAft>
        <a:defRPr sz="4400">
          <a:solidFill>
            <a:schemeClr val="tx2"/>
          </a:solidFill>
          <a:latin typeface="Tahoma" panose="020B0604030504040204" pitchFamily="34" charset="0"/>
        </a:defRPr>
      </a:lvl4pPr>
      <a:lvl5pPr algn="l" rtl="0" fontAlgn="base">
        <a:spcBef>
          <a:spcPct val="0"/>
        </a:spcBef>
        <a:spcAft>
          <a:spcPct val="0"/>
        </a:spcAft>
        <a:defRPr sz="4400">
          <a:solidFill>
            <a:schemeClr val="tx2"/>
          </a:solidFill>
          <a:latin typeface="Tahoma" panose="020B0604030504040204" pitchFamily="34" charset="0"/>
        </a:defRPr>
      </a:lvl5pPr>
      <a:lvl6pPr marL="457200" algn="l" rtl="0" fontAlgn="base">
        <a:spcBef>
          <a:spcPct val="0"/>
        </a:spcBef>
        <a:spcAft>
          <a:spcPct val="0"/>
        </a:spcAft>
        <a:defRPr sz="4400">
          <a:solidFill>
            <a:schemeClr val="tx2"/>
          </a:solidFill>
          <a:latin typeface="Tahoma" panose="020B0604030504040204" pitchFamily="34" charset="0"/>
        </a:defRPr>
      </a:lvl6pPr>
      <a:lvl7pPr marL="914400" algn="l" rtl="0" fontAlgn="base">
        <a:spcBef>
          <a:spcPct val="0"/>
        </a:spcBef>
        <a:spcAft>
          <a:spcPct val="0"/>
        </a:spcAft>
        <a:defRPr sz="4400">
          <a:solidFill>
            <a:schemeClr val="tx2"/>
          </a:solidFill>
          <a:latin typeface="Tahoma" panose="020B0604030504040204" pitchFamily="34" charset="0"/>
        </a:defRPr>
      </a:lvl7pPr>
      <a:lvl8pPr marL="1371600" algn="l" rtl="0" fontAlgn="base">
        <a:spcBef>
          <a:spcPct val="0"/>
        </a:spcBef>
        <a:spcAft>
          <a:spcPct val="0"/>
        </a:spcAft>
        <a:defRPr sz="4400">
          <a:solidFill>
            <a:schemeClr val="tx2"/>
          </a:solidFill>
          <a:latin typeface="Tahoma" panose="020B0604030504040204" pitchFamily="34" charset="0"/>
        </a:defRPr>
      </a:lvl8pPr>
      <a:lvl9pPr marL="1828800" algn="l" rtl="0" fontAlgn="base">
        <a:spcBef>
          <a:spcPct val="0"/>
        </a:spcBef>
        <a:spcAft>
          <a:spcPct val="0"/>
        </a:spcAft>
        <a:defRPr sz="4400">
          <a:solidFill>
            <a:schemeClr val="tx2"/>
          </a:solidFill>
          <a:latin typeface="Tahoma" panose="020B0604030504040204" pitchFamily="34" charset="0"/>
        </a:defRPr>
      </a:lvl9pPr>
    </p:titleStyle>
    <p:bodyStyle>
      <a:lvl1pPr marL="342900" indent="-342900" algn="l" rtl="0" fontAlgn="base">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3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emf"/><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r>
              <a:rPr lang="en-US" altLang="ko-KR" sz="4800">
                <a:solidFill>
                  <a:srgbClr val="FF0000"/>
                </a:solidFill>
                <a:latin typeface="Times" panose="02020603050405020304" pitchFamily="18" charset="0"/>
                <a:ea typeface="굴림" panose="020B0600000101010101" pitchFamily="50" charset="-127"/>
              </a:rPr>
              <a:t>Chapter 2</a:t>
            </a:r>
          </a:p>
        </p:txBody>
      </p:sp>
      <p:sp>
        <p:nvSpPr>
          <p:cNvPr id="15364" name="Text Box 6"/>
          <p:cNvSpPr txBox="1">
            <a:spLocks noChangeArrowheads="1"/>
          </p:cNvSpPr>
          <p:nvPr/>
        </p:nvSpPr>
        <p:spPr bwMode="auto">
          <a:xfrm>
            <a:off x="152400" y="3048000"/>
            <a:ext cx="41560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r>
              <a:rPr lang="en-US" altLang="ko-KR" sz="4800">
                <a:latin typeface="Times" panose="02020603050405020304" pitchFamily="18" charset="0"/>
                <a:ea typeface="굴림" panose="020B0600000101010101" pitchFamily="50" charset="-127"/>
              </a:rPr>
              <a:t>Network</a:t>
            </a:r>
            <a:br>
              <a:rPr lang="en-US" altLang="ko-KR" sz="4800">
                <a:latin typeface="Times" panose="02020603050405020304" pitchFamily="18" charset="0"/>
                <a:ea typeface="굴림" panose="020B0600000101010101" pitchFamily="50" charset="-127"/>
              </a:rPr>
            </a:br>
            <a:r>
              <a:rPr lang="en-US" altLang="ko-KR" sz="4800">
                <a:latin typeface="Times" panose="02020603050405020304" pitchFamily="18" charset="0"/>
                <a:ea typeface="굴림" panose="020B0600000101010101" pitchFamily="50" charset="-127"/>
              </a:rPr>
              <a:t>Models</a:t>
            </a:r>
          </a:p>
        </p:txBody>
      </p:sp>
      <p:pic>
        <p:nvPicPr>
          <p:cNvPr id="15365"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a:defRPr sz="3200" b="1" i="1">
                <a:solidFill>
                  <a:schemeClr val="tx1"/>
                </a:solidFill>
                <a:latin typeface="Baby Kruffy"/>
                <a:cs typeface="Arial" panose="020B0604020202020204" pitchFamily="34" charset="0"/>
              </a:defRPr>
            </a:lvl1pPr>
            <a:lvl2pPr marL="742950" indent="-285750" defTabSz="1028700">
              <a:defRPr sz="3200" b="1" i="1">
                <a:solidFill>
                  <a:schemeClr val="tx1"/>
                </a:solidFill>
                <a:latin typeface="Baby Kruffy"/>
                <a:cs typeface="Arial" panose="020B0604020202020204" pitchFamily="34" charset="0"/>
              </a:defRPr>
            </a:lvl2pPr>
            <a:lvl3pPr marL="1143000" indent="-228600" defTabSz="1028700">
              <a:defRPr sz="3200" b="1" i="1">
                <a:solidFill>
                  <a:schemeClr val="tx1"/>
                </a:solidFill>
                <a:latin typeface="Baby Kruffy"/>
                <a:cs typeface="Arial" panose="020B0604020202020204" pitchFamily="34" charset="0"/>
              </a:defRPr>
            </a:lvl3pPr>
            <a:lvl4pPr marL="1600200" indent="-228600" defTabSz="1028700">
              <a:defRPr sz="3200" b="1" i="1">
                <a:solidFill>
                  <a:schemeClr val="tx1"/>
                </a:solidFill>
                <a:latin typeface="Baby Kruffy"/>
                <a:cs typeface="Arial" panose="020B0604020202020204" pitchFamily="34" charset="0"/>
              </a:defRPr>
            </a:lvl4pPr>
            <a:lvl5pPr marL="2057400" indent="-228600" defTabSz="1028700">
              <a:defRPr sz="3200" b="1" i="1">
                <a:solidFill>
                  <a:schemeClr val="tx1"/>
                </a:solidFill>
                <a:latin typeface="Baby Kruffy"/>
                <a:cs typeface="Arial" panose="020B0604020202020204" pitchFamily="34" charset="0"/>
              </a:defRPr>
            </a:lvl5pPr>
            <a:lvl6pPr marL="2514600" indent="-228600" defTabSz="10287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defTabSz="10287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defTabSz="10287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defTabSz="1028700" fontAlgn="base">
              <a:spcBef>
                <a:spcPct val="0"/>
              </a:spcBef>
              <a:spcAft>
                <a:spcPct val="0"/>
              </a:spcAft>
              <a:defRPr sz="3200" b="1" i="1">
                <a:solidFill>
                  <a:schemeClr val="tx1"/>
                </a:solidFill>
                <a:latin typeface="Baby Kruffy"/>
                <a:cs typeface="Arial" panose="020B0604020202020204" pitchFamily="34" charset="0"/>
              </a:defRPr>
            </a:lvl9pPr>
          </a:lstStyle>
          <a:p>
            <a:pPr algn="ctr">
              <a:spcBef>
                <a:spcPct val="50000"/>
              </a:spcBef>
            </a:pPr>
            <a:r>
              <a:rPr lang="en-US" altLang="ko-KR" sz="1000" b="0" i="0">
                <a:latin typeface="Arial" panose="020B0604020202020204" pitchFamily="34" charset="0"/>
                <a:ea typeface="굴림" panose="020B0600000101010101" pitchFamily="50" charset="-127"/>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eaLnBrk="0" hangingPunct="0"/>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eaLnBrk="0" hangingPunct="0"/>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eaLnBrk="0" hangingPunct="0"/>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eaLnBrk="0" hangingPunct="0"/>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eaLnBrk="0" hangingPunct="0"/>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eaLnBrk="0" hangingPunct="0"/>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eaLnBrk="0" hangingPunct="0"/>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en-US" sz="3600" i="0">
                <a:solidFill>
                  <a:srgbClr val="FF0000"/>
                </a:solidFill>
                <a:latin typeface="Arial" panose="020B0604020202020204" pitchFamily="34" charset="0"/>
              </a:rPr>
              <a:t>Chapter 2: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11" name="Rectangle 31"/>
          <p:cNvSpPr>
            <a:spLocks noChangeArrowheads="1"/>
          </p:cNvSpPr>
          <p:nvPr/>
        </p:nvSpPr>
        <p:spPr bwMode="auto">
          <a:xfrm>
            <a:off x="152400" y="1447800"/>
            <a:ext cx="8458200" cy="4038600"/>
          </a:xfrm>
          <a:prstGeom prst="rect">
            <a:avLst/>
          </a:prstGeom>
          <a:noFill/>
          <a:ln w="9525">
            <a:noFill/>
            <a:miter lim="800000"/>
            <a:headEnd/>
            <a:tailEnd/>
          </a:ln>
          <a:effectLst/>
        </p:spPr>
        <p:txBody>
          <a:bodyPr/>
          <a:lstStyle/>
          <a:p>
            <a:pPr algn="just" eaLnBrk="0" hangingPunct="0">
              <a:lnSpc>
                <a:spcPct val="150000"/>
              </a:lnSpc>
              <a:defRPr/>
            </a:pPr>
            <a:r>
              <a:rPr lang="en-US" sz="4000" dirty="0">
                <a:solidFill>
                  <a:srgbClr val="FF0000"/>
                </a:solidFill>
                <a:effectLst>
                  <a:outerShdw blurRad="38100" dist="38100" dir="2700000" algn="tl">
                    <a:srgbClr val="000000">
                      <a:alpha val="43137"/>
                    </a:srgbClr>
                  </a:outerShdw>
                </a:effectLst>
                <a:latin typeface="Times"/>
                <a:cs typeface="+mn-cs"/>
              </a:rPr>
              <a:t>  2.1   </a:t>
            </a:r>
            <a:r>
              <a:rPr lang="en-US" sz="4000" dirty="0">
                <a:solidFill>
                  <a:schemeClr val="tx2"/>
                </a:solidFill>
                <a:effectLst>
                  <a:outerShdw blurRad="38100" dist="38100" dir="2700000" algn="tl">
                    <a:srgbClr val="000000">
                      <a:alpha val="43137"/>
                    </a:srgbClr>
                  </a:outerShdw>
                </a:effectLst>
                <a:latin typeface="Times"/>
                <a:cs typeface="+mn-cs"/>
              </a:rPr>
              <a:t>Protocol </a:t>
            </a:r>
            <a:r>
              <a:rPr lang="en-US" sz="4000" dirty="0">
                <a:solidFill>
                  <a:schemeClr val="tx2"/>
                </a:solidFill>
                <a:effectLst>
                  <a:outerShdw blurRad="38100" dist="38100" dir="2700000" algn="tl">
                    <a:srgbClr val="000000">
                      <a:alpha val="43137"/>
                    </a:srgbClr>
                  </a:outerShdw>
                </a:effectLst>
                <a:latin typeface="Times"/>
                <a:cs typeface="+mn-cs"/>
              </a:rPr>
              <a:t>Layering</a:t>
            </a:r>
          </a:p>
          <a:p>
            <a:pPr algn="just" eaLnBrk="0" hangingPunct="0">
              <a:lnSpc>
                <a:spcPct val="150000"/>
              </a:lnSpc>
              <a:defRPr/>
            </a:pPr>
            <a:r>
              <a:rPr lang="en-US" sz="4000" dirty="0">
                <a:solidFill>
                  <a:srgbClr val="FF0000"/>
                </a:solidFill>
                <a:effectLst>
                  <a:outerShdw blurRad="38100" dist="38100" dir="2700000" algn="tl">
                    <a:srgbClr val="000000">
                      <a:alpha val="43137"/>
                    </a:srgbClr>
                  </a:outerShdw>
                </a:effectLst>
                <a:latin typeface="Times"/>
                <a:cs typeface="+mn-cs"/>
              </a:rPr>
              <a:t>  </a:t>
            </a:r>
            <a:r>
              <a:rPr lang="en-US" sz="4000" dirty="0">
                <a:solidFill>
                  <a:srgbClr val="FF0000"/>
                </a:solidFill>
                <a:effectLst>
                  <a:outerShdw blurRad="38100" dist="38100" dir="2700000" algn="tl">
                    <a:srgbClr val="000000">
                      <a:alpha val="43137"/>
                    </a:srgbClr>
                  </a:outerShdw>
                </a:effectLst>
                <a:latin typeface="Times"/>
                <a:cs typeface="+mn-cs"/>
              </a:rPr>
              <a:t>2.2   </a:t>
            </a:r>
            <a:r>
              <a:rPr lang="en-US" sz="4000" dirty="0">
                <a:solidFill>
                  <a:schemeClr val="tx2"/>
                </a:solidFill>
                <a:effectLst>
                  <a:outerShdw blurRad="38100" dist="38100" dir="2700000" algn="tl">
                    <a:srgbClr val="000000">
                      <a:alpha val="43137"/>
                    </a:srgbClr>
                  </a:outerShdw>
                </a:effectLst>
                <a:latin typeface="Times"/>
                <a:cs typeface="+mn-cs"/>
              </a:rPr>
              <a:t>TCP/IP Protocol Suite</a:t>
            </a:r>
            <a:endParaRPr lang="en-US" sz="4000" dirty="0">
              <a:solidFill>
                <a:schemeClr val="tx2"/>
              </a:solidFill>
              <a:effectLst>
                <a:outerShdw blurRad="38100" dist="38100" dir="2700000" algn="tl">
                  <a:srgbClr val="000000">
                    <a:alpha val="43137"/>
                  </a:srgbClr>
                </a:outerShdw>
              </a:effectLst>
              <a:latin typeface="Times"/>
              <a:cs typeface="+mn-cs"/>
            </a:endParaRPr>
          </a:p>
          <a:p>
            <a:pPr algn="just" eaLnBrk="0" hangingPunct="0">
              <a:lnSpc>
                <a:spcPct val="150000"/>
              </a:lnSpc>
              <a:defRPr/>
            </a:pPr>
            <a:r>
              <a:rPr lang="en-US" sz="4000" dirty="0">
                <a:solidFill>
                  <a:srgbClr val="FF0000"/>
                </a:solidFill>
                <a:effectLst>
                  <a:outerShdw blurRad="38100" dist="38100" dir="2700000" algn="tl">
                    <a:srgbClr val="000000">
                      <a:alpha val="43137"/>
                    </a:srgbClr>
                  </a:outerShdw>
                </a:effectLst>
                <a:latin typeface="Times"/>
                <a:cs typeface="+mn-cs"/>
              </a:rPr>
              <a:t>  </a:t>
            </a:r>
            <a:r>
              <a:rPr lang="en-US" sz="4000" dirty="0">
                <a:solidFill>
                  <a:srgbClr val="FF0000"/>
                </a:solidFill>
                <a:effectLst>
                  <a:outerShdw blurRad="38100" dist="38100" dir="2700000" algn="tl">
                    <a:srgbClr val="000000">
                      <a:alpha val="43137"/>
                    </a:srgbClr>
                  </a:outerShdw>
                </a:effectLst>
                <a:latin typeface="Times"/>
                <a:cs typeface="+mn-cs"/>
              </a:rPr>
              <a:t>2.3   </a:t>
            </a:r>
            <a:r>
              <a:rPr lang="en-US" sz="4000" dirty="0">
                <a:solidFill>
                  <a:schemeClr val="tx2"/>
                </a:solidFill>
                <a:effectLst>
                  <a:outerShdw blurRad="38100" dist="38100" dir="2700000" algn="tl">
                    <a:srgbClr val="000000">
                      <a:alpha val="43137"/>
                    </a:srgbClr>
                  </a:outerShdw>
                </a:effectLst>
                <a:latin typeface="Times"/>
                <a:cs typeface="+mn-cs"/>
              </a:rPr>
              <a:t>OSI Model</a:t>
            </a:r>
            <a:endParaRPr lang="en-US" sz="2400" dirty="0">
              <a:solidFill>
                <a:srgbClr val="FF0000"/>
              </a:solidFill>
              <a:effectLst>
                <a:outerShdw blurRad="38100" dist="38100" dir="2700000" algn="tl">
                  <a:srgbClr val="000000">
                    <a:alpha val="43137"/>
                  </a:srgbClr>
                </a:outerShdw>
              </a:effectLst>
              <a:latin typeface="Times"/>
              <a:cs typeface="+mn-cs"/>
            </a:endParaRPr>
          </a:p>
          <a:p>
            <a:pPr marL="457200" indent="-457200" algn="just" eaLnBrk="0" hangingPunct="0">
              <a:lnSpc>
                <a:spcPct val="150000"/>
              </a:lnSpc>
              <a:spcBef>
                <a:spcPct val="50000"/>
              </a:spcBef>
              <a:buClr>
                <a:schemeClr val="hlink"/>
              </a:buClr>
              <a:defRPr/>
            </a:pPr>
            <a: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left)">
                                      <p:cBhvr>
                                        <p:cTn id="12" dur="500"/>
                                        <p:tgtEl>
                                          <p:spTgt spid="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left)">
                                      <p:cBhvr>
                                        <p:cTn id="1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2.</a:t>
            </a:r>
            <a:fld id="{C4A05956-9D5C-4A2D-BA21-A51500BE40BB}" type="slidenum">
              <a:rPr lang="en-US" altLang="ko-KR"/>
              <a:pPr/>
              <a:t>3</a:t>
            </a:fld>
            <a:endParaRPr lang="en-US" altLang="ko-K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cs typeface="+mn-cs"/>
            </a:endParaRPr>
          </a:p>
        </p:txBody>
      </p:sp>
      <p:sp>
        <p:nvSpPr>
          <p:cNvPr id="913411" name="Text Box 3"/>
          <p:cNvSpPr txBox="1">
            <a:spLocks noChangeArrowheads="1"/>
          </p:cNvSpPr>
          <p:nvPr/>
        </p:nvSpPr>
        <p:spPr bwMode="auto">
          <a:xfrm>
            <a:off x="228600" y="406400"/>
            <a:ext cx="5635625"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cs typeface="+mn-cs"/>
              </a:rPr>
              <a:t>2-1   </a:t>
            </a:r>
            <a:r>
              <a:rPr lang="en-US" i="0" dirty="0">
                <a:effectLst>
                  <a:outerShdw blurRad="38100" dist="38100" dir="2700000" algn="tl">
                    <a:srgbClr val="C0C0C0"/>
                  </a:outerShdw>
                </a:effectLst>
                <a:latin typeface="Times" pitchFamily="18" charset="0"/>
                <a:cs typeface="+mn-cs"/>
              </a:rPr>
              <a:t>PROTOCOL LAYERING</a:t>
            </a:r>
          </a:p>
          <a:p>
            <a:pPr marL="0" lvl="2" eaLnBrk="0" hangingPunct="0">
              <a:defRPr/>
            </a:pPr>
            <a:endParaRPr lang="en-US" i="0" dirty="0">
              <a:effectLst>
                <a:outerShdw blurRad="38100" dist="38100" dir="2700000" algn="tl">
                  <a:srgbClr val="C0C0C0"/>
                </a:outerShdw>
              </a:effectLst>
              <a:latin typeface="Times" pitchFamily="18" charset="0"/>
              <a:cs typeface="+mn-cs"/>
            </a:endParaRPr>
          </a:p>
        </p:txBody>
      </p:sp>
      <p:sp>
        <p:nvSpPr>
          <p:cNvPr id="2355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endParaRPr lang="ko-KR" altLang="ko-KR" sz="1800" i="0">
              <a:latin typeface="Times New Roman" panose="02020603050405020304" pitchFamily="18" charset="0"/>
            </a:endParaRPr>
          </a:p>
        </p:txBody>
      </p:sp>
      <p:sp>
        <p:nvSpPr>
          <p:cNvPr id="23557" name="Rectangle 7"/>
          <p:cNvSpPr>
            <a:spLocks noChangeArrowheads="1"/>
          </p:cNvSpPr>
          <p:nvPr/>
        </p:nvSpPr>
        <p:spPr bwMode="auto">
          <a:xfrm>
            <a:off x="152400" y="1689100"/>
            <a:ext cx="8839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eaLnBrk="0" hangingPunct="0"/>
            <a:r>
              <a:rPr lang="en-US" altLang="ko-KR">
                <a:solidFill>
                  <a:srgbClr val="000000"/>
                </a:solidFill>
                <a:latin typeface="Times-Roman"/>
                <a:ea typeface="굴림" panose="020B0600000101010101" pitchFamily="50" charset="-127"/>
              </a:rPr>
              <a:t>A word we hear all the time when we talk about the Internet is protocol. A protocol defines the rules that both the sender and receiver and all intermediate devices need to follow to be able to communicate effectively. When communication is simple, we may need only one simple protocol; when the communication is complex, we need a protocol at each layer, or protocol layering.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6F30DBD8-ED77-42D3-BCF0-A38D1CD426A6}" type="slidenum">
              <a:rPr lang="en-US" altLang="ko-KR"/>
              <a:pPr/>
              <a:t>4</a:t>
            </a:fld>
            <a:endParaRPr lang="en-US" altLang="ko-KR"/>
          </a:p>
        </p:txBody>
      </p:sp>
      <p:sp>
        <p:nvSpPr>
          <p:cNvPr id="256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256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256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256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256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256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256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09562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2.1.1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Scenarios</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25610" name="Rectangle 10"/>
          <p:cNvSpPr>
            <a:spLocks noChangeArrowheads="1"/>
          </p:cNvSpPr>
          <p:nvPr/>
        </p:nvSpPr>
        <p:spPr bwMode="auto">
          <a:xfrm>
            <a:off x="381000" y="1293813"/>
            <a:ext cx="7924800" cy="3540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Let us develop two simple scenarios to better understand the need for protocol layering.</a:t>
            </a:r>
          </a:p>
          <a:p>
            <a:pPr algn="just"/>
            <a:endParaRPr lang="en-US" altLang="ko-KR" sz="2800">
              <a:latin typeface="Times New Roman" panose="02020603050405020304" pitchFamily="18" charset="0"/>
              <a:ea typeface="굴림" panose="020B0600000101010101" pitchFamily="50" charset="-127"/>
            </a:endParaRPr>
          </a:p>
          <a:p>
            <a:pPr algn="just"/>
            <a:r>
              <a:rPr lang="en-US" altLang="ko-KR" sz="2800">
                <a:latin typeface="Times New Roman" panose="02020603050405020304" pitchFamily="18" charset="0"/>
                <a:ea typeface="굴림" panose="020B0600000101010101" pitchFamily="50" charset="-127"/>
              </a:rPr>
              <a:t>In the first scenario, communication is so simple that it can occur in only one layer.</a:t>
            </a:r>
          </a:p>
          <a:p>
            <a:pPr algn="just"/>
            <a:endParaRPr lang="en-US" altLang="ko-KR" sz="2800">
              <a:latin typeface="Times New Roman" panose="02020603050405020304" pitchFamily="18" charset="0"/>
              <a:ea typeface="굴림" panose="020B0600000101010101" pitchFamily="50" charset="-127"/>
            </a:endParaRPr>
          </a:p>
          <a:p>
            <a:pPr algn="just"/>
            <a:r>
              <a:rPr lang="en-US" altLang="ko-KR" sz="2800">
                <a:latin typeface="Times New Roman" panose="02020603050405020304" pitchFamily="18" charset="0"/>
                <a:ea typeface="굴림" panose="020B0600000101010101" pitchFamily="50" charset="-127"/>
              </a:rPr>
              <a:t>In the second, the communication between Maria and Ann takes place in three layers.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2.</a:t>
            </a:r>
            <a:fld id="{4CCBA609-46CA-4142-AA8C-9C499F9235E8}" type="slidenum">
              <a:rPr lang="en-US" altLang="ko-KR"/>
              <a:pPr/>
              <a:t>5</a:t>
            </a:fld>
            <a:endParaRPr lang="en-US" altLang="ko-KR"/>
          </a:p>
        </p:txBody>
      </p:sp>
      <p:sp>
        <p:nvSpPr>
          <p:cNvPr id="27650" name="Rectangle 14"/>
          <p:cNvSpPr>
            <a:spLocks noChangeArrowheads="1"/>
          </p:cNvSpPr>
          <p:nvPr/>
        </p:nvSpPr>
        <p:spPr bwMode="auto">
          <a:xfrm>
            <a:off x="152400" y="76200"/>
            <a:ext cx="8153400"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400">
                <a:solidFill>
                  <a:srgbClr val="FF0000"/>
                </a:solidFill>
                <a:latin typeface="Times-BoldItalic"/>
                <a:ea typeface="굴림" panose="020B0600000101010101" pitchFamily="50" charset="-127"/>
              </a:rPr>
              <a:t>Figure 2.1</a:t>
            </a:r>
            <a:r>
              <a:rPr lang="en-US" altLang="ko-KR" sz="2800">
                <a:solidFill>
                  <a:srgbClr val="0000CC"/>
                </a:solidFill>
                <a:latin typeface="Times-BoldItalic"/>
                <a:ea typeface="굴림" panose="020B0600000101010101" pitchFamily="50" charset="-127"/>
              </a:rPr>
              <a:t>: </a:t>
            </a:r>
            <a:r>
              <a:rPr lang="en-US" altLang="ko-KR" sz="2800">
                <a:latin typeface="Times-BoldItalic"/>
                <a:ea typeface="굴림" panose="020B0600000101010101" pitchFamily="50" charset="-127"/>
              </a:rPr>
              <a:t>A single-layer protocol</a:t>
            </a:r>
            <a:endParaRPr lang="en-US" altLang="ko-KR" sz="2800">
              <a:solidFill>
                <a:schemeClr val="bg2"/>
              </a:solidFill>
              <a:latin typeface="Times-BoldItalic"/>
              <a:ea typeface="굴림" panose="020B0600000101010101" pitchFamily="50" charset="-127"/>
            </a:endParaRPr>
          </a:p>
        </p:txBody>
      </p:sp>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71750"/>
            <a:ext cx="8116888"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5650" y="3719513"/>
            <a:ext cx="5133975"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21" fill="hold" nodeType="clickEffect">
                                  <p:stCondLst>
                                    <p:cond delay="0"/>
                                  </p:stCondLst>
                                  <p:childTnLst>
                                    <p:set>
                                      <p:cBhvr>
                                        <p:cTn id="10" dur="1" fill="hold">
                                          <p:stCondLst>
                                            <p:cond delay="0"/>
                                          </p:stCondLst>
                                        </p:cTn>
                                        <p:tgtEl>
                                          <p:spTgt spid="31750"/>
                                        </p:tgtEl>
                                        <p:attrNameLst>
                                          <p:attrName>style.visibility</p:attrName>
                                        </p:attrNameLst>
                                      </p:cBhvr>
                                      <p:to>
                                        <p:strVal val="visible"/>
                                      </p:to>
                                    </p:set>
                                    <p:animEffect transition="in" filter="barn(inVertical)">
                                      <p:cBhvr>
                                        <p:cTn id="11" dur="30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a:spLocks noGrp="1" noChangeArrowheads="1"/>
          </p:cNvSpPr>
          <p:nvPr>
            <p:ph type="sldNum" sz="quarter" idx="10"/>
          </p:nvPr>
        </p:nvSpPr>
        <p:spPr>
          <a:ln/>
        </p:spPr>
        <p:txBody>
          <a:bodyPr/>
          <a:lstStyle/>
          <a:p>
            <a:r>
              <a:rPr lang="en-US" altLang="ko-KR"/>
              <a:t>2.</a:t>
            </a:r>
            <a:fld id="{A3C31C17-8198-43FA-A2FD-0F0272CAC6A9}" type="slidenum">
              <a:rPr lang="en-US" altLang="ko-KR"/>
              <a:pPr/>
              <a:t>6</a:t>
            </a:fld>
            <a:endParaRPr lang="en-US" altLang="ko-KR"/>
          </a:p>
        </p:txBody>
      </p:sp>
      <p:sp>
        <p:nvSpPr>
          <p:cNvPr id="29698" name="Rectangle 14"/>
          <p:cNvSpPr>
            <a:spLocks noChangeArrowheads="1"/>
          </p:cNvSpPr>
          <p:nvPr/>
        </p:nvSpPr>
        <p:spPr bwMode="auto">
          <a:xfrm>
            <a:off x="152400" y="76200"/>
            <a:ext cx="8153400"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400">
                <a:solidFill>
                  <a:srgbClr val="FF0000"/>
                </a:solidFill>
                <a:latin typeface="Times-BoldItalic"/>
                <a:ea typeface="굴림" panose="020B0600000101010101" pitchFamily="50" charset="-127"/>
              </a:rPr>
              <a:t>Figure 2.2</a:t>
            </a:r>
            <a:r>
              <a:rPr lang="en-US" altLang="ko-KR" sz="2800">
                <a:solidFill>
                  <a:srgbClr val="0000CC"/>
                </a:solidFill>
                <a:latin typeface="Times-BoldItalic"/>
                <a:ea typeface="굴림" panose="020B0600000101010101" pitchFamily="50" charset="-127"/>
              </a:rPr>
              <a:t>: </a:t>
            </a:r>
            <a:r>
              <a:rPr lang="en-US" altLang="ko-KR" sz="2800">
                <a:latin typeface="Times-BoldItalic"/>
                <a:ea typeface="굴림" panose="020B0600000101010101" pitchFamily="50" charset="-127"/>
              </a:rPr>
              <a:t>A three-layer protocol</a:t>
            </a:r>
            <a:endParaRPr lang="en-US" altLang="ko-KR" sz="2800">
              <a:solidFill>
                <a:schemeClr val="bg2"/>
              </a:solidFill>
              <a:latin typeface="Times-BoldItalic"/>
              <a:ea typeface="굴림" panose="020B0600000101010101" pitchFamily="50" charset="-127"/>
            </a:endParaRPr>
          </a:p>
        </p:txBody>
      </p:sp>
      <p:pic>
        <p:nvPicPr>
          <p:cNvPr id="337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20838"/>
            <a:ext cx="22098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259138"/>
            <a:ext cx="22098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575175"/>
            <a:ext cx="22098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4325" y="1620838"/>
            <a:ext cx="225107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4325" y="4575175"/>
            <a:ext cx="2251075"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64325" y="3259138"/>
            <a:ext cx="22510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3"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97125" y="2078038"/>
            <a:ext cx="4179888"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4"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19350" y="3346450"/>
            <a:ext cx="4179888"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5"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2200" y="4597400"/>
            <a:ext cx="42481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47800" y="2536825"/>
            <a:ext cx="6172200" cy="355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6" name="Picture 1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60638" y="5486400"/>
            <a:ext cx="38957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7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80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33803"/>
                                        </p:tgtEl>
                                        <p:attrNameLst>
                                          <p:attrName>style.visibility</p:attrName>
                                        </p:attrNameLst>
                                      </p:cBhvr>
                                      <p:to>
                                        <p:strVal val="visible"/>
                                      </p:to>
                                    </p:set>
                                    <p:animEffect transition="in" filter="barn(inVertical)">
                                      <p:cBhvr>
                                        <p:cTn id="13" dur="1500"/>
                                        <p:tgtEl>
                                          <p:spTgt spid="3380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3379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380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1" fill="hold" nodeType="clickEffect">
                                  <p:stCondLst>
                                    <p:cond delay="0"/>
                                  </p:stCondLst>
                                  <p:childTnLst>
                                    <p:set>
                                      <p:cBhvr>
                                        <p:cTn id="23" dur="1" fill="hold">
                                          <p:stCondLst>
                                            <p:cond delay="0"/>
                                          </p:stCondLst>
                                        </p:cTn>
                                        <p:tgtEl>
                                          <p:spTgt spid="33804"/>
                                        </p:tgtEl>
                                        <p:attrNameLst>
                                          <p:attrName>style.visibility</p:attrName>
                                        </p:attrNameLst>
                                      </p:cBhvr>
                                      <p:to>
                                        <p:strVal val="visible"/>
                                      </p:to>
                                    </p:set>
                                    <p:animEffect transition="in" filter="barn(inVertical)">
                                      <p:cBhvr>
                                        <p:cTn id="24" dur="500"/>
                                        <p:tgtEl>
                                          <p:spTgt spid="3380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379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80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6" presetClass="entr" presetSubtype="21" fill="hold" nodeType="clickEffect">
                                  <p:stCondLst>
                                    <p:cond delay="0"/>
                                  </p:stCondLst>
                                  <p:childTnLst>
                                    <p:set>
                                      <p:cBhvr>
                                        <p:cTn id="34" dur="1" fill="hold">
                                          <p:stCondLst>
                                            <p:cond delay="0"/>
                                          </p:stCondLst>
                                        </p:cTn>
                                        <p:tgtEl>
                                          <p:spTgt spid="33805"/>
                                        </p:tgtEl>
                                        <p:attrNameLst>
                                          <p:attrName>style.visibility</p:attrName>
                                        </p:attrNameLst>
                                      </p:cBhvr>
                                      <p:to>
                                        <p:strVal val="visible"/>
                                      </p:to>
                                    </p:set>
                                    <p:animEffect transition="in" filter="barn(inVertical)">
                                      <p:cBhvr>
                                        <p:cTn id="35" dur="500"/>
                                        <p:tgtEl>
                                          <p:spTgt spid="3380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6" presetClass="entr" presetSubtype="21"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par>
                                <p:cTn id="41" presetID="16" presetClass="entr" presetSubtype="21" fill="hold" nodeType="withEffect">
                                  <p:stCondLst>
                                    <p:cond delay="0"/>
                                  </p:stCondLst>
                                  <p:childTnLst>
                                    <p:set>
                                      <p:cBhvr>
                                        <p:cTn id="42" dur="1" fill="hold">
                                          <p:stCondLst>
                                            <p:cond delay="0"/>
                                          </p:stCondLst>
                                        </p:cTn>
                                        <p:tgtEl>
                                          <p:spTgt spid="33806"/>
                                        </p:tgtEl>
                                        <p:attrNameLst>
                                          <p:attrName>style.visibility</p:attrName>
                                        </p:attrNameLst>
                                      </p:cBhvr>
                                      <p:to>
                                        <p:strVal val="visible"/>
                                      </p:to>
                                    </p:set>
                                    <p:animEffect transition="in" filter="barn(inVertical)">
                                      <p:cBhvr>
                                        <p:cTn id="43" dur="500"/>
                                        <p:tgtEl>
                                          <p:spTgt spid="33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FCBC1354-10A9-44E3-9CA4-77A958D75EB1}" type="slidenum">
              <a:rPr lang="en-US" altLang="ko-KR"/>
              <a:pPr/>
              <a:t>7</a:t>
            </a:fld>
            <a:endParaRPr lang="en-US" altLang="ko-KR"/>
          </a:p>
        </p:txBody>
      </p:sp>
      <p:sp>
        <p:nvSpPr>
          <p:cNvPr id="3174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174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174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174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175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175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175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212013"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2.1.2 Principles of Protocol Layering</a:t>
            </a:r>
          </a:p>
        </p:txBody>
      </p:sp>
      <p:sp>
        <p:nvSpPr>
          <p:cNvPr id="31754" name="Rectangle 10"/>
          <p:cNvSpPr>
            <a:spLocks noChangeArrowheads="1"/>
          </p:cNvSpPr>
          <p:nvPr/>
        </p:nvSpPr>
        <p:spPr bwMode="auto">
          <a:xfrm>
            <a:off x="381000" y="1293813"/>
            <a:ext cx="7924800" cy="4400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Let us discuss two principles of protocol layering.</a:t>
            </a:r>
          </a:p>
          <a:p>
            <a:pPr algn="just"/>
            <a:endParaRPr lang="en-US" altLang="ko-KR" sz="2800">
              <a:latin typeface="Times New Roman" panose="02020603050405020304" pitchFamily="18" charset="0"/>
              <a:ea typeface="굴림" panose="020B0600000101010101" pitchFamily="50" charset="-127"/>
            </a:endParaRPr>
          </a:p>
          <a:p>
            <a:pPr algn="just"/>
            <a:r>
              <a:rPr lang="en-US" altLang="ko-KR" sz="2800">
                <a:latin typeface="Times New Roman" panose="02020603050405020304" pitchFamily="18" charset="0"/>
                <a:ea typeface="굴림" panose="020B0600000101010101" pitchFamily="50" charset="-127"/>
              </a:rPr>
              <a:t>The first principle dictates that if we want bidirectional communication, we need to make each layer so that it is able to perform two opposite tasks, one in each direction.</a:t>
            </a:r>
          </a:p>
          <a:p>
            <a:pPr algn="just"/>
            <a:endParaRPr lang="en-US" altLang="ko-KR" sz="2800">
              <a:latin typeface="Times New Roman" panose="02020603050405020304" pitchFamily="18" charset="0"/>
              <a:ea typeface="굴림" panose="020B0600000101010101" pitchFamily="50" charset="-127"/>
            </a:endParaRPr>
          </a:p>
          <a:p>
            <a:pPr algn="just"/>
            <a:r>
              <a:rPr lang="en-US" altLang="ko-KR" sz="2800">
                <a:latin typeface="Times New Roman" panose="02020603050405020304" pitchFamily="18" charset="0"/>
                <a:ea typeface="굴림" panose="020B0600000101010101" pitchFamily="50" charset="-127"/>
              </a:rPr>
              <a:t>The second principle that we need to follow in protocol layering is that the two objects under each layer at both sites should be identical.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D9282C79-10B3-4FB2-8925-CA4D881BFC2C}" type="slidenum">
              <a:rPr lang="en-US" altLang="ko-KR"/>
              <a:pPr/>
              <a:t>8</a:t>
            </a:fld>
            <a:endParaRPr lang="en-US" altLang="ko-KR"/>
          </a:p>
        </p:txBody>
      </p:sp>
      <p:sp>
        <p:nvSpPr>
          <p:cNvPr id="3379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379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379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379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379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379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3380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275263"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2.1.3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 Logical </a:t>
            </a:r>
            <a:r>
              <a:rPr lang="en-US" sz="3600" dirty="0">
                <a:solidFill>
                  <a:schemeClr val="hlink"/>
                </a:solidFill>
                <a:effectLst>
                  <a:outerShdw blurRad="38100" dist="38100" dir="2700000" algn="tl">
                    <a:srgbClr val="000000">
                      <a:alpha val="43137"/>
                    </a:srgbClr>
                  </a:outerShdw>
                </a:effectLst>
                <a:latin typeface="Times New Roman" pitchFamily="18" charset="0"/>
              </a:rPr>
              <a:t>Connections</a:t>
            </a:r>
          </a:p>
        </p:txBody>
      </p:sp>
      <p:sp>
        <p:nvSpPr>
          <p:cNvPr id="33802" name="Rectangle 10"/>
          <p:cNvSpPr>
            <a:spLocks noChangeArrowheads="1"/>
          </p:cNvSpPr>
          <p:nvPr/>
        </p:nvSpPr>
        <p:spPr bwMode="auto">
          <a:xfrm>
            <a:off x="381000" y="1293813"/>
            <a:ext cx="7924800" cy="4400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After following the above two principles, we can think about logical connection between each layer as shown in Figure 2.3. This means that we have layer-to-layer communication. Maria and Ann can think that there is a logical (imaginary) connection at each layer through which they can send the object created from that layer. We will see that the concept of logical connection will help us better understand the task of layering we encounter in data communication and networking.</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2.</a:t>
            </a:r>
            <a:fld id="{8CDD3BA4-0603-4DDE-8328-250A5DD21D63}" type="slidenum">
              <a:rPr lang="en-US" altLang="ko-KR"/>
              <a:pPr/>
              <a:t>9</a:t>
            </a:fld>
            <a:endParaRPr lang="en-US" altLang="ko-KR"/>
          </a:p>
        </p:txBody>
      </p:sp>
      <p:sp>
        <p:nvSpPr>
          <p:cNvPr id="35842" name="Rectangle 14"/>
          <p:cNvSpPr>
            <a:spLocks noChangeArrowheads="1"/>
          </p:cNvSpPr>
          <p:nvPr/>
        </p:nvSpPr>
        <p:spPr bwMode="auto">
          <a:xfrm>
            <a:off x="152400" y="76200"/>
            <a:ext cx="81534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400">
                <a:solidFill>
                  <a:srgbClr val="FF0000"/>
                </a:solidFill>
                <a:latin typeface="Times-BoldItalic"/>
                <a:ea typeface="굴림" panose="020B0600000101010101" pitchFamily="50" charset="-127"/>
              </a:rPr>
              <a:t>Figure 2.3</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Logical connection between peer layers</a:t>
            </a:r>
            <a:endParaRPr lang="en-US" altLang="ko-KR" sz="2000">
              <a:solidFill>
                <a:schemeClr val="bg2"/>
              </a:solidFill>
              <a:latin typeface="Times-BoldItalic"/>
              <a:ea typeface="굴림" panose="020B0600000101010101" pitchFamily="50" charset="-127"/>
            </a:endParaRPr>
          </a:p>
        </p:txBody>
      </p:sp>
      <p:pic>
        <p:nvPicPr>
          <p:cNvPr id="368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1524000"/>
            <a:ext cx="84963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 y="3419475"/>
            <a:ext cx="84963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 y="4876800"/>
            <a:ext cx="84963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36869"/>
                                        </p:tgtEl>
                                        <p:attrNameLst>
                                          <p:attrName>style.visibility</p:attrName>
                                        </p:attrNameLst>
                                      </p:cBhvr>
                                      <p:to>
                                        <p:strVal val="visible"/>
                                      </p:to>
                                    </p:set>
                                    <p:animEffect transition="in" filter="barn(inVertical)">
                                      <p:cBhvr>
                                        <p:cTn id="7" dur="500"/>
                                        <p:tgtEl>
                                          <p:spTgt spid="368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36870"/>
                                        </p:tgtEl>
                                        <p:attrNameLst>
                                          <p:attrName>style.visibility</p:attrName>
                                        </p:attrNameLst>
                                      </p:cBhvr>
                                      <p:to>
                                        <p:strVal val="visible"/>
                                      </p:to>
                                    </p:set>
                                    <p:animEffect transition="in" filter="barn(inVertical)">
                                      <p:cBhvr>
                                        <p:cTn id="12" dur="500"/>
                                        <p:tgtEl>
                                          <p:spTgt spid="368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36871"/>
                                        </p:tgtEl>
                                        <p:attrNameLst>
                                          <p:attrName>style.visibility</p:attrName>
                                        </p:attrNameLst>
                                      </p:cBhvr>
                                      <p:to>
                                        <p:strVal val="visible"/>
                                      </p:to>
                                    </p:set>
                                    <p:animEffect transition="in" filter="barn(inVertical)">
                                      <p:cBhvr>
                                        <p:cTn id="17" dur="500"/>
                                        <p:tgtEl>
                                          <p:spTgt spid="36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2.</a:t>
            </a:r>
            <a:fld id="{383FC532-A45B-41B7-B359-0F7E2C7C8650}" type="slidenum">
              <a:rPr lang="en-US" altLang="ko-KR"/>
              <a:pPr/>
              <a:t>10</a:t>
            </a:fld>
            <a:endParaRPr lang="en-US" altLang="ko-K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cs typeface="+mn-cs"/>
            </a:endParaRPr>
          </a:p>
        </p:txBody>
      </p:sp>
      <p:sp>
        <p:nvSpPr>
          <p:cNvPr id="913411" name="Text Box 3"/>
          <p:cNvSpPr txBox="1">
            <a:spLocks noChangeArrowheads="1"/>
          </p:cNvSpPr>
          <p:nvPr/>
        </p:nvSpPr>
        <p:spPr bwMode="auto">
          <a:xfrm>
            <a:off x="228600" y="406400"/>
            <a:ext cx="6315075"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cs typeface="+mn-cs"/>
              </a:rPr>
              <a:t>2-2   TCP/IP  PROTOCOL  SUITE</a:t>
            </a:r>
            <a:endParaRPr lang="en-US" i="0" dirty="0">
              <a:effectLst>
                <a:outerShdw blurRad="38100" dist="38100" dir="2700000" algn="tl">
                  <a:srgbClr val="C0C0C0"/>
                </a:outerShdw>
              </a:effectLst>
              <a:latin typeface="Times" pitchFamily="18" charset="0"/>
              <a:cs typeface="+mn-cs"/>
            </a:endParaRPr>
          </a:p>
          <a:p>
            <a:pPr marL="0" lvl="2" eaLnBrk="0" hangingPunct="0">
              <a:defRPr/>
            </a:pPr>
            <a:endParaRPr lang="en-US" i="0" dirty="0">
              <a:effectLst>
                <a:outerShdw blurRad="38100" dist="38100" dir="2700000" algn="tl">
                  <a:srgbClr val="C0C0C0"/>
                </a:outerShdw>
              </a:effectLst>
              <a:latin typeface="Times" pitchFamily="18" charset="0"/>
              <a:cs typeface="+mn-cs"/>
            </a:endParaRPr>
          </a:p>
        </p:txBody>
      </p:sp>
      <p:sp>
        <p:nvSpPr>
          <p:cNvPr id="37892"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endParaRPr lang="ko-KR" altLang="ko-KR" sz="1800" i="0">
              <a:latin typeface="Times New Roman" panose="02020603050405020304" pitchFamily="18" charset="0"/>
            </a:endParaRPr>
          </a:p>
        </p:txBody>
      </p:sp>
      <p:sp>
        <p:nvSpPr>
          <p:cNvPr id="37893" name="Rectangle 7"/>
          <p:cNvSpPr>
            <a:spLocks noChangeArrowheads="1"/>
          </p:cNvSpPr>
          <p:nvPr/>
        </p:nvSpPr>
        <p:spPr bwMode="auto">
          <a:xfrm>
            <a:off x="152400" y="1689100"/>
            <a:ext cx="8839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eaLnBrk="0" hangingPunct="0"/>
            <a:r>
              <a:rPr lang="en-US" altLang="ko-KR">
                <a:solidFill>
                  <a:srgbClr val="000000"/>
                </a:solidFill>
                <a:latin typeface="Times-Roman"/>
                <a:ea typeface="굴림" panose="020B0600000101010101" pitchFamily="50" charset="-127"/>
              </a:rPr>
              <a:t>A word we hear all the time when we talk about the Internet is protocol. A protocol defines the rules that both the sender and receiver and all intermediate devices need to follow to be able to communicate effectively. When communication is simple, we may need only one simple protocol; when the communication is complex, we need a protocol at each layer, or protocol layering.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2.</a:t>
            </a:r>
            <a:fld id="{4FEB5028-A06D-4777-B732-047394208C1E}" type="slidenum">
              <a:rPr lang="en-US" altLang="ko-KR"/>
              <a:pPr/>
              <a:t>11</a:t>
            </a:fld>
            <a:endParaRPr lang="en-US" altLang="ko-KR"/>
          </a:p>
        </p:txBody>
      </p:sp>
      <p:sp>
        <p:nvSpPr>
          <p:cNvPr id="39938" name="Rectangle 14"/>
          <p:cNvSpPr>
            <a:spLocks noChangeArrowheads="1"/>
          </p:cNvSpPr>
          <p:nvPr/>
        </p:nvSpPr>
        <p:spPr bwMode="auto">
          <a:xfrm>
            <a:off x="152400" y="76200"/>
            <a:ext cx="81534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400">
                <a:solidFill>
                  <a:srgbClr val="FF0000"/>
                </a:solidFill>
                <a:latin typeface="Times-BoldItalic"/>
                <a:ea typeface="굴림" panose="020B0600000101010101" pitchFamily="50" charset="-127"/>
              </a:rPr>
              <a:t>Figure 2.4</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Layers in the TCP/IP protocol suite</a:t>
            </a:r>
            <a:endParaRPr lang="en-US" altLang="ko-KR" sz="2000">
              <a:solidFill>
                <a:schemeClr val="bg2"/>
              </a:solidFill>
              <a:latin typeface="Times-BoldItalic"/>
              <a:ea typeface="굴림" panose="020B0600000101010101" pitchFamily="50" charset="-127"/>
            </a:endParaRPr>
          </a:p>
        </p:txBody>
      </p:sp>
      <p:pic>
        <p:nvPicPr>
          <p:cNvPr id="389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90600"/>
            <a:ext cx="82661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62150"/>
            <a:ext cx="82661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933700"/>
            <a:ext cx="82661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3905250"/>
            <a:ext cx="82661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4876800"/>
            <a:ext cx="82661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3288" y="5867400"/>
            <a:ext cx="69643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89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89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89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89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9595BF42-55D2-4A77-A072-860EAD084982}" type="slidenum">
              <a:rPr lang="en-US" altLang="ko-KR"/>
              <a:pPr/>
              <a:t>12</a:t>
            </a:fld>
            <a:endParaRPr lang="en-US" altLang="ko-KR"/>
          </a:p>
        </p:txBody>
      </p:sp>
      <p:sp>
        <p:nvSpPr>
          <p:cNvPr id="4198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198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198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198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199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199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199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245100"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2.2.1 Layered Architecture</a:t>
            </a:r>
          </a:p>
        </p:txBody>
      </p:sp>
      <p:sp>
        <p:nvSpPr>
          <p:cNvPr id="41994" name="Rectangle 10"/>
          <p:cNvSpPr>
            <a:spLocks noChangeArrowheads="1"/>
          </p:cNvSpPr>
          <p:nvPr/>
        </p:nvSpPr>
        <p:spPr bwMode="auto">
          <a:xfrm>
            <a:off x="381000" y="1293813"/>
            <a:ext cx="7924800" cy="2678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To show how the layers in the TCP/IP protocol suite are involved in communication between two hosts, we assume that we want to use the suite in a small internet made up of three LANs (links), each with a link-layer switch. We also assume that the links are connected by one router, as shown in Figure 2.5.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2.</a:t>
            </a:r>
            <a:fld id="{7F915810-EE35-4099-9A37-B1D311BB8571}" type="slidenum">
              <a:rPr lang="en-US" altLang="ko-KR"/>
              <a:pPr/>
              <a:t>13</a:t>
            </a:fld>
            <a:endParaRPr lang="en-US" altLang="ko-KR"/>
          </a:p>
        </p:txBody>
      </p:sp>
      <p:sp>
        <p:nvSpPr>
          <p:cNvPr id="44034" name="Rectangle 14"/>
          <p:cNvSpPr>
            <a:spLocks noChangeArrowheads="1"/>
          </p:cNvSpPr>
          <p:nvPr/>
        </p:nvSpPr>
        <p:spPr bwMode="auto">
          <a:xfrm>
            <a:off x="152400" y="7620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000">
                <a:solidFill>
                  <a:srgbClr val="FF0000"/>
                </a:solidFill>
                <a:latin typeface="Times-BoldItalic"/>
                <a:ea typeface="굴림" panose="020B0600000101010101" pitchFamily="50" charset="-127"/>
              </a:rPr>
              <a:t>Figure 2.5</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Communication through an internet</a:t>
            </a:r>
            <a:endParaRPr lang="en-US" altLang="ko-KR" sz="2000">
              <a:solidFill>
                <a:schemeClr val="bg2"/>
              </a:solidFill>
              <a:latin typeface="Times-BoldItalic"/>
              <a:ea typeface="굴림" panose="020B0600000101010101" pitchFamily="50" charset="-127"/>
            </a:endParaRPr>
          </a:p>
        </p:txBody>
      </p:sp>
      <p:pic>
        <p:nvPicPr>
          <p:cNvPr id="399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0" y="1066800"/>
            <a:ext cx="8693150"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3663" y="1447800"/>
            <a:ext cx="6484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4037013"/>
            <a:ext cx="6991350" cy="236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2375" y="3689350"/>
            <a:ext cx="6958013"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9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9944"/>
                                        </p:tgtEl>
                                        <p:attrNameLst>
                                          <p:attrName>style.visibility</p:attrName>
                                        </p:attrNameLst>
                                      </p:cBhvr>
                                      <p:to>
                                        <p:strVal val="visible"/>
                                      </p:to>
                                    </p:set>
                                    <p:animEffect transition="in" filter="wipe(left)">
                                      <p:cBhvr>
                                        <p:cTn id="11" dur="500"/>
                                        <p:tgtEl>
                                          <p:spTgt spid="3994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994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39942"/>
                                        </p:tgtEl>
                                        <p:attrNameLst>
                                          <p:attrName>style.visibility</p:attrName>
                                        </p:attrNameLst>
                                      </p:cBhvr>
                                      <p:to>
                                        <p:strVal val="visible"/>
                                      </p:to>
                                    </p:set>
                                    <p:animEffect transition="in" filter="wipe(left)">
                                      <p:cBhvr>
                                        <p:cTn id="20" dur="3250"/>
                                        <p:tgtEl>
                                          <p:spTgt spid="39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C7880543-F437-4931-B4AD-0B88C2CB6A94}" type="slidenum">
              <a:rPr lang="en-US" altLang="ko-KR"/>
              <a:pPr/>
              <a:t>14</a:t>
            </a:fld>
            <a:endParaRPr lang="en-US" altLang="ko-KR"/>
          </a:p>
        </p:txBody>
      </p:sp>
      <p:sp>
        <p:nvSpPr>
          <p:cNvPr id="4608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608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608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608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608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608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4608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809307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2.2.2 Layers in the TCP/IP Protocol Suite</a:t>
            </a:r>
          </a:p>
        </p:txBody>
      </p:sp>
      <p:sp>
        <p:nvSpPr>
          <p:cNvPr id="46090" name="Rectangle 10"/>
          <p:cNvSpPr>
            <a:spLocks noChangeArrowheads="1"/>
          </p:cNvSpPr>
          <p:nvPr/>
        </p:nvSpPr>
        <p:spPr bwMode="auto">
          <a:xfrm>
            <a:off x="381000" y="1293813"/>
            <a:ext cx="7924800" cy="310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After the above introduction, we briefly discuss the functions and duties of layers in the TCP/IP protocol suite. Each layer is discussed in detail in the next five parts of the book. To better understand the duties of each layer, we need to think about the logical connections between layers. Figure 2.6 shows logical connections in our simple internet.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a:spLocks noGrp="1" noChangeArrowheads="1"/>
          </p:cNvSpPr>
          <p:nvPr>
            <p:ph type="sldNum" sz="quarter" idx="10"/>
          </p:nvPr>
        </p:nvSpPr>
        <p:spPr>
          <a:ln/>
        </p:spPr>
        <p:txBody>
          <a:bodyPr/>
          <a:lstStyle/>
          <a:p>
            <a:r>
              <a:rPr lang="en-US" altLang="ko-KR"/>
              <a:t>2.</a:t>
            </a:r>
            <a:fld id="{54FB0BB6-F348-4327-8556-21AC174087BF}" type="slidenum">
              <a:rPr lang="en-US" altLang="ko-KR"/>
              <a:pPr/>
              <a:t>15</a:t>
            </a:fld>
            <a:endParaRPr lang="en-US" altLang="ko-KR"/>
          </a:p>
        </p:txBody>
      </p:sp>
      <p:sp>
        <p:nvSpPr>
          <p:cNvPr id="48130" name="Rectangle 14"/>
          <p:cNvSpPr>
            <a:spLocks noChangeArrowheads="1"/>
          </p:cNvSpPr>
          <p:nvPr/>
        </p:nvSpPr>
        <p:spPr bwMode="auto">
          <a:xfrm>
            <a:off x="152400" y="76200"/>
            <a:ext cx="81534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400">
                <a:solidFill>
                  <a:srgbClr val="FF0000"/>
                </a:solidFill>
                <a:latin typeface="Times-BoldItalic"/>
                <a:ea typeface="굴림" panose="020B0600000101010101" pitchFamily="50" charset="-127"/>
              </a:rPr>
              <a:t>Figure 2.6</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Logical connections between layers in TCP/IP</a:t>
            </a:r>
            <a:endParaRPr lang="en-US" altLang="ko-KR" sz="2000">
              <a:solidFill>
                <a:schemeClr val="bg2"/>
              </a:solidFill>
              <a:latin typeface="Times-BoldItalic"/>
              <a:ea typeface="굴림" panose="020B0600000101010101" pitchFamily="50" charset="-127"/>
            </a:endParaRPr>
          </a:p>
        </p:txBody>
      </p:sp>
      <p:pic>
        <p:nvPicPr>
          <p:cNvPr id="409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497388"/>
            <a:ext cx="7142163"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150" y="1774825"/>
            <a:ext cx="873125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2668588"/>
            <a:ext cx="5818187"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2362200"/>
            <a:ext cx="5818187"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971800"/>
            <a:ext cx="5818188"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3300" y="3300413"/>
            <a:ext cx="2692400"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300413"/>
            <a:ext cx="2690813"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9100" y="3657600"/>
            <a:ext cx="2690813"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4888" y="3657600"/>
            <a:ext cx="2690812"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2503488" y="1701800"/>
            <a:ext cx="41259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800">
                <a:ea typeface="굴림" panose="020B0600000101010101" pitchFamily="50" charset="-127"/>
              </a:rPr>
              <a:t>Logical</a:t>
            </a:r>
            <a:r>
              <a:rPr lang="en-US" altLang="ko-KR">
                <a:ea typeface="굴림" panose="020B0600000101010101" pitchFamily="50" charset="-127"/>
              </a:rPr>
              <a:t> connections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6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096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45"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anim calcmode="lin" valueType="num">
                                      <p:cBhvr>
                                        <p:cTn id="16" dur="2000" fill="hold"/>
                                        <p:tgtEl>
                                          <p:spTgt spid="2"/>
                                        </p:tgtEl>
                                        <p:attrNameLst>
                                          <p:attrName>ppt_w</p:attrName>
                                        </p:attrNameLst>
                                      </p:cBhvr>
                                      <p:tavLst>
                                        <p:tav tm="0" fmla="#ppt_w*sin(2.5*pi*$)">
                                          <p:val>
                                            <p:fltVal val="0"/>
                                          </p:val>
                                        </p:tav>
                                        <p:tav tm="100000">
                                          <p:val>
                                            <p:fltVal val="1"/>
                                          </p:val>
                                        </p:tav>
                                      </p:tavLst>
                                    </p:anim>
                                    <p:anim calcmode="lin" valueType="num">
                                      <p:cBhvr>
                                        <p:cTn id="17"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0969"/>
                                        </p:tgtEl>
                                        <p:attrNameLst>
                                          <p:attrName>style.visibility</p:attrName>
                                        </p:attrNameLst>
                                      </p:cBhvr>
                                      <p:to>
                                        <p:strVal val="visible"/>
                                      </p:to>
                                    </p:set>
                                    <p:animEffect transition="in" filter="wipe(left)">
                                      <p:cBhvr>
                                        <p:cTn id="27" dur="500"/>
                                        <p:tgtEl>
                                          <p:spTgt spid="4096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0970"/>
                                        </p:tgtEl>
                                        <p:attrNameLst>
                                          <p:attrName>style.visibility</p:attrName>
                                        </p:attrNameLst>
                                      </p:cBhvr>
                                      <p:to>
                                        <p:strVal val="visible"/>
                                      </p:to>
                                    </p:set>
                                    <p:animEffect transition="in" filter="wipe(left)">
                                      <p:cBhvr>
                                        <p:cTn id="42" dur="500"/>
                                        <p:tgtEl>
                                          <p:spTgt spid="4097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13"/>
          <p:cNvSpPr>
            <a:spLocks noGrp="1" noChangeArrowheads="1"/>
          </p:cNvSpPr>
          <p:nvPr>
            <p:ph type="sldNum" sz="quarter" idx="10"/>
          </p:nvPr>
        </p:nvSpPr>
        <p:spPr>
          <a:ln/>
        </p:spPr>
        <p:txBody>
          <a:bodyPr/>
          <a:lstStyle/>
          <a:p>
            <a:r>
              <a:rPr lang="en-US" altLang="ko-KR"/>
              <a:t>2.</a:t>
            </a:r>
            <a:fld id="{A8149BC6-E92D-4E44-B5A2-813579422A24}" type="slidenum">
              <a:rPr lang="en-US" altLang="ko-KR"/>
              <a:pPr/>
              <a:t>16</a:t>
            </a:fld>
            <a:endParaRPr lang="en-US" altLang="ko-KR"/>
          </a:p>
        </p:txBody>
      </p:sp>
      <p:sp>
        <p:nvSpPr>
          <p:cNvPr id="50178" name="Rectangle 14"/>
          <p:cNvSpPr>
            <a:spLocks noChangeArrowheads="1"/>
          </p:cNvSpPr>
          <p:nvPr/>
        </p:nvSpPr>
        <p:spPr bwMode="auto">
          <a:xfrm>
            <a:off x="152400" y="76200"/>
            <a:ext cx="81534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400">
                <a:solidFill>
                  <a:srgbClr val="FF0000"/>
                </a:solidFill>
                <a:latin typeface="Times-BoldItalic"/>
                <a:ea typeface="굴림" panose="020B0600000101010101" pitchFamily="50" charset="-127"/>
              </a:rPr>
              <a:t>Figure 2.7</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Identical objects in the TCP/IP protocol suite</a:t>
            </a:r>
            <a:endParaRPr lang="en-US" altLang="ko-KR" sz="2000">
              <a:solidFill>
                <a:schemeClr val="bg2"/>
              </a:solidFill>
              <a:latin typeface="Times-BoldItalic"/>
              <a:ea typeface="굴림" panose="020B0600000101010101" pitchFamily="50" charset="-127"/>
            </a:endParaRPr>
          </a:p>
        </p:txBody>
      </p:sp>
      <p:pic>
        <p:nvPicPr>
          <p:cNvPr id="419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16113"/>
            <a:ext cx="8161338"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514600"/>
            <a:ext cx="6126163" cy="317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9400" y="5154613"/>
            <a:ext cx="2663825" cy="10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9400" y="4343400"/>
            <a:ext cx="2663825"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9400" y="3810000"/>
            <a:ext cx="2663825"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6313" y="3810000"/>
            <a:ext cx="2663825"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6313" y="4343400"/>
            <a:ext cx="2663825"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6313" y="5154613"/>
            <a:ext cx="2663825" cy="10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1000" y="2528888"/>
            <a:ext cx="5672138" cy="10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1000" y="3048000"/>
            <a:ext cx="5672138"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1152525"/>
            <a:ext cx="5434013"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3317875" y="2144713"/>
            <a:ext cx="231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1400" i="0">
                <a:latin typeface="Times New Roman" panose="02020603050405020304" pitchFamily="18" charset="0"/>
                <a:ea typeface="굴림" panose="020B0600000101010101" pitchFamily="50" charset="-127"/>
                <a:cs typeface="Times New Roman" panose="02020603050405020304" pitchFamily="18" charset="0"/>
              </a:rPr>
              <a:t>Identical objects (messages)</a:t>
            </a:r>
          </a:p>
        </p:txBody>
      </p:sp>
      <p:sp>
        <p:nvSpPr>
          <p:cNvPr id="27" name="TextBox 26"/>
          <p:cNvSpPr txBox="1">
            <a:spLocks noChangeArrowheads="1"/>
          </p:cNvSpPr>
          <p:nvPr/>
        </p:nvSpPr>
        <p:spPr bwMode="auto">
          <a:xfrm>
            <a:off x="2667000" y="2700338"/>
            <a:ext cx="3613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1400" i="0">
                <a:latin typeface="Times New Roman" panose="02020603050405020304" pitchFamily="18" charset="0"/>
                <a:ea typeface="굴림" panose="020B0600000101010101" pitchFamily="50" charset="-127"/>
                <a:cs typeface="Times New Roman" panose="02020603050405020304" pitchFamily="18" charset="0"/>
              </a:rPr>
              <a:t>Identical objects (segment or user datagram)</a:t>
            </a:r>
          </a:p>
        </p:txBody>
      </p:sp>
      <p:sp>
        <p:nvSpPr>
          <p:cNvPr id="28" name="TextBox 27"/>
          <p:cNvSpPr txBox="1">
            <a:spLocks noChangeArrowheads="1"/>
          </p:cNvSpPr>
          <p:nvPr/>
        </p:nvSpPr>
        <p:spPr bwMode="auto">
          <a:xfrm>
            <a:off x="1725613" y="3463925"/>
            <a:ext cx="2357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1400" i="0">
                <a:latin typeface="Times New Roman" panose="02020603050405020304" pitchFamily="18" charset="0"/>
                <a:ea typeface="굴림" panose="020B0600000101010101" pitchFamily="50" charset="-127"/>
                <a:cs typeface="Times New Roman" panose="02020603050405020304" pitchFamily="18" charset="0"/>
              </a:rPr>
              <a:t>Identical objects (datagram)</a:t>
            </a:r>
          </a:p>
        </p:txBody>
      </p:sp>
      <p:sp>
        <p:nvSpPr>
          <p:cNvPr id="29" name="TextBox 28"/>
          <p:cNvSpPr txBox="1">
            <a:spLocks noChangeArrowheads="1"/>
          </p:cNvSpPr>
          <p:nvPr/>
        </p:nvSpPr>
        <p:spPr bwMode="auto">
          <a:xfrm>
            <a:off x="1870075" y="4035425"/>
            <a:ext cx="2068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1400" i="0">
                <a:latin typeface="Times New Roman" panose="02020603050405020304" pitchFamily="18" charset="0"/>
                <a:ea typeface="굴림" panose="020B0600000101010101" pitchFamily="50" charset="-127"/>
                <a:cs typeface="Times New Roman" panose="02020603050405020304" pitchFamily="18" charset="0"/>
              </a:rPr>
              <a:t>Identical objects (frame)</a:t>
            </a:r>
          </a:p>
        </p:txBody>
      </p:sp>
      <p:sp>
        <p:nvSpPr>
          <p:cNvPr id="30" name="TextBox 29"/>
          <p:cNvSpPr txBox="1">
            <a:spLocks noChangeArrowheads="1"/>
          </p:cNvSpPr>
          <p:nvPr/>
        </p:nvSpPr>
        <p:spPr bwMode="auto">
          <a:xfrm>
            <a:off x="1960563" y="4822825"/>
            <a:ext cx="1889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1400" i="0">
                <a:latin typeface="Times New Roman" panose="02020603050405020304" pitchFamily="18" charset="0"/>
                <a:ea typeface="굴림" panose="020B0600000101010101" pitchFamily="50" charset="-127"/>
                <a:cs typeface="Times New Roman" panose="02020603050405020304" pitchFamily="18" charset="0"/>
              </a:rPr>
              <a:t>Identical objects (bits)</a:t>
            </a:r>
          </a:p>
        </p:txBody>
      </p:sp>
      <p:sp>
        <p:nvSpPr>
          <p:cNvPr id="33" name="TextBox 32"/>
          <p:cNvSpPr txBox="1">
            <a:spLocks noChangeArrowheads="1"/>
          </p:cNvSpPr>
          <p:nvPr/>
        </p:nvSpPr>
        <p:spPr bwMode="auto">
          <a:xfrm>
            <a:off x="4967288" y="3435350"/>
            <a:ext cx="2355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1400" i="0">
                <a:latin typeface="Times New Roman" panose="02020603050405020304" pitchFamily="18" charset="0"/>
                <a:ea typeface="굴림" panose="020B0600000101010101" pitchFamily="50" charset="-127"/>
                <a:cs typeface="Times New Roman" panose="02020603050405020304" pitchFamily="18" charset="0"/>
              </a:rPr>
              <a:t>Identical objects (datagram)</a:t>
            </a:r>
          </a:p>
        </p:txBody>
      </p:sp>
      <p:sp>
        <p:nvSpPr>
          <p:cNvPr id="34" name="TextBox 33"/>
          <p:cNvSpPr txBox="1">
            <a:spLocks noChangeArrowheads="1"/>
          </p:cNvSpPr>
          <p:nvPr/>
        </p:nvSpPr>
        <p:spPr bwMode="auto">
          <a:xfrm>
            <a:off x="5111750" y="4035425"/>
            <a:ext cx="2066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1400" i="0">
                <a:latin typeface="Times New Roman" panose="02020603050405020304" pitchFamily="18" charset="0"/>
                <a:ea typeface="굴림" panose="020B0600000101010101" pitchFamily="50" charset="-127"/>
                <a:cs typeface="Times New Roman" panose="02020603050405020304" pitchFamily="18" charset="0"/>
              </a:rPr>
              <a:t>Identical objects (frame)</a:t>
            </a:r>
          </a:p>
        </p:txBody>
      </p:sp>
      <p:sp>
        <p:nvSpPr>
          <p:cNvPr id="35" name="TextBox 34"/>
          <p:cNvSpPr txBox="1">
            <a:spLocks noChangeArrowheads="1"/>
          </p:cNvSpPr>
          <p:nvPr/>
        </p:nvSpPr>
        <p:spPr bwMode="auto">
          <a:xfrm>
            <a:off x="5200650" y="4800600"/>
            <a:ext cx="1889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1400" i="0">
                <a:latin typeface="Times New Roman" panose="02020603050405020304" pitchFamily="18" charset="0"/>
                <a:ea typeface="굴림" panose="020B0600000101010101" pitchFamily="50" charset="-127"/>
                <a:cs typeface="Times New Roman" panose="02020603050405020304" pitchFamily="18" charset="0"/>
              </a:rPr>
              <a:t>Identical objects (bits)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5" presetClass="entr" presetSubtype="0" fill="hold" nodeType="clickEffect">
                                  <p:stCondLst>
                                    <p:cond delay="0"/>
                                  </p:stCondLst>
                                  <p:childTnLst>
                                    <p:set>
                                      <p:cBhvr>
                                        <p:cTn id="10" dur="1" fill="hold">
                                          <p:stCondLst>
                                            <p:cond delay="0"/>
                                          </p:stCondLst>
                                        </p:cTn>
                                        <p:tgtEl>
                                          <p:spTgt spid="41994"/>
                                        </p:tgtEl>
                                        <p:attrNameLst>
                                          <p:attrName>style.visibility</p:attrName>
                                        </p:attrNameLst>
                                      </p:cBhvr>
                                      <p:to>
                                        <p:strVal val="visible"/>
                                      </p:to>
                                    </p:set>
                                    <p:animEffect transition="in" filter="fade">
                                      <p:cBhvr>
                                        <p:cTn id="11" dur="2000"/>
                                        <p:tgtEl>
                                          <p:spTgt spid="41994"/>
                                        </p:tgtEl>
                                      </p:cBhvr>
                                    </p:animEffect>
                                    <p:anim calcmode="lin" valueType="num">
                                      <p:cBhvr>
                                        <p:cTn id="12" dur="2000" fill="hold"/>
                                        <p:tgtEl>
                                          <p:spTgt spid="41994"/>
                                        </p:tgtEl>
                                        <p:attrNameLst>
                                          <p:attrName>ppt_w</p:attrName>
                                        </p:attrNameLst>
                                      </p:cBhvr>
                                      <p:tavLst>
                                        <p:tav tm="0" fmla="#ppt_w*sin(2.5*pi*$)">
                                          <p:val>
                                            <p:fltVal val="0"/>
                                          </p:val>
                                        </p:tav>
                                        <p:tav tm="100000">
                                          <p:val>
                                            <p:fltVal val="1"/>
                                          </p:val>
                                        </p:tav>
                                      </p:tavLst>
                                    </p:anim>
                                    <p:anim calcmode="lin" valueType="num">
                                      <p:cBhvr>
                                        <p:cTn id="13" dur="2000" fill="hold"/>
                                        <p:tgtEl>
                                          <p:spTgt spid="41994"/>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21" fill="hold" nodeType="clickEffect">
                                  <p:stCondLst>
                                    <p:cond delay="0"/>
                                  </p:stCondLst>
                                  <p:childTnLst>
                                    <p:set>
                                      <p:cBhvr>
                                        <p:cTn id="17" dur="1" fill="hold">
                                          <p:stCondLst>
                                            <p:cond delay="0"/>
                                          </p:stCondLst>
                                        </p:cTn>
                                        <p:tgtEl>
                                          <p:spTgt spid="41991"/>
                                        </p:tgtEl>
                                        <p:attrNameLst>
                                          <p:attrName>style.visibility</p:attrName>
                                        </p:attrNameLst>
                                      </p:cBhvr>
                                      <p:to>
                                        <p:strVal val="visible"/>
                                      </p:to>
                                    </p:set>
                                    <p:animEffect transition="in" filter="barn(inVertical)">
                                      <p:cBhvr>
                                        <p:cTn id="18" dur="500"/>
                                        <p:tgtEl>
                                          <p:spTgt spid="4199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par>
                                <p:cTn id="24" presetID="16" presetClass="entr" presetSubtype="21" fill="hold" nodeType="withEffect">
                                  <p:stCondLst>
                                    <p:cond delay="0"/>
                                  </p:stCondLst>
                                  <p:childTnLst>
                                    <p:set>
                                      <p:cBhvr>
                                        <p:cTn id="25" dur="1" fill="hold">
                                          <p:stCondLst>
                                            <p:cond delay="0"/>
                                          </p:stCondLst>
                                        </p:cTn>
                                        <p:tgtEl>
                                          <p:spTgt spid="41993"/>
                                        </p:tgtEl>
                                        <p:attrNameLst>
                                          <p:attrName>style.visibility</p:attrName>
                                        </p:attrNameLst>
                                      </p:cBhvr>
                                      <p:to>
                                        <p:strVal val="visible"/>
                                      </p:to>
                                    </p:set>
                                    <p:animEffect transition="in" filter="barn(inVertical)">
                                      <p:cBhvr>
                                        <p:cTn id="26" dur="500"/>
                                        <p:tgtEl>
                                          <p:spTgt spid="4199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barn(inVertical)">
                                      <p:cBhvr>
                                        <p:cTn id="31" dur="500"/>
                                        <p:tgtEl>
                                          <p:spTgt spid="27"/>
                                        </p:tgtEl>
                                      </p:cBhvr>
                                    </p:animEffect>
                                  </p:childTnLst>
                                </p:cTn>
                              </p:par>
                              <p:par>
                                <p:cTn id="32" presetID="16" presetClass="entr" presetSubtype="21"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inVertical)">
                                      <p:cBhvr>
                                        <p:cTn id="34" dur="500"/>
                                        <p:tgtEl>
                                          <p:spTgt spid="1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6" presetClass="entr" presetSubtype="21"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barn(inVertical)">
                                      <p:cBhvr>
                                        <p:cTn id="42" dur="500"/>
                                        <p:tgtEl>
                                          <p:spTgt spid="2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inVertical)">
                                      <p:cBhvr>
                                        <p:cTn id="47" dur="500"/>
                                        <p:tgtEl>
                                          <p:spTgt spid="33"/>
                                        </p:tgtEl>
                                      </p:cBhvr>
                                    </p:animEffect>
                                  </p:childTnLst>
                                </p:cTn>
                              </p:par>
                              <p:par>
                                <p:cTn id="48" presetID="16" presetClass="entr" presetSubtype="21"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barn(inVertical)">
                                      <p:cBhvr>
                                        <p:cTn id="50" dur="500"/>
                                        <p:tgtEl>
                                          <p:spTgt spid="1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barn(inVertical)">
                                      <p:cBhvr>
                                        <p:cTn id="55" dur="500"/>
                                        <p:tgtEl>
                                          <p:spTgt spid="29"/>
                                        </p:tgtEl>
                                      </p:cBhvr>
                                    </p:animEffect>
                                  </p:childTnLst>
                                </p:cTn>
                              </p:par>
                              <p:par>
                                <p:cTn id="56" presetID="16" presetClass="entr" presetSubtype="21" fill="hold"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inVertical)">
                                      <p:cBhvr>
                                        <p:cTn id="58" dur="500"/>
                                        <p:tgtEl>
                                          <p:spTgt spid="9"/>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barn(inVertical)">
                                      <p:cBhvr>
                                        <p:cTn id="63" dur="500"/>
                                        <p:tgtEl>
                                          <p:spTgt spid="34"/>
                                        </p:tgtEl>
                                      </p:cBhvr>
                                    </p:animEffect>
                                  </p:childTnLst>
                                </p:cTn>
                              </p:par>
                              <p:par>
                                <p:cTn id="64" presetID="16" presetClass="entr" presetSubtype="21" fill="hold"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barn(inVertical)">
                                      <p:cBhvr>
                                        <p:cTn id="66" dur="500"/>
                                        <p:tgtEl>
                                          <p:spTgt spid="1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6" presetClass="entr" presetSubtype="21" fill="hold" nodeType="clickEffect">
                                  <p:stCondLst>
                                    <p:cond delay="0"/>
                                  </p:stCondLst>
                                  <p:childTnLst>
                                    <p:set>
                                      <p:cBhvr>
                                        <p:cTn id="70" dur="1" fill="hold">
                                          <p:stCondLst>
                                            <p:cond delay="0"/>
                                          </p:stCondLst>
                                        </p:cTn>
                                        <p:tgtEl>
                                          <p:spTgt spid="41992"/>
                                        </p:tgtEl>
                                        <p:attrNameLst>
                                          <p:attrName>style.visibility</p:attrName>
                                        </p:attrNameLst>
                                      </p:cBhvr>
                                      <p:to>
                                        <p:strVal val="visible"/>
                                      </p:to>
                                    </p:set>
                                    <p:animEffect transition="in" filter="barn(inVertical)">
                                      <p:cBhvr>
                                        <p:cTn id="71" dur="500"/>
                                        <p:tgtEl>
                                          <p:spTgt spid="41992"/>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barn(inVertical)">
                                      <p:cBhvr>
                                        <p:cTn id="74" dur="500"/>
                                        <p:tgtEl>
                                          <p:spTgt spid="30"/>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barn(inVertical)">
                                      <p:cBhvr>
                                        <p:cTn id="79" dur="500"/>
                                        <p:tgtEl>
                                          <p:spTgt spid="35"/>
                                        </p:tgtEl>
                                      </p:cBhvr>
                                    </p:animEffect>
                                  </p:childTnLst>
                                </p:cTn>
                              </p:par>
                              <p:par>
                                <p:cTn id="80" presetID="16" presetClass="entr" presetSubtype="21" fill="hold" nodeType="with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barn(inVertical)">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P spid="28" grpId="0"/>
      <p:bldP spid="29" grpId="0"/>
      <p:bldP spid="30" grpId="0"/>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1887983E-BEBA-455A-AE65-E7288B384480}" type="slidenum">
              <a:rPr lang="en-US" altLang="ko-KR"/>
              <a:pPr/>
              <a:t>17</a:t>
            </a:fld>
            <a:endParaRPr lang="en-US" altLang="ko-KR"/>
          </a:p>
        </p:txBody>
      </p:sp>
      <p:sp>
        <p:nvSpPr>
          <p:cNvPr id="5222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222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222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222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223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223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223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37857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2.2.3  </a:t>
            </a:r>
            <a:r>
              <a:rPr lang="en-US" sz="3600" dirty="0">
                <a:solidFill>
                  <a:schemeClr val="hlink"/>
                </a:solidFill>
                <a:effectLst>
                  <a:outerShdw blurRad="38100" dist="38100" dir="2700000" algn="tl">
                    <a:srgbClr val="000000">
                      <a:alpha val="43137"/>
                    </a:srgbClr>
                  </a:outerShdw>
                </a:effectLst>
                <a:latin typeface="Times New Roman" pitchFamily="18" charset="0"/>
              </a:rPr>
              <a:t>Description of Each Layer</a:t>
            </a:r>
          </a:p>
        </p:txBody>
      </p:sp>
      <p:sp>
        <p:nvSpPr>
          <p:cNvPr id="52234" name="Rectangle 10"/>
          <p:cNvSpPr>
            <a:spLocks noChangeArrowheads="1"/>
          </p:cNvSpPr>
          <p:nvPr/>
        </p:nvSpPr>
        <p:spPr bwMode="auto">
          <a:xfrm>
            <a:off x="381000" y="1293813"/>
            <a:ext cx="7924800" cy="224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After understanding the concept of logical communication, we are ready to briefly discuss the duty of each layer. Our discussion in this chapter will be very brief, but we come back to the duty of each layer in next five parts of the book.</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6334FB7C-5DA5-4F78-8501-28B22F5AB924}" type="slidenum">
              <a:rPr lang="en-US" altLang="ko-KR"/>
              <a:pPr/>
              <a:t>18</a:t>
            </a:fld>
            <a:endParaRPr lang="en-US" altLang="ko-KR"/>
          </a:p>
        </p:txBody>
      </p:sp>
      <p:sp>
        <p:nvSpPr>
          <p:cNvPr id="5427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427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427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427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427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427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428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802563"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2.2.4  Encapsulation and Decapsulation</a:t>
            </a:r>
          </a:p>
        </p:txBody>
      </p:sp>
      <p:sp>
        <p:nvSpPr>
          <p:cNvPr id="54282" name="Rectangle 10"/>
          <p:cNvSpPr>
            <a:spLocks noChangeArrowheads="1"/>
          </p:cNvSpPr>
          <p:nvPr/>
        </p:nvSpPr>
        <p:spPr bwMode="auto">
          <a:xfrm>
            <a:off x="381000" y="1293813"/>
            <a:ext cx="7924800" cy="1816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One of the important concepts in protocol layering in the Internet is encapsulation/ decapsulation. Figure 2.8 shows this concept for the small internet in Figure 2.5.</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a:spLocks noGrp="1" noChangeArrowheads="1"/>
          </p:cNvSpPr>
          <p:nvPr>
            <p:ph type="sldNum" sz="quarter" idx="10"/>
          </p:nvPr>
        </p:nvSpPr>
        <p:spPr>
          <a:ln/>
        </p:spPr>
        <p:txBody>
          <a:bodyPr/>
          <a:lstStyle/>
          <a:p>
            <a:r>
              <a:rPr lang="en-US" altLang="ko-KR"/>
              <a:t>2.</a:t>
            </a:r>
            <a:fld id="{90E823B2-F59D-41B5-A0D2-B5F2FFE1802E}" type="slidenum">
              <a:rPr lang="en-US" altLang="ko-KR"/>
              <a:pPr/>
              <a:t>19</a:t>
            </a:fld>
            <a:endParaRPr lang="en-US" altLang="ko-KR"/>
          </a:p>
        </p:txBody>
      </p:sp>
      <p:sp>
        <p:nvSpPr>
          <p:cNvPr id="56322" name="Rectangle 14"/>
          <p:cNvSpPr>
            <a:spLocks noChangeArrowheads="1"/>
          </p:cNvSpPr>
          <p:nvPr/>
        </p:nvSpPr>
        <p:spPr bwMode="auto">
          <a:xfrm>
            <a:off x="152400" y="76200"/>
            <a:ext cx="81534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400">
                <a:solidFill>
                  <a:srgbClr val="FF0000"/>
                </a:solidFill>
                <a:latin typeface="Times-BoldItalic"/>
                <a:ea typeface="굴림" panose="020B0600000101010101" pitchFamily="50" charset="-127"/>
              </a:rPr>
              <a:t>Figure 2.8</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Encapsulation / Decapsulation</a:t>
            </a:r>
            <a:endParaRPr lang="en-US" altLang="ko-KR" sz="2000">
              <a:solidFill>
                <a:schemeClr val="bg2"/>
              </a:solidFill>
              <a:latin typeface="Times-BoldItalic"/>
              <a:ea typeface="굴림" panose="020B0600000101010101" pitchFamily="50" charset="-127"/>
            </a:endParaRPr>
          </a:p>
        </p:txBody>
      </p:sp>
      <p:pic>
        <p:nvPicPr>
          <p:cNvPr id="4301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7213" y="3176588"/>
            <a:ext cx="860425"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1575" y="3176588"/>
            <a:ext cx="1063625"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3375" y="4084638"/>
            <a:ext cx="704850"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8313" y="4029075"/>
            <a:ext cx="1158875"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71800" y="4470400"/>
            <a:ext cx="110490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1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53000" y="4475163"/>
            <a:ext cx="1090613"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1" name="Picture 1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15200" y="4017963"/>
            <a:ext cx="11350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1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90800" y="1801813"/>
            <a:ext cx="3582988" cy="94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1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09800" y="3810000"/>
            <a:ext cx="4573588"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0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0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0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43017"/>
                                        </p:tgtEl>
                                        <p:attrNameLst>
                                          <p:attrName>style.visibility</p:attrName>
                                        </p:attrNameLst>
                                      </p:cBhvr>
                                      <p:to>
                                        <p:strVal val="visible"/>
                                      </p:to>
                                    </p:set>
                                    <p:animEffect transition="in" filter="wipe(up)">
                                      <p:cBhvr>
                                        <p:cTn id="15" dur="500"/>
                                        <p:tgtEl>
                                          <p:spTgt spid="4301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nodeType="clickEffect">
                                  <p:stCondLst>
                                    <p:cond delay="0"/>
                                  </p:stCondLst>
                                  <p:childTnLst>
                                    <p:set>
                                      <p:cBhvr>
                                        <p:cTn id="19" dur="1" fill="hold">
                                          <p:stCondLst>
                                            <p:cond delay="0"/>
                                          </p:stCondLst>
                                        </p:cTn>
                                        <p:tgtEl>
                                          <p:spTgt spid="43018"/>
                                        </p:tgtEl>
                                        <p:attrNameLst>
                                          <p:attrName>style.visibility</p:attrName>
                                        </p:attrNameLst>
                                      </p:cBhvr>
                                      <p:to>
                                        <p:strVal val="visible"/>
                                      </p:to>
                                    </p:set>
                                    <p:animEffect transition="in" filter="wipe(down)">
                                      <p:cBhvr>
                                        <p:cTn id="20" dur="500"/>
                                        <p:tgtEl>
                                          <p:spTgt spid="4301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nodeType="clickEffect">
                                  <p:stCondLst>
                                    <p:cond delay="0"/>
                                  </p:stCondLst>
                                  <p:childTnLst>
                                    <p:set>
                                      <p:cBhvr>
                                        <p:cTn id="24" dur="1" fill="hold">
                                          <p:stCondLst>
                                            <p:cond delay="0"/>
                                          </p:stCondLst>
                                        </p:cTn>
                                        <p:tgtEl>
                                          <p:spTgt spid="43020"/>
                                        </p:tgtEl>
                                        <p:attrNameLst>
                                          <p:attrName>style.visibility</p:attrName>
                                        </p:attrNameLst>
                                      </p:cBhvr>
                                      <p:to>
                                        <p:strVal val="visible"/>
                                      </p:to>
                                    </p:set>
                                    <p:animEffect transition="in" filter="wipe(up)">
                                      <p:cBhvr>
                                        <p:cTn id="25" dur="500"/>
                                        <p:tgtEl>
                                          <p:spTgt spid="4302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nodeType="clickEffect">
                                  <p:stCondLst>
                                    <p:cond delay="0"/>
                                  </p:stCondLst>
                                  <p:childTnLst>
                                    <p:set>
                                      <p:cBhvr>
                                        <p:cTn id="29" dur="1" fill="hold">
                                          <p:stCondLst>
                                            <p:cond delay="0"/>
                                          </p:stCondLst>
                                        </p:cTn>
                                        <p:tgtEl>
                                          <p:spTgt spid="43021"/>
                                        </p:tgtEl>
                                        <p:attrNameLst>
                                          <p:attrName>style.visibility</p:attrName>
                                        </p:attrNameLst>
                                      </p:cBhvr>
                                      <p:to>
                                        <p:strVal val="visible"/>
                                      </p:to>
                                    </p:set>
                                    <p:animEffect transition="in" filter="wipe(down)">
                                      <p:cBhvr>
                                        <p:cTn id="30" dur="500"/>
                                        <p:tgtEl>
                                          <p:spTgt spid="4302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43023"/>
                                        </p:tgtEl>
                                        <p:attrNameLst>
                                          <p:attrName>style.visibility</p:attrName>
                                        </p:attrNameLst>
                                      </p:cBhvr>
                                      <p:to>
                                        <p:strVal val="visible"/>
                                      </p:to>
                                    </p:set>
                                    <p:animEffect transition="in" filter="wipe(left)">
                                      <p:cBhvr>
                                        <p:cTn id="35" dur="1500"/>
                                        <p:tgtEl>
                                          <p:spTgt spid="4302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6" presetClass="entr" presetSubtype="0" fill="hold" nodeType="clickEffect">
                                  <p:stCondLst>
                                    <p:cond delay="0"/>
                                  </p:stCondLst>
                                  <p:childTnLst>
                                    <p:set>
                                      <p:cBhvr>
                                        <p:cTn id="39" dur="1" fill="hold">
                                          <p:stCondLst>
                                            <p:cond delay="0"/>
                                          </p:stCondLst>
                                        </p:cTn>
                                        <p:tgtEl>
                                          <p:spTgt spid="43022"/>
                                        </p:tgtEl>
                                        <p:attrNameLst>
                                          <p:attrName>style.visibility</p:attrName>
                                        </p:attrNameLst>
                                      </p:cBhvr>
                                      <p:to>
                                        <p:strVal val="visible"/>
                                      </p:to>
                                    </p:set>
                                    <p:animEffect transition="in" filter="wipe(down)">
                                      <p:cBhvr>
                                        <p:cTn id="40" dur="580">
                                          <p:stCondLst>
                                            <p:cond delay="0"/>
                                          </p:stCondLst>
                                        </p:cTn>
                                        <p:tgtEl>
                                          <p:spTgt spid="43022"/>
                                        </p:tgtEl>
                                      </p:cBhvr>
                                    </p:animEffect>
                                    <p:anim calcmode="lin" valueType="num">
                                      <p:cBhvr>
                                        <p:cTn id="41" dur="1822" tmFilter="0,0; 0.14,0.36; 0.43,0.73; 0.71,0.91; 1.0,1.0">
                                          <p:stCondLst>
                                            <p:cond delay="0"/>
                                          </p:stCondLst>
                                        </p:cTn>
                                        <p:tgtEl>
                                          <p:spTgt spid="43022"/>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43022"/>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43022"/>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43022"/>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43022"/>
                                        </p:tgtEl>
                                        <p:attrNameLst>
                                          <p:attrName>ppt_y</p:attrName>
                                        </p:attrNameLst>
                                      </p:cBhvr>
                                      <p:tavLst>
                                        <p:tav tm="0" fmla="#ppt_y-sin(pi*$)/81">
                                          <p:val>
                                            <p:fltVal val="0"/>
                                          </p:val>
                                        </p:tav>
                                        <p:tav tm="100000">
                                          <p:val>
                                            <p:fltVal val="1"/>
                                          </p:val>
                                        </p:tav>
                                      </p:tavLst>
                                    </p:anim>
                                    <p:animScale>
                                      <p:cBhvr>
                                        <p:cTn id="46" dur="26">
                                          <p:stCondLst>
                                            <p:cond delay="650"/>
                                          </p:stCondLst>
                                        </p:cTn>
                                        <p:tgtEl>
                                          <p:spTgt spid="43022"/>
                                        </p:tgtEl>
                                      </p:cBhvr>
                                      <p:to x="100000" y="60000"/>
                                    </p:animScale>
                                    <p:animScale>
                                      <p:cBhvr>
                                        <p:cTn id="47" dur="166" decel="50000">
                                          <p:stCondLst>
                                            <p:cond delay="676"/>
                                          </p:stCondLst>
                                        </p:cTn>
                                        <p:tgtEl>
                                          <p:spTgt spid="43022"/>
                                        </p:tgtEl>
                                      </p:cBhvr>
                                      <p:to x="100000" y="100000"/>
                                    </p:animScale>
                                    <p:animScale>
                                      <p:cBhvr>
                                        <p:cTn id="48" dur="26">
                                          <p:stCondLst>
                                            <p:cond delay="1312"/>
                                          </p:stCondLst>
                                        </p:cTn>
                                        <p:tgtEl>
                                          <p:spTgt spid="43022"/>
                                        </p:tgtEl>
                                      </p:cBhvr>
                                      <p:to x="100000" y="80000"/>
                                    </p:animScale>
                                    <p:animScale>
                                      <p:cBhvr>
                                        <p:cTn id="49" dur="166" decel="50000">
                                          <p:stCondLst>
                                            <p:cond delay="1338"/>
                                          </p:stCondLst>
                                        </p:cTn>
                                        <p:tgtEl>
                                          <p:spTgt spid="43022"/>
                                        </p:tgtEl>
                                      </p:cBhvr>
                                      <p:to x="100000" y="100000"/>
                                    </p:animScale>
                                    <p:animScale>
                                      <p:cBhvr>
                                        <p:cTn id="50" dur="26">
                                          <p:stCondLst>
                                            <p:cond delay="1642"/>
                                          </p:stCondLst>
                                        </p:cTn>
                                        <p:tgtEl>
                                          <p:spTgt spid="43022"/>
                                        </p:tgtEl>
                                      </p:cBhvr>
                                      <p:to x="100000" y="90000"/>
                                    </p:animScale>
                                    <p:animScale>
                                      <p:cBhvr>
                                        <p:cTn id="51" dur="166" decel="50000">
                                          <p:stCondLst>
                                            <p:cond delay="1668"/>
                                          </p:stCondLst>
                                        </p:cTn>
                                        <p:tgtEl>
                                          <p:spTgt spid="43022"/>
                                        </p:tgtEl>
                                      </p:cBhvr>
                                      <p:to x="100000" y="100000"/>
                                    </p:animScale>
                                    <p:animScale>
                                      <p:cBhvr>
                                        <p:cTn id="52" dur="26">
                                          <p:stCondLst>
                                            <p:cond delay="1808"/>
                                          </p:stCondLst>
                                        </p:cTn>
                                        <p:tgtEl>
                                          <p:spTgt spid="43022"/>
                                        </p:tgtEl>
                                      </p:cBhvr>
                                      <p:to x="100000" y="95000"/>
                                    </p:animScale>
                                    <p:animScale>
                                      <p:cBhvr>
                                        <p:cTn id="53" dur="166" decel="50000">
                                          <p:stCondLst>
                                            <p:cond delay="1834"/>
                                          </p:stCondLst>
                                        </p:cTn>
                                        <p:tgtEl>
                                          <p:spTgt spid="430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DA52E554-ADC1-4E4C-8B01-D7C6BF5F8EE9}" type="slidenum">
              <a:rPr lang="en-US" altLang="ko-KR"/>
              <a:pPr/>
              <a:t>20</a:t>
            </a:fld>
            <a:endParaRPr lang="en-US" altLang="ko-KR"/>
          </a:p>
        </p:txBody>
      </p:sp>
      <p:sp>
        <p:nvSpPr>
          <p:cNvPr id="5837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837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837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837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837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837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5837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33533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2.2.5 Addressing</a:t>
            </a:r>
          </a:p>
        </p:txBody>
      </p:sp>
      <p:sp>
        <p:nvSpPr>
          <p:cNvPr id="58378" name="Rectangle 10"/>
          <p:cNvSpPr>
            <a:spLocks noChangeArrowheads="1"/>
          </p:cNvSpPr>
          <p:nvPr/>
        </p:nvSpPr>
        <p:spPr bwMode="auto">
          <a:xfrm>
            <a:off x="381000" y="1293813"/>
            <a:ext cx="7924800" cy="52625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It is worth mentioning another concept related to protocol layering in the Internet, addressing. As we discussed before, we have logical communication between pairs of layers in this model. Any communication that involves two parties needs two addresses: source address and destination address. Although it looks as if we need five pairs of addresses, one pair per layer, we normally have only four because the physical layer does not need addresses; the unit of data exchange at the physical layer is a bit, which definitely cannot have an address.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2.</a:t>
            </a:r>
            <a:fld id="{97D11AD1-4C60-476E-AA1A-DFA5C07E4BB4}" type="slidenum">
              <a:rPr lang="en-US" altLang="ko-KR"/>
              <a:pPr/>
              <a:t>21</a:t>
            </a:fld>
            <a:endParaRPr lang="en-US" altLang="ko-KR"/>
          </a:p>
        </p:txBody>
      </p:sp>
      <p:sp>
        <p:nvSpPr>
          <p:cNvPr id="60418" name="Rectangle 14"/>
          <p:cNvSpPr>
            <a:spLocks noChangeArrowheads="1"/>
          </p:cNvSpPr>
          <p:nvPr/>
        </p:nvSpPr>
        <p:spPr bwMode="auto">
          <a:xfrm>
            <a:off x="152400" y="7620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000">
                <a:solidFill>
                  <a:srgbClr val="FF0000"/>
                </a:solidFill>
                <a:latin typeface="Times-BoldItalic"/>
                <a:ea typeface="굴림" panose="020B0600000101010101" pitchFamily="50" charset="-127"/>
              </a:rPr>
              <a:t>Figure 2.9</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Addressing in the TCP/IP protocol suite</a:t>
            </a:r>
          </a:p>
        </p:txBody>
      </p:sp>
      <p:pic>
        <p:nvPicPr>
          <p:cNvPr id="3174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990600"/>
            <a:ext cx="62357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676400"/>
            <a:ext cx="5237163"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75" y="2647950"/>
            <a:ext cx="7591425"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0688" y="3619500"/>
            <a:ext cx="6462712"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49463" y="4591050"/>
            <a:ext cx="64087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3300" y="5562600"/>
            <a:ext cx="382270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1753"/>
                                        </p:tgtEl>
                                        <p:attrNameLst>
                                          <p:attrName>style.visibility</p:attrName>
                                        </p:attrNameLst>
                                      </p:cBhvr>
                                      <p:to>
                                        <p:strVal val="visible"/>
                                      </p:to>
                                    </p:set>
                                    <p:anim calcmode="lin" valueType="num">
                                      <p:cBhvr>
                                        <p:cTn id="7" dur="1000" fill="hold"/>
                                        <p:tgtEl>
                                          <p:spTgt spid="31753"/>
                                        </p:tgtEl>
                                        <p:attrNameLst>
                                          <p:attrName>ppt_w</p:attrName>
                                        </p:attrNameLst>
                                      </p:cBhvr>
                                      <p:tavLst>
                                        <p:tav tm="0">
                                          <p:val>
                                            <p:fltVal val="0"/>
                                          </p:val>
                                        </p:tav>
                                        <p:tav tm="100000">
                                          <p:val>
                                            <p:strVal val="#ppt_w"/>
                                          </p:val>
                                        </p:tav>
                                      </p:tavLst>
                                    </p:anim>
                                    <p:anim calcmode="lin" valueType="num">
                                      <p:cBhvr>
                                        <p:cTn id="8" dur="1000" fill="hold"/>
                                        <p:tgtEl>
                                          <p:spTgt spid="31753"/>
                                        </p:tgtEl>
                                        <p:attrNameLst>
                                          <p:attrName>ppt_h</p:attrName>
                                        </p:attrNameLst>
                                      </p:cBhvr>
                                      <p:tavLst>
                                        <p:tav tm="0">
                                          <p:val>
                                            <p:fltVal val="0"/>
                                          </p:val>
                                        </p:tav>
                                        <p:tav tm="100000">
                                          <p:val>
                                            <p:strVal val="#ppt_h"/>
                                          </p:val>
                                        </p:tav>
                                      </p:tavLst>
                                    </p:anim>
                                    <p:anim calcmode="lin" valueType="num">
                                      <p:cBhvr>
                                        <p:cTn id="9" dur="1000" fill="hold"/>
                                        <p:tgtEl>
                                          <p:spTgt spid="31753"/>
                                        </p:tgtEl>
                                        <p:attrNameLst>
                                          <p:attrName>style.rotation</p:attrName>
                                        </p:attrNameLst>
                                      </p:cBhvr>
                                      <p:tavLst>
                                        <p:tav tm="0">
                                          <p:val>
                                            <p:fltVal val="90"/>
                                          </p:val>
                                        </p:tav>
                                        <p:tav tm="100000">
                                          <p:val>
                                            <p:fltVal val="0"/>
                                          </p:val>
                                        </p:tav>
                                      </p:tavLst>
                                    </p:anim>
                                    <p:animEffect transition="in" filter="fade">
                                      <p:cBhvr>
                                        <p:cTn id="10" dur="1000"/>
                                        <p:tgtEl>
                                          <p:spTgt spid="3175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31752"/>
                                        </p:tgtEl>
                                        <p:attrNameLst>
                                          <p:attrName>style.visibility</p:attrName>
                                        </p:attrNameLst>
                                      </p:cBhvr>
                                      <p:to>
                                        <p:strVal val="visible"/>
                                      </p:to>
                                    </p:set>
                                    <p:anim calcmode="lin" valueType="num">
                                      <p:cBhvr>
                                        <p:cTn id="15" dur="1000" fill="hold"/>
                                        <p:tgtEl>
                                          <p:spTgt spid="31752"/>
                                        </p:tgtEl>
                                        <p:attrNameLst>
                                          <p:attrName>ppt_w</p:attrName>
                                        </p:attrNameLst>
                                      </p:cBhvr>
                                      <p:tavLst>
                                        <p:tav tm="0">
                                          <p:val>
                                            <p:fltVal val="0"/>
                                          </p:val>
                                        </p:tav>
                                        <p:tav tm="100000">
                                          <p:val>
                                            <p:strVal val="#ppt_w"/>
                                          </p:val>
                                        </p:tav>
                                      </p:tavLst>
                                    </p:anim>
                                    <p:anim calcmode="lin" valueType="num">
                                      <p:cBhvr>
                                        <p:cTn id="16" dur="1000" fill="hold"/>
                                        <p:tgtEl>
                                          <p:spTgt spid="31752"/>
                                        </p:tgtEl>
                                        <p:attrNameLst>
                                          <p:attrName>ppt_h</p:attrName>
                                        </p:attrNameLst>
                                      </p:cBhvr>
                                      <p:tavLst>
                                        <p:tav tm="0">
                                          <p:val>
                                            <p:fltVal val="0"/>
                                          </p:val>
                                        </p:tav>
                                        <p:tav tm="100000">
                                          <p:val>
                                            <p:strVal val="#ppt_h"/>
                                          </p:val>
                                        </p:tav>
                                      </p:tavLst>
                                    </p:anim>
                                    <p:anim calcmode="lin" valueType="num">
                                      <p:cBhvr>
                                        <p:cTn id="17" dur="1000" fill="hold"/>
                                        <p:tgtEl>
                                          <p:spTgt spid="31752"/>
                                        </p:tgtEl>
                                        <p:attrNameLst>
                                          <p:attrName>style.rotation</p:attrName>
                                        </p:attrNameLst>
                                      </p:cBhvr>
                                      <p:tavLst>
                                        <p:tav tm="0">
                                          <p:val>
                                            <p:fltVal val="90"/>
                                          </p:val>
                                        </p:tav>
                                        <p:tav tm="100000">
                                          <p:val>
                                            <p:fltVal val="0"/>
                                          </p:val>
                                        </p:tav>
                                      </p:tavLst>
                                    </p:anim>
                                    <p:animEffect transition="in" filter="fade">
                                      <p:cBhvr>
                                        <p:cTn id="18" dur="1000"/>
                                        <p:tgtEl>
                                          <p:spTgt spid="3175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31751"/>
                                        </p:tgtEl>
                                        <p:attrNameLst>
                                          <p:attrName>style.visibility</p:attrName>
                                        </p:attrNameLst>
                                      </p:cBhvr>
                                      <p:to>
                                        <p:strVal val="visible"/>
                                      </p:to>
                                    </p:set>
                                    <p:anim calcmode="lin" valueType="num">
                                      <p:cBhvr>
                                        <p:cTn id="23" dur="1000" fill="hold"/>
                                        <p:tgtEl>
                                          <p:spTgt spid="31751"/>
                                        </p:tgtEl>
                                        <p:attrNameLst>
                                          <p:attrName>ppt_w</p:attrName>
                                        </p:attrNameLst>
                                      </p:cBhvr>
                                      <p:tavLst>
                                        <p:tav tm="0">
                                          <p:val>
                                            <p:fltVal val="0"/>
                                          </p:val>
                                        </p:tav>
                                        <p:tav tm="100000">
                                          <p:val>
                                            <p:strVal val="#ppt_w"/>
                                          </p:val>
                                        </p:tav>
                                      </p:tavLst>
                                    </p:anim>
                                    <p:anim calcmode="lin" valueType="num">
                                      <p:cBhvr>
                                        <p:cTn id="24" dur="1000" fill="hold"/>
                                        <p:tgtEl>
                                          <p:spTgt spid="31751"/>
                                        </p:tgtEl>
                                        <p:attrNameLst>
                                          <p:attrName>ppt_h</p:attrName>
                                        </p:attrNameLst>
                                      </p:cBhvr>
                                      <p:tavLst>
                                        <p:tav tm="0">
                                          <p:val>
                                            <p:fltVal val="0"/>
                                          </p:val>
                                        </p:tav>
                                        <p:tav tm="100000">
                                          <p:val>
                                            <p:strVal val="#ppt_h"/>
                                          </p:val>
                                        </p:tav>
                                      </p:tavLst>
                                    </p:anim>
                                    <p:anim calcmode="lin" valueType="num">
                                      <p:cBhvr>
                                        <p:cTn id="25" dur="1000" fill="hold"/>
                                        <p:tgtEl>
                                          <p:spTgt spid="31751"/>
                                        </p:tgtEl>
                                        <p:attrNameLst>
                                          <p:attrName>style.rotation</p:attrName>
                                        </p:attrNameLst>
                                      </p:cBhvr>
                                      <p:tavLst>
                                        <p:tav tm="0">
                                          <p:val>
                                            <p:fltVal val="90"/>
                                          </p:val>
                                        </p:tav>
                                        <p:tav tm="100000">
                                          <p:val>
                                            <p:fltVal val="0"/>
                                          </p:val>
                                        </p:tav>
                                      </p:tavLst>
                                    </p:anim>
                                    <p:animEffect transition="in" filter="fade">
                                      <p:cBhvr>
                                        <p:cTn id="26" dur="1000"/>
                                        <p:tgtEl>
                                          <p:spTgt spid="3175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nodeType="clickEffect">
                                  <p:stCondLst>
                                    <p:cond delay="0"/>
                                  </p:stCondLst>
                                  <p:childTnLst>
                                    <p:set>
                                      <p:cBhvr>
                                        <p:cTn id="30" dur="1" fill="hold">
                                          <p:stCondLst>
                                            <p:cond delay="0"/>
                                          </p:stCondLst>
                                        </p:cTn>
                                        <p:tgtEl>
                                          <p:spTgt spid="31750"/>
                                        </p:tgtEl>
                                        <p:attrNameLst>
                                          <p:attrName>style.visibility</p:attrName>
                                        </p:attrNameLst>
                                      </p:cBhvr>
                                      <p:to>
                                        <p:strVal val="visible"/>
                                      </p:to>
                                    </p:set>
                                    <p:anim calcmode="lin" valueType="num">
                                      <p:cBhvr>
                                        <p:cTn id="31" dur="1000" fill="hold"/>
                                        <p:tgtEl>
                                          <p:spTgt spid="31750"/>
                                        </p:tgtEl>
                                        <p:attrNameLst>
                                          <p:attrName>ppt_w</p:attrName>
                                        </p:attrNameLst>
                                      </p:cBhvr>
                                      <p:tavLst>
                                        <p:tav tm="0">
                                          <p:val>
                                            <p:fltVal val="0"/>
                                          </p:val>
                                        </p:tav>
                                        <p:tav tm="100000">
                                          <p:val>
                                            <p:strVal val="#ppt_w"/>
                                          </p:val>
                                        </p:tav>
                                      </p:tavLst>
                                    </p:anim>
                                    <p:anim calcmode="lin" valueType="num">
                                      <p:cBhvr>
                                        <p:cTn id="32" dur="1000" fill="hold"/>
                                        <p:tgtEl>
                                          <p:spTgt spid="31750"/>
                                        </p:tgtEl>
                                        <p:attrNameLst>
                                          <p:attrName>ppt_h</p:attrName>
                                        </p:attrNameLst>
                                      </p:cBhvr>
                                      <p:tavLst>
                                        <p:tav tm="0">
                                          <p:val>
                                            <p:fltVal val="0"/>
                                          </p:val>
                                        </p:tav>
                                        <p:tav tm="100000">
                                          <p:val>
                                            <p:strVal val="#ppt_h"/>
                                          </p:val>
                                        </p:tav>
                                      </p:tavLst>
                                    </p:anim>
                                    <p:anim calcmode="lin" valueType="num">
                                      <p:cBhvr>
                                        <p:cTn id="33" dur="1000" fill="hold"/>
                                        <p:tgtEl>
                                          <p:spTgt spid="31750"/>
                                        </p:tgtEl>
                                        <p:attrNameLst>
                                          <p:attrName>style.rotation</p:attrName>
                                        </p:attrNameLst>
                                      </p:cBhvr>
                                      <p:tavLst>
                                        <p:tav tm="0">
                                          <p:val>
                                            <p:fltVal val="90"/>
                                          </p:val>
                                        </p:tav>
                                        <p:tav tm="100000">
                                          <p:val>
                                            <p:fltVal val="0"/>
                                          </p:val>
                                        </p:tav>
                                      </p:tavLst>
                                    </p:anim>
                                    <p:animEffect transition="in" filter="fade">
                                      <p:cBhvr>
                                        <p:cTn id="34" dur="1000"/>
                                        <p:tgtEl>
                                          <p:spTgt spid="3175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1" presetClass="entr" presetSubtype="0" fill="hold" nodeType="clickEffect">
                                  <p:stCondLst>
                                    <p:cond delay="0"/>
                                  </p:stCondLst>
                                  <p:childTnLst>
                                    <p:set>
                                      <p:cBhvr>
                                        <p:cTn id="38" dur="1" fill="hold">
                                          <p:stCondLst>
                                            <p:cond delay="0"/>
                                          </p:stCondLst>
                                        </p:cTn>
                                        <p:tgtEl>
                                          <p:spTgt spid="31749"/>
                                        </p:tgtEl>
                                        <p:attrNameLst>
                                          <p:attrName>style.visibility</p:attrName>
                                        </p:attrNameLst>
                                      </p:cBhvr>
                                      <p:to>
                                        <p:strVal val="visible"/>
                                      </p:to>
                                    </p:set>
                                    <p:anim calcmode="lin" valueType="num">
                                      <p:cBhvr>
                                        <p:cTn id="39" dur="1000" fill="hold"/>
                                        <p:tgtEl>
                                          <p:spTgt spid="31749"/>
                                        </p:tgtEl>
                                        <p:attrNameLst>
                                          <p:attrName>ppt_w</p:attrName>
                                        </p:attrNameLst>
                                      </p:cBhvr>
                                      <p:tavLst>
                                        <p:tav tm="0">
                                          <p:val>
                                            <p:fltVal val="0"/>
                                          </p:val>
                                        </p:tav>
                                        <p:tav tm="100000">
                                          <p:val>
                                            <p:strVal val="#ppt_w"/>
                                          </p:val>
                                        </p:tav>
                                      </p:tavLst>
                                    </p:anim>
                                    <p:anim calcmode="lin" valueType="num">
                                      <p:cBhvr>
                                        <p:cTn id="40" dur="1000" fill="hold"/>
                                        <p:tgtEl>
                                          <p:spTgt spid="31749"/>
                                        </p:tgtEl>
                                        <p:attrNameLst>
                                          <p:attrName>ppt_h</p:attrName>
                                        </p:attrNameLst>
                                      </p:cBhvr>
                                      <p:tavLst>
                                        <p:tav tm="0">
                                          <p:val>
                                            <p:fltVal val="0"/>
                                          </p:val>
                                        </p:tav>
                                        <p:tav tm="100000">
                                          <p:val>
                                            <p:strVal val="#ppt_h"/>
                                          </p:val>
                                        </p:tav>
                                      </p:tavLst>
                                    </p:anim>
                                    <p:anim calcmode="lin" valueType="num">
                                      <p:cBhvr>
                                        <p:cTn id="41" dur="1000" fill="hold"/>
                                        <p:tgtEl>
                                          <p:spTgt spid="31749"/>
                                        </p:tgtEl>
                                        <p:attrNameLst>
                                          <p:attrName>style.rotation</p:attrName>
                                        </p:attrNameLst>
                                      </p:cBhvr>
                                      <p:tavLst>
                                        <p:tav tm="0">
                                          <p:val>
                                            <p:fltVal val="90"/>
                                          </p:val>
                                        </p:tav>
                                        <p:tav tm="100000">
                                          <p:val>
                                            <p:fltVal val="0"/>
                                          </p:val>
                                        </p:tav>
                                      </p:tavLst>
                                    </p:anim>
                                    <p:animEffect transition="in" filter="fade">
                                      <p:cBhvr>
                                        <p:cTn id="42" dur="1000"/>
                                        <p:tgtEl>
                                          <p:spTgt spid="3174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31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5AEA21EE-0D4A-4354-9465-40782D697919}" type="slidenum">
              <a:rPr lang="en-US" altLang="ko-KR"/>
              <a:pPr/>
              <a:t>22</a:t>
            </a:fld>
            <a:endParaRPr lang="en-US" altLang="ko-KR"/>
          </a:p>
        </p:txBody>
      </p:sp>
      <p:sp>
        <p:nvSpPr>
          <p:cNvPr id="6246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6246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6246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6246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6247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6247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6247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58348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2.2.6 Multiplexing and Demultiplexing</a:t>
            </a:r>
          </a:p>
        </p:txBody>
      </p:sp>
      <p:sp>
        <p:nvSpPr>
          <p:cNvPr id="62474" name="Rectangle 10"/>
          <p:cNvSpPr>
            <a:spLocks noChangeArrowheads="1"/>
          </p:cNvSpPr>
          <p:nvPr/>
        </p:nvSpPr>
        <p:spPr bwMode="auto">
          <a:xfrm>
            <a:off x="381000" y="1293813"/>
            <a:ext cx="7924800" cy="4832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Since the TCP/IP protocol suite uses several protocols at some layers, we can say that we have multiplexing at the source and demultiplexing at the destination. Multiplexing in this case means that a protocol at a layer can encapsulate a packet from several next-higher layer protocols (one at a time); demultiplexing means that a protocol can decapsulate and deliver a packet to several next-higher layer protocols (one at a time). Figure 2.10 shows the concept of multiplexing and demultiplexing at the three upper layers.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2.</a:t>
            </a:r>
            <a:fld id="{E5D26757-6B57-4D8C-8EFA-F369B15E2151}" type="slidenum">
              <a:rPr lang="en-US" altLang="ko-KR"/>
              <a:pPr/>
              <a:t>23</a:t>
            </a:fld>
            <a:endParaRPr lang="en-US" altLang="ko-KR"/>
          </a:p>
        </p:txBody>
      </p:sp>
      <p:sp>
        <p:nvSpPr>
          <p:cNvPr id="64514" name="Rectangle 14"/>
          <p:cNvSpPr>
            <a:spLocks noChangeArrowheads="1"/>
          </p:cNvSpPr>
          <p:nvPr/>
        </p:nvSpPr>
        <p:spPr bwMode="auto">
          <a:xfrm>
            <a:off x="152400" y="7620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000">
                <a:solidFill>
                  <a:srgbClr val="FF0000"/>
                </a:solidFill>
                <a:latin typeface="Times-BoldItalic"/>
                <a:ea typeface="굴림" panose="020B0600000101010101" pitchFamily="50" charset="-127"/>
              </a:rPr>
              <a:t>Figure 2.10:  </a:t>
            </a:r>
            <a:r>
              <a:rPr lang="en-US" altLang="ko-KR" sz="2000">
                <a:latin typeface="Times-BoldItalic"/>
                <a:ea typeface="굴림" panose="020B0600000101010101" pitchFamily="50" charset="-127"/>
              </a:rPr>
              <a:t>Multiplexing and demultiplexing</a:t>
            </a:r>
          </a:p>
        </p:txBody>
      </p:sp>
      <p:pic>
        <p:nvPicPr>
          <p:cNvPr id="450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8" y="2209800"/>
            <a:ext cx="3709987"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0613" y="2209800"/>
            <a:ext cx="3709987"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5061"/>
                                        </p:tgtEl>
                                        <p:attrNameLst>
                                          <p:attrName>style.visibility</p:attrName>
                                        </p:attrNameLst>
                                      </p:cBhvr>
                                      <p:to>
                                        <p:strVal val="visible"/>
                                      </p:to>
                                    </p:set>
                                    <p:animEffect transition="in" filter="wipe(up)">
                                      <p:cBhvr>
                                        <p:cTn id="7" dur="3250"/>
                                        <p:tgtEl>
                                          <p:spTgt spid="450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45062"/>
                                        </p:tgtEl>
                                        <p:attrNameLst>
                                          <p:attrName>style.visibility</p:attrName>
                                        </p:attrNameLst>
                                      </p:cBhvr>
                                      <p:to>
                                        <p:strVal val="visible"/>
                                      </p:to>
                                    </p:set>
                                    <p:animEffect transition="in" filter="wipe(down)">
                                      <p:cBhvr>
                                        <p:cTn id="12" dur="4500"/>
                                        <p:tgtEl>
                                          <p:spTgt spid="45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2.</a:t>
            </a:r>
            <a:fld id="{60CEDFA5-7C3A-4A25-8208-8C8C6EA7B649}" type="slidenum">
              <a:rPr lang="en-US" altLang="ko-KR"/>
              <a:pPr/>
              <a:t>24</a:t>
            </a:fld>
            <a:endParaRPr lang="en-US" altLang="ko-K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cs typeface="+mn-cs"/>
            </a:endParaRPr>
          </a:p>
        </p:txBody>
      </p:sp>
      <p:sp>
        <p:nvSpPr>
          <p:cNvPr id="913411" name="Text Box 3"/>
          <p:cNvSpPr txBox="1">
            <a:spLocks noChangeArrowheads="1"/>
          </p:cNvSpPr>
          <p:nvPr/>
        </p:nvSpPr>
        <p:spPr bwMode="auto">
          <a:xfrm>
            <a:off x="228600" y="406400"/>
            <a:ext cx="3400425"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cs typeface="+mn-cs"/>
              </a:rPr>
              <a:t>2-3   OSI MODEL</a:t>
            </a:r>
            <a:endParaRPr lang="en-US" i="0" dirty="0">
              <a:effectLst>
                <a:outerShdw blurRad="38100" dist="38100" dir="2700000" algn="tl">
                  <a:srgbClr val="C0C0C0"/>
                </a:outerShdw>
              </a:effectLst>
              <a:latin typeface="Times" pitchFamily="18" charset="0"/>
              <a:cs typeface="+mn-cs"/>
            </a:endParaRPr>
          </a:p>
          <a:p>
            <a:pPr marL="0" lvl="2" eaLnBrk="0" hangingPunct="0">
              <a:defRPr/>
            </a:pPr>
            <a:endParaRPr lang="en-US" i="0" dirty="0">
              <a:effectLst>
                <a:outerShdw blurRad="38100" dist="38100" dir="2700000" algn="tl">
                  <a:srgbClr val="C0C0C0"/>
                </a:outerShdw>
              </a:effectLst>
              <a:latin typeface="Times" pitchFamily="18" charset="0"/>
              <a:cs typeface="+mn-cs"/>
            </a:endParaRPr>
          </a:p>
        </p:txBody>
      </p:sp>
      <p:sp>
        <p:nvSpPr>
          <p:cNvPr id="66564"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endParaRPr lang="ko-KR" altLang="ko-KR" sz="1800" i="0">
              <a:latin typeface="Times New Roman" panose="02020603050405020304" pitchFamily="18" charset="0"/>
            </a:endParaRPr>
          </a:p>
        </p:txBody>
      </p:sp>
      <p:sp>
        <p:nvSpPr>
          <p:cNvPr id="66565" name="Rectangle 7"/>
          <p:cNvSpPr>
            <a:spLocks noChangeArrowheads="1"/>
          </p:cNvSpPr>
          <p:nvPr/>
        </p:nvSpPr>
        <p:spPr bwMode="auto">
          <a:xfrm>
            <a:off x="152400" y="1689100"/>
            <a:ext cx="8839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eaLnBrk="0" hangingPunct="0"/>
            <a:r>
              <a:rPr lang="en-US" altLang="ko-KR">
                <a:solidFill>
                  <a:srgbClr val="000000"/>
                </a:solidFill>
                <a:latin typeface="Times-Roman"/>
                <a:ea typeface="굴림" panose="020B0600000101010101" pitchFamily="50" charset="-127"/>
              </a:rPr>
              <a:t>A word we hear all the time when we talk about the Internet is protocol. A protocol defines the rules that both the sender and receiver and all intermediate devices need to follow to be able to communicate effectively. When communication is simple, we may need only one simple protocol; when the communication is complex, we need a protocol at each layer, or protocol layering.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2.</a:t>
            </a:r>
            <a:fld id="{C26DB133-653E-4907-B809-7284ABE75FF7}" type="slidenum">
              <a:rPr lang="en-US" altLang="ko-KR"/>
              <a:pPr/>
              <a:t>25</a:t>
            </a:fld>
            <a:endParaRPr lang="en-US" altLang="ko-KR"/>
          </a:p>
        </p:txBody>
      </p:sp>
      <p:sp>
        <p:nvSpPr>
          <p:cNvPr id="68610" name="Rectangle 14"/>
          <p:cNvSpPr>
            <a:spLocks noChangeArrowheads="1"/>
          </p:cNvSpPr>
          <p:nvPr/>
        </p:nvSpPr>
        <p:spPr bwMode="auto">
          <a:xfrm>
            <a:off x="152400" y="7620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000">
                <a:solidFill>
                  <a:srgbClr val="FF0000"/>
                </a:solidFill>
                <a:latin typeface="Times-BoldItalic"/>
                <a:ea typeface="굴림" panose="020B0600000101010101" pitchFamily="50" charset="-127"/>
              </a:rPr>
              <a:t>Figure 2.11</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The OSI model</a:t>
            </a:r>
          </a:p>
        </p:txBody>
      </p:sp>
      <p:pic>
        <p:nvPicPr>
          <p:cNvPr id="47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1217613"/>
            <a:ext cx="7181850" cy="487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wipe(down)">
                                      <p:cBhvr>
                                        <p:cTn id="7" dur="3250"/>
                                        <p:tgtEl>
                                          <p:spTgt spid="47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0F422633-8545-4D46-AEC5-B6F8503C26A5}" type="slidenum">
              <a:rPr lang="en-US" altLang="ko-KR"/>
              <a:pPr/>
              <a:t>26</a:t>
            </a:fld>
            <a:endParaRPr lang="en-US" altLang="ko-KR"/>
          </a:p>
        </p:txBody>
      </p:sp>
      <p:sp>
        <p:nvSpPr>
          <p:cNvPr id="7065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065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066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066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066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066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066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00697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2.3.1  </a:t>
            </a:r>
            <a:r>
              <a:rPr lang="en-US" sz="3600" dirty="0">
                <a:solidFill>
                  <a:schemeClr val="hlink"/>
                </a:solidFill>
                <a:effectLst>
                  <a:outerShdw blurRad="38100" dist="38100" dir="2700000" algn="tl">
                    <a:srgbClr val="000000">
                      <a:alpha val="43137"/>
                    </a:srgbClr>
                  </a:outerShdw>
                </a:effectLst>
                <a:latin typeface="Times New Roman" pitchFamily="18" charset="0"/>
              </a:rPr>
              <a:t>OSI versus TCP/IP</a:t>
            </a:r>
          </a:p>
        </p:txBody>
      </p:sp>
      <p:sp>
        <p:nvSpPr>
          <p:cNvPr id="70666" name="Rectangle 10"/>
          <p:cNvSpPr>
            <a:spLocks noChangeArrowheads="1"/>
          </p:cNvSpPr>
          <p:nvPr/>
        </p:nvSpPr>
        <p:spPr bwMode="auto">
          <a:xfrm>
            <a:off x="381000" y="1293813"/>
            <a:ext cx="7924800" cy="3540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When we compare the two models, we find that two layers, session and presentation, are missing from the TCP/IP protocol suite. These two layers were not added to the TCP/IP protocol suite after the publication of the OSI model. The application layer in the suite is usually considered to be the combination of three layers in the OSI model, as shown in Figure 2.12.</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2.</a:t>
            </a:r>
            <a:fld id="{48C224D5-869D-42AF-B19A-7A56604F21B4}" type="slidenum">
              <a:rPr lang="en-US" altLang="ko-KR"/>
              <a:pPr/>
              <a:t>27</a:t>
            </a:fld>
            <a:endParaRPr lang="en-US" altLang="ko-KR"/>
          </a:p>
        </p:txBody>
      </p:sp>
      <p:sp>
        <p:nvSpPr>
          <p:cNvPr id="72706" name="Rectangle 14"/>
          <p:cNvSpPr>
            <a:spLocks noChangeArrowheads="1"/>
          </p:cNvSpPr>
          <p:nvPr/>
        </p:nvSpPr>
        <p:spPr bwMode="auto">
          <a:xfrm>
            <a:off x="152400" y="76200"/>
            <a:ext cx="81534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eaLnBrk="0" hangingPunct="0"/>
            <a:r>
              <a:rPr lang="en-US" altLang="ko-KR" sz="2400">
                <a:solidFill>
                  <a:srgbClr val="FF0000"/>
                </a:solidFill>
                <a:latin typeface="Times-BoldItalic"/>
                <a:ea typeface="굴림" panose="020B0600000101010101" pitchFamily="50" charset="-127"/>
              </a:rPr>
              <a:t>Figure 2.12</a:t>
            </a:r>
            <a:r>
              <a:rPr lang="en-US" altLang="ko-KR" sz="2000">
                <a:solidFill>
                  <a:srgbClr val="0000CC"/>
                </a:solidFill>
                <a:latin typeface="Times-BoldItalic"/>
                <a:ea typeface="굴림" panose="020B0600000101010101" pitchFamily="50" charset="-127"/>
              </a:rPr>
              <a:t>:  </a:t>
            </a:r>
            <a:r>
              <a:rPr lang="en-US" altLang="ko-KR" sz="2000">
                <a:latin typeface="Times-BoldItalic"/>
                <a:ea typeface="굴림" panose="020B0600000101010101" pitchFamily="50" charset="-127"/>
              </a:rPr>
              <a:t>TCP/IP and OSI model</a:t>
            </a:r>
          </a:p>
        </p:txBody>
      </p:sp>
      <p:pic>
        <p:nvPicPr>
          <p:cNvPr id="481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447800"/>
            <a:ext cx="7416800" cy="459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wipe(down)">
                                      <p:cBhvr>
                                        <p:cTn id="7" dur="3000"/>
                                        <p:tgtEl>
                                          <p:spTgt spid="48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2.</a:t>
            </a:r>
            <a:fld id="{A2995D66-AB58-4906-AE63-05A6BE794269}" type="slidenum">
              <a:rPr lang="en-US" altLang="ko-KR"/>
              <a:pPr/>
              <a:t>28</a:t>
            </a:fld>
            <a:endParaRPr lang="en-US" altLang="ko-KR"/>
          </a:p>
        </p:txBody>
      </p:sp>
      <p:sp>
        <p:nvSpPr>
          <p:cNvPr id="7475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475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475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475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475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475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7476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ctr"/>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780213"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2.3.2 Lack of OSI Model’s Success</a:t>
            </a:r>
          </a:p>
        </p:txBody>
      </p:sp>
      <p:sp>
        <p:nvSpPr>
          <p:cNvPr id="74762" name="Rectangle 10"/>
          <p:cNvSpPr>
            <a:spLocks noChangeArrowheads="1"/>
          </p:cNvSpPr>
          <p:nvPr/>
        </p:nvSpPr>
        <p:spPr bwMode="auto">
          <a:xfrm>
            <a:off x="381000" y="1293813"/>
            <a:ext cx="7924800" cy="2678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cs typeface="Arial" panose="020B0604020202020204" pitchFamily="34" charset="0"/>
              </a:defRPr>
            </a:lvl1pPr>
            <a:lvl2pPr marL="742950" indent="-285750">
              <a:defRPr sz="3200" b="1" i="1">
                <a:solidFill>
                  <a:schemeClr val="tx1"/>
                </a:solidFill>
                <a:latin typeface="Baby Kruffy"/>
                <a:cs typeface="Arial" panose="020B0604020202020204" pitchFamily="34" charset="0"/>
              </a:defRPr>
            </a:lvl2pPr>
            <a:lvl3pPr marL="1143000" indent="-228600">
              <a:defRPr sz="3200" b="1" i="1">
                <a:solidFill>
                  <a:schemeClr val="tx1"/>
                </a:solidFill>
                <a:latin typeface="Baby Kruffy"/>
                <a:cs typeface="Arial" panose="020B0604020202020204" pitchFamily="34" charset="0"/>
              </a:defRPr>
            </a:lvl3pPr>
            <a:lvl4pPr marL="1600200" indent="-228600">
              <a:defRPr sz="3200" b="1" i="1">
                <a:solidFill>
                  <a:schemeClr val="tx1"/>
                </a:solidFill>
                <a:latin typeface="Baby Kruffy"/>
                <a:cs typeface="Arial" panose="020B0604020202020204" pitchFamily="34" charset="0"/>
              </a:defRPr>
            </a:lvl4pPr>
            <a:lvl5pPr marL="2057400" indent="-228600">
              <a:defRPr sz="3200" b="1" i="1">
                <a:solidFill>
                  <a:schemeClr val="tx1"/>
                </a:solidFill>
                <a:latin typeface="Baby Kruffy"/>
                <a:cs typeface="Arial" panose="020B0604020202020204" pitchFamily="34" charset="0"/>
              </a:defRPr>
            </a:lvl5pPr>
            <a:lvl6pPr marL="2514600" indent="-228600" fontAlgn="base">
              <a:spcBef>
                <a:spcPct val="0"/>
              </a:spcBef>
              <a:spcAft>
                <a:spcPct val="0"/>
              </a:spcAft>
              <a:defRPr sz="3200" b="1" i="1">
                <a:solidFill>
                  <a:schemeClr val="tx1"/>
                </a:solidFill>
                <a:latin typeface="Baby Kruffy"/>
                <a:cs typeface="Arial" panose="020B0604020202020204" pitchFamily="34" charset="0"/>
              </a:defRPr>
            </a:lvl6pPr>
            <a:lvl7pPr marL="2971800" indent="-228600" fontAlgn="base">
              <a:spcBef>
                <a:spcPct val="0"/>
              </a:spcBef>
              <a:spcAft>
                <a:spcPct val="0"/>
              </a:spcAft>
              <a:defRPr sz="3200" b="1" i="1">
                <a:solidFill>
                  <a:schemeClr val="tx1"/>
                </a:solidFill>
                <a:latin typeface="Baby Kruffy"/>
                <a:cs typeface="Arial" panose="020B0604020202020204" pitchFamily="34" charset="0"/>
              </a:defRPr>
            </a:lvl7pPr>
            <a:lvl8pPr marL="3429000" indent="-228600" fontAlgn="base">
              <a:spcBef>
                <a:spcPct val="0"/>
              </a:spcBef>
              <a:spcAft>
                <a:spcPct val="0"/>
              </a:spcAft>
              <a:defRPr sz="3200" b="1" i="1">
                <a:solidFill>
                  <a:schemeClr val="tx1"/>
                </a:solidFill>
                <a:latin typeface="Baby Kruffy"/>
                <a:cs typeface="Arial" panose="020B0604020202020204" pitchFamily="34" charset="0"/>
              </a:defRPr>
            </a:lvl8pPr>
            <a:lvl9pPr marL="3886200" indent="-228600" fontAlgn="base">
              <a:spcBef>
                <a:spcPct val="0"/>
              </a:spcBef>
              <a:spcAft>
                <a:spcPct val="0"/>
              </a:spcAft>
              <a:defRPr sz="3200" b="1" i="1">
                <a:solidFill>
                  <a:schemeClr val="tx1"/>
                </a:solidFill>
                <a:latin typeface="Baby Kruffy"/>
                <a:cs typeface="Arial" panose="020B0604020202020204" pitchFamily="34" charset="0"/>
              </a:defRPr>
            </a:lvl9pPr>
          </a:lstStyle>
          <a:p>
            <a:pPr algn="just"/>
            <a:r>
              <a:rPr lang="en-US" altLang="ko-KR" sz="2800">
                <a:latin typeface="Times New Roman" panose="02020603050405020304" pitchFamily="18" charset="0"/>
                <a:ea typeface="굴림" panose="020B0600000101010101" pitchFamily="50" charset="-127"/>
              </a:rPr>
              <a:t>The OSI model appeared after the TCP/IP protocol suite. Most experts were at first excited and thought that the TCP/IP protocol would be fully replaced by the OSI model. This did not happen for several reasons, but we describe only three, which are agreed upon by all experts in the field.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ends">
  <a:themeElements>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4285</TotalTime>
  <Words>1246</Words>
  <Application>Microsoft Office PowerPoint</Application>
  <PresentationFormat>화면 슬라이드 쇼(4:3)</PresentationFormat>
  <Paragraphs>119</Paragraphs>
  <Slides>28</Slides>
  <Notes>28</Notes>
  <HiddenSlides>0</HiddenSlides>
  <MMClips>0</MMClips>
  <ScaleCrop>false</ScaleCrop>
  <HeadingPairs>
    <vt:vector size="6" baseType="variant">
      <vt:variant>
        <vt:lpstr>사용한 글꼴</vt:lpstr>
      </vt:variant>
      <vt:variant>
        <vt:i4>13</vt:i4>
      </vt:variant>
      <vt:variant>
        <vt:lpstr>테마</vt:lpstr>
      </vt:variant>
      <vt:variant>
        <vt:i4>2</vt:i4>
      </vt:variant>
      <vt:variant>
        <vt:lpstr>슬라이드 제목</vt:lpstr>
      </vt:variant>
      <vt:variant>
        <vt:i4>28</vt:i4>
      </vt:variant>
    </vt:vector>
  </HeadingPairs>
  <TitlesOfParts>
    <vt:vector size="43" baseType="lpstr">
      <vt:lpstr>Baby Kruffy</vt:lpstr>
      <vt:lpstr>Arial</vt:lpstr>
      <vt:lpstr>Tahoma</vt:lpstr>
      <vt:lpstr>Wingdings</vt:lpstr>
      <vt:lpstr>Times New Roman</vt:lpstr>
      <vt:lpstr>McGrawHill-Italic</vt:lpstr>
      <vt:lpstr>Times</vt:lpstr>
      <vt:lpstr>Palatino</vt:lpstr>
      <vt:lpstr>Adobe Fangsong Std R</vt:lpstr>
      <vt:lpstr>Adobe Arabic</vt:lpstr>
      <vt:lpstr>Aharoni</vt:lpstr>
      <vt:lpstr>Times-Roman</vt:lpstr>
      <vt:lpstr>Times-BoldItalic</vt:lpstr>
      <vt:lpstr>Blends</vt:lpstr>
      <vt:lpstr>1_Blends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samsung</cp:lastModifiedBy>
  <cp:revision>359</cp:revision>
  <dcterms:created xsi:type="dcterms:W3CDTF">2000-01-15T04:50:39Z</dcterms:created>
  <dcterms:modified xsi:type="dcterms:W3CDTF">2019-08-27T06:14:20Z</dcterms:modified>
</cp:coreProperties>
</file>