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7"/>
  </p:handoutMasterIdLst>
  <p:sldIdLst>
    <p:sldId id="256" r:id="rId2"/>
    <p:sldId id="265" r:id="rId3"/>
    <p:sldId id="270" r:id="rId4"/>
    <p:sldId id="258" r:id="rId5"/>
    <p:sldId id="260" r:id="rId6"/>
    <p:sldId id="261" r:id="rId7"/>
    <p:sldId id="271" r:id="rId8"/>
    <p:sldId id="272" r:id="rId9"/>
    <p:sldId id="263" r:id="rId10"/>
    <p:sldId id="266" r:id="rId11"/>
    <p:sldId id="274" r:id="rId12"/>
    <p:sldId id="267" r:id="rId13"/>
    <p:sldId id="268" r:id="rId14"/>
    <p:sldId id="273" r:id="rId15"/>
    <p:sldId id="269" r:id="rId16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000000"/>
    <a:srgbClr val="385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-127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2D43FC-96A9-46AC-AE15-C90DDAA3B558}" type="datetimeFigureOut">
              <a:rPr lang="ko-KR" altLang="en-US" smtClean="0"/>
              <a:t>2015-10-21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7C09C3-19C9-4099-9176-A143ABA3E3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05126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Section 5.3</a:t>
            </a:r>
            <a:r>
              <a:rPr lang="en-US" altLang="ko-KR" dirty="0"/>
              <a:t>: IPv6 Extension Headers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이상욱</a:t>
            </a:r>
            <a:endParaRPr lang="en-US" altLang="ko-KR" dirty="0" smtClean="0"/>
          </a:p>
          <a:p>
            <a:r>
              <a:rPr lang="en-US" altLang="ko-KR" dirty="0"/>
              <a:t>2014010243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IPv4 and IPv6 Headers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211" y="1388428"/>
            <a:ext cx="7179578" cy="4836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331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IPv6 </a:t>
            </a:r>
            <a:r>
              <a:rPr lang="en-US" altLang="ko-KR" dirty="0"/>
              <a:t>Extension Header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Special </a:t>
            </a:r>
            <a:r>
              <a:rPr lang="en-US" altLang="ko-KR" dirty="0" smtClean="0"/>
              <a:t>functions of IP </a:t>
            </a:r>
            <a:endParaRPr lang="en-US" altLang="ko-KR" dirty="0"/>
          </a:p>
          <a:p>
            <a:pPr lvl="1"/>
            <a:r>
              <a:rPr lang="en-US" altLang="ko-KR" dirty="0" smtClean="0"/>
              <a:t>Router alert, Source routing, Fragmentation, …</a:t>
            </a:r>
          </a:p>
          <a:p>
            <a:pPr algn="just"/>
            <a:endParaRPr lang="en-US" altLang="ko-KR" dirty="0"/>
          </a:p>
          <a:p>
            <a:pPr algn="just"/>
            <a:r>
              <a:rPr lang="en-US" altLang="ko-KR" dirty="0" smtClean="0"/>
              <a:t>IPv6 </a:t>
            </a:r>
            <a:r>
              <a:rPr lang="en-US" altLang="ko-KR" dirty="0"/>
              <a:t>provides a more flexible and extensible way of incorporating extensions and options as compared to </a:t>
            </a:r>
            <a:r>
              <a:rPr lang="en-US" altLang="ko-KR" dirty="0" smtClean="0"/>
              <a:t>IPv4</a:t>
            </a:r>
          </a:p>
          <a:p>
            <a:pPr algn="just"/>
            <a:endParaRPr lang="en-US" altLang="ko-KR" dirty="0" smtClean="0"/>
          </a:p>
          <a:p>
            <a:pPr algn="just"/>
            <a:r>
              <a:rPr lang="en-US" altLang="ko-KR" dirty="0" smtClean="0"/>
              <a:t>In </a:t>
            </a:r>
            <a:r>
              <a:rPr lang="en-US" altLang="ko-KR" dirty="0"/>
              <a:t>IPv6, Special functions such as those provided by options in IPv4 can be enabled by adding </a:t>
            </a:r>
            <a:r>
              <a:rPr lang="en-US" altLang="ko-KR" dirty="0">
                <a:solidFill>
                  <a:schemeClr val="accent1"/>
                </a:solidFill>
              </a:rPr>
              <a:t>extension headers</a:t>
            </a:r>
            <a:r>
              <a:rPr lang="en-US" altLang="ko-KR" dirty="0"/>
              <a:t> that follow the IPv6 </a:t>
            </a:r>
            <a:r>
              <a:rPr lang="en-US" altLang="ko-KR" dirty="0" smtClean="0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285350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988840"/>
            <a:ext cx="5040000" cy="1413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IPv6 Extension Header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Extension headers are chained together with the IPv6 </a:t>
            </a:r>
            <a:r>
              <a:rPr lang="en-US" altLang="ko-KR" dirty="0" smtClean="0"/>
              <a:t>header</a:t>
            </a:r>
            <a:endParaRPr lang="ko-KR" alt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2051720" y="3668877"/>
            <a:ext cx="5040000" cy="1293890"/>
            <a:chOff x="2051720" y="3555787"/>
            <a:chExt cx="5040000" cy="1293890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1720" y="3555787"/>
              <a:ext cx="5040000" cy="12938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3532443" y="3857600"/>
              <a:ext cx="692514" cy="690264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051720" y="5261852"/>
            <a:ext cx="5040000" cy="1263973"/>
            <a:chOff x="2051720" y="5261852"/>
            <a:chExt cx="5040000" cy="1263973"/>
          </a:xfrm>
        </p:grpSpPr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1720" y="5261852"/>
              <a:ext cx="5040000" cy="12639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Rectangle 9"/>
            <p:cNvSpPr/>
            <p:nvPr/>
          </p:nvSpPr>
          <p:spPr>
            <a:xfrm>
              <a:off x="3548238" y="5565387"/>
              <a:ext cx="1376639" cy="676663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5" name="Curved Down Arrow 4"/>
          <p:cNvSpPr/>
          <p:nvPr/>
        </p:nvSpPr>
        <p:spPr>
          <a:xfrm>
            <a:off x="3331963" y="2348880"/>
            <a:ext cx="375941" cy="202724"/>
          </a:xfrm>
          <a:prstGeom prst="curvedDownArrow">
            <a:avLst/>
          </a:prstGeom>
          <a:solidFill>
            <a:srgbClr val="4F81B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Curved Down Arrow 10"/>
          <p:cNvSpPr/>
          <p:nvPr/>
        </p:nvSpPr>
        <p:spPr>
          <a:xfrm>
            <a:off x="3331963" y="3869328"/>
            <a:ext cx="375941" cy="202724"/>
          </a:xfrm>
          <a:prstGeom prst="curvedDownArrow">
            <a:avLst/>
          </a:prstGeom>
          <a:solidFill>
            <a:srgbClr val="4F81B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" name="Curved Down Arrow 11"/>
          <p:cNvSpPr/>
          <p:nvPr/>
        </p:nvSpPr>
        <p:spPr>
          <a:xfrm>
            <a:off x="4024733" y="3869328"/>
            <a:ext cx="375941" cy="202724"/>
          </a:xfrm>
          <a:prstGeom prst="curvedDownArrow">
            <a:avLst/>
          </a:prstGeom>
          <a:solidFill>
            <a:srgbClr val="4F81B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" name="Curved Down Arrow 12"/>
          <p:cNvSpPr/>
          <p:nvPr/>
        </p:nvSpPr>
        <p:spPr>
          <a:xfrm>
            <a:off x="3331963" y="5458524"/>
            <a:ext cx="375941" cy="202724"/>
          </a:xfrm>
          <a:prstGeom prst="curvedDownArrow">
            <a:avLst/>
          </a:prstGeom>
          <a:solidFill>
            <a:srgbClr val="4F81B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Curved Down Arrow 13"/>
          <p:cNvSpPr/>
          <p:nvPr/>
        </p:nvSpPr>
        <p:spPr>
          <a:xfrm>
            <a:off x="4024733" y="5458524"/>
            <a:ext cx="375941" cy="202724"/>
          </a:xfrm>
          <a:prstGeom prst="curvedDownArrow">
            <a:avLst/>
          </a:prstGeom>
          <a:solidFill>
            <a:srgbClr val="4F81B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" name="Curved Down Arrow 14"/>
          <p:cNvSpPr/>
          <p:nvPr/>
        </p:nvSpPr>
        <p:spPr>
          <a:xfrm>
            <a:off x="4713053" y="5458524"/>
            <a:ext cx="375941" cy="202724"/>
          </a:xfrm>
          <a:prstGeom prst="curvedDownArrow">
            <a:avLst/>
          </a:prstGeom>
          <a:solidFill>
            <a:srgbClr val="4F81B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643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IPv6 Extension Header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The next header field </a:t>
            </a:r>
            <a:r>
              <a:rPr lang="en-US" altLang="ko-KR" dirty="0" smtClean="0"/>
              <a:t>indicates </a:t>
            </a:r>
            <a:r>
              <a:rPr lang="en-US" altLang="ko-KR" dirty="0"/>
              <a:t>the type of the subsequent </a:t>
            </a:r>
            <a:r>
              <a:rPr lang="en-US" altLang="ko-KR" dirty="0" smtClean="0"/>
              <a:t>header</a:t>
            </a:r>
            <a:endParaRPr lang="ko-KR" altLang="en-US" dirty="0"/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624" y="1988840"/>
            <a:ext cx="6860752" cy="4150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755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IPv6 Extension Header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ko-KR" dirty="0" smtClean="0"/>
              <a:t>Extension headers </a:t>
            </a:r>
            <a:r>
              <a:rPr lang="en-US" altLang="ko-KR" smtClean="0"/>
              <a:t>and order </a:t>
            </a:r>
            <a:r>
              <a:rPr lang="en-US" altLang="ko-KR" dirty="0" smtClean="0"/>
              <a:t>in a packet</a:t>
            </a:r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60" y="1650008"/>
            <a:ext cx="7830752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627784" y="2436790"/>
            <a:ext cx="3384376" cy="1224136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4482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3.5.1 IPv6 Options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/>
          <a:lstStyle/>
          <a:p>
            <a:pPr algn="just"/>
            <a:r>
              <a:rPr lang="en-US" altLang="ko-KR" dirty="0" smtClean="0"/>
              <a:t>Two option </a:t>
            </a:r>
            <a:r>
              <a:rPr lang="en-US" altLang="ko-KR" dirty="0" err="1" smtClean="0"/>
              <a:t>extention</a:t>
            </a:r>
            <a:r>
              <a:rPr lang="en-US" altLang="ko-KR" dirty="0" smtClean="0"/>
              <a:t> headers</a:t>
            </a:r>
          </a:p>
          <a:p>
            <a:pPr lvl="1" algn="just"/>
            <a:r>
              <a:rPr lang="en-US" altLang="ko-KR" dirty="0" smtClean="0"/>
              <a:t>Hop-by-Hop Extension Header (Type 0)</a:t>
            </a:r>
          </a:p>
          <a:p>
            <a:pPr lvl="2" algn="just"/>
            <a:r>
              <a:rPr lang="en-US" altLang="ko-KR" dirty="0"/>
              <a:t>T</a:t>
            </a:r>
            <a:r>
              <a:rPr lang="en-US" altLang="ko-KR" dirty="0" smtClean="0"/>
              <a:t>hose </a:t>
            </a:r>
            <a:r>
              <a:rPr lang="en-US" altLang="ko-KR" dirty="0"/>
              <a:t>relevant to every router along a datagram’s path</a:t>
            </a:r>
            <a:endParaRPr lang="en-US" altLang="ko-KR" dirty="0" smtClean="0"/>
          </a:p>
          <a:p>
            <a:pPr lvl="1" algn="just"/>
            <a:r>
              <a:rPr lang="en-US" altLang="ko-KR" dirty="0" smtClean="0"/>
              <a:t>Destination Extension Header (Type 60)</a:t>
            </a:r>
          </a:p>
          <a:p>
            <a:pPr lvl="2" algn="just"/>
            <a:r>
              <a:rPr lang="en-US" altLang="ko-KR" dirty="0" smtClean="0"/>
              <a:t>Those </a:t>
            </a:r>
            <a:r>
              <a:rPr lang="en-US" altLang="ko-KR" dirty="0"/>
              <a:t>relevant only to the </a:t>
            </a:r>
            <a:r>
              <a:rPr lang="en-US" altLang="ko-KR" dirty="0" smtClean="0"/>
              <a:t>recipient</a:t>
            </a:r>
            <a:endParaRPr lang="en-US" altLang="ko-KR" dirty="0"/>
          </a:p>
          <a:p>
            <a:pPr algn="just"/>
            <a:endParaRPr lang="ko-KR" alt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1862751" y="3284984"/>
            <a:ext cx="5407401" cy="2925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395682" y="4490899"/>
            <a:ext cx="4800053" cy="744329"/>
          </a:xfrm>
          <a:prstGeom prst="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1975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3.5.1 IPv6 Options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/>
          <a:p>
            <a:pPr algn="just"/>
            <a:r>
              <a:rPr lang="en-US" altLang="ko-KR" dirty="0" smtClean="0"/>
              <a:t>Header format</a:t>
            </a:r>
          </a:p>
          <a:p>
            <a:pPr algn="just"/>
            <a:endParaRPr lang="en-US" altLang="ko-KR" dirty="0"/>
          </a:p>
          <a:p>
            <a:pPr algn="just"/>
            <a:endParaRPr lang="en-US" altLang="ko-KR" dirty="0" smtClean="0"/>
          </a:p>
          <a:p>
            <a:pPr algn="just"/>
            <a:endParaRPr lang="en-US" altLang="ko-KR" dirty="0"/>
          </a:p>
          <a:p>
            <a:pPr algn="just"/>
            <a:endParaRPr lang="en-US" altLang="ko-KR" dirty="0" smtClean="0"/>
          </a:p>
          <a:p>
            <a:pPr algn="just"/>
            <a:endParaRPr lang="en-US" altLang="ko-KR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242" y="1882249"/>
            <a:ext cx="4837515" cy="176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379507" y="2383566"/>
            <a:ext cx="1491750" cy="441354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65694" y="3717032"/>
            <a:ext cx="4396260" cy="1877437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i="1" dirty="0" smtClean="0"/>
              <a:t>Option Type </a:t>
            </a:r>
            <a:r>
              <a:rPr lang="en-US" altLang="ko-KR" i="1" dirty="0" err="1" smtClean="0"/>
              <a:t>Subfileds</a:t>
            </a:r>
            <a:endParaRPr lang="en-US" altLang="ko-KR" i="1" dirty="0"/>
          </a:p>
          <a:p>
            <a:pPr marL="742950" lvl="1" indent="-285750" algn="just">
              <a:buFont typeface="Arial" pitchFamily="34" charset="0"/>
              <a:buChar char="•"/>
            </a:pPr>
            <a:endParaRPr lang="en-US" altLang="ko-KR" sz="1400" i="1" dirty="0" smtClean="0"/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n-US" altLang="ko-KR" sz="1400" i="1" dirty="0" smtClean="0"/>
              <a:t>Action </a:t>
            </a:r>
            <a:r>
              <a:rPr lang="en-US" altLang="ko-KR" sz="1400" i="1" dirty="0"/>
              <a:t>(2 bits</a:t>
            </a:r>
            <a:r>
              <a:rPr lang="en-US" altLang="ko-KR" sz="1400" i="1" dirty="0" smtClean="0"/>
              <a:t>)</a:t>
            </a:r>
          </a:p>
          <a:p>
            <a:pPr lvl="2" algn="just"/>
            <a:r>
              <a:rPr lang="en-US" altLang="ko-KR" sz="1400" i="1" dirty="0" smtClean="0"/>
              <a:t>- Unrecognized </a:t>
            </a:r>
            <a:r>
              <a:rPr lang="en-US" altLang="ko-KR" sz="1400" i="1" dirty="0"/>
              <a:t>option action</a:t>
            </a: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n-US" altLang="ko-KR" sz="1400" i="1" dirty="0"/>
              <a:t>Change (1 bit</a:t>
            </a:r>
            <a:r>
              <a:rPr lang="en-US" altLang="ko-KR" sz="1400" i="1" dirty="0" smtClean="0"/>
              <a:t>)</a:t>
            </a:r>
          </a:p>
          <a:p>
            <a:pPr lvl="2" algn="just"/>
            <a:r>
              <a:rPr lang="en-US" altLang="ko-KR" sz="1400" i="1" dirty="0" smtClean="0"/>
              <a:t>- Option </a:t>
            </a:r>
            <a:r>
              <a:rPr lang="en-US" altLang="ko-KR" sz="1400" i="1" dirty="0"/>
              <a:t>change allowed flag</a:t>
            </a: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n-US" altLang="ko-KR" sz="1400" i="1" dirty="0"/>
              <a:t>Type subfield (5 bits</a:t>
            </a:r>
            <a:r>
              <a:rPr lang="en-US" altLang="ko-KR" sz="1400" i="1" dirty="0" smtClean="0"/>
              <a:t>)</a:t>
            </a:r>
          </a:p>
          <a:p>
            <a:pPr lvl="2" algn="just"/>
            <a:r>
              <a:rPr lang="en-US" altLang="ko-KR" sz="1400" i="1" dirty="0" smtClean="0"/>
              <a:t>- Remainder </a:t>
            </a:r>
            <a:r>
              <a:rPr lang="en-US" altLang="ko-KR" sz="1400" i="1" dirty="0"/>
              <a:t>of option type</a:t>
            </a:r>
          </a:p>
        </p:txBody>
      </p:sp>
    </p:spTree>
    <p:extLst>
      <p:ext uri="{BB962C8B-B14F-4D97-AF65-F5344CB8AC3E}">
        <p14:creationId xmlns:p14="http://schemas.microsoft.com/office/powerpoint/2010/main" val="352531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3.5.1 IPv6 Options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ko-KR" dirty="0" smtClean="0"/>
              <a:t>Types</a:t>
            </a:r>
          </a:p>
          <a:p>
            <a:pPr lvl="1" algn="just"/>
            <a:endParaRPr lang="ko-KR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142359"/>
            <a:ext cx="2941042" cy="1072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503" y="1940362"/>
            <a:ext cx="6772994" cy="2640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5175053" y="5353557"/>
            <a:ext cx="1108413" cy="449205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Rectangle 13"/>
          <p:cNvSpPr/>
          <p:nvPr/>
        </p:nvSpPr>
        <p:spPr>
          <a:xfrm>
            <a:off x="5267494" y="2220322"/>
            <a:ext cx="881464" cy="2340969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0541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3.5.2 Routing Header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ko-KR" dirty="0" smtClean="0"/>
              <a:t>Routing </a:t>
            </a:r>
            <a:r>
              <a:rPr lang="en-US" altLang="ko-KR" dirty="0" err="1" smtClean="0"/>
              <a:t>extention</a:t>
            </a:r>
            <a:r>
              <a:rPr lang="en-US" altLang="ko-KR" dirty="0" smtClean="0"/>
              <a:t> header</a:t>
            </a:r>
          </a:p>
          <a:p>
            <a:pPr lvl="1" algn="just"/>
            <a:r>
              <a:rPr lang="en-US" altLang="ko-KR" dirty="0" smtClean="0"/>
              <a:t>Provides a </a:t>
            </a:r>
            <a:r>
              <a:rPr lang="en-US" altLang="ko-KR" dirty="0"/>
              <a:t>mechanism for the sender of an IPv6 datagram to control, at least </a:t>
            </a:r>
            <a:r>
              <a:rPr lang="en-US" altLang="ko-KR" dirty="0" smtClean="0"/>
              <a:t>in part</a:t>
            </a:r>
            <a:r>
              <a:rPr lang="en-US" altLang="ko-KR" dirty="0"/>
              <a:t>, the path the datagram takes through the </a:t>
            </a:r>
            <a:r>
              <a:rPr lang="en-US" altLang="ko-KR" dirty="0" smtClean="0"/>
              <a:t>network</a:t>
            </a:r>
          </a:p>
          <a:p>
            <a:pPr lvl="1" algn="just"/>
            <a:r>
              <a:rPr lang="en-US" altLang="ko-KR" dirty="0"/>
              <a:t>Loose source routing / Strict source </a:t>
            </a:r>
            <a:r>
              <a:rPr lang="en-US" altLang="ko-KR" dirty="0" smtClean="0"/>
              <a:t>routing</a:t>
            </a:r>
            <a:endParaRPr lang="en-US" altLang="ko-KR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1862751" y="3284984"/>
            <a:ext cx="5407401" cy="2925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2395682" y="5243945"/>
            <a:ext cx="4800053" cy="368480"/>
          </a:xfrm>
          <a:prstGeom prst="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3529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mtClean="0"/>
              <a:t>3.5.2 Routing Header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Header format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pPr lvl="1"/>
            <a:r>
              <a:rPr lang="en-US" altLang="ko-KR" dirty="0" smtClean="0"/>
              <a:t>Routing </a:t>
            </a:r>
            <a:r>
              <a:rPr lang="en-US" altLang="ko-KR" dirty="0" smtClean="0"/>
              <a:t>type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0 : Type 0 (RH0) </a:t>
            </a:r>
          </a:p>
          <a:p>
            <a:pPr lvl="3"/>
            <a:r>
              <a:rPr lang="en-US" altLang="ko-KR" dirty="0" smtClean="0"/>
              <a:t>Deprecated because of security concerns</a:t>
            </a:r>
          </a:p>
          <a:p>
            <a:pPr lvl="2"/>
            <a:r>
              <a:rPr lang="en-US" altLang="ko-KR" dirty="0" smtClean="0"/>
              <a:t>2 : Type 2 (RH2)</a:t>
            </a:r>
          </a:p>
          <a:p>
            <a:pPr lvl="3"/>
            <a:r>
              <a:rPr lang="en-US" altLang="ko-KR" dirty="0" smtClean="0"/>
              <a:t>Defined in conjunction with Mobile IP</a:t>
            </a:r>
          </a:p>
          <a:p>
            <a:pPr lvl="1"/>
            <a:r>
              <a:rPr lang="en-US" altLang="ko-KR" smtClean="0"/>
              <a:t>Segment </a:t>
            </a:r>
            <a:r>
              <a:rPr lang="en-US" altLang="ko-KR" smtClean="0"/>
              <a:t>left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Indicates how many route segments remain to be processed</a:t>
            </a:r>
          </a:p>
          <a:p>
            <a:pPr lvl="2"/>
            <a:r>
              <a:rPr lang="en-US" altLang="ko-KR" dirty="0" smtClean="0"/>
              <a:t>The number of explicitly listed intermediate nodes still to be visited before reaching the final destination</a:t>
            </a:r>
            <a:endParaRPr lang="ko-KR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523572"/>
            <a:ext cx="4603200" cy="1263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635208" y="1914905"/>
            <a:ext cx="946012" cy="281514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Rectangle 8"/>
          <p:cNvSpPr/>
          <p:nvPr/>
        </p:nvSpPr>
        <p:spPr>
          <a:xfrm>
            <a:off x="5716177" y="1914905"/>
            <a:ext cx="946012" cy="281514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1584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3.5.2 Routing Header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ko-KR" dirty="0" smtClean="0"/>
              <a:t>Example</a:t>
            </a:r>
            <a:endParaRPr lang="ko-KR" altLang="en-US" dirty="0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" y="6053286"/>
            <a:ext cx="72199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04" y="4776494"/>
            <a:ext cx="8784976" cy="812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28" y="2204365"/>
            <a:ext cx="1836000" cy="2520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771" y="2204864"/>
            <a:ext cx="1835433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996" y="2205144"/>
            <a:ext cx="1835433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404" y="2205144"/>
            <a:ext cx="1835433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6814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48148E-6 L 0.16997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9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-1.48148E-6 L 0.19618 -1.48148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0.19896 2.22222E-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4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0.00023 L 0.16094 -0.00023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3.5.3 Fragment Header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ko-KR" dirty="0" smtClean="0"/>
              <a:t>Fragment extension header</a:t>
            </a:r>
          </a:p>
          <a:p>
            <a:pPr lvl="1" algn="just"/>
            <a:r>
              <a:rPr lang="en-US" altLang="ko-KR" dirty="0" smtClean="0"/>
              <a:t>Used </a:t>
            </a:r>
            <a:r>
              <a:rPr lang="en-US" altLang="ko-KR" dirty="0"/>
              <a:t>by an IPv6 source when sending a datagram larger than the path MTU of </a:t>
            </a:r>
            <a:r>
              <a:rPr lang="en-US" altLang="ko-KR" dirty="0" smtClean="0"/>
              <a:t>the datagram’s </a:t>
            </a:r>
            <a:r>
              <a:rPr lang="en-US" altLang="ko-KR" dirty="0"/>
              <a:t>intended </a:t>
            </a:r>
            <a:r>
              <a:rPr lang="en-US" altLang="ko-KR" dirty="0" smtClean="0"/>
              <a:t>destination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1862751" y="2924944"/>
            <a:ext cx="5407401" cy="2925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2395682" y="5262032"/>
            <a:ext cx="4800053" cy="368480"/>
          </a:xfrm>
          <a:prstGeom prst="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8001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3.5.3 Fragment Header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ko-KR" dirty="0" smtClean="0"/>
              <a:t>Header format</a:t>
            </a:r>
          </a:p>
          <a:p>
            <a:pPr lvl="1" algn="just"/>
            <a:endParaRPr lang="en-US" altLang="ko-KR" dirty="0" smtClean="0"/>
          </a:p>
          <a:p>
            <a:pPr lvl="1" algn="just"/>
            <a:endParaRPr lang="en-US" altLang="ko-KR" dirty="0"/>
          </a:p>
          <a:p>
            <a:pPr lvl="1" algn="just"/>
            <a:endParaRPr lang="en-US" altLang="ko-KR" dirty="0" smtClean="0"/>
          </a:p>
          <a:p>
            <a:pPr lvl="1" algn="just"/>
            <a:endParaRPr lang="en-US" altLang="ko-KR" dirty="0"/>
          </a:p>
          <a:p>
            <a:pPr lvl="1" algn="just"/>
            <a:endParaRPr lang="en-US" altLang="ko-KR" dirty="0" smtClean="0"/>
          </a:p>
          <a:p>
            <a:pPr lvl="1" algn="just"/>
            <a:r>
              <a:rPr lang="en-US" altLang="ko-KR" dirty="0" smtClean="0"/>
              <a:t>Fragment Offset</a:t>
            </a:r>
          </a:p>
          <a:p>
            <a:pPr lvl="2" algn="just"/>
            <a:r>
              <a:rPr lang="en-US" altLang="ko-KR" dirty="0" smtClean="0"/>
              <a:t>The offset of the payload into the original datagram in </a:t>
            </a:r>
            <a:r>
              <a:rPr lang="en-US" altLang="ko-KR" dirty="0" smtClean="0">
                <a:solidFill>
                  <a:schemeClr val="accent1"/>
                </a:solidFill>
              </a:rPr>
              <a:t>8-byte units</a:t>
            </a:r>
          </a:p>
          <a:p>
            <a:pPr lvl="1" algn="just"/>
            <a:r>
              <a:rPr lang="en-US" altLang="ko-KR" dirty="0" smtClean="0"/>
              <a:t>M(ore fragments)</a:t>
            </a:r>
          </a:p>
          <a:p>
            <a:pPr lvl="2" algn="just"/>
            <a:r>
              <a:rPr lang="en-US" altLang="ko-KR" dirty="0" smtClean="0"/>
              <a:t>A value of 1 indicates that there are the next fragment</a:t>
            </a:r>
          </a:p>
          <a:p>
            <a:pPr lvl="2" algn="just"/>
            <a:r>
              <a:rPr lang="en-US" altLang="ko-KR" dirty="0" smtClean="0"/>
              <a:t>A value of 0 indicates that the fragment is the last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188661" y="692696"/>
            <a:ext cx="1608298" cy="972108"/>
            <a:chOff x="1862751" y="2924944"/>
            <a:chExt cx="5407401" cy="2925078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 bwMode="auto">
            <a:xfrm>
              <a:off x="1862751" y="2924944"/>
              <a:ext cx="5407401" cy="292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/>
            <p:cNvSpPr/>
            <p:nvPr/>
          </p:nvSpPr>
          <p:spPr>
            <a:xfrm>
              <a:off x="2395682" y="5262032"/>
              <a:ext cx="4800053" cy="368480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908" y="1765132"/>
            <a:ext cx="5580112" cy="1212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6372200" y="2143551"/>
            <a:ext cx="124377" cy="312105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Rectangle 13"/>
          <p:cNvSpPr/>
          <p:nvPr/>
        </p:nvSpPr>
        <p:spPr>
          <a:xfrm>
            <a:off x="4590236" y="2143551"/>
            <a:ext cx="1007889" cy="312105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7901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3.5.3 Fragment Header</a:t>
            </a:r>
            <a:endParaRPr lang="ko-KR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Example</a:t>
            </a:r>
            <a:endParaRPr lang="ko-KR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49" y="1772816"/>
            <a:ext cx="5610479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678191" y="3160406"/>
            <a:ext cx="475253" cy="417611"/>
          </a:xfrm>
          <a:prstGeom prst="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Rectangle 7"/>
          <p:cNvSpPr/>
          <p:nvPr/>
        </p:nvSpPr>
        <p:spPr>
          <a:xfrm>
            <a:off x="2678191" y="4221088"/>
            <a:ext cx="475253" cy="417611"/>
          </a:xfrm>
          <a:prstGeom prst="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Rectangle 8"/>
          <p:cNvSpPr/>
          <p:nvPr/>
        </p:nvSpPr>
        <p:spPr>
          <a:xfrm>
            <a:off x="2678191" y="5308892"/>
            <a:ext cx="475253" cy="417611"/>
          </a:xfrm>
          <a:prstGeom prst="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637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2480</TotalTime>
  <Words>359</Words>
  <Application>Microsoft Office PowerPoint</Application>
  <PresentationFormat>On-screen Show (4:3)</PresentationFormat>
  <Paragraphs>74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테마</vt:lpstr>
      <vt:lpstr>Section 5.3: IPv6 Extension Headers</vt:lpstr>
      <vt:lpstr>IPv4 and IPv6 Headers</vt:lpstr>
      <vt:lpstr>IPv6 Extension Header</vt:lpstr>
      <vt:lpstr>IPv6 Extension Header</vt:lpstr>
      <vt:lpstr>IPv6 Extension Header</vt:lpstr>
      <vt:lpstr>IPv6 Extension Header</vt:lpstr>
      <vt:lpstr>3.5.1 IPv6 Options</vt:lpstr>
      <vt:lpstr>3.5.1 IPv6 Options</vt:lpstr>
      <vt:lpstr>3.5.1 IPv6 Options</vt:lpstr>
      <vt:lpstr>3.5.2 Routing Header</vt:lpstr>
      <vt:lpstr>3.5.2 Routing Header</vt:lpstr>
      <vt:lpstr>3.5.2 Routing Header</vt:lpstr>
      <vt:lpstr>3.5.3 Fragment Header</vt:lpstr>
      <vt:lpstr>3.5.3 Fragment Header</vt:lpstr>
      <vt:lpstr>3.5.3 Fragment Header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lesa</cp:lastModifiedBy>
  <cp:revision>118</cp:revision>
  <dcterms:created xsi:type="dcterms:W3CDTF">2006-10-05T04:04:58Z</dcterms:created>
  <dcterms:modified xsi:type="dcterms:W3CDTF">2015-10-21T04:36:08Z</dcterms:modified>
</cp:coreProperties>
</file>